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CE45-5E4C-49E6-9BBB-4FFEA11803B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4FBF47-8508-4869-A742-393F9C6CB5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CE45-5E4C-49E6-9BBB-4FFEA11803B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BF47-8508-4869-A742-393F9C6CB5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4FBF47-8508-4869-A742-393F9C6CB5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CE45-5E4C-49E6-9BBB-4FFEA11803B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CE45-5E4C-49E6-9BBB-4FFEA11803B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4FBF47-8508-4869-A742-393F9C6CB5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CE45-5E4C-49E6-9BBB-4FFEA11803B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4FBF47-8508-4869-A742-393F9C6CB57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FA2CE45-5E4C-49E6-9BBB-4FFEA11803B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BF47-8508-4869-A742-393F9C6CB5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CE45-5E4C-49E6-9BBB-4FFEA11803B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4FBF47-8508-4869-A742-393F9C6CB57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CE45-5E4C-49E6-9BBB-4FFEA11803B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4FBF47-8508-4869-A742-393F9C6CB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CE45-5E4C-49E6-9BBB-4FFEA11803B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4FBF47-8508-4869-A742-393F9C6CB5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4FBF47-8508-4869-A742-393F9C6CB57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CE45-5E4C-49E6-9BBB-4FFEA11803B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4FBF47-8508-4869-A742-393F9C6CB57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FA2CE45-5E4C-49E6-9BBB-4FFEA11803B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FA2CE45-5E4C-49E6-9BBB-4FFEA11803B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GE Internal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4FBF47-8508-4869-A742-393F9C6CB57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youremail@whatever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/linux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GitHub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Viewing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28600" indent="0">
              <a:buFontTx/>
              <a:buNone/>
              <a:defRPr/>
            </a:pPr>
            <a:r>
              <a:rPr lang="en-US" sz="2000" dirty="0"/>
              <a:t>To see a log of all changes in your local repo:</a:t>
            </a:r>
          </a:p>
          <a:p>
            <a:pPr>
              <a:defRPr/>
            </a:pPr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	or 	 </a:t>
            </a:r>
          </a:p>
          <a:p>
            <a:pPr>
              <a:defRPr/>
            </a:pPr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log --</a:t>
            </a:r>
            <a:r>
              <a:rPr lang="en-US" sz="2000" dirty="0" err="1"/>
              <a:t>oneline</a:t>
            </a:r>
            <a:r>
              <a:rPr lang="en-US" sz="2000" dirty="0"/>
              <a:t>  (to show a shorter version)</a:t>
            </a:r>
          </a:p>
          <a:p>
            <a:pPr>
              <a:defRPr/>
            </a:pPr>
            <a:endParaRPr lang="en-US" sz="2000" dirty="0"/>
          </a:p>
          <a:p>
            <a:pPr marL="574675" lvl="1" indent="0">
              <a:buFont typeface="Wingdings" charset="2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1677b2d Edited first line of readme</a:t>
            </a:r>
          </a:p>
          <a:p>
            <a:pPr marL="574675" lvl="1" indent="0">
              <a:buFont typeface="Wingdings" charset="2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258efa7 Added line to readme</a:t>
            </a:r>
          </a:p>
          <a:p>
            <a:pPr marL="574675" lvl="1" indent="0">
              <a:buFont typeface="Wingdings" charset="2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0e52da7 Initial commit</a:t>
            </a:r>
          </a:p>
          <a:p>
            <a:pPr>
              <a:defRPr/>
            </a:pPr>
            <a:r>
              <a:rPr lang="en-US" sz="2000" dirty="0" err="1"/>
              <a:t>git</a:t>
            </a:r>
            <a:r>
              <a:rPr lang="en-US" sz="2000" dirty="0"/>
              <a:t> log -5 (to show only the 5 most recent updates, etc.) 	 </a:t>
            </a:r>
          </a:p>
          <a:p>
            <a:pPr>
              <a:defRPr/>
            </a:pPr>
            <a:endParaRPr lang="en-US" sz="2000" dirty="0"/>
          </a:p>
          <a:p>
            <a:pPr marL="228600" indent="0">
              <a:buFontTx/>
              <a:buNone/>
              <a:defRPr/>
            </a:pPr>
            <a:r>
              <a:rPr lang="en-US" sz="2000" dirty="0"/>
              <a:t>Note: changes will be listed by </a:t>
            </a:r>
            <a:r>
              <a:rPr lang="en-US" sz="2000" dirty="0" err="1"/>
              <a:t>commitID</a:t>
            </a:r>
            <a:r>
              <a:rPr lang="en-US" sz="2000" dirty="0"/>
              <a:t> #, (SHA-1 hash)</a:t>
            </a:r>
          </a:p>
          <a:p>
            <a:pPr marL="228600" indent="0">
              <a:buFontTx/>
              <a:buNone/>
              <a:defRPr/>
            </a:pPr>
            <a:r>
              <a:rPr lang="en-US" sz="2000" dirty="0"/>
              <a:t>Note: changes made to the remote repo before the last time you cloned/pulled from it will also be included here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Pulling and Pushing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6858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900" dirty="0"/>
              <a:t>Add and Commit your changes to your local repo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900" dirty="0"/>
              <a:t>Pull from remote repo to get most recent changes (fix conflicts if necessary, add and commit them to your local repo)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900" dirty="0"/>
              <a:t>Push your changes to the remote repo</a:t>
            </a:r>
          </a:p>
          <a:p>
            <a:pPr marL="685800" indent="-457200">
              <a:buFont typeface="+mj-lt"/>
              <a:buAutoNum type="arabicPeriod"/>
              <a:defRPr/>
            </a:pPr>
            <a:endParaRPr lang="en-US" sz="2900" dirty="0"/>
          </a:p>
          <a:p>
            <a:pPr marL="228600" indent="0">
              <a:buFontTx/>
              <a:buNone/>
              <a:defRPr/>
            </a:pPr>
            <a:r>
              <a:rPr lang="en-US" sz="2900" dirty="0"/>
              <a:t>To fetch the most recent updates from the remote repo into your local repo, and put them into your working directory:</a:t>
            </a:r>
          </a:p>
          <a:p>
            <a:pPr marL="228600" indent="0">
              <a:buFontTx/>
              <a:buNone/>
              <a:defRPr/>
            </a:pPr>
            <a:r>
              <a:rPr lang="en-US" sz="2900" dirty="0"/>
              <a:t>$ </a:t>
            </a:r>
            <a:r>
              <a:rPr lang="en-US" sz="2900" dirty="0" err="1"/>
              <a:t>git</a:t>
            </a:r>
            <a:r>
              <a:rPr lang="en-US" sz="2900" dirty="0"/>
              <a:t> pull origin master</a:t>
            </a:r>
          </a:p>
          <a:p>
            <a:pPr marL="228600" indent="0">
              <a:buFontTx/>
              <a:buNone/>
              <a:defRPr/>
            </a:pPr>
            <a:r>
              <a:rPr lang="en-US" sz="2900" dirty="0"/>
              <a:t>To push your changes from your local repo to the remote repo:</a:t>
            </a:r>
          </a:p>
          <a:p>
            <a:pPr marL="228600" indent="0">
              <a:buFontTx/>
              <a:buNone/>
              <a:defRPr/>
            </a:pPr>
            <a:r>
              <a:rPr lang="en-US" sz="2900" dirty="0"/>
              <a:t>$ </a:t>
            </a:r>
            <a:r>
              <a:rPr lang="en-US" sz="2900" dirty="0" err="1"/>
              <a:t>git</a:t>
            </a:r>
            <a:r>
              <a:rPr lang="en-US" sz="2900" dirty="0"/>
              <a:t> push origin master</a:t>
            </a:r>
          </a:p>
          <a:p>
            <a:pPr marL="228600" indent="0">
              <a:buFontTx/>
              <a:buNone/>
              <a:defRPr/>
            </a:pPr>
            <a:endParaRPr lang="en-US" sz="2900" dirty="0"/>
          </a:p>
          <a:p>
            <a:pPr marL="228600" indent="0">
              <a:buFontTx/>
              <a:buNone/>
              <a:defRPr/>
            </a:pPr>
            <a:r>
              <a:rPr lang="en-US" sz="2900" dirty="0"/>
              <a:t>Notes:  origin = an alias for the URL you cloned from</a:t>
            </a:r>
          </a:p>
          <a:p>
            <a:pPr marL="228600" indent="0">
              <a:buFontTx/>
              <a:buNone/>
              <a:defRPr/>
            </a:pPr>
            <a:r>
              <a:rPr lang="en-US" sz="2900" dirty="0"/>
              <a:t>	     master = the remote branch you are pulling from/pushing to, </a:t>
            </a:r>
            <a:br>
              <a:rPr lang="en-US" sz="2900" dirty="0"/>
            </a:br>
            <a:r>
              <a:rPr lang="en-US" sz="2900" dirty="0"/>
              <a:t>	     (the local branch you are pulling to/pushing from is your current branch)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SVN vs. </a:t>
            </a:r>
            <a:r>
              <a:rPr lang="en-US" altLang="en-US" dirty="0" err="1" smtClean="0">
                <a:ea typeface="ＭＳ Ｐゴシック" pitchFamily="34" charset="-128"/>
              </a:rPr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solidFill>
                  <a:srgbClr val="404040"/>
                </a:solidFill>
              </a:rPr>
              <a:t>SVN: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central repository approach – the main repository is the only “true” source, only the main repository has the complete file history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Users check out local copies of the current </a:t>
            </a:r>
            <a:r>
              <a:rPr lang="en-US" sz="2000" dirty="0" smtClean="0">
                <a:solidFill>
                  <a:schemeClr val="tx1"/>
                </a:solidFill>
              </a:rPr>
              <a:t>version</a:t>
            </a:r>
          </a:p>
          <a:p>
            <a:pPr marL="274320" lvl="1" indent="0">
              <a:buNone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dirty="0" err="1">
                <a:solidFill>
                  <a:srgbClr val="404040"/>
                </a:solidFill>
              </a:rPr>
              <a:t>Git</a:t>
            </a:r>
            <a:r>
              <a:rPr lang="en-US" sz="2000" dirty="0">
                <a:solidFill>
                  <a:srgbClr val="404040"/>
                </a:solidFill>
              </a:rPr>
              <a:t>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Distributed repository approach – every checkout of the repository is a full fledged repository, complete with history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Greater redundancy and speed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Branching and merging repositories is more heavily used as a result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Do This: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685800" indent="-457200">
              <a:buFont typeface="+mj-lt"/>
              <a:buAutoNum type="arabicPeriod"/>
              <a:defRPr/>
            </a:pPr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config</a:t>
            </a:r>
            <a:r>
              <a:rPr lang="en-US" sz="1600" dirty="0"/>
              <a:t> --global user.name “Your Name”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config</a:t>
            </a:r>
            <a:r>
              <a:rPr lang="en-US" sz="1600" dirty="0"/>
              <a:t> --global </a:t>
            </a:r>
            <a:r>
              <a:rPr lang="en-US" sz="1600" dirty="0" err="1"/>
              <a:t>user.email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youremail@whatever.com</a:t>
            </a:r>
            <a:endParaRPr lang="en-US" sz="1600" dirty="0"/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clone https://github.com/rea2000/santalist.git</a:t>
            </a:r>
          </a:p>
          <a:p>
            <a:pPr marL="228600" indent="0">
              <a:buFontTx/>
              <a:buNone/>
              <a:defRPr/>
            </a:pPr>
            <a:r>
              <a:rPr lang="en-US" sz="1600" dirty="0"/>
              <a:t>Then try: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log, $ </a:t>
            </a:r>
            <a:r>
              <a:rPr lang="en-US" sz="1600" dirty="0" err="1"/>
              <a:t>git</a:t>
            </a:r>
            <a:r>
              <a:rPr lang="en-US" sz="1600" dirty="0"/>
              <a:t> log --</a:t>
            </a:r>
            <a:r>
              <a:rPr lang="en-US" sz="1600" dirty="0" err="1"/>
              <a:t>oneline</a:t>
            </a:r>
            <a:endParaRPr lang="en-US" sz="1600" dirty="0"/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1600" dirty="0"/>
              <a:t>Create a file named userID.txt (e.g. rea.txt)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status, $ </a:t>
            </a:r>
            <a:r>
              <a:rPr lang="en-US" sz="1600" dirty="0" err="1"/>
              <a:t>git</a:t>
            </a:r>
            <a:r>
              <a:rPr lang="en-US" sz="1600" dirty="0"/>
              <a:t> status –s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1600" dirty="0"/>
              <a:t>Add the file: $ </a:t>
            </a:r>
            <a:r>
              <a:rPr lang="en-US" sz="1600" dirty="0" err="1"/>
              <a:t>git</a:t>
            </a:r>
            <a:r>
              <a:rPr lang="en-US" sz="1600" dirty="0"/>
              <a:t> add userID.txt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status, $ </a:t>
            </a:r>
            <a:r>
              <a:rPr lang="en-US" sz="1600" dirty="0" err="1"/>
              <a:t>git</a:t>
            </a:r>
            <a:r>
              <a:rPr lang="en-US" sz="1600" dirty="0"/>
              <a:t> status –s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1600" dirty="0"/>
              <a:t>Commit the file to your local repo:</a:t>
            </a:r>
            <a:br>
              <a:rPr lang="en-US" sz="1600" dirty="0"/>
            </a:br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commit –m “added rea.txt file”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1600" dirty="0"/>
              <a:t>$ </a:t>
            </a:r>
            <a:r>
              <a:rPr lang="en-US" sz="1600" dirty="0" err="1"/>
              <a:t>git</a:t>
            </a:r>
            <a:r>
              <a:rPr lang="en-US" sz="1600" dirty="0"/>
              <a:t> status, $ </a:t>
            </a:r>
            <a:r>
              <a:rPr lang="en-US" sz="1600" dirty="0" err="1"/>
              <a:t>git</a:t>
            </a:r>
            <a:r>
              <a:rPr lang="en-US" sz="1600" dirty="0"/>
              <a:t> status –s, $ </a:t>
            </a:r>
            <a:r>
              <a:rPr lang="en-US" sz="1600" dirty="0" err="1"/>
              <a:t>git</a:t>
            </a:r>
            <a:r>
              <a:rPr lang="en-US" sz="1600" dirty="0"/>
              <a:t> log --</a:t>
            </a:r>
            <a:r>
              <a:rPr lang="en-US" sz="1600" dirty="0" err="1"/>
              <a:t>oneline</a:t>
            </a:r>
            <a:endParaRPr lang="en-US" sz="1600" dirty="0"/>
          </a:p>
          <a:p>
            <a:pPr marL="228600" indent="0">
              <a:buFontTx/>
              <a:buNone/>
              <a:defRPr/>
            </a:pPr>
            <a:r>
              <a:rPr lang="en-US" sz="1600" dirty="0"/>
              <a:t>*WAIT, DO NOT GO ON TO THE NEXT STEPS UNTIL YOU ARE TOLD TO!!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1600" dirty="0"/>
              <a:t>from remote repo: $</a:t>
            </a:r>
            <a:r>
              <a:rPr lang="en-US" sz="1600" dirty="0" err="1"/>
              <a:t>git</a:t>
            </a:r>
            <a:r>
              <a:rPr lang="en-US" sz="1600" dirty="0"/>
              <a:t> pull origin master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1600" dirty="0"/>
              <a:t>Push to remote repo: $</a:t>
            </a:r>
            <a:r>
              <a:rPr lang="en-US" sz="1600" dirty="0" err="1"/>
              <a:t>git</a:t>
            </a:r>
            <a:r>
              <a:rPr lang="en-US" sz="1600" dirty="0"/>
              <a:t> push origin master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1600" dirty="0" smtClean="0"/>
              <a:t>Pull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itchFamily="34" charset="-128"/>
              </a:rPr>
              <a:t>Git</a:t>
            </a:r>
            <a:r>
              <a:rPr lang="en-US" altLang="en-US" dirty="0" smtClean="0">
                <a:ea typeface="ＭＳ Ｐゴシック" pitchFamily="34" charset="-128"/>
              </a:rPr>
              <a:t>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defRPr/>
            </a:pPr>
            <a:r>
              <a:rPr lang="en-US" sz="2800" dirty="0"/>
              <a:t>Came out of Linux development community </a:t>
            </a:r>
          </a:p>
          <a:p>
            <a:pPr>
              <a:lnSpc>
                <a:spcPct val="200000"/>
              </a:lnSpc>
              <a:defRPr/>
            </a:pPr>
            <a:r>
              <a:rPr lang="en-US" sz="2800" dirty="0"/>
              <a:t>Linus Torvalds, 2005</a:t>
            </a:r>
          </a:p>
          <a:p>
            <a:pPr>
              <a:lnSpc>
                <a:spcPct val="200000"/>
              </a:lnSpc>
              <a:defRPr/>
            </a:pPr>
            <a:r>
              <a:rPr lang="en-US" sz="2800" dirty="0"/>
              <a:t>Initial goals:</a:t>
            </a:r>
          </a:p>
          <a:p>
            <a:pPr lvl="1">
              <a:lnSpc>
                <a:spcPct val="200000"/>
              </a:lnSpc>
              <a:buFont typeface="Wingdings" charset="2"/>
              <a:buChar char="§"/>
              <a:defRPr/>
            </a:pPr>
            <a:r>
              <a:rPr lang="en-US" sz="2100" dirty="0">
                <a:solidFill>
                  <a:schemeClr val="tx1"/>
                </a:solidFill>
              </a:rPr>
              <a:t>Speed</a:t>
            </a:r>
          </a:p>
          <a:p>
            <a:pPr lvl="1">
              <a:lnSpc>
                <a:spcPct val="200000"/>
              </a:lnSpc>
              <a:buFont typeface="Wingdings" charset="2"/>
              <a:buChar char="§"/>
              <a:defRPr/>
            </a:pPr>
            <a:r>
              <a:rPr lang="en-US" sz="2100" dirty="0">
                <a:solidFill>
                  <a:schemeClr val="tx1"/>
                </a:solidFill>
              </a:rPr>
              <a:t>Support for non-linear development (thousands of parallel branches)</a:t>
            </a:r>
          </a:p>
          <a:p>
            <a:pPr lvl="1">
              <a:lnSpc>
                <a:spcPct val="200000"/>
              </a:lnSpc>
              <a:buFont typeface="Wingdings" charset="2"/>
              <a:buChar char="§"/>
              <a:defRPr/>
            </a:pPr>
            <a:r>
              <a:rPr lang="en-US" sz="2100" dirty="0">
                <a:solidFill>
                  <a:schemeClr val="tx1"/>
                </a:solidFill>
              </a:rPr>
              <a:t>Fully distributed</a:t>
            </a:r>
          </a:p>
          <a:p>
            <a:pPr lvl="1">
              <a:lnSpc>
                <a:spcPct val="200000"/>
              </a:lnSpc>
              <a:buFont typeface="Wingdings" charset="2"/>
              <a:buChar char="§"/>
              <a:defRPr/>
            </a:pPr>
            <a:r>
              <a:rPr lang="en-US" sz="2100" dirty="0">
                <a:solidFill>
                  <a:schemeClr val="tx1"/>
                </a:solidFill>
              </a:rPr>
              <a:t>Able to handle large projects like Linux efficiently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Aside: So what is </a:t>
            </a:r>
            <a:r>
              <a:rPr lang="en-US" altLang="en-US" dirty="0" err="1" smtClean="0">
                <a:ea typeface="ＭＳ Ｐゴシック" pitchFamily="34" charset="-128"/>
              </a:rPr>
              <a:t>github</a:t>
            </a:r>
            <a:r>
              <a:rPr lang="en-US" altLang="en-US" dirty="0" smtClean="0">
                <a:ea typeface="ＭＳ Ｐゴシック" pitchFamily="34" charset="-128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sz="2000" dirty="0">
                <a:hlinkClick r:id="rId2"/>
              </a:rPr>
              <a:t>GitHub.com</a:t>
            </a:r>
            <a:r>
              <a:rPr lang="en-US" sz="2000" dirty="0"/>
              <a:t> is a site for online storage of </a:t>
            </a:r>
            <a:r>
              <a:rPr lang="en-US" sz="2000" dirty="0" err="1"/>
              <a:t>Git</a:t>
            </a:r>
            <a:r>
              <a:rPr lang="en-US" sz="2000" dirty="0"/>
              <a:t> repositories.  </a:t>
            </a:r>
          </a:p>
          <a:p>
            <a:pPr>
              <a:lnSpc>
                <a:spcPct val="200000"/>
              </a:lnSpc>
              <a:defRPr/>
            </a:pPr>
            <a:r>
              <a:rPr lang="en-US" sz="2000" dirty="0"/>
              <a:t>Many open source projects use it, such as the </a:t>
            </a:r>
            <a:r>
              <a:rPr lang="en-US" sz="2000" dirty="0">
                <a:hlinkClick r:id="rId3"/>
              </a:rPr>
              <a:t>Linux kernel</a:t>
            </a:r>
            <a:r>
              <a:rPr lang="en-US" sz="2000" dirty="0"/>
              <a:t>.  </a:t>
            </a:r>
          </a:p>
          <a:p>
            <a:pPr>
              <a:lnSpc>
                <a:spcPct val="200000"/>
              </a:lnSpc>
              <a:defRPr/>
            </a:pPr>
            <a:r>
              <a:rPr lang="en-US" sz="2000" dirty="0"/>
              <a:t>You can get free space for open source projects or you can pay for private projects.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Create a local copy of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Two common scenarios: (only do one of these)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To clone an already existing repo to your current directory: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	$ </a:t>
            </a:r>
            <a:r>
              <a:rPr lang="en-US" sz="2200" dirty="0" err="1"/>
              <a:t>git</a:t>
            </a:r>
            <a:r>
              <a:rPr lang="en-US" sz="2200" dirty="0"/>
              <a:t> clone &lt;</a:t>
            </a:r>
            <a:r>
              <a:rPr lang="en-US" sz="2200" dirty="0" err="1"/>
              <a:t>url</a:t>
            </a:r>
            <a:r>
              <a:rPr lang="en-US" sz="2200" dirty="0"/>
              <a:t>&gt; [local </a:t>
            </a:r>
            <a:r>
              <a:rPr lang="en-US" sz="2200" dirty="0" err="1"/>
              <a:t>dir</a:t>
            </a:r>
            <a:r>
              <a:rPr lang="en-US" sz="2200" dirty="0"/>
              <a:t> name]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	This will create a directory named local </a:t>
            </a:r>
            <a:r>
              <a:rPr lang="en-US" sz="2200" dirty="0" err="1"/>
              <a:t>dir</a:t>
            </a:r>
            <a:r>
              <a:rPr lang="en-US" sz="2200" dirty="0"/>
              <a:t> name, containing  a working 	copy  of the files from the repo, and a .</a:t>
            </a:r>
            <a:r>
              <a:rPr lang="en-US" sz="2200" dirty="0" err="1"/>
              <a:t>git</a:t>
            </a:r>
            <a:r>
              <a:rPr lang="en-US" sz="2200" dirty="0"/>
              <a:t> directory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To create a </a:t>
            </a:r>
            <a:r>
              <a:rPr lang="en-US" sz="2200" dirty="0" err="1"/>
              <a:t>Git</a:t>
            </a:r>
            <a:r>
              <a:rPr lang="en-US" sz="2200" dirty="0"/>
              <a:t> repo in your current directory: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$ </a:t>
            </a:r>
            <a:r>
              <a:rPr lang="en-US" sz="2200" dirty="0" err="1"/>
              <a:t>git</a:t>
            </a:r>
            <a:r>
              <a:rPr lang="en-US" sz="2200" dirty="0"/>
              <a:t> </a:t>
            </a:r>
            <a:r>
              <a:rPr lang="en-US" sz="2200" dirty="0" err="1"/>
              <a:t>init</a:t>
            </a: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This will create a .</a:t>
            </a:r>
            <a:r>
              <a:rPr lang="en-US" sz="2200" dirty="0" err="1"/>
              <a:t>git</a:t>
            </a:r>
            <a:r>
              <a:rPr lang="en-US" sz="2200" dirty="0"/>
              <a:t> directory in your current directory.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Then you can commit files in that directory into the repo: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$ </a:t>
            </a:r>
            <a:r>
              <a:rPr lang="en-US" sz="2200" dirty="0" err="1"/>
              <a:t>git</a:t>
            </a:r>
            <a:r>
              <a:rPr lang="en-US" sz="2200" dirty="0"/>
              <a:t> add file1.java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$ </a:t>
            </a:r>
            <a:r>
              <a:rPr lang="en-US" sz="2200" dirty="0" err="1"/>
              <a:t>git</a:t>
            </a:r>
            <a:r>
              <a:rPr lang="en-US" sz="2200" dirty="0"/>
              <a:t> commit –m “initial project version”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itchFamily="34" charset="-128"/>
              </a:rPr>
              <a:t>Git</a:t>
            </a:r>
            <a:r>
              <a:rPr lang="en-US" altLang="en-US" dirty="0" smtClean="0">
                <a:ea typeface="ＭＳ Ｐゴシック" pitchFamily="34" charset="-128"/>
              </a:rPr>
              <a:t> commands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929" y="1527175"/>
            <a:ext cx="766562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Committing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200" dirty="0"/>
              <a:t>The first time we ask a file to be tracked, and every time before we commit a file we must add it to the staging area:</a:t>
            </a:r>
          </a:p>
          <a:p>
            <a:pPr marL="228600" indent="0">
              <a:buFontTx/>
              <a:buNone/>
              <a:defRPr/>
            </a:pPr>
            <a:r>
              <a:rPr lang="en-US" sz="2200" dirty="0"/>
              <a:t>$ </a:t>
            </a:r>
            <a:r>
              <a:rPr lang="en-US" sz="2200" dirty="0" err="1"/>
              <a:t>git</a:t>
            </a:r>
            <a:r>
              <a:rPr lang="en-US" sz="2200" dirty="0"/>
              <a:t> add README.txt hello.java</a:t>
            </a:r>
          </a:p>
          <a:p>
            <a:pPr marL="228600" indent="0">
              <a:buFontTx/>
              <a:buNone/>
              <a:defRPr/>
            </a:pPr>
            <a:r>
              <a:rPr lang="en-US" sz="2200" dirty="0"/>
              <a:t>This takes a snapshot of these files at this point in time and adds it to the staging area.</a:t>
            </a:r>
          </a:p>
          <a:p>
            <a:pPr marL="228600" indent="0">
              <a:buFontTx/>
              <a:buNone/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To move staged changes into the repo we commit:</a:t>
            </a:r>
          </a:p>
          <a:p>
            <a:pPr marL="228600" indent="0">
              <a:buFontTx/>
              <a:buNone/>
              <a:defRPr/>
            </a:pPr>
            <a:r>
              <a:rPr lang="en-US" sz="2200" dirty="0"/>
              <a:t>$ </a:t>
            </a:r>
            <a:r>
              <a:rPr lang="en-US" sz="2200" dirty="0" err="1"/>
              <a:t>git</a:t>
            </a:r>
            <a:r>
              <a:rPr lang="en-US" sz="2200" dirty="0"/>
              <a:t> commit –m “Fixing bug #22”</a:t>
            </a:r>
          </a:p>
          <a:p>
            <a:pPr marL="228600" indent="0">
              <a:buFontTx/>
              <a:buNone/>
              <a:defRPr/>
            </a:pPr>
            <a:endParaRPr lang="en-US" sz="2200" dirty="0"/>
          </a:p>
          <a:p>
            <a:pPr marL="622300" lvl="1" indent="0"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Note: To </a:t>
            </a:r>
            <a:r>
              <a:rPr lang="en-US" dirty="0" err="1">
                <a:solidFill>
                  <a:schemeClr val="tx1"/>
                </a:solidFill>
              </a:rPr>
              <a:t>unstage</a:t>
            </a:r>
            <a:r>
              <a:rPr lang="en-US" dirty="0">
                <a:solidFill>
                  <a:schemeClr val="tx1"/>
                </a:solidFill>
              </a:rPr>
              <a:t> a change on a file before you have committed it:</a:t>
            </a:r>
          </a:p>
          <a:p>
            <a:pPr marL="622300" lvl="1" indent="0"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reset HEAD  --  filename</a:t>
            </a:r>
          </a:p>
          <a:p>
            <a:pPr marL="622300" lvl="1" indent="0"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Note: To </a:t>
            </a:r>
            <a:r>
              <a:rPr lang="en-US" dirty="0" err="1">
                <a:solidFill>
                  <a:schemeClr val="tx1"/>
                </a:solidFill>
              </a:rPr>
              <a:t>unmodify</a:t>
            </a:r>
            <a:r>
              <a:rPr lang="en-US" dirty="0">
                <a:solidFill>
                  <a:schemeClr val="tx1"/>
                </a:solidFill>
              </a:rPr>
              <a:t> a modified file:</a:t>
            </a:r>
          </a:p>
          <a:p>
            <a:pPr marL="622300" lvl="1" indent="0"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checkout  --  filename</a:t>
            </a:r>
          </a:p>
          <a:p>
            <a:pPr marL="622300" lvl="1" indent="0">
              <a:buFontTx/>
              <a:buNone/>
              <a:defRPr/>
            </a:pPr>
            <a:endParaRPr lang="en-US" sz="1400" i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Status and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000" dirty="0"/>
              <a:t>To view the status of your files in the working directory and staging area:</a:t>
            </a:r>
          </a:p>
          <a:p>
            <a:pPr marL="228600" indent="0">
              <a:buFontTx/>
              <a:buNone/>
              <a:defRPr/>
            </a:pPr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status		or </a:t>
            </a:r>
          </a:p>
          <a:p>
            <a:pPr marL="228600" indent="0">
              <a:buFontTx/>
              <a:buNone/>
              <a:defRPr/>
            </a:pPr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status –s  </a:t>
            </a:r>
          </a:p>
          <a:p>
            <a:pPr marL="228600" indent="0">
              <a:buFontTx/>
              <a:buNone/>
              <a:defRPr/>
            </a:pPr>
            <a:r>
              <a:rPr lang="en-US" sz="2000" dirty="0"/>
              <a:t>	(-s shows a short one line version similar to </a:t>
            </a:r>
            <a:r>
              <a:rPr lang="en-US" sz="2000" dirty="0" err="1"/>
              <a:t>svn</a:t>
            </a:r>
            <a:r>
              <a:rPr lang="en-US" sz="2000" dirty="0"/>
              <a:t>)</a:t>
            </a:r>
          </a:p>
          <a:p>
            <a:pPr marL="228600" indent="0">
              <a:buFontTx/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To see what is modified but </a:t>
            </a:r>
            <a:r>
              <a:rPr lang="en-US" sz="2000" dirty="0" err="1"/>
              <a:t>unstaged</a:t>
            </a:r>
            <a:r>
              <a:rPr lang="en-US" sz="2000" dirty="0"/>
              <a:t>:</a:t>
            </a:r>
          </a:p>
          <a:p>
            <a:pPr marL="228600" indent="0">
              <a:buFontTx/>
              <a:buNone/>
              <a:defRPr/>
            </a:pPr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diff</a:t>
            </a:r>
          </a:p>
          <a:p>
            <a:pPr marL="228600" indent="0">
              <a:buFontTx/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To see staged changes:</a:t>
            </a:r>
          </a:p>
          <a:p>
            <a:pPr marL="228600" indent="0">
              <a:buFontTx/>
              <a:buNone/>
              <a:defRPr/>
            </a:pPr>
            <a:r>
              <a:rPr lang="en-US" sz="2000" dirty="0"/>
              <a:t>$ </a:t>
            </a:r>
            <a:r>
              <a:rPr lang="en-US" sz="2000" dirty="0" err="1"/>
              <a:t>git</a:t>
            </a:r>
            <a:r>
              <a:rPr lang="en-US" sz="2000" dirty="0"/>
              <a:t> diff --cached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3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After editing a file…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marL="228600" indent="0">
              <a:buFontTx/>
              <a:buNone/>
              <a:defRPr/>
            </a:pPr>
            <a:r>
              <a:rPr lang="en-US" dirty="0"/>
              <a:t>[rea@attu1 superstar]$ </a:t>
            </a:r>
            <a:r>
              <a:rPr lang="en-US" b="1" dirty="0" err="1">
                <a:solidFill>
                  <a:srgbClr val="FF0000"/>
                </a:solidFill>
              </a:rPr>
              <a:t>emacs</a:t>
            </a:r>
            <a:r>
              <a:rPr lang="en-US" b="1" dirty="0">
                <a:solidFill>
                  <a:srgbClr val="FF0000"/>
                </a:solidFill>
              </a:rPr>
              <a:t> rea.txt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[rea@attu1 superstar]$ </a:t>
            </a:r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status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# On branch master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# Changes not staged for commit: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#   (use "</a:t>
            </a:r>
            <a:r>
              <a:rPr lang="en-US" dirty="0" err="1"/>
              <a:t>git</a:t>
            </a:r>
            <a:r>
              <a:rPr lang="en-US" dirty="0"/>
              <a:t> add &lt;file&gt;..." to update what will be committed)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#   (use "</a:t>
            </a:r>
            <a:r>
              <a:rPr lang="en-US" dirty="0" err="1"/>
              <a:t>git</a:t>
            </a:r>
            <a:r>
              <a:rPr lang="en-US" dirty="0"/>
              <a:t> checkout -- &lt;file&gt;..." to discard changes in working directory)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#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#       modified:   rea.txt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#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no changes added to commit (use "</a:t>
            </a:r>
            <a:r>
              <a:rPr lang="en-US" dirty="0" err="1"/>
              <a:t>git</a:t>
            </a:r>
            <a:r>
              <a:rPr lang="en-US" dirty="0"/>
              <a:t> add" and/or "</a:t>
            </a:r>
            <a:r>
              <a:rPr lang="en-US" dirty="0" err="1"/>
              <a:t>git</a:t>
            </a:r>
            <a:r>
              <a:rPr lang="en-US" dirty="0"/>
              <a:t> commit -a")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[rea@attu1 superstar]$ </a:t>
            </a:r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status -s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 M rea.txt				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 Note: M is in second column = “working  tree”</a:t>
            </a:r>
            <a:endParaRPr lang="en-US" dirty="0">
              <a:solidFill>
                <a:srgbClr val="FF0000"/>
              </a:solidFill>
            </a:endParaRPr>
          </a:p>
          <a:p>
            <a:pPr marL="228600" indent="0">
              <a:buFontTx/>
              <a:buNone/>
              <a:defRPr/>
            </a:pPr>
            <a:r>
              <a:rPr lang="en-US" dirty="0"/>
              <a:t>[rea@attu1 superstar]$ </a:t>
            </a:r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diff			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 Shows modifications that have </a:t>
            </a:r>
            <a:r>
              <a:rPr lang="en-US" b="1" u="sng" dirty="0">
                <a:solidFill>
                  <a:srgbClr val="FF0000"/>
                </a:solidFill>
                <a:sym typeface="Wingdings" pitchFamily="2" charset="2"/>
              </a:rPr>
              <a:t>not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been staged.</a:t>
            </a:r>
            <a:endParaRPr lang="en-US" b="1" dirty="0">
              <a:solidFill>
                <a:srgbClr val="FF0000"/>
              </a:solidFill>
            </a:endParaRPr>
          </a:p>
          <a:p>
            <a:pPr marL="228600" indent="0">
              <a:buFontTx/>
              <a:buNone/>
              <a:defRPr/>
            </a:pPr>
            <a:r>
              <a:rPr lang="en-US" dirty="0"/>
              <a:t>diff --</a:t>
            </a:r>
            <a:r>
              <a:rPr lang="en-US" dirty="0" err="1"/>
              <a:t>git</a:t>
            </a:r>
            <a:r>
              <a:rPr lang="en-US" dirty="0"/>
              <a:t> a/rea.txt b/rea.txt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index 66b293d..90b65fd 100644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--- a/rea.txt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+++ b/rea.txt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@@ -1,2 +1,4 @@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 Here is </a:t>
            </a:r>
            <a:r>
              <a:rPr lang="en-US" dirty="0" err="1"/>
              <a:t>rea's</a:t>
            </a:r>
            <a:r>
              <a:rPr lang="en-US" dirty="0"/>
              <a:t> file.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+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+One new line added.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[rea@attu1 superstar]$ </a:t>
            </a:r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diff --cached		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 Shows nothing, no modifications have been staged yet.</a:t>
            </a:r>
            <a:endParaRPr lang="en-US" b="1" dirty="0">
              <a:solidFill>
                <a:srgbClr val="FF0000"/>
              </a:solidFill>
            </a:endParaRPr>
          </a:p>
          <a:p>
            <a:pPr marL="228600" indent="0">
              <a:buFontTx/>
              <a:buNone/>
              <a:defRPr/>
            </a:pPr>
            <a:r>
              <a:rPr lang="en-US" dirty="0"/>
              <a:t>[rea@attu1 superstar]$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After adding file to staging area…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228600" indent="0">
              <a:buFontTx/>
              <a:buNone/>
              <a:defRPr/>
            </a:pPr>
            <a:r>
              <a:rPr lang="en-US" dirty="0"/>
              <a:t>[rea@attu1 superstar]$ </a:t>
            </a:r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add rea.txt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[rea@attu1 superstar]$ </a:t>
            </a:r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status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# On branch master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# Changes to be committed: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#   (use "</a:t>
            </a:r>
            <a:r>
              <a:rPr lang="en-US" dirty="0" err="1"/>
              <a:t>git</a:t>
            </a:r>
            <a:r>
              <a:rPr lang="en-US" dirty="0"/>
              <a:t> reset HEAD &lt;file&gt;..." to </a:t>
            </a:r>
            <a:r>
              <a:rPr lang="en-US" dirty="0" err="1"/>
              <a:t>unstage</a:t>
            </a:r>
            <a:r>
              <a:rPr lang="en-US" dirty="0"/>
              <a:t>)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#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#       modified:   rea.txt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#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[rea@attu1 superstar]$ </a:t>
            </a:r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status -s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M  rea.txt				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 Note: M is in first column = “staging area”</a:t>
            </a:r>
            <a:endParaRPr lang="en-US" dirty="0">
              <a:solidFill>
                <a:srgbClr val="FF0000"/>
              </a:solidFill>
            </a:endParaRPr>
          </a:p>
          <a:p>
            <a:pPr marL="228600" indent="0">
              <a:buFontTx/>
              <a:buNone/>
              <a:defRPr/>
            </a:pPr>
            <a:r>
              <a:rPr lang="en-US" dirty="0"/>
              <a:t>[rea@attu1 superstar]$ </a:t>
            </a:r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diff		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 Note: Shows nothing, no modifications that have </a:t>
            </a:r>
            <a:r>
              <a:rPr lang="en-US" u="sng" dirty="0">
                <a:solidFill>
                  <a:srgbClr val="FF0000"/>
                </a:solidFill>
                <a:sym typeface="Wingdings" pitchFamily="2" charset="2"/>
              </a:rPr>
              <a:t>not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been staged.</a:t>
            </a:r>
            <a:endParaRPr lang="en-US" b="1" dirty="0">
              <a:solidFill>
                <a:srgbClr val="FF0000"/>
              </a:solidFill>
            </a:endParaRPr>
          </a:p>
          <a:p>
            <a:pPr marL="228600" indent="0">
              <a:buFontTx/>
              <a:buNone/>
              <a:defRPr/>
            </a:pPr>
            <a:r>
              <a:rPr lang="en-US" dirty="0"/>
              <a:t>[rea@attu1 superstar]$ </a:t>
            </a:r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diff --cached	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 Note: Shows staged modifications.</a:t>
            </a:r>
            <a:endParaRPr lang="en-US" b="1" dirty="0">
              <a:solidFill>
                <a:srgbClr val="FF0000"/>
              </a:solidFill>
            </a:endParaRPr>
          </a:p>
          <a:p>
            <a:pPr marL="228600" indent="0">
              <a:buFontTx/>
              <a:buNone/>
              <a:defRPr/>
            </a:pPr>
            <a:r>
              <a:rPr lang="en-US" dirty="0"/>
              <a:t>diff --</a:t>
            </a:r>
            <a:r>
              <a:rPr lang="en-US" dirty="0" err="1"/>
              <a:t>git</a:t>
            </a:r>
            <a:r>
              <a:rPr lang="en-US" dirty="0"/>
              <a:t> a/rea.txt b/rea.txt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index 66b293d..90b65fd 100644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--- a/rea.txt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+++ b/rea.txt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@@ -1,2 +1,4 @@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 Here is </a:t>
            </a:r>
            <a:r>
              <a:rPr lang="en-US" dirty="0" err="1"/>
              <a:t>rea's</a:t>
            </a:r>
            <a:r>
              <a:rPr lang="en-US" dirty="0"/>
              <a:t> file.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+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+One new line added.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188</TotalTime>
  <Words>638</Words>
  <Application>Microsoft Office PowerPoint</Application>
  <PresentationFormat>On-screen Show (4:3)</PresentationFormat>
  <Paragraphs>143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GitHub</vt:lpstr>
      <vt:lpstr>Git History</vt:lpstr>
      <vt:lpstr>Aside: So what is github?</vt:lpstr>
      <vt:lpstr>Create a local copy of a repo</vt:lpstr>
      <vt:lpstr>Git commands</vt:lpstr>
      <vt:lpstr>Committing files</vt:lpstr>
      <vt:lpstr>Status and Diff</vt:lpstr>
      <vt:lpstr>After editing a file…</vt:lpstr>
      <vt:lpstr>After adding file to staging area…</vt:lpstr>
      <vt:lpstr>Viewing logs</vt:lpstr>
      <vt:lpstr>Pulling and Pushing</vt:lpstr>
      <vt:lpstr>SVN vs. Git</vt:lpstr>
      <vt:lpstr>Do This: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Veeranna G Ladigonda</dc:creator>
  <cp:lastModifiedBy>Veeranna G Ladigonda</cp:lastModifiedBy>
  <cp:revision>9</cp:revision>
  <dcterms:created xsi:type="dcterms:W3CDTF">2016-08-10T10:23:25Z</dcterms:created>
  <dcterms:modified xsi:type="dcterms:W3CDTF">2016-08-10T14:26:08Z</dcterms:modified>
</cp:coreProperties>
</file>