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82" r:id="rId3"/>
    <p:sldId id="283" r:id="rId4"/>
    <p:sldId id="269" r:id="rId5"/>
    <p:sldId id="267" r:id="rId6"/>
    <p:sldId id="271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58BDB5-E130-498F-8F83-99D25109FAC8}">
          <p14:sldIdLst>
            <p14:sldId id="281"/>
            <p14:sldId id="282"/>
            <p14:sldId id="283"/>
            <p14:sldId id="269"/>
            <p14:sldId id="267"/>
            <p14:sldId id="271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5" autoAdjust="0"/>
  </p:normalViewPr>
  <p:slideViewPr>
    <p:cSldViewPr>
      <p:cViewPr>
        <p:scale>
          <a:sx n="110" d="100"/>
          <a:sy n="11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3ABE5-3D97-49D1-90A2-A6BCD259BCB5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734BB-DEB2-4E27-854B-1547097D3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217488"/>
            <a:ext cx="5457825" cy="4094162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4426783"/>
            <a:ext cx="5373342" cy="40910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714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4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3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1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9529-F8BC-48AF-8FBB-B6B50E328A3A}" type="datetimeFigureOut">
              <a:rPr lang="en-US" smtClean="0"/>
              <a:t>4/6/2016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GE Internal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900B-0099-4314-A923-AF523AF29D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1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3"/>
          <p:cNvSpPr>
            <a:spLocks noChangeArrowheads="1"/>
          </p:cNvSpPr>
          <p:nvPr/>
        </p:nvSpPr>
        <p:spPr bwMode="auto">
          <a:xfrm>
            <a:off x="1066800" y="1447800"/>
            <a:ext cx="6673437" cy="13234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defRPr/>
            </a:pPr>
            <a:r>
              <a:rPr lang="en-US" altLang="en-US" sz="4000" b="1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Access Appropriateness Review</a:t>
            </a:r>
            <a:endParaRPr lang="en-US" altLang="en-US" sz="4000" b="1" dirty="0" smtClean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2020530" y="5181598"/>
            <a:ext cx="4751387" cy="1285875"/>
            <a:chOff x="1107816" y="5297714"/>
            <a:chExt cx="5599984" cy="1286386"/>
          </a:xfrm>
        </p:grpSpPr>
        <p:pic>
          <p:nvPicPr>
            <p:cNvPr id="13319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816" y="5297714"/>
              <a:ext cx="1932599" cy="128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93" y="5297714"/>
              <a:ext cx="1942658" cy="128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1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201" y="5297714"/>
              <a:ext cx="1932599" cy="1286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</a:rPr>
              <a:t>AM PMO Activities</a:t>
            </a:r>
            <a:endParaRPr lang="en-US" sz="3200" u="sn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35" y="838200"/>
            <a:ext cx="8229600" cy="4221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Baseline </a:t>
            </a:r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Review Overview</a:t>
            </a:r>
            <a:endParaRPr lang="en-US" sz="20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User list collection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OIA Review 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Defect Remediation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Candara" panose="020E0502030303020204" pitchFamily="34" charset="0"/>
              </a:rPr>
              <a:t>Documentation</a:t>
            </a:r>
            <a:endParaRPr lang="en-US" sz="20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709613" y="1606132"/>
            <a:ext cx="1279525" cy="384175"/>
          </a:xfrm>
          <a:prstGeom prst="flowChartProcess">
            <a:avLst/>
          </a:prstGeom>
          <a:solidFill>
            <a:srgbClr val="9933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Configure asset / Input Data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933700" y="855244"/>
            <a:ext cx="4581525" cy="6223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Extract active application users list. </a:t>
            </a:r>
          </a:p>
          <a:p>
            <a:pPr algn="l" eaLnBrk="0" hangingPunct="0">
              <a:buClrTx/>
            </a:pPr>
            <a:r>
              <a:rPr lang="en-US" sz="1000" dirty="0">
                <a:solidFill>
                  <a:schemeClr val="tx1"/>
                </a:solidFill>
              </a:rPr>
              <a:t>Note:</a:t>
            </a:r>
            <a:r>
              <a:rPr lang="en-US" sz="1000" b="0" dirty="0">
                <a:solidFill>
                  <a:schemeClr val="tx1"/>
                </a:solidFill>
              </a:rPr>
              <a:t> SSO information is mandatory. IM Owners to </a:t>
            </a:r>
            <a:r>
              <a:rPr lang="en-US" sz="1000" b="0" dirty="0" smtClean="0">
                <a:solidFill>
                  <a:schemeClr val="tx1"/>
                </a:solidFill>
              </a:rPr>
              <a:t>provide authorized owners for non-SSO accounts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2012950" y="1288632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709613" y="1037807"/>
            <a:ext cx="1279525" cy="384175"/>
          </a:xfrm>
          <a:prstGeom prst="flowChartProcess">
            <a:avLst/>
          </a:prstGeom>
          <a:solidFill>
            <a:schemeClr val="tx1"/>
          </a:solidFill>
          <a:ln w="12700">
            <a:solidFill>
              <a:srgbClr val="4157AD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Collect Data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2933700" y="1587083"/>
            <a:ext cx="4581525" cy="40005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Configure application in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OIA 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(one-time exercise). </a:t>
            </a:r>
            <a:endParaRPr lang="en-US" sz="1000" b="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 eaLnBrk="0" hangingPunct="0">
              <a:buClrTx/>
            </a:pP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Upload 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the active users list into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OIA.</a:t>
            </a:r>
            <a:endParaRPr lang="en-US" sz="1000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127250" y="1002882"/>
            <a:ext cx="452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>
                <a:solidFill>
                  <a:srgbClr val="777777"/>
                </a:solidFill>
              </a:rPr>
              <a:t>1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012950" y="1868069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2127250" y="1564857"/>
            <a:ext cx="452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>
                <a:solidFill>
                  <a:srgbClr val="777777"/>
                </a:solidFill>
              </a:rPr>
              <a:t>2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42900" y="228600"/>
            <a:ext cx="8634413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</a:pPr>
            <a:r>
              <a:rPr lang="en-US" sz="3200" b="1" dirty="0" smtClean="0">
                <a:solidFill>
                  <a:srgbClr val="1E4191"/>
                </a:solidFill>
              </a:rPr>
              <a:t>Baseline Reviews</a:t>
            </a:r>
            <a:endParaRPr lang="en-US" sz="3200" b="1" dirty="0">
              <a:solidFill>
                <a:srgbClr val="1E4191"/>
              </a:solidFill>
            </a:endParaRPr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700088" y="2323191"/>
            <a:ext cx="1279525" cy="384175"/>
          </a:xfrm>
          <a:prstGeom prst="flowChartProcess">
            <a:avLst/>
          </a:prstGeom>
          <a:solidFill>
            <a:srgbClr val="9933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Kick Off Manager Review</a:t>
            </a:r>
          </a:p>
        </p:txBody>
      </p:sp>
      <p:sp>
        <p:nvSpPr>
          <p:cNvPr id="13332" name="AutoShape 20"/>
          <p:cNvSpPr>
            <a:spLocks noChangeArrowheads="1"/>
          </p:cNvSpPr>
          <p:nvPr/>
        </p:nvSpPr>
        <p:spPr bwMode="auto">
          <a:xfrm>
            <a:off x="2933700" y="2250166"/>
            <a:ext cx="4581525" cy="58578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Kick Off “Manager Level Reviews”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(OIA will send email to user’s manager as per GAL).  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Managers will have 10 business days to respond to the workflows &amp; receive two reminders after the initial email.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2012950" y="2585128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127250" y="2299378"/>
            <a:ext cx="452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 smtClean="0">
                <a:solidFill>
                  <a:srgbClr val="777777"/>
                </a:solidFill>
              </a:rPr>
              <a:t>3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29" name="AutoShape 2"/>
          <p:cNvSpPr>
            <a:spLocks noChangeArrowheads="1"/>
          </p:cNvSpPr>
          <p:nvPr/>
        </p:nvSpPr>
        <p:spPr bwMode="auto">
          <a:xfrm>
            <a:off x="719138" y="3894063"/>
            <a:ext cx="1279525" cy="384175"/>
          </a:xfrm>
          <a:prstGeom prst="flowChartProcess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Resolve / Re-Extract Data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954338" y="3906764"/>
            <a:ext cx="4581525" cy="4064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IM Owners to disable access of final defects, re-extract active users list and submit to Access Management PMO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2012950" y="4181401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2127250" y="3868663"/>
            <a:ext cx="4826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 smtClean="0">
                <a:solidFill>
                  <a:srgbClr val="777777"/>
                </a:solidFill>
              </a:rPr>
              <a:t>5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41" name="AutoShape 23"/>
          <p:cNvSpPr>
            <a:spLocks noChangeArrowheads="1"/>
          </p:cNvSpPr>
          <p:nvPr/>
        </p:nvSpPr>
        <p:spPr bwMode="auto">
          <a:xfrm>
            <a:off x="706438" y="3303513"/>
            <a:ext cx="1279525" cy="384175"/>
          </a:xfrm>
          <a:prstGeom prst="flowChartProcess">
            <a:avLst/>
          </a:prstGeom>
          <a:solidFill>
            <a:srgbClr val="9933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Extract Defects Report</a:t>
            </a:r>
          </a:p>
        </p:txBody>
      </p:sp>
      <p:sp>
        <p:nvSpPr>
          <p:cNvPr id="42" name="AutoShape 24"/>
          <p:cNvSpPr>
            <a:spLocks noChangeArrowheads="1"/>
          </p:cNvSpPr>
          <p:nvPr/>
        </p:nvSpPr>
        <p:spPr bwMode="auto">
          <a:xfrm>
            <a:off x="2941638" y="3028877"/>
            <a:ext cx="4581525" cy="747711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Extract defects report from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OIA.  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Managers who stated access is not required for their direct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reports and “Timeouts</a:t>
            </a: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” will constitute “Manager Level Defects” (MLD). Send final defects list to IM Owners</a:t>
            </a:r>
          </a:p>
          <a:p>
            <a:pPr algn="l" eaLnBrk="0" hangingPunct="0">
              <a:buClrTx/>
            </a:pPr>
            <a:r>
              <a:rPr lang="en-US" sz="1000" dirty="0">
                <a:solidFill>
                  <a:schemeClr val="tx1"/>
                </a:solidFill>
                <a:cs typeface="Times New Roman" pitchFamily="18" charset="0"/>
              </a:rPr>
              <a:t>Final Defects = Terminations + </a:t>
            </a:r>
            <a:r>
              <a:rPr lang="en-US" sz="1000" dirty="0" smtClean="0">
                <a:solidFill>
                  <a:schemeClr val="tx1"/>
                </a:solidFill>
                <a:cs typeface="Times New Roman" pitchFamily="18" charset="0"/>
              </a:rPr>
              <a:t>MLD</a:t>
            </a:r>
            <a:endParaRPr lang="en-US" sz="1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2019300" y="3578151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133600" y="3274938"/>
            <a:ext cx="452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 smtClean="0">
                <a:solidFill>
                  <a:srgbClr val="777777"/>
                </a:solidFill>
              </a:rPr>
              <a:t>4</a:t>
            </a:r>
            <a:endParaRPr lang="en-US" sz="2000" dirty="0">
              <a:solidFill>
                <a:srgbClr val="777777"/>
              </a:solidFill>
            </a:endParaRPr>
          </a:p>
        </p:txBody>
      </p: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2811514" y="5538435"/>
            <a:ext cx="3384550" cy="533400"/>
            <a:chOff x="1268" y="3912"/>
            <a:chExt cx="1872" cy="336"/>
          </a:xfrm>
        </p:grpSpPr>
        <p:sp>
          <p:nvSpPr>
            <p:cNvPr id="46" name="AutoShape 15"/>
            <p:cNvSpPr>
              <a:spLocks noChangeArrowheads="1"/>
            </p:cNvSpPr>
            <p:nvPr/>
          </p:nvSpPr>
          <p:spPr bwMode="auto">
            <a:xfrm>
              <a:off x="1268" y="3912"/>
              <a:ext cx="1850" cy="336"/>
            </a:xfrm>
            <a:prstGeom prst="flowChartAlternateProcess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tIns="0" rIns="0" bIns="0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1369" y="4024"/>
              <a:ext cx="237" cy="15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2268" y="4008"/>
              <a:ext cx="221" cy="167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1596" y="3976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9pPr>
            </a:lstStyle>
            <a:p>
              <a:pPr algn="l">
                <a:buClrTx/>
              </a:pPr>
              <a:r>
                <a:rPr lang="en-US" sz="1000" dirty="0">
                  <a:solidFill>
                    <a:schemeClr val="tx1"/>
                  </a:solidFill>
                  <a:cs typeface="Times New Roman" pitchFamily="18" charset="0"/>
                </a:rPr>
                <a:t>IM Owner responsibility</a:t>
              </a:r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2489" y="3960"/>
              <a:ext cx="651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004880"/>
                </a:buClr>
                <a:defRPr sz="1400" b="1">
                  <a:solidFill>
                    <a:schemeClr val="bg1"/>
                  </a:solidFill>
                  <a:latin typeface="GE Inspira Pitch" pitchFamily="34" charset="0"/>
                </a:defRPr>
              </a:lvl9pPr>
            </a:lstStyle>
            <a:p>
              <a:pPr algn="l">
                <a:buClrTx/>
              </a:pPr>
              <a:r>
                <a:rPr lang="en-US" sz="1000" dirty="0">
                  <a:solidFill>
                    <a:srgbClr val="A41A0C"/>
                  </a:solidFill>
                  <a:cs typeface="Times New Roman" pitchFamily="18" charset="0"/>
                </a:rPr>
                <a:t>AM PMO team responsibility</a:t>
              </a:r>
            </a:p>
          </p:txBody>
        </p:sp>
      </p:grp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2954338" y="4570556"/>
            <a:ext cx="4581525" cy="388937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4157A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PMO to review the active user list to ensure all identified defects are disabled/removed application access.</a:t>
            </a:r>
            <a:endParaRPr lang="en-US" sz="1000" b="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719138" y="4632468"/>
            <a:ext cx="1279525" cy="271463"/>
          </a:xfrm>
          <a:prstGeom prst="flowChartProcess">
            <a:avLst/>
          </a:prstGeom>
          <a:solidFill>
            <a:srgbClr val="9933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Re-Test</a:t>
            </a:r>
          </a:p>
        </p:txBody>
      </p:sp>
      <p:sp>
        <p:nvSpPr>
          <p:cNvPr id="40" name="AutoShape 4"/>
          <p:cNvSpPr>
            <a:spLocks noChangeArrowheads="1"/>
          </p:cNvSpPr>
          <p:nvPr/>
        </p:nvSpPr>
        <p:spPr bwMode="auto">
          <a:xfrm>
            <a:off x="719138" y="5059507"/>
            <a:ext cx="1279525" cy="284162"/>
          </a:xfrm>
          <a:prstGeom prst="flowChartProcess">
            <a:avLst/>
          </a:prstGeom>
          <a:solidFill>
            <a:srgbClr val="9933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tIns="0" rIns="0" bIns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/ Sign-Off</a:t>
            </a: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2954338" y="5080142"/>
            <a:ext cx="4581525" cy="2667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4157AD"/>
            </a:solidFill>
            <a:round/>
            <a:headEnd/>
            <a:tailEnd/>
          </a:ln>
        </p:spPr>
        <p:txBody>
          <a:bodyPr tIns="0" rIns="0" bIns="0" anchor="ctr"/>
          <a:lstStyle/>
          <a:p>
            <a:pPr algn="l" eaLnBrk="0" hangingPunct="0">
              <a:buClrTx/>
            </a:pPr>
            <a:r>
              <a:rPr lang="en-US" sz="1000" b="0" dirty="0">
                <a:solidFill>
                  <a:schemeClr val="tx1"/>
                </a:solidFill>
                <a:cs typeface="Times New Roman" pitchFamily="18" charset="0"/>
              </a:rPr>
              <a:t>Document Test </a:t>
            </a:r>
            <a:r>
              <a:rPr lang="en-US" sz="1000" b="0" dirty="0" smtClean="0">
                <a:solidFill>
                  <a:schemeClr val="tx1"/>
                </a:solidFill>
                <a:cs typeface="Times New Roman" pitchFamily="18" charset="0"/>
              </a:rPr>
              <a:t>results and upload to GE libraries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2012950" y="4827731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2127250" y="4514993"/>
            <a:ext cx="5032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 smtClean="0">
                <a:solidFill>
                  <a:srgbClr val="777777"/>
                </a:solidFill>
              </a:rPr>
              <a:t>6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2012950" y="525794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rIns="0" bIns="0"/>
          <a:lstStyle/>
          <a:p>
            <a:endParaRPr lang="en-US" dirty="0"/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2127250" y="4954731"/>
            <a:ext cx="473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rIns="0" bIns="0" anchor="ctr"/>
          <a:lstStyle/>
          <a:p>
            <a:r>
              <a:rPr lang="en-US" sz="2000" dirty="0" smtClean="0">
                <a:solidFill>
                  <a:srgbClr val="777777"/>
                </a:solidFill>
              </a:rPr>
              <a:t>7</a:t>
            </a:r>
            <a:endParaRPr lang="en-US" sz="2000" dirty="0">
              <a:solidFill>
                <a:srgbClr val="777777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8607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8307" y="737175"/>
            <a:ext cx="8229600" cy="5435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u="sng" dirty="0" smtClean="0">
                <a:solidFill>
                  <a:schemeClr val="tx2"/>
                </a:solidFill>
                <a:latin typeface="Candara" panose="020E0502030303020204" pitchFamily="34" charset="0"/>
              </a:rPr>
              <a:t>User list collection Process</a:t>
            </a:r>
            <a:endParaRPr lang="en-US" sz="1800" b="1" i="1" u="sng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800" b="1" i="1" u="sng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SC Workflow is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designed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for the baseline review that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comprises the process steps in detail for each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stage.</a:t>
            </a: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AM PMO triggers the workflows to the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IM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owners via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SC</a:t>
            </a: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IM Owners extracts the complete active user list for their application and submits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the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f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resh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active user list extracted along with evidence screenshots in WF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The screenshot evidences of the extracted user list should have a proper timestamp and user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count.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 validates the users list and screen shot evidences provided by the IM Owner team.</a:t>
            </a:r>
          </a:p>
          <a:p>
            <a:pPr algn="l"/>
            <a:endParaRPr lang="en-US" sz="18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8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8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8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0800" y="152400"/>
            <a:ext cx="3434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1E4191"/>
                </a:solidFill>
              </a:rPr>
              <a:t>User List Collection</a:t>
            </a:r>
            <a:endParaRPr lang="en-US" sz="3200" b="1" dirty="0">
              <a:solidFill>
                <a:srgbClr val="1E419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8607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4971" y="762000"/>
            <a:ext cx="8229600" cy="541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 smtClean="0">
              <a:solidFill>
                <a:srgbClr val="1E4191"/>
              </a:solidFill>
              <a:latin typeface="+mn-lt"/>
              <a:ea typeface="+mn-ea"/>
              <a:cs typeface="+mn-cs"/>
            </a:endParaRPr>
          </a:p>
          <a:p>
            <a:r>
              <a:rPr lang="en-US" sz="3200" b="1" dirty="0">
                <a:solidFill>
                  <a:srgbClr val="1E4191"/>
                </a:solidFill>
                <a:latin typeface="+mn-lt"/>
                <a:ea typeface="+mn-ea"/>
                <a:cs typeface="+mn-cs"/>
              </a:rPr>
              <a:t>OIA(</a:t>
            </a:r>
            <a:r>
              <a:rPr lang="en-US" sz="3200" b="1" dirty="0">
                <a:solidFill>
                  <a:srgbClr val="1E4191"/>
                </a:solidFill>
                <a:latin typeface="+mn-lt"/>
                <a:ea typeface="+mn-ea"/>
                <a:cs typeface="+mn-cs"/>
              </a:rPr>
              <a:t>Oracle Identify </a:t>
            </a:r>
            <a:r>
              <a:rPr lang="en-US" sz="3200" b="1" dirty="0">
                <a:solidFill>
                  <a:srgbClr val="1E4191"/>
                </a:solidFill>
                <a:latin typeface="+mn-lt"/>
                <a:ea typeface="+mn-ea"/>
                <a:cs typeface="+mn-cs"/>
              </a:rPr>
              <a:t>Analytics) </a:t>
            </a:r>
            <a:r>
              <a:rPr lang="en-US" sz="3200" b="1" dirty="0" smtClean="0">
                <a:solidFill>
                  <a:srgbClr val="1E4191"/>
                </a:solidFill>
                <a:latin typeface="+mn-lt"/>
                <a:ea typeface="+mn-ea"/>
                <a:cs typeface="+mn-cs"/>
              </a:rPr>
              <a:t>Review</a:t>
            </a:r>
            <a:endParaRPr lang="en-US" sz="3200" b="1" dirty="0" smtClean="0">
              <a:solidFill>
                <a:srgbClr val="1E4191"/>
              </a:solidFill>
              <a:latin typeface="+mn-lt"/>
              <a:ea typeface="+mn-ea"/>
              <a:cs typeface="+mn-cs"/>
            </a:endParaRPr>
          </a:p>
          <a:p>
            <a:pPr lvl="0" algn="l"/>
            <a:endParaRPr lang="en-US" sz="1600" dirty="0" smtClean="0"/>
          </a:p>
          <a:p>
            <a:pPr lvl="0" algn="l"/>
            <a:endParaRPr lang="en-US" sz="1600" dirty="0"/>
          </a:p>
          <a:p>
            <a:pPr lvl="0" algn="l"/>
            <a:r>
              <a:rPr lang="en-US" sz="1800" b="1" i="1" u="sng" dirty="0">
                <a:solidFill>
                  <a:schemeClr val="tx2"/>
                </a:solidFill>
                <a:latin typeface="Candara" panose="020E0502030303020204" pitchFamily="34" charset="0"/>
              </a:rPr>
              <a:t>OIA Review Process </a:t>
            </a:r>
            <a:endParaRPr lang="en-US" sz="1800" b="1" i="1" u="sng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 smtClean="0"/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Collected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active users list will be uploaded in Access Reviewer Tool (ACT) also called as Oracle Identify Analytics (OIA). </a:t>
            </a: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600" b="1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We will be categorizing accounts into 3 groups based on the account type.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After the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Master sheet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validation, PMO team uploads the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feed files and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initiates the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Access(Manager/Self) Review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for all accounts through Access Certifier (Reviewer)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Tool.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Once the certification is launched the managers will be receiving an auto generated email from the tool to take actions on their direct reportees.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The user manager either certifies/revoke the users account through ACT.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>
              <a:latin typeface="Candara" panose="020E0502030303020204" pitchFamily="34" charset="0"/>
            </a:endParaRPr>
          </a:p>
          <a:p>
            <a:pPr lvl="0" algn="l"/>
            <a:endParaRPr lang="en-US" sz="1600" dirty="0" smtClean="0">
              <a:latin typeface="Candara" panose="020E0502030303020204" pitchFamily="34" charset="0"/>
            </a:endParaRPr>
          </a:p>
          <a:p>
            <a:pPr lvl="0" algn="l"/>
            <a:endParaRPr lang="en-US" sz="1600" dirty="0">
              <a:latin typeface="Candara" panose="020E0502030303020204" pitchFamily="34" charset="0"/>
            </a:endParaRPr>
          </a:p>
          <a:p>
            <a:pPr lvl="0" algn="l"/>
            <a:endParaRPr lang="en-US" sz="1600" i="1" dirty="0">
              <a:latin typeface="Candara" panose="020E0502030303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6410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8607" y="737173"/>
            <a:ext cx="8229600" cy="5435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007" y="737173"/>
            <a:ext cx="8229600" cy="5544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u="sng" dirty="0" smtClean="0">
                <a:solidFill>
                  <a:schemeClr val="tx2"/>
                </a:solidFill>
                <a:latin typeface="Candara" panose="020E0502030303020204" pitchFamily="34" charset="0"/>
              </a:rPr>
              <a:t>Process</a:t>
            </a:r>
          </a:p>
          <a:p>
            <a:pPr algn="l"/>
            <a:endParaRPr lang="en-US" sz="1600" b="1" i="1" u="sng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After completion of reviews through ACT,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downloads the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access review responses(Workflow History Report)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from ACT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 will consolidate report from ACT and roll out the list to IM Owners. List will contain complete information of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certified, revoked, No Responses and Terminated accounts.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        Discrepancies = Terminated + Revoked + No Responses.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IM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Owners to remediate the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discrepancies per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the list and confirm back to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IM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team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alters/remove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access for defects/discrepancies identified during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review.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Once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the defects are remediated, IM team has to again extract the complete active users list along with screen shot evidences and submit it back via SC WF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.</a:t>
            </a:r>
          </a:p>
          <a:p>
            <a:pPr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 validates and ensures that all the identified defects are removed, by comparing with the Fresh User list and screenshot evidences.</a:t>
            </a:r>
          </a:p>
          <a:p>
            <a:pPr algn="l"/>
            <a:endParaRPr lang="en-US" sz="1400" dirty="0">
              <a:latin typeface="Candara" panose="020E0502030303020204" pitchFamily="34" charset="0"/>
            </a:endParaRPr>
          </a:p>
          <a:p>
            <a:pPr algn="l"/>
            <a:endParaRPr lang="en-US" sz="1400" dirty="0" smtClean="0">
              <a:latin typeface="Candara" panose="020E0502030303020204" pitchFamily="34" charset="0"/>
            </a:endParaRPr>
          </a:p>
          <a:p>
            <a:pPr algn="l"/>
            <a:endParaRPr lang="en-US" sz="1400" dirty="0">
              <a:latin typeface="Candara" panose="020E0502030303020204" pitchFamily="34" charset="0"/>
            </a:endParaRPr>
          </a:p>
          <a:p>
            <a:pPr lvl="0" algn="l"/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70087" y="152398"/>
            <a:ext cx="4753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 smtClean="0">
                <a:solidFill>
                  <a:srgbClr val="1E4191"/>
                </a:solidFill>
              </a:rPr>
              <a:t>Defect Remediation Phase</a:t>
            </a:r>
            <a:r>
              <a:rPr lang="en-US" sz="3200" b="1" dirty="0" smtClean="0">
                <a:solidFill>
                  <a:srgbClr val="1E4191"/>
                </a:solidFill>
              </a:rPr>
              <a:t> 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68607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21007" y="762001"/>
            <a:ext cx="8229600" cy="5519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en-US" sz="1000" dirty="0" smtClean="0">
              <a:latin typeface="Candara" panose="020E0502030303020204" pitchFamily="34" charset="0"/>
            </a:endParaRPr>
          </a:p>
          <a:p>
            <a:pPr lvl="0"/>
            <a:endParaRPr lang="en-US" sz="1000" dirty="0">
              <a:latin typeface="Candara" panose="020E0502030303020204" pitchFamily="34" charset="0"/>
            </a:endParaRPr>
          </a:p>
          <a:p>
            <a:pPr lvl="0"/>
            <a:endParaRPr lang="en-US" sz="1000" dirty="0" smtClean="0">
              <a:latin typeface="Candara" panose="020E0502030303020204" pitchFamily="34" charset="0"/>
            </a:endParaRPr>
          </a:p>
          <a:p>
            <a:pPr lvl="0"/>
            <a:endParaRPr lang="en-US" sz="1000" dirty="0"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PMO documents the test results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and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upload it to GE </a:t>
            </a: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libraries.</a:t>
            </a: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2"/>
                </a:solidFill>
                <a:latin typeface="Candara" panose="020E0502030303020204" pitchFamily="34" charset="0"/>
              </a:rPr>
              <a:t>Test </a:t>
            </a:r>
            <a:r>
              <a:rPr lang="en-US" sz="1600" dirty="0">
                <a:solidFill>
                  <a:schemeClr val="tx2"/>
                </a:solidFill>
                <a:latin typeface="Candara" panose="020E0502030303020204" pitchFamily="34" charset="0"/>
              </a:rPr>
              <a:t>Plan is rolled out to the external auditors and the business unit.</a:t>
            </a:r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lvl="0"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600" dirty="0">
              <a:solidFill>
                <a:schemeClr val="tx2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l"/>
            <a:endParaRPr lang="en-US" sz="1600" b="1" i="1" u="sng" dirty="0" smtClean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0843" y="177226"/>
            <a:ext cx="28324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1E4191"/>
                </a:solidFill>
              </a:rPr>
              <a:t>Documentation</a:t>
            </a:r>
            <a:endParaRPr lang="en-US" sz="32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9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8811</TotalTime>
  <Words>598</Words>
  <Application>Microsoft Office PowerPoint</Application>
  <PresentationFormat>On-screen Show (4:3)</PresentationFormat>
  <Paragraphs>115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AM PMO Activities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Venuprasad Muniswamy</dc:creator>
  <cp:lastModifiedBy>Lekha Rayolu</cp:lastModifiedBy>
  <cp:revision>235</cp:revision>
  <dcterms:created xsi:type="dcterms:W3CDTF">2014-08-13T13:37:00Z</dcterms:created>
  <dcterms:modified xsi:type="dcterms:W3CDTF">2016-04-11T07:32:15Z</dcterms:modified>
</cp:coreProperties>
</file>