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4"/>
  </p:sldMasterIdLst>
  <p:sldIdLst>
    <p:sldId id="265" r:id="rId5"/>
    <p:sldId id="259" r:id="rId6"/>
    <p:sldId id="336" r:id="rId7"/>
    <p:sldId id="337" r:id="rId8"/>
    <p:sldId id="338" r:id="rId9"/>
    <p:sldId id="339" r:id="rId10"/>
    <p:sldId id="340" r:id="rId11"/>
    <p:sldId id="341" r:id="rId12"/>
    <p:sldId id="342" r:id="rId13"/>
    <p:sldId id="343" r:id="rId14"/>
    <p:sldId id="307" r:id="rId15"/>
    <p:sldId id="33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800000"/>
    <a:srgbClr val="B0AC00"/>
    <a:srgbClr val="C5C000"/>
    <a:srgbClr val="809E3C"/>
    <a:srgbClr val="808000"/>
    <a:srgbClr val="99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79" autoAdjust="0"/>
  </p:normalViewPr>
  <p:slideViewPr>
    <p:cSldViewPr snapToGrid="0" showGuides="1">
      <p:cViewPr>
        <p:scale>
          <a:sx n="100" d="100"/>
          <a:sy n="100" d="100"/>
        </p:scale>
        <p:origin x="-504" y="780"/>
      </p:cViewPr>
      <p:guideLst>
        <p:guide orient="horz" pos="2160"/>
        <p:guide pos="24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277B0F-5C45-4F37-B762-CC3891E39C51}" type="doc">
      <dgm:prSet loTypeId="urn:microsoft.com/office/officeart/2005/8/layout/funnel1" loCatId="process" qsTypeId="urn:microsoft.com/office/officeart/2005/8/quickstyle/simple2" qsCatId="simple" csTypeId="urn:microsoft.com/office/officeart/2005/8/colors/colorful4" csCatId="colorful" phldr="1"/>
      <dgm:spPr/>
      <dgm:t>
        <a:bodyPr/>
        <a:lstStyle/>
        <a:p>
          <a:endParaRPr lang="en-US"/>
        </a:p>
      </dgm:t>
    </dgm:pt>
    <dgm:pt modelId="{B92EAFAC-4747-4890-9F04-4669728BBB52}">
      <dgm:prSet phldrT="[Text]"/>
      <dgm:spPr/>
      <dgm:t>
        <a:bodyPr/>
        <a:lstStyle/>
        <a:p>
          <a:r>
            <a:rPr lang="en-US" b="1" dirty="0" smtClean="0"/>
            <a:t>Services</a:t>
          </a:r>
          <a:endParaRPr lang="en-US" b="1" dirty="0"/>
        </a:p>
      </dgm:t>
    </dgm:pt>
    <dgm:pt modelId="{C0F6E655-45AD-4AE3-9EB8-6BCA0DA73DBE}" type="parTrans" cxnId="{DA052CF2-1386-463D-9881-7FE8363989B5}">
      <dgm:prSet/>
      <dgm:spPr/>
      <dgm:t>
        <a:bodyPr/>
        <a:lstStyle/>
        <a:p>
          <a:endParaRPr lang="en-US"/>
        </a:p>
      </dgm:t>
    </dgm:pt>
    <dgm:pt modelId="{AB610724-3932-4D21-928D-A276CC092821}" type="sibTrans" cxnId="{DA052CF2-1386-463D-9881-7FE8363989B5}">
      <dgm:prSet/>
      <dgm:spPr/>
      <dgm:t>
        <a:bodyPr/>
        <a:lstStyle/>
        <a:p>
          <a:endParaRPr lang="en-US"/>
        </a:p>
      </dgm:t>
    </dgm:pt>
    <dgm:pt modelId="{4E817B47-A820-4DDF-A617-576B290C4AD7}">
      <dgm:prSet phldrT="[Text]" custT="1"/>
      <dgm:spPr/>
      <dgm:t>
        <a:bodyPr/>
        <a:lstStyle/>
        <a:p>
          <a:r>
            <a:rPr lang="en-US" sz="1200" b="1" dirty="0" smtClean="0"/>
            <a:t>Inherent risks</a:t>
          </a:r>
          <a:endParaRPr lang="en-US" sz="1200" b="1" dirty="0"/>
        </a:p>
      </dgm:t>
    </dgm:pt>
    <dgm:pt modelId="{4FBCCF86-5B59-4502-9BA6-5376B6E92CDE}" type="parTrans" cxnId="{56016E9B-5B5F-455B-B6D7-6577B0A1B308}">
      <dgm:prSet/>
      <dgm:spPr/>
      <dgm:t>
        <a:bodyPr/>
        <a:lstStyle/>
        <a:p>
          <a:endParaRPr lang="en-US"/>
        </a:p>
      </dgm:t>
    </dgm:pt>
    <dgm:pt modelId="{D875A150-AB93-4971-A278-DBBEC5BB6ABB}" type="sibTrans" cxnId="{56016E9B-5B5F-455B-B6D7-6577B0A1B308}">
      <dgm:prSet/>
      <dgm:spPr/>
      <dgm:t>
        <a:bodyPr/>
        <a:lstStyle/>
        <a:p>
          <a:endParaRPr lang="en-US"/>
        </a:p>
      </dgm:t>
    </dgm:pt>
    <dgm:pt modelId="{3CCF8E0C-9C9C-4B95-B657-DC1C648587CF}">
      <dgm:prSet phldrT="[Text]" custT="1"/>
      <dgm:spPr/>
      <dgm:t>
        <a:bodyPr/>
        <a:lstStyle/>
        <a:p>
          <a:r>
            <a:rPr lang="en-US" sz="1200" b="1" dirty="0" smtClean="0"/>
            <a:t>SOC report</a:t>
          </a:r>
          <a:endParaRPr lang="en-US" sz="1200" b="1" dirty="0"/>
        </a:p>
      </dgm:t>
    </dgm:pt>
    <dgm:pt modelId="{36F0B13F-9056-4A32-B44C-D2E272DA02A9}" type="parTrans" cxnId="{120FF18A-D135-47AC-AD02-F69EE806B65B}">
      <dgm:prSet/>
      <dgm:spPr/>
      <dgm:t>
        <a:bodyPr/>
        <a:lstStyle/>
        <a:p>
          <a:endParaRPr lang="en-US"/>
        </a:p>
      </dgm:t>
    </dgm:pt>
    <dgm:pt modelId="{868987A3-359A-41B3-AF2B-186DE3C432AF}" type="sibTrans" cxnId="{120FF18A-D135-47AC-AD02-F69EE806B65B}">
      <dgm:prSet/>
      <dgm:spPr/>
      <dgm:t>
        <a:bodyPr/>
        <a:lstStyle/>
        <a:p>
          <a:endParaRPr lang="en-US"/>
        </a:p>
      </dgm:t>
    </dgm:pt>
    <dgm:pt modelId="{BEF4BF13-4B5A-4432-9C8C-5FF48719A02E}">
      <dgm:prSet phldrT="[Text]" custT="1"/>
      <dgm:spPr/>
      <dgm:t>
        <a:bodyPr/>
        <a:lstStyle/>
        <a:p>
          <a:r>
            <a:rPr lang="en-US" sz="2000" b="1" dirty="0" smtClean="0">
              <a:solidFill>
                <a:schemeClr val="bg1">
                  <a:lumMod val="50000"/>
                </a:schemeClr>
              </a:solidFill>
            </a:rPr>
            <a:t>User Entity</a:t>
          </a:r>
          <a:endParaRPr lang="en-US" sz="2000" b="1" dirty="0">
            <a:solidFill>
              <a:schemeClr val="bg1">
                <a:lumMod val="50000"/>
              </a:schemeClr>
            </a:solidFill>
          </a:endParaRPr>
        </a:p>
      </dgm:t>
    </dgm:pt>
    <dgm:pt modelId="{10A371A8-60C4-40F3-98AE-2FEEB8ACF941}" type="parTrans" cxnId="{A029E218-3711-4CF6-98C1-FB7904101144}">
      <dgm:prSet/>
      <dgm:spPr/>
      <dgm:t>
        <a:bodyPr/>
        <a:lstStyle/>
        <a:p>
          <a:endParaRPr lang="en-US"/>
        </a:p>
      </dgm:t>
    </dgm:pt>
    <dgm:pt modelId="{94A98903-9719-418C-AAE9-AFFC9B4765AE}" type="sibTrans" cxnId="{A029E218-3711-4CF6-98C1-FB7904101144}">
      <dgm:prSet/>
      <dgm:spPr/>
      <dgm:t>
        <a:bodyPr/>
        <a:lstStyle/>
        <a:p>
          <a:endParaRPr lang="en-US"/>
        </a:p>
      </dgm:t>
    </dgm:pt>
    <dgm:pt modelId="{11645785-FDE2-4968-816E-8D9C7CD5166C}" type="pres">
      <dgm:prSet presAssocID="{9B277B0F-5C45-4F37-B762-CC3891E39C51}" presName="Name0" presStyleCnt="0">
        <dgm:presLayoutVars>
          <dgm:chMax val="4"/>
          <dgm:resizeHandles val="exact"/>
        </dgm:presLayoutVars>
      </dgm:prSet>
      <dgm:spPr/>
      <dgm:t>
        <a:bodyPr/>
        <a:lstStyle/>
        <a:p>
          <a:endParaRPr lang="en-US"/>
        </a:p>
      </dgm:t>
    </dgm:pt>
    <dgm:pt modelId="{6F33C844-49D2-4BF0-A2B5-83551E17E288}" type="pres">
      <dgm:prSet presAssocID="{9B277B0F-5C45-4F37-B762-CC3891E39C51}" presName="ellipse" presStyleLbl="trBgShp" presStyleIdx="0" presStyleCnt="1"/>
      <dgm:spPr/>
    </dgm:pt>
    <dgm:pt modelId="{D7EB5FF1-B56A-48D0-8267-62173F7A8F37}" type="pres">
      <dgm:prSet presAssocID="{9B277B0F-5C45-4F37-B762-CC3891E39C51}" presName="arrow1" presStyleLbl="fgShp" presStyleIdx="0" presStyleCnt="1"/>
      <dgm:spPr/>
    </dgm:pt>
    <dgm:pt modelId="{0A985952-FD9A-49F1-A398-53A5D44635C5}" type="pres">
      <dgm:prSet presAssocID="{9B277B0F-5C45-4F37-B762-CC3891E39C51}" presName="rectangle" presStyleLbl="revTx" presStyleIdx="0" presStyleCnt="1">
        <dgm:presLayoutVars>
          <dgm:bulletEnabled val="1"/>
        </dgm:presLayoutVars>
      </dgm:prSet>
      <dgm:spPr/>
      <dgm:t>
        <a:bodyPr/>
        <a:lstStyle/>
        <a:p>
          <a:endParaRPr lang="en-US"/>
        </a:p>
      </dgm:t>
    </dgm:pt>
    <dgm:pt modelId="{AC323D05-EF4C-42EA-8838-E302EEA6652C}" type="pres">
      <dgm:prSet presAssocID="{4E817B47-A820-4DDF-A617-576B290C4AD7}" presName="item1" presStyleLbl="node1" presStyleIdx="0" presStyleCnt="3">
        <dgm:presLayoutVars>
          <dgm:bulletEnabled val="1"/>
        </dgm:presLayoutVars>
      </dgm:prSet>
      <dgm:spPr/>
      <dgm:t>
        <a:bodyPr/>
        <a:lstStyle/>
        <a:p>
          <a:endParaRPr lang="en-US"/>
        </a:p>
      </dgm:t>
    </dgm:pt>
    <dgm:pt modelId="{37FA337E-AC7C-4A32-955B-AAA4BD2BD509}" type="pres">
      <dgm:prSet presAssocID="{3CCF8E0C-9C9C-4B95-B657-DC1C648587CF}" presName="item2" presStyleLbl="node1" presStyleIdx="1" presStyleCnt="3">
        <dgm:presLayoutVars>
          <dgm:bulletEnabled val="1"/>
        </dgm:presLayoutVars>
      </dgm:prSet>
      <dgm:spPr/>
      <dgm:t>
        <a:bodyPr/>
        <a:lstStyle/>
        <a:p>
          <a:endParaRPr lang="en-US"/>
        </a:p>
      </dgm:t>
    </dgm:pt>
    <dgm:pt modelId="{F23A1AC7-944D-48BA-BB68-C2C264EDB0A7}" type="pres">
      <dgm:prSet presAssocID="{BEF4BF13-4B5A-4432-9C8C-5FF48719A02E}" presName="item3" presStyleLbl="node1" presStyleIdx="2" presStyleCnt="3">
        <dgm:presLayoutVars>
          <dgm:bulletEnabled val="1"/>
        </dgm:presLayoutVars>
      </dgm:prSet>
      <dgm:spPr/>
      <dgm:t>
        <a:bodyPr/>
        <a:lstStyle/>
        <a:p>
          <a:endParaRPr lang="en-US"/>
        </a:p>
      </dgm:t>
    </dgm:pt>
    <dgm:pt modelId="{A950D1DE-2326-449B-ABD6-24027AAEAC06}" type="pres">
      <dgm:prSet presAssocID="{9B277B0F-5C45-4F37-B762-CC3891E39C51}" presName="funnel" presStyleLbl="trAlignAcc1" presStyleIdx="0" presStyleCnt="1"/>
      <dgm:spPr/>
    </dgm:pt>
  </dgm:ptLst>
  <dgm:cxnLst>
    <dgm:cxn modelId="{F7906059-F8D2-4DAD-AFAA-C79597D18441}" type="presOf" srcId="{3CCF8E0C-9C9C-4B95-B657-DC1C648587CF}" destId="{AC323D05-EF4C-42EA-8838-E302EEA6652C}" srcOrd="0" destOrd="0" presId="urn:microsoft.com/office/officeart/2005/8/layout/funnel1"/>
    <dgm:cxn modelId="{DA052CF2-1386-463D-9881-7FE8363989B5}" srcId="{9B277B0F-5C45-4F37-B762-CC3891E39C51}" destId="{B92EAFAC-4747-4890-9F04-4669728BBB52}" srcOrd="0" destOrd="0" parTransId="{C0F6E655-45AD-4AE3-9EB8-6BCA0DA73DBE}" sibTransId="{AB610724-3932-4D21-928D-A276CC092821}"/>
    <dgm:cxn modelId="{A029E218-3711-4CF6-98C1-FB7904101144}" srcId="{9B277B0F-5C45-4F37-B762-CC3891E39C51}" destId="{BEF4BF13-4B5A-4432-9C8C-5FF48719A02E}" srcOrd="3" destOrd="0" parTransId="{10A371A8-60C4-40F3-98AE-2FEEB8ACF941}" sibTransId="{94A98903-9719-418C-AAE9-AFFC9B4765AE}"/>
    <dgm:cxn modelId="{8C8F437C-CB95-445A-90BA-CF1726009A12}" type="presOf" srcId="{4E817B47-A820-4DDF-A617-576B290C4AD7}" destId="{37FA337E-AC7C-4A32-955B-AAA4BD2BD509}" srcOrd="0" destOrd="0" presId="urn:microsoft.com/office/officeart/2005/8/layout/funnel1"/>
    <dgm:cxn modelId="{56016E9B-5B5F-455B-B6D7-6577B0A1B308}" srcId="{9B277B0F-5C45-4F37-B762-CC3891E39C51}" destId="{4E817B47-A820-4DDF-A617-576B290C4AD7}" srcOrd="1" destOrd="0" parTransId="{4FBCCF86-5B59-4502-9BA6-5376B6E92CDE}" sibTransId="{D875A150-AB93-4971-A278-DBBEC5BB6ABB}"/>
    <dgm:cxn modelId="{120FF18A-D135-47AC-AD02-F69EE806B65B}" srcId="{9B277B0F-5C45-4F37-B762-CC3891E39C51}" destId="{3CCF8E0C-9C9C-4B95-B657-DC1C648587CF}" srcOrd="2" destOrd="0" parTransId="{36F0B13F-9056-4A32-B44C-D2E272DA02A9}" sibTransId="{868987A3-359A-41B3-AF2B-186DE3C432AF}"/>
    <dgm:cxn modelId="{8E480A27-CE99-4EA5-BDA5-C015293209D8}" type="presOf" srcId="{BEF4BF13-4B5A-4432-9C8C-5FF48719A02E}" destId="{0A985952-FD9A-49F1-A398-53A5D44635C5}" srcOrd="0" destOrd="0" presId="urn:microsoft.com/office/officeart/2005/8/layout/funnel1"/>
    <dgm:cxn modelId="{EAB85838-C58F-4A92-AAED-86DBDA6A7B87}" type="presOf" srcId="{9B277B0F-5C45-4F37-B762-CC3891E39C51}" destId="{11645785-FDE2-4968-816E-8D9C7CD5166C}" srcOrd="0" destOrd="0" presId="urn:microsoft.com/office/officeart/2005/8/layout/funnel1"/>
    <dgm:cxn modelId="{8AC5C103-AD10-44B6-AEEA-4A342C478A20}" type="presOf" srcId="{B92EAFAC-4747-4890-9F04-4669728BBB52}" destId="{F23A1AC7-944D-48BA-BB68-C2C264EDB0A7}" srcOrd="0" destOrd="0" presId="urn:microsoft.com/office/officeart/2005/8/layout/funnel1"/>
    <dgm:cxn modelId="{5AE7D7E1-0931-411A-AC4A-45BBF3B70E96}" type="presParOf" srcId="{11645785-FDE2-4968-816E-8D9C7CD5166C}" destId="{6F33C844-49D2-4BF0-A2B5-83551E17E288}" srcOrd="0" destOrd="0" presId="urn:microsoft.com/office/officeart/2005/8/layout/funnel1"/>
    <dgm:cxn modelId="{903E101E-B13C-4396-B037-1DD276C14E70}" type="presParOf" srcId="{11645785-FDE2-4968-816E-8D9C7CD5166C}" destId="{D7EB5FF1-B56A-48D0-8267-62173F7A8F37}" srcOrd="1" destOrd="0" presId="urn:microsoft.com/office/officeart/2005/8/layout/funnel1"/>
    <dgm:cxn modelId="{62E542F0-E421-473E-A3DF-768637198CA0}" type="presParOf" srcId="{11645785-FDE2-4968-816E-8D9C7CD5166C}" destId="{0A985952-FD9A-49F1-A398-53A5D44635C5}" srcOrd="2" destOrd="0" presId="urn:microsoft.com/office/officeart/2005/8/layout/funnel1"/>
    <dgm:cxn modelId="{D4DD5D15-75E4-4A3D-B6F1-775C5EBFA1A9}" type="presParOf" srcId="{11645785-FDE2-4968-816E-8D9C7CD5166C}" destId="{AC323D05-EF4C-42EA-8838-E302EEA6652C}" srcOrd="3" destOrd="0" presId="urn:microsoft.com/office/officeart/2005/8/layout/funnel1"/>
    <dgm:cxn modelId="{C675AE69-BD7D-4098-85AE-CB405DA5CB3E}" type="presParOf" srcId="{11645785-FDE2-4968-816E-8D9C7CD5166C}" destId="{37FA337E-AC7C-4A32-955B-AAA4BD2BD509}" srcOrd="4" destOrd="0" presId="urn:microsoft.com/office/officeart/2005/8/layout/funnel1"/>
    <dgm:cxn modelId="{53A0B439-F481-4D10-8028-FD668889437C}" type="presParOf" srcId="{11645785-FDE2-4968-816E-8D9C7CD5166C}" destId="{F23A1AC7-944D-48BA-BB68-C2C264EDB0A7}" srcOrd="5" destOrd="0" presId="urn:microsoft.com/office/officeart/2005/8/layout/funnel1"/>
    <dgm:cxn modelId="{E92EF793-9ED7-47A8-8CED-4724B78C5B1E}" type="presParOf" srcId="{11645785-FDE2-4968-816E-8D9C7CD5166C}" destId="{A950D1DE-2326-449B-ABD6-24027AAEAC06}"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3C844-49D2-4BF0-A2B5-83551E17E288}">
      <dsp:nvSpPr>
        <dsp:cNvPr id="0" name=""/>
        <dsp:cNvSpPr/>
      </dsp:nvSpPr>
      <dsp:spPr>
        <a:xfrm>
          <a:off x="673192" y="587405"/>
          <a:ext cx="2460107" cy="854362"/>
        </a:xfrm>
        <a:prstGeom prst="ellipse">
          <a:avLst/>
        </a:prstGeom>
        <a:solidFill>
          <a:schemeClr val="accent4">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EB5FF1-B56A-48D0-8267-62173F7A8F37}">
      <dsp:nvSpPr>
        <dsp:cNvPr id="0" name=""/>
        <dsp:cNvSpPr/>
      </dsp:nvSpPr>
      <dsp:spPr>
        <a:xfrm>
          <a:off x="1668677" y="2679450"/>
          <a:ext cx="476765" cy="305129"/>
        </a:xfrm>
        <a:prstGeom prst="downArrow">
          <a:avLst/>
        </a:prstGeom>
        <a:solidFill>
          <a:schemeClr val="accent4">
            <a:tint val="4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0A985952-FD9A-49F1-A398-53A5D44635C5}">
      <dsp:nvSpPr>
        <dsp:cNvPr id="0" name=""/>
        <dsp:cNvSpPr/>
      </dsp:nvSpPr>
      <dsp:spPr>
        <a:xfrm>
          <a:off x="762823" y="2923554"/>
          <a:ext cx="2288472" cy="572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lumMod val="50000"/>
                </a:schemeClr>
              </a:solidFill>
            </a:rPr>
            <a:t>User Entity</a:t>
          </a:r>
          <a:endParaRPr lang="en-US" sz="2000" b="1" kern="1200" dirty="0">
            <a:solidFill>
              <a:schemeClr val="bg1">
                <a:lumMod val="50000"/>
              </a:schemeClr>
            </a:solidFill>
          </a:endParaRPr>
        </a:p>
      </dsp:txBody>
      <dsp:txXfrm>
        <a:off x="762823" y="2923554"/>
        <a:ext cx="2288472" cy="572118"/>
      </dsp:txXfrm>
    </dsp:sp>
    <dsp:sp modelId="{AC323D05-EF4C-42EA-8838-E302EEA6652C}">
      <dsp:nvSpPr>
        <dsp:cNvPr id="0" name=""/>
        <dsp:cNvSpPr/>
      </dsp:nvSpPr>
      <dsp:spPr>
        <a:xfrm>
          <a:off x="1567603" y="1507753"/>
          <a:ext cx="858177" cy="858177"/>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SOC report</a:t>
          </a:r>
          <a:endParaRPr lang="en-US" sz="1200" b="1" kern="1200" dirty="0"/>
        </a:p>
      </dsp:txBody>
      <dsp:txXfrm>
        <a:off x="1693280" y="1633430"/>
        <a:ext cx="606823" cy="606823"/>
      </dsp:txXfrm>
    </dsp:sp>
    <dsp:sp modelId="{37FA337E-AC7C-4A32-955B-AAA4BD2BD509}">
      <dsp:nvSpPr>
        <dsp:cNvPr id="0" name=""/>
        <dsp:cNvSpPr/>
      </dsp:nvSpPr>
      <dsp:spPr>
        <a:xfrm>
          <a:off x="953529" y="863929"/>
          <a:ext cx="858177" cy="858177"/>
        </a:xfrm>
        <a:prstGeom prst="ellipse">
          <a:avLst/>
        </a:prstGeom>
        <a:solidFill>
          <a:schemeClr val="accent4">
            <a:hueOff val="-2232385"/>
            <a:satOff val="13449"/>
            <a:lumOff val="107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Inherent risks</a:t>
          </a:r>
          <a:endParaRPr lang="en-US" sz="1200" b="1" kern="1200" dirty="0"/>
        </a:p>
      </dsp:txBody>
      <dsp:txXfrm>
        <a:off x="1079206" y="989606"/>
        <a:ext cx="606823" cy="606823"/>
      </dsp:txXfrm>
    </dsp:sp>
    <dsp:sp modelId="{F23A1AC7-944D-48BA-BB68-C2C264EDB0A7}">
      <dsp:nvSpPr>
        <dsp:cNvPr id="0" name=""/>
        <dsp:cNvSpPr/>
      </dsp:nvSpPr>
      <dsp:spPr>
        <a:xfrm>
          <a:off x="1830777" y="656441"/>
          <a:ext cx="858177" cy="858177"/>
        </a:xfrm>
        <a:prstGeom prst="ellipse">
          <a:avLst/>
        </a:prstGeom>
        <a:solidFill>
          <a:schemeClr val="accent4">
            <a:hueOff val="-4464770"/>
            <a:satOff val="26899"/>
            <a:lumOff val="2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dirty="0" smtClean="0"/>
            <a:t>Services</a:t>
          </a:r>
          <a:endParaRPr lang="en-US" sz="1300" b="1" kern="1200" dirty="0"/>
        </a:p>
      </dsp:txBody>
      <dsp:txXfrm>
        <a:off x="1956454" y="782118"/>
        <a:ext cx="606823" cy="606823"/>
      </dsp:txXfrm>
    </dsp:sp>
    <dsp:sp modelId="{A950D1DE-2326-449B-ABD6-24027AAEAC06}">
      <dsp:nvSpPr>
        <dsp:cNvPr id="0" name=""/>
        <dsp:cNvSpPr/>
      </dsp:nvSpPr>
      <dsp:spPr>
        <a:xfrm>
          <a:off x="572117" y="482517"/>
          <a:ext cx="2669884" cy="2135907"/>
        </a:xfrm>
        <a:prstGeom prst="funnel">
          <a:avLst/>
        </a:prstGeom>
        <a:solidFill>
          <a:schemeClr val="lt1">
            <a:alpha val="4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BE7C1B-30FD-4F1D-9CE4-F16DB8009DF7}" type="datetimeFigureOut">
              <a:rPr lang="en-US" smtClean="0"/>
              <a:t>11/23/2015</a:t>
            </a:fld>
            <a:endParaRPr lang="en-US"/>
          </a:p>
        </p:txBody>
      </p:sp>
      <p:sp>
        <p:nvSpPr>
          <p:cNvPr id="5" name="Footer Placeholder 4"/>
          <p:cNvSpPr>
            <a:spLocks noGrp="1"/>
          </p:cNvSpPr>
          <p:nvPr>
            <p:ph type="ftr" sz="quarter" idx="11"/>
          </p:nvPr>
        </p:nvSpPr>
        <p:spPr/>
        <p:txBody>
          <a:bodyPr/>
          <a:lstStyle/>
          <a:p>
            <a:r>
              <a:rPr lang="en-US" smtClean="0"/>
              <a:t>GE Internal</a:t>
            </a:r>
            <a:endParaRPr lang="en-US"/>
          </a:p>
        </p:txBody>
      </p:sp>
      <p:sp>
        <p:nvSpPr>
          <p:cNvPr id="6" name="Slide Number Placeholder 5"/>
          <p:cNvSpPr>
            <a:spLocks noGrp="1"/>
          </p:cNvSpPr>
          <p:nvPr>
            <p:ph type="sldNum" sz="quarter" idx="12"/>
          </p:nvPr>
        </p:nvSpPr>
        <p:spPr/>
        <p:txBody>
          <a:bodyPr/>
          <a:lstStyle/>
          <a:p>
            <a:fld id="{0804DE5F-5103-4C05-BED9-871B2DBECDF9}" type="slidenum">
              <a:rPr lang="en-US" smtClean="0"/>
              <a:t>‹#›</a:t>
            </a:fld>
            <a:endParaRPr lang="en-US"/>
          </a:p>
        </p:txBody>
      </p:sp>
    </p:spTree>
    <p:extLst>
      <p:ext uri="{BB962C8B-B14F-4D97-AF65-F5344CB8AC3E}">
        <p14:creationId xmlns:p14="http://schemas.microsoft.com/office/powerpoint/2010/main" val="3554116033"/>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BE7C1B-30FD-4F1D-9CE4-F16DB8009DF7}" type="datetimeFigureOut">
              <a:rPr lang="en-US" smtClean="0"/>
              <a:t>11/23/2015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4DE5F-5103-4C05-BED9-871B2DBECDF9}" type="slidenum">
              <a:rPr lang="en-US" smtClean="0"/>
              <a:t>‹#›</a:t>
            </a:fld>
            <a:endParaRPr lang="en-US"/>
          </a:p>
        </p:txBody>
      </p:sp>
    </p:spTree>
    <p:extLst>
      <p:ext uri="{BB962C8B-B14F-4D97-AF65-F5344CB8AC3E}">
        <p14:creationId xmlns:p14="http://schemas.microsoft.com/office/powerpoint/2010/main" val="3643346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BE7C1B-30FD-4F1D-9CE4-F16DB8009DF7}" type="datetimeFigureOut">
              <a:rPr lang="en-US" smtClean="0"/>
              <a:t>11/23/2015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4DE5F-5103-4C05-BED9-871B2DBECDF9}" type="slidenum">
              <a:rPr lang="en-US" smtClean="0"/>
              <a:t>‹#›</a:t>
            </a:fld>
            <a:endParaRPr lang="en-US"/>
          </a:p>
        </p:txBody>
      </p:sp>
    </p:spTree>
    <p:extLst>
      <p:ext uri="{BB962C8B-B14F-4D97-AF65-F5344CB8AC3E}">
        <p14:creationId xmlns:p14="http://schemas.microsoft.com/office/powerpoint/2010/main" val="3153410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 Placeholder 22"/>
          <p:cNvSpPr>
            <a:spLocks noGrp="1"/>
          </p:cNvSpPr>
          <p:nvPr>
            <p:ph type="body" sz="quarter" idx="11" hasCustomPrompt="1"/>
          </p:nvPr>
        </p:nvSpPr>
        <p:spPr>
          <a:xfrm>
            <a:off x="1672070" y="4702742"/>
            <a:ext cx="5670562" cy="546679"/>
          </a:xfrm>
        </p:spPr>
        <p:txBody>
          <a:bodyPr wrap="square" tIns="36000" bIns="36000" anchor="t" anchorCtr="0">
            <a:spAutoFit/>
          </a:bodyPr>
          <a:lstStyle>
            <a:lvl1pPr marL="0" indent="0">
              <a:lnSpc>
                <a:spcPct val="100000"/>
              </a:lnSpc>
              <a:buNone/>
              <a:defRPr sz="1400" b="0">
                <a:solidFill>
                  <a:schemeClr val="bg1">
                    <a:lumMod val="50000"/>
                  </a:schemeClr>
                </a:solidFill>
              </a:defRPr>
            </a:lvl1pPr>
            <a:lvl2pPr marL="0" indent="0">
              <a:lnSpc>
                <a:spcPct val="150000"/>
              </a:lnSpc>
              <a:buNone/>
              <a:defRPr sz="1400" b="1">
                <a:solidFill>
                  <a:schemeClr val="bg1">
                    <a:lumMod val="50000"/>
                  </a:schemeClr>
                </a:solidFill>
              </a:defRPr>
            </a:lvl2pPr>
            <a:lvl3pPr>
              <a:buNone/>
              <a:defRPr/>
            </a:lvl3pPr>
            <a:lvl4pPr>
              <a:buNone/>
              <a:defRPr/>
            </a:lvl4pPr>
            <a:lvl5pPr>
              <a:buNone/>
              <a:defRPr/>
            </a:lvl5pPr>
          </a:lstStyle>
          <a:p>
            <a:pPr lvl="0"/>
            <a:r>
              <a:rPr lang="en-US" dirty="0" smtClean="0"/>
              <a:t>Name of the Presenter: </a:t>
            </a:r>
          </a:p>
          <a:p>
            <a:pPr lvl="0"/>
            <a:r>
              <a:rPr lang="en-US" dirty="0" smtClean="0"/>
              <a:t>Date:</a:t>
            </a:r>
          </a:p>
        </p:txBody>
      </p:sp>
      <p:sp>
        <p:nvSpPr>
          <p:cNvPr id="3" name="Subtitle 2"/>
          <p:cNvSpPr>
            <a:spLocks noGrp="1"/>
          </p:cNvSpPr>
          <p:nvPr>
            <p:ph type="subTitle" idx="1" hasCustomPrompt="1"/>
          </p:nvPr>
        </p:nvSpPr>
        <p:spPr>
          <a:xfrm>
            <a:off x="1672070" y="3000836"/>
            <a:ext cx="5652089" cy="1143008"/>
          </a:xfrm>
        </p:spPr>
        <p:txBody>
          <a:bodyPr wrap="square" anchor="t" anchorCtr="0">
            <a:noAutofit/>
          </a:bodyPr>
          <a:lstStyle>
            <a:lvl1pPr marL="0" indent="0" algn="l">
              <a:buNone/>
              <a:defRPr sz="2400">
                <a:solidFill>
                  <a:srgbClr val="FF99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 template</a:t>
            </a:r>
            <a:endParaRPr lang="en-IN" dirty="0"/>
          </a:p>
        </p:txBody>
      </p:sp>
      <p:sp>
        <p:nvSpPr>
          <p:cNvPr id="2" name="Title 1"/>
          <p:cNvSpPr>
            <a:spLocks noGrp="1"/>
          </p:cNvSpPr>
          <p:nvPr>
            <p:ph type="ctrTitle" hasCustomPrompt="1"/>
          </p:nvPr>
        </p:nvSpPr>
        <p:spPr>
          <a:xfrm>
            <a:off x="1672070" y="1687056"/>
            <a:ext cx="5652089" cy="1285884"/>
          </a:xfrm>
        </p:spPr>
        <p:txBody>
          <a:bodyPr anchor="ctr" anchorCtr="0"/>
          <a:lstStyle>
            <a:lvl1pPr>
              <a:lnSpc>
                <a:spcPts val="4200"/>
              </a:lnSpc>
              <a:defRPr sz="4000">
                <a:solidFill>
                  <a:schemeClr val="tx2"/>
                </a:solidFill>
              </a:defRPr>
            </a:lvl1pPr>
          </a:lstStyle>
          <a:p>
            <a:r>
              <a:rPr lang="en-US" dirty="0" smtClean="0"/>
              <a:t>Click to edit Master title style template</a:t>
            </a:r>
            <a:endParaRPr lang="en-IN" dirty="0"/>
          </a:p>
        </p:txBody>
      </p:sp>
      <p:pic>
        <p:nvPicPr>
          <p:cNvPr id="8" name="Picture 7" descr="bark-side.png"/>
          <p:cNvPicPr>
            <a:picLocks noChangeAspect="1"/>
          </p:cNvPicPr>
          <p:nvPr userDrawn="1"/>
        </p:nvPicPr>
        <p:blipFill>
          <a:blip r:embed="rId2" cstate="print"/>
          <a:srcRect l="42368" t="28241" r="39297" b="25987"/>
          <a:stretch>
            <a:fillRect/>
          </a:stretch>
        </p:blipFill>
        <p:spPr>
          <a:xfrm>
            <a:off x="-9144" y="-9144"/>
            <a:ext cx="1060825" cy="3531140"/>
          </a:xfrm>
          <a:prstGeom prst="rect">
            <a:avLst/>
          </a:prstGeom>
        </p:spPr>
      </p:pic>
      <p:pic>
        <p:nvPicPr>
          <p:cNvPr id="9" name="Picture 8" descr="logo.png"/>
          <p:cNvPicPr>
            <a:picLocks noChangeAspect="1"/>
          </p:cNvPicPr>
          <p:nvPr userDrawn="1"/>
        </p:nvPicPr>
        <p:blipFill>
          <a:blip r:embed="rId3" cstate="print"/>
          <a:stretch>
            <a:fillRect/>
          </a:stretch>
        </p:blipFill>
        <p:spPr>
          <a:xfrm>
            <a:off x="7359110" y="265823"/>
            <a:ext cx="1450834" cy="592594"/>
          </a:xfrm>
          <a:prstGeom prst="rect">
            <a:avLst/>
          </a:prstGeom>
        </p:spPr>
      </p:pic>
      <p:cxnSp>
        <p:nvCxnSpPr>
          <p:cNvPr id="11" name="Straight Connector 10"/>
          <p:cNvCxnSpPr/>
          <p:nvPr userDrawn="1"/>
        </p:nvCxnSpPr>
        <p:spPr>
          <a:xfrm>
            <a:off x="1759143" y="4627475"/>
            <a:ext cx="557784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BE7C1B-30FD-4F1D-9CE4-F16DB8009DF7}" type="datetimeFigureOut">
              <a:rPr lang="en-US" smtClean="0"/>
              <a:t>11/23/2015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4DE5F-5103-4C05-BED9-871B2DBECDF9}" type="slidenum">
              <a:rPr lang="en-US" smtClean="0"/>
              <a:t>‹#›</a:t>
            </a:fld>
            <a:endParaRPr lang="en-US"/>
          </a:p>
        </p:txBody>
      </p:sp>
    </p:spTree>
    <p:extLst>
      <p:ext uri="{BB962C8B-B14F-4D97-AF65-F5344CB8AC3E}">
        <p14:creationId xmlns:p14="http://schemas.microsoft.com/office/powerpoint/2010/main" val="1224574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BE7C1B-30FD-4F1D-9CE4-F16DB8009DF7}" type="datetimeFigureOut">
              <a:rPr lang="en-US" smtClean="0"/>
              <a:t>11/23/2015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4DE5F-5103-4C05-BED9-871B2DBECDF9}" type="slidenum">
              <a:rPr lang="en-US" smtClean="0"/>
              <a:t>‹#›</a:t>
            </a:fld>
            <a:endParaRPr lang="en-US"/>
          </a:p>
        </p:txBody>
      </p:sp>
    </p:spTree>
    <p:extLst>
      <p:ext uri="{BB962C8B-B14F-4D97-AF65-F5344CB8AC3E}">
        <p14:creationId xmlns:p14="http://schemas.microsoft.com/office/powerpoint/2010/main" val="4070894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BE7C1B-30FD-4F1D-9CE4-F16DB8009DF7}" type="datetimeFigureOut">
              <a:rPr lang="en-US" smtClean="0"/>
              <a:t>11/23/2015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4DE5F-5103-4C05-BED9-871B2DBECDF9}" type="slidenum">
              <a:rPr lang="en-US" smtClean="0"/>
              <a:t>‹#›</a:t>
            </a:fld>
            <a:endParaRPr lang="en-US"/>
          </a:p>
        </p:txBody>
      </p:sp>
    </p:spTree>
    <p:extLst>
      <p:ext uri="{BB962C8B-B14F-4D97-AF65-F5344CB8AC3E}">
        <p14:creationId xmlns:p14="http://schemas.microsoft.com/office/powerpoint/2010/main" val="500252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BE7C1B-30FD-4F1D-9CE4-F16DB8009DF7}" type="datetimeFigureOut">
              <a:rPr lang="en-US" smtClean="0"/>
              <a:t>11/23/2015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04DE5F-5103-4C05-BED9-871B2DBECDF9}" type="slidenum">
              <a:rPr lang="en-US" smtClean="0"/>
              <a:t>‹#›</a:t>
            </a:fld>
            <a:endParaRPr lang="en-US"/>
          </a:p>
        </p:txBody>
      </p:sp>
    </p:spTree>
    <p:extLst>
      <p:ext uri="{BB962C8B-B14F-4D97-AF65-F5344CB8AC3E}">
        <p14:creationId xmlns:p14="http://schemas.microsoft.com/office/powerpoint/2010/main" val="381152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BE7C1B-30FD-4F1D-9CE4-F16DB8009DF7}" type="datetimeFigureOut">
              <a:rPr lang="en-US" smtClean="0"/>
              <a:t>11/23/2015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04DE5F-5103-4C05-BED9-871B2DBECDF9}" type="slidenum">
              <a:rPr lang="en-US" smtClean="0"/>
              <a:t>‹#›</a:t>
            </a:fld>
            <a:endParaRPr lang="en-US"/>
          </a:p>
        </p:txBody>
      </p:sp>
    </p:spTree>
    <p:extLst>
      <p:ext uri="{BB962C8B-B14F-4D97-AF65-F5344CB8AC3E}">
        <p14:creationId xmlns:p14="http://schemas.microsoft.com/office/powerpoint/2010/main" val="3049550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BE7C1B-30FD-4F1D-9CE4-F16DB8009DF7}" type="datetimeFigureOut">
              <a:rPr lang="en-US" smtClean="0"/>
              <a:t>11/23/2015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04DE5F-5103-4C05-BED9-871B2DBECDF9}" type="slidenum">
              <a:rPr lang="en-US" smtClean="0"/>
              <a:t>‹#›</a:t>
            </a:fld>
            <a:endParaRPr lang="en-US"/>
          </a:p>
        </p:txBody>
      </p:sp>
    </p:spTree>
    <p:extLst>
      <p:ext uri="{BB962C8B-B14F-4D97-AF65-F5344CB8AC3E}">
        <p14:creationId xmlns:p14="http://schemas.microsoft.com/office/powerpoint/2010/main" val="2574386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E7C1B-30FD-4F1D-9CE4-F16DB8009DF7}" type="datetimeFigureOut">
              <a:rPr lang="en-US" smtClean="0"/>
              <a:t>11/23/2015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4DE5F-5103-4C05-BED9-871B2DBECDF9}" type="slidenum">
              <a:rPr lang="en-US" smtClean="0"/>
              <a:t>‹#›</a:t>
            </a:fld>
            <a:endParaRPr lang="en-US"/>
          </a:p>
        </p:txBody>
      </p:sp>
    </p:spTree>
    <p:extLst>
      <p:ext uri="{BB962C8B-B14F-4D97-AF65-F5344CB8AC3E}">
        <p14:creationId xmlns:p14="http://schemas.microsoft.com/office/powerpoint/2010/main" val="397272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E7C1B-30FD-4F1D-9CE4-F16DB8009DF7}" type="datetimeFigureOut">
              <a:rPr lang="en-US" smtClean="0"/>
              <a:t>11/23/2015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4DE5F-5103-4C05-BED9-871B2DBECDF9}" type="slidenum">
              <a:rPr lang="en-US" smtClean="0"/>
              <a:t>‹#›</a:t>
            </a:fld>
            <a:endParaRPr lang="en-US"/>
          </a:p>
        </p:txBody>
      </p:sp>
    </p:spTree>
    <p:extLst>
      <p:ext uri="{BB962C8B-B14F-4D97-AF65-F5344CB8AC3E}">
        <p14:creationId xmlns:p14="http://schemas.microsoft.com/office/powerpoint/2010/main" val="191161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BE7C1B-30FD-4F1D-9CE4-F16DB8009DF7}" type="datetimeFigureOut">
              <a:rPr lang="en-US" smtClean="0"/>
              <a:t>11/23/2015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GE Internal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04DE5F-5103-4C05-BED9-871B2DBECDF9}" type="slidenum">
              <a:rPr lang="en-US" smtClean="0"/>
              <a:t>‹#›</a:t>
            </a:fld>
            <a:endParaRPr lang="en-US"/>
          </a:p>
        </p:txBody>
      </p:sp>
      <p:pic>
        <p:nvPicPr>
          <p:cNvPr id="7" name="Picture 6" descr="logo.png"/>
          <p:cNvPicPr>
            <a:picLocks noChangeAspect="1"/>
          </p:cNvPicPr>
          <p:nvPr userDrawn="1"/>
        </p:nvPicPr>
        <p:blipFill>
          <a:blip r:embed="rId14" cstate="print"/>
          <a:stretch>
            <a:fillRect/>
          </a:stretch>
        </p:blipFill>
        <p:spPr>
          <a:xfrm>
            <a:off x="7359110" y="265823"/>
            <a:ext cx="1450834" cy="592594"/>
          </a:xfrm>
          <a:prstGeom prst="rect">
            <a:avLst/>
          </a:prstGeom>
        </p:spPr>
      </p:pic>
      <p:pic>
        <p:nvPicPr>
          <p:cNvPr id="8" name="Picture 7" descr="bark-down.png"/>
          <p:cNvPicPr>
            <a:picLocks noChangeAspect="1"/>
          </p:cNvPicPr>
          <p:nvPr userDrawn="1"/>
        </p:nvPicPr>
        <p:blipFill>
          <a:blip r:embed="rId15" cstate="print"/>
          <a:srcRect l="24111" t="1479" r="23411" b="7716"/>
          <a:stretch>
            <a:fillRect/>
          </a:stretch>
        </p:blipFill>
        <p:spPr>
          <a:xfrm>
            <a:off x="8519131" y="4795935"/>
            <a:ext cx="624869" cy="2062065"/>
          </a:xfrm>
          <a:prstGeom prst="rect">
            <a:avLst/>
          </a:prstGeom>
        </p:spPr>
      </p:pic>
      <p:sp>
        <p:nvSpPr>
          <p:cNvPr id="9" name="Rectangle 20"/>
          <p:cNvSpPr txBox="1">
            <a:spLocks noChangeArrowheads="1"/>
          </p:cNvSpPr>
          <p:nvPr userDrawn="1"/>
        </p:nvSpPr>
        <p:spPr>
          <a:xfrm>
            <a:off x="285720" y="6620669"/>
            <a:ext cx="1219200" cy="228600"/>
          </a:xfrm>
          <a:prstGeom prst="rect">
            <a:avLst/>
          </a:prstGeom>
          <a:noFill/>
        </p:spPr>
        <p:txBody>
          <a:bodyPr/>
          <a:lstStyle/>
          <a:p>
            <a:pPr>
              <a:defRPr/>
            </a:pPr>
            <a:fld id="{634B1AA2-1421-4123-B46B-C773544C4A12}" type="datetime4">
              <a:rPr lang="en-US" sz="800">
                <a:solidFill>
                  <a:schemeClr val="tx2"/>
                </a:solidFill>
                <a:latin typeface="Arial" pitchFamily="34" charset="0"/>
                <a:ea typeface="MS PGothic"/>
                <a:cs typeface="Arial" pitchFamily="34" charset="0"/>
              </a:rPr>
              <a:pPr>
                <a:defRPr/>
              </a:pPr>
              <a:t>November 23, 2015</a:t>
            </a:fld>
            <a:endParaRPr lang="en-US" sz="800" dirty="0">
              <a:solidFill>
                <a:schemeClr val="tx2"/>
              </a:solidFill>
              <a:latin typeface="Arial" pitchFamily="34" charset="0"/>
              <a:ea typeface="MS PGothic"/>
              <a:cs typeface="Arial" pitchFamily="34" charset="0"/>
            </a:endParaRPr>
          </a:p>
        </p:txBody>
      </p:sp>
      <p:sp>
        <p:nvSpPr>
          <p:cNvPr id="10" name="Text Box 5"/>
          <p:cNvSpPr txBox="1">
            <a:spLocks noChangeArrowheads="1"/>
          </p:cNvSpPr>
          <p:nvPr userDrawn="1"/>
        </p:nvSpPr>
        <p:spPr bwMode="gray">
          <a:xfrm>
            <a:off x="8215338" y="6673414"/>
            <a:ext cx="250068" cy="123111"/>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800">
                <a:solidFill>
                  <a:schemeClr val="tx2"/>
                </a:solidFill>
                <a:latin typeface="Arial" pitchFamily="34" charset="0"/>
                <a:ea typeface="ＭＳ Ｐゴシック"/>
                <a:cs typeface="Arial" pitchFamily="34" charset="0"/>
              </a:rPr>
              <a:pPr algn="ctr" eaLnBrk="0" hangingPunct="0">
                <a:buClr>
                  <a:srgbClr val="000000"/>
                </a:buClr>
                <a:buSzPct val="65000"/>
                <a:buFont typeface="Wingdings" pitchFamily="2" charset="2"/>
                <a:buNone/>
                <a:defRPr/>
              </a:pPr>
              <a:t>‹#›</a:t>
            </a:fld>
            <a:r>
              <a:rPr lang="en-US" sz="800" dirty="0">
                <a:solidFill>
                  <a:schemeClr val="tx2"/>
                </a:solidFill>
                <a:latin typeface="Arial" pitchFamily="34" charset="0"/>
                <a:ea typeface="ＭＳ Ｐゴシック"/>
                <a:cs typeface="Arial" pitchFamily="34" charset="0"/>
              </a:rPr>
              <a:t> -</a:t>
            </a:r>
          </a:p>
        </p:txBody>
      </p:sp>
      <p:cxnSp>
        <p:nvCxnSpPr>
          <p:cNvPr id="11" name="Straight Connector 10"/>
          <p:cNvCxnSpPr/>
          <p:nvPr userDrawn="1"/>
        </p:nvCxnSpPr>
        <p:spPr>
          <a:xfrm>
            <a:off x="363895" y="6619875"/>
            <a:ext cx="8046720" cy="1588"/>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rot="5400000">
            <a:off x="1071868" y="6708855"/>
            <a:ext cx="172017" cy="1"/>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63895" y="988534"/>
            <a:ext cx="8425543" cy="0"/>
          </a:xfrm>
          <a:prstGeom prst="line">
            <a:avLst/>
          </a:prstGeom>
          <a:ln w="635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6326037"/>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xfrm>
            <a:off x="1672070" y="4702742"/>
            <a:ext cx="4643469" cy="546679"/>
          </a:xfrm>
        </p:spPr>
        <p:txBody>
          <a:bodyPr/>
          <a:lstStyle/>
          <a:p>
            <a:r>
              <a:rPr lang="en-US" dirty="0" smtClean="0"/>
              <a:t>Name of the Presenter: Karthikeyan K</a:t>
            </a:r>
          </a:p>
          <a:p>
            <a:r>
              <a:rPr lang="en-US" dirty="0" smtClean="0"/>
              <a:t>Date: 26/03/2014</a:t>
            </a:r>
            <a:endParaRPr lang="en-US" dirty="0"/>
          </a:p>
        </p:txBody>
      </p:sp>
      <p:sp>
        <p:nvSpPr>
          <p:cNvPr id="11" name="Title 10"/>
          <p:cNvSpPr>
            <a:spLocks noGrp="1"/>
          </p:cNvSpPr>
          <p:nvPr>
            <p:ph type="ctrTitle"/>
          </p:nvPr>
        </p:nvSpPr>
        <p:spPr>
          <a:xfrm>
            <a:off x="1371600" y="2193693"/>
            <a:ext cx="6610865" cy="1285884"/>
          </a:xfrm>
        </p:spPr>
        <p:txBody>
          <a:bodyPr>
            <a:normAutofit/>
          </a:bodyPr>
          <a:lstStyle/>
          <a:p>
            <a:r>
              <a:rPr lang="en-US" b="1" cap="small" dirty="0"/>
              <a:t>Service Organization </a:t>
            </a:r>
            <a:r>
              <a:rPr lang="en-US" b="1" cap="small" dirty="0" smtClean="0"/>
              <a:t>Controls</a:t>
            </a:r>
            <a:endParaRPr lang="en-US" b="1" dirty="0">
              <a:latin typeface="+mn-lt"/>
            </a:endParaRPr>
          </a:p>
        </p:txBody>
      </p:sp>
      <p:sp>
        <p:nvSpPr>
          <p:cNvPr id="4" name="TextBox 3"/>
          <p:cNvSpPr txBox="1"/>
          <p:nvPr/>
        </p:nvSpPr>
        <p:spPr>
          <a:xfrm>
            <a:off x="2656709" y="3113895"/>
            <a:ext cx="5214552" cy="369332"/>
          </a:xfrm>
          <a:prstGeom prst="rect">
            <a:avLst/>
          </a:prstGeom>
          <a:noFill/>
        </p:spPr>
        <p:txBody>
          <a:bodyPr wrap="square" rtlCol="0">
            <a:spAutoFit/>
          </a:bodyPr>
          <a:lstStyle/>
          <a:p>
            <a:r>
              <a:rPr lang="en-US" cap="small" dirty="0"/>
              <a:t>Managing Risks by Obtaining a Service Auditor’s </a:t>
            </a:r>
            <a:r>
              <a:rPr lang="en-US" cap="small" dirty="0" smtClean="0"/>
              <a:t>Report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569"/>
            <a:ext cx="8229600" cy="1143000"/>
          </a:xfrm>
        </p:spPr>
        <p:txBody>
          <a:bodyPr>
            <a:normAutofit/>
          </a:bodyPr>
          <a:lstStyle/>
          <a:p>
            <a:r>
              <a:rPr lang="en-US" sz="3600" dirty="0" smtClean="0">
                <a:latin typeface="+mn-lt"/>
                <a:cs typeface="Arial" panose="020B0604020202020204" pitchFamily="34" charset="0"/>
              </a:rPr>
              <a:t>Choosing a SOC Report</a:t>
            </a:r>
            <a:endParaRPr lang="en-US" sz="3600" dirty="0">
              <a:latin typeface="+mn-lt"/>
            </a:endParaRPr>
          </a:p>
        </p:txBody>
      </p:sp>
      <p:pic>
        <p:nvPicPr>
          <p:cNvPr id="3075" name="Picture 3" descr="C:\Users\kk806719\Desktop\SOC Im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963" y="1909763"/>
            <a:ext cx="7202487" cy="30384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GE Internal</a:t>
            </a:r>
            <a:endParaRPr lang="en-US"/>
          </a:p>
        </p:txBody>
      </p:sp>
    </p:spTree>
    <p:extLst>
      <p:ext uri="{BB962C8B-B14F-4D97-AF65-F5344CB8AC3E}">
        <p14:creationId xmlns:p14="http://schemas.microsoft.com/office/powerpoint/2010/main" val="3349356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32486" y="52212"/>
            <a:ext cx="8229600" cy="1143000"/>
          </a:xfrm>
        </p:spPr>
        <p:txBody>
          <a:bodyPr>
            <a:normAutofit/>
          </a:bodyPr>
          <a:lstStyle/>
          <a:p>
            <a:r>
              <a:rPr lang="en-US" sz="3600" dirty="0" smtClean="0">
                <a:latin typeface="+mn-lt"/>
              </a:rPr>
              <a:t>Questions?</a:t>
            </a:r>
            <a:endParaRPr lang="en-US" sz="3600" dirty="0">
              <a:latin typeface="+mn-lt"/>
            </a:endParaRP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387" y="1951341"/>
            <a:ext cx="393382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GE Internal</a:t>
            </a:r>
            <a:endParaRPr lang="en-US"/>
          </a:p>
        </p:txBody>
      </p:sp>
    </p:spTree>
    <p:extLst>
      <p:ext uri="{BB962C8B-B14F-4D97-AF65-F5344CB8AC3E}">
        <p14:creationId xmlns:p14="http://schemas.microsoft.com/office/powerpoint/2010/main" val="4035543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kk806719\Downloads\Pictures\81538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027" y="0"/>
            <a:ext cx="1028700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GE Internal</a:t>
            </a:r>
            <a:endParaRPr lang="en-US"/>
          </a:p>
        </p:txBody>
      </p:sp>
    </p:spTree>
    <p:extLst>
      <p:ext uri="{BB962C8B-B14F-4D97-AF65-F5344CB8AC3E}">
        <p14:creationId xmlns:p14="http://schemas.microsoft.com/office/powerpoint/2010/main" val="4035543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236" y="1635565"/>
            <a:ext cx="1500316" cy="1429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2063578" y="1346876"/>
            <a:ext cx="6264876" cy="313932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smtClean="0">
                <a:cs typeface="Arial" panose="020B0604020202020204" pitchFamily="34" charset="0"/>
              </a:rPr>
              <a:t>Introduction on SOC Reports</a:t>
            </a:r>
          </a:p>
          <a:p>
            <a:pPr marL="285750" indent="-285750">
              <a:lnSpc>
                <a:spcPct val="200000"/>
              </a:lnSpc>
              <a:buFont typeface="Arial" panose="020B0604020202020204" pitchFamily="34" charset="0"/>
              <a:buChar char="•"/>
            </a:pPr>
            <a:r>
              <a:rPr lang="en-US" dirty="0" smtClean="0">
                <a:cs typeface="Arial" panose="020B0604020202020204" pitchFamily="34" charset="0"/>
              </a:rPr>
              <a:t>SOC 1 Report</a:t>
            </a:r>
          </a:p>
          <a:p>
            <a:pPr marL="285750" indent="-285750">
              <a:lnSpc>
                <a:spcPct val="200000"/>
              </a:lnSpc>
              <a:buFont typeface="Arial" panose="020B0604020202020204" pitchFamily="34" charset="0"/>
              <a:buChar char="•"/>
            </a:pPr>
            <a:r>
              <a:rPr lang="en-US" dirty="0" smtClean="0">
                <a:cs typeface="Arial" panose="020B0604020202020204" pitchFamily="34" charset="0"/>
              </a:rPr>
              <a:t>SOC 2 Report</a:t>
            </a:r>
          </a:p>
          <a:p>
            <a:pPr marL="285750" indent="-285750">
              <a:lnSpc>
                <a:spcPct val="200000"/>
              </a:lnSpc>
              <a:buFont typeface="Arial" panose="020B0604020202020204" pitchFamily="34" charset="0"/>
              <a:buChar char="•"/>
            </a:pPr>
            <a:r>
              <a:rPr lang="en-US" dirty="0" smtClean="0">
                <a:cs typeface="Arial" panose="020B0604020202020204" pitchFamily="34" charset="0"/>
              </a:rPr>
              <a:t>SOC 3 Report</a:t>
            </a:r>
          </a:p>
          <a:p>
            <a:pPr marL="285750" indent="-285750">
              <a:lnSpc>
                <a:spcPct val="200000"/>
              </a:lnSpc>
              <a:buFont typeface="Arial" panose="020B0604020202020204" pitchFamily="34" charset="0"/>
              <a:buChar char="•"/>
            </a:pPr>
            <a:r>
              <a:rPr lang="en-US" dirty="0" smtClean="0">
                <a:cs typeface="Arial" panose="020B0604020202020204" pitchFamily="34" charset="0"/>
              </a:rPr>
              <a:t>Choosing  a SOC Report</a:t>
            </a:r>
          </a:p>
          <a:p>
            <a:pPr marL="285750" indent="-285750">
              <a:buFont typeface="Wingdings" panose="05000000000000000000" pitchFamily="2" charset="2"/>
              <a:buChar char="v"/>
            </a:pPr>
            <a:endParaRPr lang="en-US" dirty="0">
              <a:cs typeface="Arial" panose="020B0604020202020204" pitchFamily="34" charset="0"/>
            </a:endParaRPr>
          </a:p>
        </p:txBody>
      </p:sp>
      <p:sp>
        <p:nvSpPr>
          <p:cNvPr id="2" name="Title 1"/>
          <p:cNvSpPr>
            <a:spLocks noGrp="1"/>
          </p:cNvSpPr>
          <p:nvPr>
            <p:ph type="title"/>
          </p:nvPr>
        </p:nvSpPr>
        <p:spPr>
          <a:xfrm>
            <a:off x="457200" y="52212"/>
            <a:ext cx="8229600" cy="1143000"/>
          </a:xfrm>
        </p:spPr>
        <p:txBody>
          <a:bodyPr>
            <a:normAutofit/>
          </a:bodyPr>
          <a:lstStyle/>
          <a:p>
            <a:r>
              <a:rPr lang="en-US" sz="3600" dirty="0" smtClean="0">
                <a:latin typeface="+mn-lt"/>
                <a:cs typeface="Arial" panose="020B0604020202020204" pitchFamily="34" charset="0"/>
              </a:rPr>
              <a:t>Agenda</a:t>
            </a:r>
            <a:endParaRPr lang="en-US" sz="3600" dirty="0">
              <a:latin typeface="+mn-lt"/>
            </a:endParaRPr>
          </a:p>
        </p:txBody>
      </p:sp>
      <p:sp>
        <p:nvSpPr>
          <p:cNvPr id="3" name="Footer Placeholder 2"/>
          <p:cNvSpPr>
            <a:spLocks noGrp="1"/>
          </p:cNvSpPr>
          <p:nvPr>
            <p:ph type="ftr" sz="quarter" idx="11"/>
          </p:nvPr>
        </p:nvSpPr>
        <p:spPr/>
        <p:txBody>
          <a:bodyPr/>
          <a:lstStyle/>
          <a:p>
            <a:r>
              <a:rPr lang="en-US" smtClean="0"/>
              <a:t>GE Internal</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569"/>
            <a:ext cx="8229600" cy="1143000"/>
          </a:xfrm>
        </p:spPr>
        <p:txBody>
          <a:bodyPr>
            <a:normAutofit/>
          </a:bodyPr>
          <a:lstStyle/>
          <a:p>
            <a:r>
              <a:rPr lang="en-US" sz="3600" dirty="0" smtClean="0">
                <a:latin typeface="+mn-lt"/>
                <a:cs typeface="Arial" panose="020B0604020202020204" pitchFamily="34" charset="0"/>
              </a:rPr>
              <a:t>Introduction</a:t>
            </a:r>
            <a:endParaRPr lang="en-US" sz="3600" dirty="0">
              <a:latin typeface="+mn-lt"/>
            </a:endParaRPr>
          </a:p>
        </p:txBody>
      </p:sp>
      <p:sp>
        <p:nvSpPr>
          <p:cNvPr id="4" name="TextBox 3"/>
          <p:cNvSpPr txBox="1"/>
          <p:nvPr/>
        </p:nvSpPr>
        <p:spPr>
          <a:xfrm>
            <a:off x="506625" y="1149178"/>
            <a:ext cx="3410465" cy="523220"/>
          </a:xfrm>
          <a:prstGeom prst="rect">
            <a:avLst/>
          </a:prstGeom>
          <a:noFill/>
        </p:spPr>
        <p:txBody>
          <a:bodyPr wrap="square" rtlCol="0">
            <a:spAutoFit/>
          </a:bodyPr>
          <a:lstStyle/>
          <a:p>
            <a:r>
              <a:rPr lang="en-US" sz="2800" dirty="0" smtClean="0"/>
              <a:t>Outsourcing - </a:t>
            </a:r>
            <a:endParaRPr lang="en-US" sz="2800" dirty="0"/>
          </a:p>
        </p:txBody>
      </p:sp>
      <p:sp>
        <p:nvSpPr>
          <p:cNvPr id="7" name="TextBox 6"/>
          <p:cNvSpPr txBox="1"/>
          <p:nvPr/>
        </p:nvSpPr>
        <p:spPr>
          <a:xfrm>
            <a:off x="518982" y="2611393"/>
            <a:ext cx="4423721" cy="523220"/>
          </a:xfrm>
          <a:prstGeom prst="rect">
            <a:avLst/>
          </a:prstGeom>
          <a:noFill/>
        </p:spPr>
        <p:txBody>
          <a:bodyPr wrap="square" rtlCol="0">
            <a:spAutoFit/>
          </a:bodyPr>
          <a:lstStyle/>
          <a:p>
            <a:r>
              <a:rPr lang="en-US" sz="2800" dirty="0" smtClean="0"/>
              <a:t>User Entities Risk- </a:t>
            </a:r>
            <a:endParaRPr lang="en-US" sz="2800" dirty="0"/>
          </a:p>
        </p:txBody>
      </p:sp>
      <p:pic>
        <p:nvPicPr>
          <p:cNvPr id="1026" name="Picture 2" descr="C:\Users\kk806719\Downloads\Pictures\ris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4238" y="1756357"/>
            <a:ext cx="2977978" cy="42800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8983" y="1828812"/>
            <a:ext cx="5927127" cy="738664"/>
          </a:xfrm>
          <a:prstGeom prst="rect">
            <a:avLst/>
          </a:prstGeom>
          <a:noFill/>
        </p:spPr>
        <p:txBody>
          <a:bodyPr wrap="square" rtlCol="0">
            <a:spAutoFit/>
          </a:bodyPr>
          <a:lstStyle/>
          <a:p>
            <a:pPr marL="285750" indent="-285750" algn="just">
              <a:buFont typeface="Wingdings" panose="05000000000000000000" pitchFamily="2" charset="2"/>
              <a:buChar char="Ø"/>
            </a:pPr>
            <a:r>
              <a:rPr lang="en-US" sz="1400" dirty="0" smtClean="0"/>
              <a:t>Today</a:t>
            </a:r>
            <a:r>
              <a:rPr lang="en-US" sz="1400" dirty="0"/>
              <a:t>, it is common for entities to outsource to a service organization certain tasks or functions related to their business, even those that are core to their operations</a:t>
            </a:r>
            <a:r>
              <a:rPr lang="en-US" sz="1400" dirty="0" smtClean="0"/>
              <a:t>.</a:t>
            </a:r>
            <a:endParaRPr lang="en-US" sz="1400" dirty="0"/>
          </a:p>
        </p:txBody>
      </p:sp>
      <p:sp>
        <p:nvSpPr>
          <p:cNvPr id="8" name="TextBox 7"/>
          <p:cNvSpPr txBox="1"/>
          <p:nvPr/>
        </p:nvSpPr>
        <p:spPr>
          <a:xfrm>
            <a:off x="523099" y="3315768"/>
            <a:ext cx="5927127"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sz="1400" dirty="0"/>
              <a:t>When users of a service organization’s services (user entities) outsource </a:t>
            </a:r>
            <a:r>
              <a:rPr lang="en-US" sz="1400" dirty="0" smtClean="0"/>
              <a:t>tasks </a:t>
            </a:r>
            <a:r>
              <a:rPr lang="en-US" sz="1400" dirty="0"/>
              <a:t>and functions, many of the risks of the service organization become risks of the user entities</a:t>
            </a:r>
            <a:r>
              <a:rPr lang="en-US" sz="1400" dirty="0" smtClean="0"/>
              <a:t>.</a:t>
            </a:r>
          </a:p>
          <a:p>
            <a:pPr marL="285750" indent="-285750" algn="just">
              <a:buFont typeface="Wingdings" panose="05000000000000000000" pitchFamily="2" charset="2"/>
              <a:buChar char="Ø"/>
            </a:pPr>
            <a:endParaRPr lang="en-US" sz="1400" dirty="0" smtClean="0"/>
          </a:p>
          <a:p>
            <a:pPr marL="285750" indent="-285750" algn="just">
              <a:buFont typeface="Wingdings" panose="05000000000000000000" pitchFamily="2" charset="2"/>
              <a:buChar char="Ø"/>
            </a:pPr>
            <a:r>
              <a:rPr lang="en-US" sz="1400" dirty="0"/>
              <a:t>In light of several prominent internal-control breakdowns (e.g., security and privacy breaches, and frauds) and increasing regulatory focus on internal control (e.g., Sarbanes-Oxley Act, Basel II, HITECH and HIPAA), user-entity management is increasing its due diligence for prospective service organizations and governance oversight of current service organizations</a:t>
            </a:r>
          </a:p>
        </p:txBody>
      </p:sp>
      <p:sp>
        <p:nvSpPr>
          <p:cNvPr id="5" name="Footer Placeholder 4"/>
          <p:cNvSpPr>
            <a:spLocks noGrp="1"/>
          </p:cNvSpPr>
          <p:nvPr>
            <p:ph type="ftr" sz="quarter" idx="11"/>
          </p:nvPr>
        </p:nvSpPr>
        <p:spPr/>
        <p:txBody>
          <a:bodyPr/>
          <a:lstStyle/>
          <a:p>
            <a:r>
              <a:rPr lang="en-US" smtClean="0"/>
              <a:t>GE Internal</a:t>
            </a:r>
            <a:endParaRPr lang="en-US"/>
          </a:p>
        </p:txBody>
      </p:sp>
    </p:spTree>
    <p:extLst>
      <p:ext uri="{BB962C8B-B14F-4D97-AF65-F5344CB8AC3E}">
        <p14:creationId xmlns:p14="http://schemas.microsoft.com/office/powerpoint/2010/main" val="2959148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569"/>
            <a:ext cx="8229600" cy="1143000"/>
          </a:xfrm>
        </p:spPr>
        <p:txBody>
          <a:bodyPr>
            <a:normAutofit/>
          </a:bodyPr>
          <a:lstStyle/>
          <a:p>
            <a:r>
              <a:rPr lang="en-US" sz="3600" dirty="0" smtClean="0">
                <a:latin typeface="+mn-lt"/>
                <a:cs typeface="Arial" panose="020B0604020202020204" pitchFamily="34" charset="0"/>
              </a:rPr>
              <a:t>Introduction</a:t>
            </a:r>
            <a:endParaRPr lang="en-US" sz="3600" dirty="0">
              <a:latin typeface="+mn-lt"/>
            </a:endParaRPr>
          </a:p>
        </p:txBody>
      </p:sp>
      <p:sp>
        <p:nvSpPr>
          <p:cNvPr id="4" name="TextBox 3"/>
          <p:cNvSpPr txBox="1"/>
          <p:nvPr/>
        </p:nvSpPr>
        <p:spPr>
          <a:xfrm>
            <a:off x="506625" y="1149178"/>
            <a:ext cx="7809473" cy="523220"/>
          </a:xfrm>
          <a:prstGeom prst="rect">
            <a:avLst/>
          </a:prstGeom>
          <a:noFill/>
        </p:spPr>
        <p:txBody>
          <a:bodyPr wrap="square" rtlCol="0">
            <a:spAutoFit/>
          </a:bodyPr>
          <a:lstStyle/>
          <a:p>
            <a:r>
              <a:rPr lang="en-US" sz="2800" dirty="0" smtClean="0"/>
              <a:t>Need for controls in  Service Organization - </a:t>
            </a:r>
            <a:endParaRPr lang="en-US" sz="2800" dirty="0"/>
          </a:p>
        </p:txBody>
      </p:sp>
      <p:pic>
        <p:nvPicPr>
          <p:cNvPr id="2051" name="Picture 3" descr="C:\Users\kk806719\Downloads\Pictures\Untitled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4875" y="1685923"/>
            <a:ext cx="2879125" cy="48013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8984" y="1828812"/>
            <a:ext cx="5745891"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sz="1400" dirty="0"/>
              <a:t>Technological, regulatory and other changes have heightened the need for information and assurance that enable management to demonstrate it has addressed stakeholder concerns related to the security, availability and processing integrity of the systems a service organization uses to process user entities’ data, and the confidentiality and privacy of the information these systems process. </a:t>
            </a:r>
            <a:endParaRPr lang="en-US" sz="1400" dirty="0" smtClean="0"/>
          </a:p>
          <a:p>
            <a:pPr marL="285750" indent="-285750" algn="just">
              <a:buFont typeface="Wingdings" panose="05000000000000000000" pitchFamily="2" charset="2"/>
              <a:buChar char="Ø"/>
            </a:pPr>
            <a:endParaRPr lang="en-US" sz="1400" dirty="0" smtClean="0"/>
          </a:p>
          <a:p>
            <a:pPr marL="285750" indent="-285750" algn="just">
              <a:buFont typeface="Wingdings" panose="05000000000000000000" pitchFamily="2" charset="2"/>
              <a:buChar char="Ø"/>
            </a:pPr>
            <a:r>
              <a:rPr lang="en-US" sz="1400" dirty="0" smtClean="0"/>
              <a:t>By </a:t>
            </a:r>
            <a:r>
              <a:rPr lang="en-US" sz="1400" dirty="0"/>
              <a:t>engaging an independent CPA to examine and report on a service organization’s controls, service organizations can respond to meet the needs of their user entities and obtain an objective evaluation of the effectiveness of controls that address operations and compliance, as well as financial reporting at those user </a:t>
            </a:r>
            <a:r>
              <a:rPr lang="en-US" sz="1400" dirty="0" smtClean="0"/>
              <a:t>entities.</a:t>
            </a:r>
          </a:p>
          <a:p>
            <a:pPr marL="285750" indent="-285750" algn="just">
              <a:buFont typeface="Wingdings" panose="05000000000000000000" pitchFamily="2" charset="2"/>
              <a:buChar char="Ø"/>
            </a:pPr>
            <a:endParaRPr lang="en-US" sz="1400" dirty="0"/>
          </a:p>
          <a:p>
            <a:pPr marL="285750" indent="-285750" algn="just">
              <a:buFont typeface="Wingdings" panose="05000000000000000000" pitchFamily="2" charset="2"/>
              <a:buChar char="Ø"/>
            </a:pPr>
            <a:r>
              <a:rPr lang="en-US" sz="1400" dirty="0" smtClean="0"/>
              <a:t>To </a:t>
            </a:r>
            <a:r>
              <a:rPr lang="en-US" sz="1400" dirty="0"/>
              <a:t>provide the framework for CPAs to examine controls and to help management understand the related risks, the AICPA has established three Service Organization Control (SOC) reporting options (SOC 1, SOC 2 and SOC 3 reports). </a:t>
            </a:r>
          </a:p>
          <a:p>
            <a:pPr algn="just"/>
            <a:endParaRPr lang="en-US" sz="1400" dirty="0"/>
          </a:p>
        </p:txBody>
      </p:sp>
      <p:sp>
        <p:nvSpPr>
          <p:cNvPr id="5" name="Footer Placeholder 4"/>
          <p:cNvSpPr>
            <a:spLocks noGrp="1"/>
          </p:cNvSpPr>
          <p:nvPr>
            <p:ph type="ftr" sz="quarter" idx="11"/>
          </p:nvPr>
        </p:nvSpPr>
        <p:spPr/>
        <p:txBody>
          <a:bodyPr/>
          <a:lstStyle/>
          <a:p>
            <a:r>
              <a:rPr lang="en-US" smtClean="0"/>
              <a:t>GE Internal</a:t>
            </a:r>
            <a:endParaRPr lang="en-US"/>
          </a:p>
        </p:txBody>
      </p:sp>
    </p:spTree>
    <p:extLst>
      <p:ext uri="{BB962C8B-B14F-4D97-AF65-F5344CB8AC3E}">
        <p14:creationId xmlns:p14="http://schemas.microsoft.com/office/powerpoint/2010/main" val="824861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569"/>
            <a:ext cx="8229600" cy="1143000"/>
          </a:xfrm>
        </p:spPr>
        <p:txBody>
          <a:bodyPr>
            <a:normAutofit/>
          </a:bodyPr>
          <a:lstStyle/>
          <a:p>
            <a:r>
              <a:rPr lang="en-US" sz="3600" dirty="0" smtClean="0">
                <a:latin typeface="+mn-lt"/>
                <a:cs typeface="Arial" panose="020B0604020202020204" pitchFamily="34" charset="0"/>
              </a:rPr>
              <a:t>SOC 1 Report</a:t>
            </a:r>
            <a:endParaRPr lang="en-US" sz="3600" dirty="0">
              <a:latin typeface="+mn-lt"/>
            </a:endParaRPr>
          </a:p>
        </p:txBody>
      </p:sp>
      <p:sp>
        <p:nvSpPr>
          <p:cNvPr id="4" name="TextBox 3"/>
          <p:cNvSpPr txBox="1"/>
          <p:nvPr/>
        </p:nvSpPr>
        <p:spPr>
          <a:xfrm>
            <a:off x="506625" y="1149178"/>
            <a:ext cx="7809473" cy="523220"/>
          </a:xfrm>
          <a:prstGeom prst="rect">
            <a:avLst/>
          </a:prstGeom>
          <a:noFill/>
        </p:spPr>
        <p:txBody>
          <a:bodyPr wrap="square" rtlCol="0">
            <a:spAutoFit/>
          </a:bodyPr>
          <a:lstStyle/>
          <a:p>
            <a:r>
              <a:rPr lang="en-US" sz="2800" dirty="0"/>
              <a:t>What is it?</a:t>
            </a:r>
            <a:r>
              <a:rPr lang="en-US" sz="2800" dirty="0" smtClean="0"/>
              <a:t> </a:t>
            </a:r>
            <a:endParaRPr lang="en-US" sz="2800" dirty="0"/>
          </a:p>
        </p:txBody>
      </p:sp>
      <p:pic>
        <p:nvPicPr>
          <p:cNvPr id="3076" name="Picture 4" descr="C:\Users\kk806719\Downloads\Pictures\imagesCA25TLH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751" y="4726454"/>
            <a:ext cx="7739704" cy="18299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8984" y="1828812"/>
            <a:ext cx="4967416" cy="2246769"/>
          </a:xfrm>
          <a:prstGeom prst="rect">
            <a:avLst/>
          </a:prstGeom>
          <a:noFill/>
        </p:spPr>
        <p:txBody>
          <a:bodyPr wrap="square" rtlCol="0">
            <a:spAutoFit/>
          </a:bodyPr>
          <a:lstStyle/>
          <a:p>
            <a:pPr algn="just"/>
            <a:r>
              <a:rPr lang="en-US" sz="1400" b="1" i="1" dirty="0"/>
              <a:t>Reports on Controls at a Service Organization Relevant to User Entities’ Internal Control Over Financial Reporting: </a:t>
            </a:r>
            <a:r>
              <a:rPr lang="en-US" sz="1400" dirty="0"/>
              <a:t>SOC 1 engagements are performed under SSAE 16, </a:t>
            </a:r>
            <a:r>
              <a:rPr lang="en-US" sz="1400" b="1" i="1" dirty="0"/>
              <a:t>Reporting on Controls at a Service </a:t>
            </a:r>
            <a:r>
              <a:rPr lang="en-US" sz="1400" b="1" i="1" dirty="0" smtClean="0"/>
              <a:t>Organization</a:t>
            </a:r>
            <a:r>
              <a:rPr lang="en-US" sz="1400" dirty="0" smtClean="0"/>
              <a:t>.</a:t>
            </a:r>
          </a:p>
          <a:p>
            <a:pPr algn="just"/>
            <a:endParaRPr lang="en-US" sz="1400" dirty="0"/>
          </a:p>
          <a:p>
            <a:pPr algn="just"/>
            <a:r>
              <a:rPr lang="en-US" sz="1400" dirty="0" smtClean="0"/>
              <a:t>SOC </a:t>
            </a:r>
            <a:r>
              <a:rPr lang="en-US" sz="1400" dirty="0"/>
              <a:t>1 reports are examination engagements undertaken by a service auditor to report on controls at an organization that provides services to user entities when those controls are likely to be relevant to user entities’ internal control over financial reporting. </a:t>
            </a:r>
          </a:p>
        </p:txBody>
      </p:sp>
      <p:graphicFrame>
        <p:nvGraphicFramePr>
          <p:cNvPr id="7" name="Diagram 6"/>
          <p:cNvGraphicFramePr/>
          <p:nvPr>
            <p:extLst>
              <p:ext uri="{D42A27DB-BD31-4B8C-83A1-F6EECF244321}">
                <p14:modId xmlns:p14="http://schemas.microsoft.com/office/powerpoint/2010/main" val="1352881613"/>
              </p:ext>
            </p:extLst>
          </p:nvPr>
        </p:nvGraphicFramePr>
        <p:xfrm>
          <a:off x="5169314" y="1149182"/>
          <a:ext cx="3814120" cy="3978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5980670" y="1210963"/>
            <a:ext cx="2446638" cy="400110"/>
          </a:xfrm>
          <a:prstGeom prst="rect">
            <a:avLst/>
          </a:prstGeom>
          <a:noFill/>
        </p:spPr>
        <p:txBody>
          <a:bodyPr wrap="square" rtlCol="0">
            <a:spAutoFit/>
          </a:bodyPr>
          <a:lstStyle/>
          <a:p>
            <a:r>
              <a:rPr lang="en-US" sz="2000" b="1" dirty="0" smtClean="0">
                <a:solidFill>
                  <a:schemeClr val="bg1">
                    <a:lumMod val="50000"/>
                  </a:schemeClr>
                </a:solidFill>
              </a:rPr>
              <a:t>Service Organization</a:t>
            </a:r>
            <a:endParaRPr lang="en-US" sz="2000" b="1" dirty="0">
              <a:solidFill>
                <a:schemeClr val="bg1">
                  <a:lumMod val="50000"/>
                </a:schemeClr>
              </a:solidFill>
            </a:endParaRPr>
          </a:p>
        </p:txBody>
      </p:sp>
      <p:sp>
        <p:nvSpPr>
          <p:cNvPr id="6" name="Footer Placeholder 5"/>
          <p:cNvSpPr>
            <a:spLocks noGrp="1"/>
          </p:cNvSpPr>
          <p:nvPr>
            <p:ph type="ftr" sz="quarter" idx="11"/>
          </p:nvPr>
        </p:nvSpPr>
        <p:spPr/>
        <p:txBody>
          <a:bodyPr/>
          <a:lstStyle/>
          <a:p>
            <a:r>
              <a:rPr lang="en-US" smtClean="0"/>
              <a:t>GE Internal</a:t>
            </a:r>
            <a:endParaRPr lang="en-US"/>
          </a:p>
        </p:txBody>
      </p:sp>
    </p:spTree>
    <p:extLst>
      <p:ext uri="{BB962C8B-B14F-4D97-AF65-F5344CB8AC3E}">
        <p14:creationId xmlns:p14="http://schemas.microsoft.com/office/powerpoint/2010/main" val="41869739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569"/>
            <a:ext cx="8229600" cy="1143000"/>
          </a:xfrm>
        </p:spPr>
        <p:txBody>
          <a:bodyPr>
            <a:normAutofit/>
          </a:bodyPr>
          <a:lstStyle/>
          <a:p>
            <a:r>
              <a:rPr lang="en-US" sz="3600" dirty="0" smtClean="0">
                <a:latin typeface="+mn-lt"/>
                <a:cs typeface="Arial" panose="020B0604020202020204" pitchFamily="34" charset="0"/>
              </a:rPr>
              <a:t>SOC 1 Report</a:t>
            </a:r>
            <a:endParaRPr lang="en-US" sz="3600" dirty="0">
              <a:latin typeface="+mn-lt"/>
            </a:endParaRPr>
          </a:p>
        </p:txBody>
      </p:sp>
      <p:sp>
        <p:nvSpPr>
          <p:cNvPr id="4" name="TextBox 3"/>
          <p:cNvSpPr txBox="1"/>
          <p:nvPr/>
        </p:nvSpPr>
        <p:spPr>
          <a:xfrm>
            <a:off x="506625" y="1149178"/>
            <a:ext cx="7809473" cy="523220"/>
          </a:xfrm>
          <a:prstGeom prst="rect">
            <a:avLst/>
          </a:prstGeom>
          <a:noFill/>
        </p:spPr>
        <p:txBody>
          <a:bodyPr wrap="square" rtlCol="0">
            <a:spAutoFit/>
          </a:bodyPr>
          <a:lstStyle/>
          <a:p>
            <a:r>
              <a:rPr lang="en-US" sz="2800" dirty="0" smtClean="0"/>
              <a:t>Types </a:t>
            </a:r>
            <a:r>
              <a:rPr lang="en-US" sz="2800" dirty="0"/>
              <a:t>of SOC 1 </a:t>
            </a:r>
            <a:r>
              <a:rPr lang="en-US" sz="2800" dirty="0" smtClean="0"/>
              <a:t>reports - </a:t>
            </a:r>
            <a:endParaRPr lang="en-US" sz="2800" dirty="0"/>
          </a:p>
        </p:txBody>
      </p:sp>
      <p:pic>
        <p:nvPicPr>
          <p:cNvPr id="2050" name="Picture 2" descr="C:\Users\kk806719\Downloads\Pictures\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3795" y="1981093"/>
            <a:ext cx="2282909" cy="44567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8983" y="1828812"/>
            <a:ext cx="6178377" cy="2893100"/>
          </a:xfrm>
          <a:prstGeom prst="rect">
            <a:avLst/>
          </a:prstGeom>
          <a:noFill/>
        </p:spPr>
        <p:txBody>
          <a:bodyPr wrap="square" rtlCol="0">
            <a:spAutoFit/>
          </a:bodyPr>
          <a:lstStyle/>
          <a:p>
            <a:pPr algn="just"/>
            <a:r>
              <a:rPr lang="en-US" sz="1400" dirty="0"/>
              <a:t>There are two types of SOC 1 reports: </a:t>
            </a:r>
            <a:endParaRPr lang="en-US" sz="1400" dirty="0" smtClean="0"/>
          </a:p>
          <a:p>
            <a:pPr algn="just"/>
            <a:endParaRPr lang="en-US" sz="1400" dirty="0"/>
          </a:p>
          <a:p>
            <a:pPr algn="just"/>
            <a:r>
              <a:rPr lang="en-US" sz="1400" dirty="0"/>
              <a:t>• Type 1 — A report on management’s description of the service organization’s system and the suitability of the design of the controls to achieve the related control objectives included in the description as of a specified date. </a:t>
            </a:r>
            <a:endParaRPr lang="en-US" sz="1400" dirty="0" smtClean="0"/>
          </a:p>
          <a:p>
            <a:pPr algn="just"/>
            <a:endParaRPr lang="en-US" sz="1400" dirty="0"/>
          </a:p>
          <a:p>
            <a:pPr algn="just"/>
            <a:r>
              <a:rPr lang="en-US" sz="1400" dirty="0"/>
              <a:t>• Type 2 — A report on management’s description of the service organization’s system and the suitability of the design and operating effectiveness of the controls to achieve the related control objectives included in the description throughout a specified period. </a:t>
            </a:r>
          </a:p>
          <a:p>
            <a:pPr algn="just"/>
            <a:endParaRPr lang="en-US" sz="1400" dirty="0" smtClean="0"/>
          </a:p>
          <a:p>
            <a:pPr algn="just"/>
            <a:r>
              <a:rPr lang="en-US" sz="1400" dirty="0"/>
              <a:t>Use of a SOC 1 report is restricted to existing user entities (not potential customers). </a:t>
            </a:r>
          </a:p>
        </p:txBody>
      </p:sp>
      <p:sp>
        <p:nvSpPr>
          <p:cNvPr id="5" name="Footer Placeholder 4"/>
          <p:cNvSpPr>
            <a:spLocks noGrp="1"/>
          </p:cNvSpPr>
          <p:nvPr>
            <p:ph type="ftr" sz="quarter" idx="11"/>
          </p:nvPr>
        </p:nvSpPr>
        <p:spPr/>
        <p:txBody>
          <a:bodyPr/>
          <a:lstStyle/>
          <a:p>
            <a:r>
              <a:rPr lang="en-US" smtClean="0"/>
              <a:t>GE Internal</a:t>
            </a:r>
            <a:endParaRPr lang="en-US"/>
          </a:p>
        </p:txBody>
      </p:sp>
    </p:spTree>
    <p:extLst>
      <p:ext uri="{BB962C8B-B14F-4D97-AF65-F5344CB8AC3E}">
        <p14:creationId xmlns:p14="http://schemas.microsoft.com/office/powerpoint/2010/main" val="3619471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569"/>
            <a:ext cx="8229600" cy="1143000"/>
          </a:xfrm>
        </p:spPr>
        <p:txBody>
          <a:bodyPr>
            <a:normAutofit/>
          </a:bodyPr>
          <a:lstStyle/>
          <a:p>
            <a:r>
              <a:rPr lang="en-US" sz="3600" dirty="0" smtClean="0">
                <a:latin typeface="+mn-lt"/>
                <a:cs typeface="Arial" panose="020B0604020202020204" pitchFamily="34" charset="0"/>
              </a:rPr>
              <a:t>SOC 2 Report</a:t>
            </a:r>
            <a:endParaRPr lang="en-US" sz="3600" dirty="0">
              <a:latin typeface="+mn-lt"/>
            </a:endParaRPr>
          </a:p>
        </p:txBody>
      </p:sp>
      <p:sp>
        <p:nvSpPr>
          <p:cNvPr id="4" name="TextBox 3"/>
          <p:cNvSpPr txBox="1"/>
          <p:nvPr/>
        </p:nvSpPr>
        <p:spPr>
          <a:xfrm>
            <a:off x="506625" y="1149178"/>
            <a:ext cx="7809473" cy="523220"/>
          </a:xfrm>
          <a:prstGeom prst="rect">
            <a:avLst/>
          </a:prstGeom>
          <a:noFill/>
        </p:spPr>
        <p:txBody>
          <a:bodyPr wrap="square" rtlCol="0">
            <a:spAutoFit/>
          </a:bodyPr>
          <a:lstStyle/>
          <a:p>
            <a:r>
              <a:rPr lang="en-US" sz="2800" dirty="0"/>
              <a:t>What is it</a:t>
            </a:r>
            <a:r>
              <a:rPr lang="en-US" sz="2800" dirty="0" smtClean="0"/>
              <a:t>? </a:t>
            </a:r>
            <a:endParaRPr lang="en-US" sz="2800" dirty="0"/>
          </a:p>
        </p:txBody>
      </p:sp>
      <p:pic>
        <p:nvPicPr>
          <p:cNvPr id="6149" name="Picture 5" descr="C:\Users\kk806719\Downloads\Pictures\compliance%20audi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0871" y="1876150"/>
            <a:ext cx="2279821" cy="33507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8985" y="1828812"/>
            <a:ext cx="5745892" cy="2893100"/>
          </a:xfrm>
          <a:prstGeom prst="rect">
            <a:avLst/>
          </a:prstGeom>
          <a:noFill/>
        </p:spPr>
        <p:txBody>
          <a:bodyPr wrap="square" rtlCol="0">
            <a:spAutoFit/>
          </a:bodyPr>
          <a:lstStyle/>
          <a:p>
            <a:pPr algn="just"/>
            <a:r>
              <a:rPr lang="en-US" sz="1400" b="1" i="1" dirty="0"/>
              <a:t>Reports on Controls at a Service Organization Relevant to Security, Availability, Processing Integrity, Confidentiality and Privacy: </a:t>
            </a:r>
            <a:r>
              <a:rPr lang="en-US" sz="1400" dirty="0"/>
              <a:t>Many entities outsource tasks or entire functions to service organizations that operate, collect, process, transmit, store, organize, maintain and dispose of information for user entities. SOC 2 engagements use the predefined criteria in </a:t>
            </a:r>
            <a:r>
              <a:rPr lang="en-US" sz="1400" b="1" i="1" dirty="0"/>
              <a:t>Trust Services Principles, Criteria and Illustrations</a:t>
            </a:r>
            <a:r>
              <a:rPr lang="en-US" sz="1400" dirty="0"/>
              <a:t>, as well as the requirements and guidance in AT Section 101, </a:t>
            </a:r>
            <a:r>
              <a:rPr lang="en-US" sz="1400" b="1" i="1" dirty="0"/>
              <a:t>Attest Engagements </a:t>
            </a:r>
            <a:r>
              <a:rPr lang="en-US" sz="1400" dirty="0"/>
              <a:t>(AICPA, </a:t>
            </a:r>
            <a:r>
              <a:rPr lang="en-US" sz="1400" b="1" i="1" dirty="0"/>
              <a:t>Professional Standards</a:t>
            </a:r>
            <a:r>
              <a:rPr lang="en-US" sz="1400" dirty="0"/>
              <a:t>, Vol. 1</a:t>
            </a:r>
            <a:r>
              <a:rPr lang="en-US" sz="1400" dirty="0" smtClean="0"/>
              <a:t>).</a:t>
            </a:r>
          </a:p>
          <a:p>
            <a:pPr algn="just"/>
            <a:endParaRPr lang="en-US" sz="1400" dirty="0"/>
          </a:p>
          <a:p>
            <a:pPr algn="just"/>
            <a:r>
              <a:rPr lang="en-US" sz="1400" dirty="0"/>
              <a:t>A SOC 2 report is similar to a SOC 1 report. Either a type 1 or type 2 report may be issued and the report provides a description of the service organization’s system. For a type 2 report, it also includes a description of the tests performed by the service auditor and the results of those tests. </a:t>
            </a:r>
          </a:p>
        </p:txBody>
      </p:sp>
      <p:sp>
        <p:nvSpPr>
          <p:cNvPr id="5" name="Footer Placeholder 4"/>
          <p:cNvSpPr>
            <a:spLocks noGrp="1"/>
          </p:cNvSpPr>
          <p:nvPr>
            <p:ph type="ftr" sz="quarter" idx="11"/>
          </p:nvPr>
        </p:nvSpPr>
        <p:spPr/>
        <p:txBody>
          <a:bodyPr/>
          <a:lstStyle/>
          <a:p>
            <a:r>
              <a:rPr lang="en-US" smtClean="0"/>
              <a:t>GE Internal</a:t>
            </a:r>
            <a:endParaRPr lang="en-US"/>
          </a:p>
        </p:txBody>
      </p:sp>
    </p:spTree>
    <p:extLst>
      <p:ext uri="{BB962C8B-B14F-4D97-AF65-F5344CB8AC3E}">
        <p14:creationId xmlns:p14="http://schemas.microsoft.com/office/powerpoint/2010/main" val="2458092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569"/>
            <a:ext cx="8229600" cy="1143000"/>
          </a:xfrm>
        </p:spPr>
        <p:txBody>
          <a:bodyPr>
            <a:normAutofit/>
          </a:bodyPr>
          <a:lstStyle/>
          <a:p>
            <a:r>
              <a:rPr lang="en-US" sz="3600" dirty="0" smtClean="0">
                <a:latin typeface="+mn-lt"/>
                <a:cs typeface="Arial" panose="020B0604020202020204" pitchFamily="34" charset="0"/>
              </a:rPr>
              <a:t>SOC 2 Report</a:t>
            </a:r>
            <a:endParaRPr lang="en-US" sz="3600" dirty="0">
              <a:latin typeface="+mn-lt"/>
            </a:endParaRPr>
          </a:p>
        </p:txBody>
      </p:sp>
      <p:pic>
        <p:nvPicPr>
          <p:cNvPr id="7170" name="Picture 2" descr="C:\Users\kk806719\Downloads\Pictures\Untitled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9082" y="1383960"/>
            <a:ext cx="2483708" cy="40406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8983" y="1285104"/>
            <a:ext cx="5943601" cy="4185761"/>
          </a:xfrm>
          <a:prstGeom prst="rect">
            <a:avLst/>
          </a:prstGeom>
          <a:noFill/>
        </p:spPr>
        <p:txBody>
          <a:bodyPr wrap="square" rtlCol="0">
            <a:spAutoFit/>
          </a:bodyPr>
          <a:lstStyle/>
          <a:p>
            <a:pPr algn="just"/>
            <a:r>
              <a:rPr lang="en-US" sz="1400" b="1" i="1" dirty="0"/>
              <a:t>SOC 2 reports </a:t>
            </a:r>
            <a:r>
              <a:rPr lang="en-US" sz="1400" dirty="0"/>
              <a:t>specifically address one or more of the following five key system attributes</a:t>
            </a:r>
            <a:r>
              <a:rPr lang="en-US" sz="1400" dirty="0" smtClean="0"/>
              <a:t>:</a:t>
            </a:r>
          </a:p>
          <a:p>
            <a:pPr algn="just"/>
            <a:endParaRPr lang="en-US" sz="1400" dirty="0"/>
          </a:p>
          <a:p>
            <a:pPr algn="just"/>
            <a:r>
              <a:rPr lang="en-US" sz="1400" dirty="0"/>
              <a:t>• </a:t>
            </a:r>
            <a:r>
              <a:rPr lang="en-US" sz="1400" b="1" i="1" dirty="0"/>
              <a:t>Security</a:t>
            </a:r>
            <a:r>
              <a:rPr lang="en-US" sz="1400" dirty="0"/>
              <a:t> — The system is protected against unauthorized access (both physical and logical). </a:t>
            </a:r>
            <a:endParaRPr lang="en-US" sz="1400" dirty="0" smtClean="0"/>
          </a:p>
          <a:p>
            <a:pPr algn="just"/>
            <a:endParaRPr lang="en-US" sz="1400" dirty="0"/>
          </a:p>
          <a:p>
            <a:pPr algn="just"/>
            <a:r>
              <a:rPr lang="en-US" sz="1400" b="1" i="1" dirty="0"/>
              <a:t>• Availability</a:t>
            </a:r>
            <a:r>
              <a:rPr lang="en-US" sz="1400" dirty="0"/>
              <a:t> — The system is available for operation and use as committed or agreed. </a:t>
            </a:r>
            <a:endParaRPr lang="en-US" sz="1400" dirty="0" smtClean="0"/>
          </a:p>
          <a:p>
            <a:pPr algn="just"/>
            <a:endParaRPr lang="en-US" sz="1400" dirty="0"/>
          </a:p>
          <a:p>
            <a:pPr algn="just"/>
            <a:r>
              <a:rPr lang="en-US" sz="1400" b="1" i="1" dirty="0"/>
              <a:t>• Processing integrity</a:t>
            </a:r>
            <a:r>
              <a:rPr lang="en-US" sz="1400" dirty="0"/>
              <a:t> — System processing is complete, accurate, timely and authorized. </a:t>
            </a:r>
            <a:endParaRPr lang="en-US" sz="1400" dirty="0" smtClean="0"/>
          </a:p>
          <a:p>
            <a:pPr algn="just"/>
            <a:endParaRPr lang="en-US" sz="1400" dirty="0"/>
          </a:p>
          <a:p>
            <a:pPr algn="just"/>
            <a:r>
              <a:rPr lang="en-US" sz="1400" b="1" i="1" dirty="0"/>
              <a:t>• Confidentiality</a:t>
            </a:r>
            <a:r>
              <a:rPr lang="en-US" sz="1400" dirty="0"/>
              <a:t> — Information designated as confidential is protected as committed or agreed. </a:t>
            </a:r>
            <a:endParaRPr lang="en-US" sz="1400" dirty="0" smtClean="0"/>
          </a:p>
          <a:p>
            <a:pPr algn="just"/>
            <a:endParaRPr lang="en-US" sz="1400" dirty="0"/>
          </a:p>
          <a:p>
            <a:pPr algn="just"/>
            <a:r>
              <a:rPr lang="en-US" sz="1400" b="1" i="1" dirty="0"/>
              <a:t>• Privacy</a:t>
            </a:r>
            <a:r>
              <a:rPr lang="en-US" sz="1400" dirty="0"/>
              <a:t> — Personal information is collected, used, retained, disclosed and disposed of in conformity with the commitments in the entity’s privacy notice, and with criteria set forth in Generally Accepted Privacy Principles (GAPP) issued by the AICPA and Canadian Institute of Chartered Accountants. </a:t>
            </a:r>
          </a:p>
        </p:txBody>
      </p:sp>
      <p:sp>
        <p:nvSpPr>
          <p:cNvPr id="4" name="Footer Placeholder 3"/>
          <p:cNvSpPr>
            <a:spLocks noGrp="1"/>
          </p:cNvSpPr>
          <p:nvPr>
            <p:ph type="ftr" sz="quarter" idx="11"/>
          </p:nvPr>
        </p:nvSpPr>
        <p:spPr/>
        <p:txBody>
          <a:bodyPr/>
          <a:lstStyle/>
          <a:p>
            <a:r>
              <a:rPr lang="en-US" smtClean="0"/>
              <a:t>GE Internal</a:t>
            </a:r>
            <a:endParaRPr lang="en-US"/>
          </a:p>
        </p:txBody>
      </p:sp>
    </p:spTree>
    <p:extLst>
      <p:ext uri="{BB962C8B-B14F-4D97-AF65-F5344CB8AC3E}">
        <p14:creationId xmlns:p14="http://schemas.microsoft.com/office/powerpoint/2010/main" val="11143002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569"/>
            <a:ext cx="8229600" cy="1143000"/>
          </a:xfrm>
        </p:spPr>
        <p:txBody>
          <a:bodyPr>
            <a:normAutofit/>
          </a:bodyPr>
          <a:lstStyle/>
          <a:p>
            <a:r>
              <a:rPr lang="en-US" sz="3600" dirty="0" smtClean="0">
                <a:latin typeface="+mn-lt"/>
                <a:cs typeface="Arial" panose="020B0604020202020204" pitchFamily="34" charset="0"/>
              </a:rPr>
              <a:t>SOC 3 Report</a:t>
            </a:r>
            <a:endParaRPr lang="en-US" sz="3600" dirty="0">
              <a:latin typeface="+mn-lt"/>
            </a:endParaRPr>
          </a:p>
        </p:txBody>
      </p:sp>
      <p:sp>
        <p:nvSpPr>
          <p:cNvPr id="4" name="TextBox 3"/>
          <p:cNvSpPr txBox="1"/>
          <p:nvPr/>
        </p:nvSpPr>
        <p:spPr>
          <a:xfrm>
            <a:off x="506625" y="1149178"/>
            <a:ext cx="7809473" cy="523220"/>
          </a:xfrm>
          <a:prstGeom prst="rect">
            <a:avLst/>
          </a:prstGeom>
          <a:noFill/>
        </p:spPr>
        <p:txBody>
          <a:bodyPr wrap="square" rtlCol="0">
            <a:spAutoFit/>
          </a:bodyPr>
          <a:lstStyle/>
          <a:p>
            <a:r>
              <a:rPr lang="en-US" sz="2800" dirty="0"/>
              <a:t>What is it</a:t>
            </a:r>
            <a:r>
              <a:rPr lang="en-US" sz="2800" dirty="0" smtClean="0"/>
              <a:t>? </a:t>
            </a:r>
            <a:endParaRPr lang="en-US" sz="2800" dirty="0"/>
          </a:p>
        </p:txBody>
      </p:sp>
      <p:pic>
        <p:nvPicPr>
          <p:cNvPr id="4098" name="Picture 2" descr="C:\Users\kk806719\Downloads\Pictures\imagesCAEIAGJ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896" y="1305826"/>
            <a:ext cx="152400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kk806719\Downloads\Pictures\Untitled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145" y="2990334"/>
            <a:ext cx="2369821" cy="34848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8983" y="1828812"/>
            <a:ext cx="6178377" cy="3539430"/>
          </a:xfrm>
          <a:prstGeom prst="rect">
            <a:avLst/>
          </a:prstGeom>
          <a:noFill/>
        </p:spPr>
        <p:txBody>
          <a:bodyPr wrap="square" rtlCol="0">
            <a:spAutoFit/>
          </a:bodyPr>
          <a:lstStyle/>
          <a:p>
            <a:pPr algn="just"/>
            <a:r>
              <a:rPr lang="en-US" sz="1400" b="1" i="1" dirty="0"/>
              <a:t>Trust Services Report for Service Organization: </a:t>
            </a:r>
            <a:r>
              <a:rPr lang="en-US" sz="1400" dirty="0"/>
              <a:t>SOC 3 engagements use the predefined criteria in </a:t>
            </a:r>
            <a:r>
              <a:rPr lang="en-US" sz="1400" b="1" i="1" dirty="0"/>
              <a:t>Trust Services Principles, Criteria and Illustrations </a:t>
            </a:r>
            <a:r>
              <a:rPr lang="en-US" sz="1400" dirty="0"/>
              <a:t>that also are used in SOC 2 </a:t>
            </a:r>
            <a:r>
              <a:rPr lang="en-US" sz="1400" dirty="0" smtClean="0"/>
              <a:t>engagements.</a:t>
            </a:r>
          </a:p>
          <a:p>
            <a:pPr algn="just"/>
            <a:endParaRPr lang="en-US" sz="1400" dirty="0"/>
          </a:p>
          <a:p>
            <a:pPr algn="just"/>
            <a:r>
              <a:rPr lang="en-US" sz="1400" dirty="0" smtClean="0"/>
              <a:t>The </a:t>
            </a:r>
            <a:r>
              <a:rPr lang="en-US" sz="1400" dirty="0"/>
              <a:t>key difference between a SOC 2 report and a SOC 3 report is that a SOC 2 report, which is generally a restricted-use report, contains a detailed description of the service auditor’s tests of controls and results of those tests as well as the service auditor’s opinion on the description of the service organization’s </a:t>
            </a:r>
            <a:r>
              <a:rPr lang="en-US" sz="1400" dirty="0" smtClean="0"/>
              <a:t>system.</a:t>
            </a:r>
          </a:p>
          <a:p>
            <a:pPr algn="just"/>
            <a:endParaRPr lang="en-US" sz="1400" dirty="0"/>
          </a:p>
          <a:p>
            <a:pPr algn="just"/>
            <a:r>
              <a:rPr lang="en-US" sz="1400" dirty="0" smtClean="0"/>
              <a:t>A </a:t>
            </a:r>
            <a:r>
              <a:rPr lang="en-US" sz="1400" dirty="0"/>
              <a:t>SOC 3 report is a general-use report that provides only the auditor’s report on whether the system achieved the trust services criteria (no description of tests and results or opinion on the description of the system). It also permits the service organization to use the SOC 3 seal on its website. </a:t>
            </a:r>
            <a:endParaRPr lang="en-US" sz="1400" dirty="0" smtClean="0"/>
          </a:p>
          <a:p>
            <a:pPr algn="just"/>
            <a:endParaRPr lang="en-US" sz="1400" dirty="0"/>
          </a:p>
          <a:p>
            <a:pPr algn="just"/>
            <a:r>
              <a:rPr lang="en-US" sz="1400" dirty="0"/>
              <a:t>SOC 3 reports can be issued on one or multiple Trust Services principles (security, availability, processing integrity, confidentiality and privacy). </a:t>
            </a:r>
          </a:p>
        </p:txBody>
      </p:sp>
      <p:sp>
        <p:nvSpPr>
          <p:cNvPr id="5" name="Footer Placeholder 4"/>
          <p:cNvSpPr>
            <a:spLocks noGrp="1"/>
          </p:cNvSpPr>
          <p:nvPr>
            <p:ph type="ftr" sz="quarter" idx="11"/>
          </p:nvPr>
        </p:nvSpPr>
        <p:spPr/>
        <p:txBody>
          <a:bodyPr/>
          <a:lstStyle/>
          <a:p>
            <a:r>
              <a:rPr lang="en-US" smtClean="0"/>
              <a:t>GE Internal</a:t>
            </a:r>
            <a:endParaRPr lang="en-US"/>
          </a:p>
        </p:txBody>
      </p:sp>
    </p:spTree>
    <p:extLst>
      <p:ext uri="{BB962C8B-B14F-4D97-AF65-F5344CB8AC3E}">
        <p14:creationId xmlns:p14="http://schemas.microsoft.com/office/powerpoint/2010/main" val="36168161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A56F94FE393649BDDBD0A574D5A12B" ma:contentTypeVersion="" ma:contentTypeDescription="Create a new document." ma:contentTypeScope="" ma:versionID="a42d7f081dbe3cbdc3b54260b9d25162">
  <xsd:schema xmlns:xsd="http://www.w3.org/2001/XMLSchema" xmlns:xs="http://www.w3.org/2001/XMLSchema" xmlns:p="http://schemas.microsoft.com/office/2006/metadata/properties" xmlns:ns2="4dab2d38-4cc5-4731-8497-74feafb18e49" targetNamespace="http://schemas.microsoft.com/office/2006/metadata/properties" ma:root="true" ma:fieldsID="722c1535af0c297dfaf1e490148ec2f4" ns2:_="">
    <xsd:import namespace="4dab2d38-4cc5-4731-8497-74feafb18e49"/>
    <xsd:element name="properties">
      <xsd:complexType>
        <xsd:sequence>
          <xsd:element name="documentManagement">
            <xsd:complexType>
              <xsd:all>
                <xsd:element ref="ns2:Industry" minOccurs="0"/>
                <xsd:element ref="ns2:Services" minOccurs="0"/>
                <xsd:element ref="ns2:Technology" minOccurs="0"/>
                <xsd:element ref="ns2:SBU"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ab2d38-4cc5-4731-8497-74feafb18e49" elementFormDefault="qualified">
    <xsd:import namespace="http://schemas.microsoft.com/office/2006/documentManagement/types"/>
    <xsd:import namespace="http://schemas.microsoft.com/office/infopath/2007/PartnerControls"/>
    <xsd:element name="Industry" ma:index="8" nillable="true" ma:displayName="Industry" ma:list="{5F36FE67-17BB-4840-B04D-91CCE8C69C0B}" ma:internalName="Industry" ma:showField="Title">
      <xsd:simpleType>
        <xsd:restriction base="dms:Lookup"/>
      </xsd:simpleType>
    </xsd:element>
    <xsd:element name="Services" ma:index="9" nillable="true" ma:displayName="Services" ma:list="{5157EA95-F69D-4502-A8B8-2BFD483E6607}" ma:internalName="Services" ma:showField="Title">
      <xsd:simpleType>
        <xsd:restriction base="dms:Lookup"/>
      </xsd:simpleType>
    </xsd:element>
    <xsd:element name="Technology" ma:index="10" nillable="true" ma:displayName="Technology" ma:list="{0CEDC31E-9C98-485B-BFA1-F4C28336F762}" ma:internalName="Technology" ma:showField="Title">
      <xsd:simpleType>
        <xsd:restriction base="dms:Lookup"/>
      </xsd:simpleType>
    </xsd:element>
    <xsd:element name="SBU" ma:index="11" nillable="true" ma:displayName="SBU" ma:list="{D52F780B-C3BE-4F9A-ACD9-CE9AA525911F}" ma:internalName="SBU"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ndustry xmlns="4dab2d38-4cc5-4731-8497-74feafb18e49" xsi:nil="true"/>
    <Technology xmlns="4dab2d38-4cc5-4731-8497-74feafb18e49" xsi:nil="true"/>
    <Services xmlns="4dab2d38-4cc5-4731-8497-74feafb18e49" xsi:nil="true"/>
    <SBU xmlns="4dab2d38-4cc5-4731-8497-74feafb18e49" xsi:nil="true"/>
  </documentManagement>
</p:properties>
</file>

<file path=customXml/itemProps1.xml><?xml version="1.0" encoding="utf-8"?>
<ds:datastoreItem xmlns:ds="http://schemas.openxmlformats.org/officeDocument/2006/customXml" ds:itemID="{7E517399-52A6-41A5-BE2B-1E62CA411E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ab2d38-4cc5-4731-8497-74feafb18e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purl.org/dc/elements/1.1/"/>
    <ds:schemaRef ds:uri="http://www.w3.org/XML/1998/namespace"/>
    <ds:schemaRef ds:uri="http://schemas.microsoft.com/office/2006/documentManagement/types"/>
    <ds:schemaRef ds:uri="http://purl.org/dc/terms/"/>
    <ds:schemaRef ds:uri="http://purl.org/dc/dcmitype/"/>
    <ds:schemaRef ds:uri="4dab2d38-4cc5-4731-8497-74feafb18e49"/>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Origin</Template>
  <TotalTime>3206</TotalTime>
  <Words>1029</Words>
  <Application>Microsoft Office PowerPoint</Application>
  <PresentationFormat>On-screen Show (4:3)</PresentationFormat>
  <Paragraphs>82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Service Organization Controls</vt:lpstr>
      <vt:lpstr>Agenda</vt:lpstr>
      <vt:lpstr>Introduction</vt:lpstr>
      <vt:lpstr>Introduction</vt:lpstr>
      <vt:lpstr>SOC 1 Report</vt:lpstr>
      <vt:lpstr>SOC 1 Report</vt:lpstr>
      <vt:lpstr>SOC 2 Report</vt:lpstr>
      <vt:lpstr>SOC 2 Report</vt:lpstr>
      <vt:lpstr>SOC 3 Report</vt:lpstr>
      <vt:lpstr>Choosing a SOC Report</vt:lpstr>
      <vt:lpstr>Questions?</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Lekha Rayolu</cp:lastModifiedBy>
  <cp:revision>121</cp:revision>
  <dcterms:created xsi:type="dcterms:W3CDTF">2012-05-18T02:59:15Z</dcterms:created>
  <dcterms:modified xsi:type="dcterms:W3CDTF">2015-11-24T12:27:41Z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0x01010099A56F94FE393649BDDBD0A574D5A12B</vt:lpwstr>
  </property>
  <property fmtid="{D5CDD505-2E9C-101B-9397-08002B2CF9AE}" pid="4" name="_SourceUrl">
    <vt:lpwstr/>
  </property>
</Properties>
</file>