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75" r:id="rId15"/>
    <p:sldId id="267" r:id="rId16"/>
    <p:sldId id="276" r:id="rId17"/>
    <p:sldId id="269" r:id="rId18"/>
    <p:sldId id="270" r:id="rId19"/>
    <p:sldId id="277" r:id="rId20"/>
    <p:sldId id="272" r:id="rId21"/>
    <p:sldId id="273" r:id="rId22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ＭＳ Ｐゴシック" panose="020B0600070205080204" pitchFamily="34" charset="-128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4E8"/>
    <a:srgbClr val="00A1E4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 snapToGrid="0"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from the Custom Widget </a:t>
            </a:r>
            <a:r>
              <a:rPr lang="en-US" baseline="0" dirty="0" err="1" smtClean="0"/>
              <a:t>technote</a:t>
            </a:r>
            <a:r>
              <a:rPr lang="en-US" baseline="0" dirty="0" smtClean="0"/>
              <a:t> on the </a:t>
            </a:r>
            <a:r>
              <a:rPr lang="en-US" baseline="0" dirty="0" err="1" smtClean="0"/>
              <a:t>predix</a:t>
            </a:r>
            <a:r>
              <a:rPr lang="en-US" baseline="0" dirty="0" smtClean="0"/>
              <a:t> website. Sample widget schema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ABB0-8FA3-47AB-B41D-EDD6BA5B61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3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9725" y="906821"/>
            <a:ext cx="8475663" cy="431800"/>
          </a:xfrm>
        </p:spPr>
        <p:txBody>
          <a:bodyPr/>
          <a:lstStyle>
            <a:lvl1pPr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3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March 23,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14351" y="1022067"/>
            <a:ext cx="6894576" cy="954107"/>
          </a:xfrm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                 </a:t>
            </a:r>
            <a:r>
              <a:rPr lang="en-US" sz="2800" b="1" dirty="0" err="1" smtClean="0"/>
              <a:t>Predix</a:t>
            </a:r>
            <a:r>
              <a:rPr lang="en-US" sz="2800" b="1" dirty="0" smtClean="0"/>
              <a:t> Visualization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0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png</a:t>
            </a:r>
            <a:r>
              <a:rPr lang="en-US" dirty="0" smtClean="0"/>
              <a:t> thumbnail file that will be displayed in the widget panel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3129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Candara"/>
              </a:rPr>
              <a:t>Lesson1:Create </a:t>
            </a:r>
            <a:r>
              <a:rPr lang="en-US" sz="3200" b="1" dirty="0">
                <a:solidFill>
                  <a:srgbClr val="000000"/>
                </a:solidFill>
                <a:latin typeface="Candara"/>
              </a:rPr>
              <a:t>a Custom Widget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Create a custom chart widget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Add this widget to workbench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 the widget in an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ndara"/>
              </a:rPr>
              <a:t>Extending a Widget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Widgets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/public/</a:t>
            </a:r>
            <a:r>
              <a:rPr lang="en-US" dirty="0" err="1" smtClean="0"/>
              <a:t>gia</a:t>
            </a:r>
            <a:r>
              <a:rPr lang="en-US" dirty="0" smtClean="0"/>
              <a:t>/common/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ge</a:t>
            </a:r>
            <a:r>
              <a:rPr lang="en-US" dirty="0" smtClean="0"/>
              <a:t>/views/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base-</a:t>
            </a:r>
            <a:r>
              <a:rPr lang="en-US" dirty="0" err="1" smtClean="0"/>
              <a:t>widget.js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i</a:t>
            </a:r>
            <a:r>
              <a:rPr lang="en-US" dirty="0" err="1" smtClean="0"/>
              <a:t>ids-widget.js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Lifecycle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Overrideable</a:t>
            </a:r>
            <a:r>
              <a:rPr lang="en-US" dirty="0" smtClean="0"/>
              <a:t> Lifecycle Methods exposed</a:t>
            </a:r>
          </a:p>
          <a:p>
            <a:pPr marL="798513" lvl="1" indent="-457200">
              <a:buFont typeface="Arial"/>
              <a:buChar char="•"/>
            </a:pPr>
            <a:r>
              <a:rPr lang="en-US" sz="2000" dirty="0" err="1" smtClean="0"/>
              <a:t>beforeRender</a:t>
            </a:r>
            <a:r>
              <a:rPr lang="en-US" sz="2000" dirty="0" smtClean="0"/>
              <a:t>(</a:t>
            </a:r>
            <a:r>
              <a:rPr lang="en-US" sz="2000" dirty="0" err="1" smtClean="0"/>
              <a:t>beforeRenderOptions</a:t>
            </a:r>
            <a:r>
              <a:rPr lang="en-US" sz="2000" dirty="0" smtClean="0"/>
              <a:t>)</a:t>
            </a:r>
          </a:p>
          <a:p>
            <a:pPr marL="798513" lvl="1" indent="-457200">
              <a:buFont typeface="Arial"/>
              <a:buChar char="•"/>
            </a:pPr>
            <a:r>
              <a:rPr lang="en-US" sz="2000" dirty="0" smtClean="0"/>
              <a:t>render(</a:t>
            </a:r>
            <a:r>
              <a:rPr lang="en-US" sz="2000" dirty="0" err="1" smtClean="0"/>
              <a:t>renderOptions</a:t>
            </a:r>
            <a:r>
              <a:rPr lang="en-US" sz="2000" dirty="0" smtClean="0"/>
              <a:t>)</a:t>
            </a:r>
          </a:p>
          <a:p>
            <a:pPr marL="798513" lvl="1" indent="-457200">
              <a:buFont typeface="Arial"/>
              <a:buChar char="•"/>
            </a:pPr>
            <a:r>
              <a:rPr lang="en-US" sz="2000" dirty="0" err="1" smtClean="0"/>
              <a:t>afterRender</a:t>
            </a:r>
            <a:r>
              <a:rPr lang="en-US" sz="2000" dirty="0" smtClean="0"/>
              <a:t>(</a:t>
            </a:r>
            <a:r>
              <a:rPr lang="en-US" sz="2000" dirty="0" err="1" smtClean="0"/>
              <a:t>afterRenderOptions</a:t>
            </a:r>
            <a:r>
              <a:rPr lang="en-US" sz="2000" dirty="0" smtClean="0"/>
              <a:t>)</a:t>
            </a:r>
          </a:p>
          <a:p>
            <a:pPr marL="798513" lvl="1" indent="-457200">
              <a:buFont typeface="Arial"/>
              <a:buChar char="•"/>
            </a:pPr>
            <a:r>
              <a:rPr lang="en-US" sz="2000" dirty="0" smtClean="0"/>
              <a:t>show(</a:t>
            </a:r>
            <a:r>
              <a:rPr lang="en-US" sz="2000" dirty="0" err="1" smtClean="0"/>
              <a:t>showOptions</a:t>
            </a:r>
            <a:r>
              <a:rPr lang="en-US" sz="2000" dirty="0" smtClean="0"/>
              <a:t>)</a:t>
            </a:r>
          </a:p>
          <a:p>
            <a:pPr marL="798513" lvl="1" indent="-457200">
              <a:buFont typeface="Arial"/>
              <a:buChar char="•"/>
            </a:pPr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JS </a:t>
            </a:r>
            <a:r>
              <a:rPr lang="en-US" dirty="0" err="1" smtClean="0"/>
              <a:t>hookpoint</a:t>
            </a:r>
            <a:r>
              <a:rPr lang="en-US" dirty="0" smtClean="0"/>
              <a:t> generated in /public/</a:t>
            </a:r>
            <a:r>
              <a:rPr lang="en-US" dirty="0" err="1" smtClean="0"/>
              <a:t>javascripts</a:t>
            </a:r>
            <a:r>
              <a:rPr lang="en-US" dirty="0" smtClean="0"/>
              <a:t>/view_&lt;</a:t>
            </a:r>
            <a:r>
              <a:rPr lang="en-US" dirty="0" err="1" smtClean="0"/>
              <a:t>viewname</a:t>
            </a:r>
            <a:r>
              <a:rPr lang="en-US" dirty="0" smtClean="0"/>
              <a:t>&gt;.</a:t>
            </a:r>
            <a:r>
              <a:rPr lang="en-US" dirty="0" err="1" smtClean="0"/>
              <a:t>js</a:t>
            </a:r>
            <a:endParaRPr lang="en-US" dirty="0"/>
          </a:p>
          <a:p>
            <a:pPr lvl="1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ndara"/>
              </a:rPr>
              <a:t>Lesson </a:t>
            </a:r>
            <a:r>
              <a:rPr lang="en-US" b="1" dirty="0" smtClean="0">
                <a:solidFill>
                  <a:srgbClr val="000000"/>
                </a:solidFill>
                <a:latin typeface="Candara"/>
              </a:rPr>
              <a:t>2: </a:t>
            </a:r>
            <a:r>
              <a:rPr lang="en-US" b="1" dirty="0">
                <a:solidFill>
                  <a:srgbClr val="000000"/>
                </a:solidFill>
                <a:latin typeface="Candara"/>
              </a:rPr>
              <a:t>Widget extensions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Overwrite an existing widget method and append your own functionality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this Lesson: IIDS right click context menu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this API, widgets are completely customizable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/>
                </a:solidFill>
                <a:latin typeface="Candara"/>
              </a:rPr>
              <a:t>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5425" y="1237020"/>
            <a:ext cx="8475663" cy="4858979"/>
          </a:xfrm>
        </p:spPr>
        <p:txBody>
          <a:bodyPr/>
          <a:lstStyle/>
          <a:p>
            <a:pPr>
              <a:buClr>
                <a:srgbClr val="711371"/>
              </a:buClr>
            </a:pPr>
            <a:r>
              <a:rPr lang="en-US" sz="2400" dirty="0" smtClean="0"/>
              <a:t>Widgets help with:</a:t>
            </a:r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400" dirty="0" smtClean="0"/>
              <a:t>IIDS Changes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sz="1600" dirty="0" smtClean="0"/>
              <a:t>IIDS API changes often. Abstraction layer helps reduce changes for </a:t>
            </a:r>
            <a:r>
              <a:rPr lang="en-US" sz="1600" dirty="0" err="1" smtClean="0"/>
              <a:t>Predix</a:t>
            </a:r>
            <a:r>
              <a:rPr lang="en-US" sz="1600" dirty="0" smtClean="0"/>
              <a:t> applications</a:t>
            </a:r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400" dirty="0" smtClean="0"/>
              <a:t>Easy UI design in Workbench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sz="1600" dirty="0" smtClean="0"/>
              <a:t>Drag and drop, it’s that simple</a:t>
            </a:r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r>
              <a:rPr lang="en-US" sz="2400" dirty="0" smtClean="0"/>
              <a:t>Creation of custom widgets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sz="1600" dirty="0" smtClean="0"/>
              <a:t>Programmatic</a:t>
            </a:r>
          </a:p>
          <a:p>
            <a:pPr marL="684213" lvl="1" indent="-342900">
              <a:buClr>
                <a:srgbClr val="711371"/>
              </a:buClr>
              <a:buFont typeface="Arial"/>
              <a:buChar char="•"/>
            </a:pPr>
            <a:r>
              <a:rPr lang="en-US" sz="1600" dirty="0" smtClean="0"/>
              <a:t>Declarative (today’s subject)</a:t>
            </a:r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Clr>
                <a:srgbClr val="711371"/>
              </a:buClr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Wingdings" charset="2"/>
              <a:buChar char="§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charset="2"/>
              <a:buChar char="§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64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61043" y="89648"/>
            <a:ext cx="2458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/>
                </a:solidFill>
                <a:latin typeface="Candara"/>
              </a:rPr>
              <a:t>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5425" y="965200"/>
            <a:ext cx="8475663" cy="5130799"/>
          </a:xfrm>
        </p:spPr>
        <p:txBody>
          <a:bodyPr/>
          <a:lstStyle/>
          <a:p>
            <a:pPr marL="342900" indent="-342900">
              <a:buFont typeface="Wingdings" charset="2"/>
              <a:buChar char="§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charset="2"/>
              <a:buChar char="§"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219200"/>
            <a:ext cx="8559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A1E4"/>
              </a:buClr>
            </a:pPr>
            <a:r>
              <a:rPr lang="en-US" sz="2800" dirty="0" smtClean="0">
                <a:latin typeface="Candara"/>
              </a:rPr>
              <a:t>After completing this course, you will be able to:</a:t>
            </a:r>
          </a:p>
          <a:p>
            <a:pPr>
              <a:buClr>
                <a:srgbClr val="00A1E4"/>
              </a:buClr>
            </a:pPr>
            <a:endParaRPr lang="en-US" sz="2400" dirty="0">
              <a:latin typeface="Candara"/>
            </a:endParaRPr>
          </a:p>
          <a:p>
            <a:pPr marL="342900" indent="-342900">
              <a:buClr>
                <a:srgbClr val="00A1E4"/>
              </a:buClr>
              <a:buFont typeface="Arial"/>
              <a:buChar char="•"/>
            </a:pPr>
            <a:r>
              <a:rPr lang="en-US" sz="2400" dirty="0" smtClean="0">
                <a:latin typeface="Candara"/>
              </a:rPr>
              <a:t>Create your own widget for workbench</a:t>
            </a:r>
          </a:p>
          <a:p>
            <a:pPr>
              <a:buClr>
                <a:srgbClr val="00A1E4"/>
              </a:buClr>
            </a:pPr>
            <a:endParaRPr lang="en-US" sz="2400" dirty="0" smtClean="0">
              <a:latin typeface="Candara"/>
            </a:endParaRPr>
          </a:p>
          <a:p>
            <a:pPr marL="342900" indent="-342900">
              <a:buClr>
                <a:srgbClr val="00A1E4"/>
              </a:buClr>
              <a:buFont typeface="Arial"/>
              <a:buChar char="•"/>
            </a:pPr>
            <a:r>
              <a:rPr lang="en-US" sz="2400" dirty="0" smtClean="0">
                <a:latin typeface="Candara"/>
              </a:rPr>
              <a:t>Customize existing widgets</a:t>
            </a:r>
          </a:p>
          <a:p>
            <a:pPr marL="342900" indent="-342900">
              <a:buClr>
                <a:srgbClr val="00A1E4"/>
              </a:buClr>
              <a:buFont typeface="Arial"/>
              <a:buChar char="•"/>
            </a:pPr>
            <a:endParaRPr lang="en-US" sz="24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701944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80645"/>
            <a:ext cx="8459788" cy="99646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ndara"/>
              </a:rPr>
              <a:t>Anatomy of a Widget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 of Declarative Widgets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Predix</a:t>
            </a:r>
            <a:r>
              <a:rPr lang="en-US" dirty="0" smtClean="0"/>
              <a:t> V&gt;/</a:t>
            </a:r>
            <a:r>
              <a:rPr lang="en-US" dirty="0" err="1" smtClean="0"/>
              <a:t>conf</a:t>
            </a:r>
            <a:r>
              <a:rPr lang="en-US" dirty="0" smtClean="0"/>
              <a:t>/components/custom-widget/</a:t>
            </a:r>
          </a:p>
          <a:p>
            <a:r>
              <a:rPr lang="en-US" dirty="0"/>
              <a:t>	</a:t>
            </a:r>
            <a:r>
              <a:rPr lang="en-US" dirty="0" smtClean="0"/>
              <a:t>custom-</a:t>
            </a:r>
            <a:r>
              <a:rPr lang="en-US" dirty="0" err="1" smtClean="0"/>
              <a:t>widget.schema.json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custom-</a:t>
            </a:r>
            <a:r>
              <a:rPr lang="en-US" dirty="0" err="1" smtClean="0"/>
              <a:t>widget.tmpl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custom-</a:t>
            </a:r>
            <a:r>
              <a:rPr lang="en-US" dirty="0" err="1" smtClean="0"/>
              <a:t>widget.api.js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custom-</a:t>
            </a:r>
            <a:r>
              <a:rPr lang="en-US" dirty="0" err="1" smtClean="0"/>
              <a:t>widget.png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Schema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"name": "Google Map",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"icon": "</a:t>
            </a:r>
            <a:r>
              <a:rPr lang="en-US" sz="1200" dirty="0" err="1">
                <a:solidFill>
                  <a:srgbClr val="000000"/>
                </a:solidFill>
                <a:latin typeface="Candara"/>
              </a:rPr>
              <a:t>gmap-icon.png</a:t>
            </a:r>
            <a:r>
              <a:rPr lang="en-US" sz="1200" dirty="0">
                <a:solidFill>
                  <a:srgbClr val="000000"/>
                </a:solidFill>
                <a:latin typeface="Candara"/>
              </a:rPr>
              <a:t>",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"overlay": "</a:t>
            </a:r>
            <a:r>
              <a:rPr lang="en-US" sz="1200" dirty="0" err="1">
                <a:solidFill>
                  <a:srgbClr val="000000"/>
                </a:solidFill>
                <a:latin typeface="Candara"/>
              </a:rPr>
              <a:t>gmap-overlay.png</a:t>
            </a:r>
            <a:r>
              <a:rPr lang="en-US" sz="1200" dirty="0">
                <a:solidFill>
                  <a:srgbClr val="000000"/>
                </a:solidFill>
                <a:latin typeface="Candara"/>
              </a:rPr>
              <a:t>",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"type": "Map",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"category": "Map",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"description": "A map widget with options to overlay weather, traffic and markers",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"templates": [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"</a:t>
            </a:r>
            <a:r>
              <a:rPr lang="en-US" sz="1200" dirty="0" err="1">
                <a:solidFill>
                  <a:srgbClr val="000000"/>
                </a:solidFill>
                <a:latin typeface="Candara"/>
              </a:rPr>
              <a:t>gmap.tmpl</a:t>
            </a:r>
            <a:r>
              <a:rPr lang="en-US" sz="1200" dirty="0">
                <a:solidFill>
                  <a:srgbClr val="000000"/>
                </a:solidFill>
                <a:latin typeface="Candara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],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"properties":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"address":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    "type": "</a:t>
            </a:r>
            <a:r>
              <a:rPr lang="en-US" sz="1200" dirty="0" err="1">
                <a:solidFill>
                  <a:srgbClr val="000000"/>
                </a:solidFill>
                <a:latin typeface="Candara"/>
              </a:rPr>
              <a:t>textarea</a:t>
            </a:r>
            <a:r>
              <a:rPr lang="en-US" sz="1200" dirty="0">
                <a:solidFill>
                  <a:srgbClr val="000000"/>
                </a:solidFill>
                <a:latin typeface="Candara"/>
              </a:rPr>
              <a:t>",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    "default": "2623 Camino Ramon, San Ramon, CA94582",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    "required": true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},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"traffic":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    "type": "</a:t>
            </a:r>
            <a:r>
              <a:rPr lang="en-US" sz="1200" dirty="0" err="1">
                <a:solidFill>
                  <a:srgbClr val="000000"/>
                </a:solidFill>
                <a:latin typeface="Candara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andara"/>
              </a:rPr>
              <a:t>",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    "default": "",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    "</a:t>
            </a:r>
            <a:r>
              <a:rPr lang="en-US" sz="1200" dirty="0" err="1">
                <a:solidFill>
                  <a:srgbClr val="000000"/>
                </a:solidFill>
                <a:latin typeface="Candara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andara"/>
              </a:rPr>
              <a:t>": [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        "No",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        "Yes"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    ],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    "required": true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andara"/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38" b="2738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tmpl</a:t>
            </a:r>
            <a:r>
              <a:rPr lang="en-US" dirty="0" smtClean="0"/>
              <a:t> HTML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Raw HTML file to be injected into the code</a:t>
            </a:r>
          </a:p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Example button from IIDS</a:t>
            </a:r>
            <a:endParaRPr lang="en-US" dirty="0">
              <a:solidFill>
                <a:srgbClr val="000000"/>
              </a:solidFill>
              <a:latin typeface="Candara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ndara"/>
                <a:cs typeface="Courier New"/>
              </a:rPr>
              <a:t>&lt;button </a:t>
            </a:r>
            <a:r>
              <a:rPr lang="en-US" sz="1800" dirty="0" err="1">
                <a:solidFill>
                  <a:srgbClr val="000000"/>
                </a:solidFill>
                <a:latin typeface="Candara"/>
                <a:cs typeface="Courier New"/>
              </a:rPr>
              <a:t>rel</a:t>
            </a:r>
            <a:r>
              <a:rPr lang="en-US" sz="1800" dirty="0">
                <a:solidFill>
                  <a:srgbClr val="000000"/>
                </a:solidFill>
                <a:latin typeface="Candara"/>
                <a:cs typeface="Courier New"/>
              </a:rPr>
              <a:t>="</a:t>
            </a:r>
            <a:r>
              <a:rPr lang="en-US" sz="1800" dirty="0" err="1">
                <a:solidFill>
                  <a:srgbClr val="000000"/>
                </a:solidFill>
                <a:latin typeface="Candara"/>
                <a:cs typeface="Courier New"/>
              </a:rPr>
              <a:t>stateful</a:t>
            </a:r>
            <a:r>
              <a:rPr lang="en-US" sz="1800" dirty="0">
                <a:solidFill>
                  <a:srgbClr val="000000"/>
                </a:solidFill>
                <a:latin typeface="Candara"/>
                <a:cs typeface="Courier New"/>
              </a:rPr>
              <a:t>" data-loading-text="loading..." class="</a:t>
            </a:r>
            <a:r>
              <a:rPr lang="en-US" sz="1800" dirty="0" err="1">
                <a:solidFill>
                  <a:srgbClr val="000000"/>
                </a:solidFill>
                <a:latin typeface="Candara"/>
                <a:cs typeface="Courier New"/>
              </a:rPr>
              <a:t>btn</a:t>
            </a:r>
            <a:r>
              <a:rPr lang="en-US" sz="1800" dirty="0">
                <a:solidFill>
                  <a:srgbClr val="000000"/>
                </a:solidFill>
                <a:latin typeface="Candara"/>
                <a:cs typeface="Courier New"/>
              </a:rPr>
              <a:t>"&gt;Button&lt;/button&gt;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api.js</a:t>
            </a:r>
            <a:r>
              <a:rPr lang="en-US" dirty="0" smtClean="0"/>
              <a:t> JavaScript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  <a:latin typeface="Candara"/>
              </a:rPr>
              <a:t>RequireJS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module, implement and return a widget base class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define([ "</a:t>
            </a:r>
            <a:r>
              <a:rPr lang="en-US" sz="1000" dirty="0" err="1">
                <a:solidFill>
                  <a:srgbClr val="000000"/>
                </a:solidFill>
                <a:latin typeface="Candara"/>
                <a:cs typeface="Courier New"/>
              </a:rPr>
              <a:t>jquery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", "common/</a:t>
            </a:r>
            <a:r>
              <a:rPr lang="en-US" sz="1000" dirty="0" err="1">
                <a:solidFill>
                  <a:srgbClr val="000000"/>
                </a:solidFill>
                <a:latin typeface="Candara"/>
                <a:cs typeface="Courier New"/>
              </a:rPr>
              <a:t>js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andara"/>
                <a:cs typeface="Courier New"/>
              </a:rPr>
              <a:t>ge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/views/</a:t>
            </a:r>
            <a:r>
              <a:rPr lang="en-US" sz="1000" dirty="0" err="1">
                <a:solidFill>
                  <a:srgbClr val="000000"/>
                </a:solidFill>
                <a:latin typeface="Candara"/>
                <a:cs typeface="Courier New"/>
              </a:rPr>
              <a:t>iids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-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widget”]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, function($, </a:t>
            </a:r>
            <a:r>
              <a:rPr lang="en-US" sz="1000" b="1" dirty="0" err="1" smtClean="0">
                <a:solidFill>
                  <a:srgbClr val="000000"/>
                </a:solidFill>
                <a:latin typeface="Candara"/>
                <a:cs typeface="Courier New"/>
              </a:rPr>
              <a:t>IIDSWidget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000000"/>
              </a:solidFill>
              <a:latin typeface="Candara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</a:t>
            </a:r>
            <a:r>
              <a:rPr lang="en-US" sz="1000" b="1" dirty="0" smtClean="0">
                <a:solidFill>
                  <a:srgbClr val="000000"/>
                </a:solidFill>
                <a:latin typeface="Candara"/>
                <a:cs typeface="Courier New"/>
              </a:rPr>
              <a:t>return </a:t>
            </a:r>
            <a:r>
              <a:rPr lang="en-US" sz="1000" b="1" dirty="0" err="1">
                <a:solidFill>
                  <a:srgbClr val="000000"/>
                </a:solidFill>
                <a:latin typeface="Candara"/>
                <a:cs typeface="Courier New"/>
              </a:rPr>
              <a:t>IIDSWidget.extend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 </a:t>
            </a:r>
            <a:r>
              <a:rPr lang="en-US" sz="1000" b="1" dirty="0" err="1" smtClean="0">
                <a:solidFill>
                  <a:srgbClr val="000000"/>
                </a:solidFill>
                <a:latin typeface="Candara"/>
                <a:cs typeface="Courier New"/>
              </a:rPr>
              <a:t>beforeRender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: function(</a:t>
            </a:r>
            <a:r>
              <a:rPr lang="en-US" sz="1000" dirty="0" err="1" smtClean="0">
                <a:solidFill>
                  <a:srgbClr val="000000"/>
                </a:solidFill>
                <a:latin typeface="Candara"/>
                <a:cs typeface="Courier New"/>
              </a:rPr>
              <a:t>beforeRenderOptions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   this._</a:t>
            </a:r>
            <a:r>
              <a:rPr lang="en-US" sz="1000" dirty="0" err="1" smtClean="0">
                <a:solidFill>
                  <a:srgbClr val="000000"/>
                </a:solidFill>
                <a:latin typeface="Candara"/>
                <a:cs typeface="Courier New"/>
              </a:rPr>
              <a:t>super.apply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(this, arguments);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   return this;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</a:t>
            </a:r>
            <a:r>
              <a:rPr lang="en-US" sz="1000" smtClean="0">
                <a:solidFill>
                  <a:srgbClr val="000000"/>
                </a:solidFill>
                <a:latin typeface="Candara"/>
                <a:cs typeface="Courier New"/>
              </a:rPr>
              <a:t> </a:t>
            </a:r>
            <a:r>
              <a:rPr lang="en-US" sz="1000" b="1" smtClean="0">
                <a:solidFill>
                  <a:srgbClr val="000000"/>
                </a:solidFill>
                <a:latin typeface="Candara"/>
                <a:cs typeface="Courier New"/>
              </a:rPr>
              <a:t>render</a:t>
            </a:r>
            <a:r>
              <a:rPr lang="en-US" sz="1000" smtClean="0">
                <a:solidFill>
                  <a:srgbClr val="000000"/>
                </a:solidFill>
                <a:latin typeface="Candara"/>
                <a:cs typeface="Courier New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: function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andara"/>
                <a:cs typeface="Courier New"/>
              </a:rPr>
              <a:t>renderOptions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   this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._</a:t>
            </a:r>
            <a:r>
              <a:rPr lang="en-US" sz="1000" dirty="0" err="1">
                <a:solidFill>
                  <a:srgbClr val="000000"/>
                </a:solidFill>
                <a:latin typeface="Candara"/>
                <a:cs typeface="Courier New"/>
              </a:rPr>
              <a:t>super.apply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(this, arguments);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   return 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this;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 </a:t>
            </a:r>
            <a:r>
              <a:rPr lang="en-US" sz="1000" b="1" dirty="0" err="1" smtClean="0">
                <a:solidFill>
                  <a:srgbClr val="000000"/>
                </a:solidFill>
                <a:latin typeface="Candara"/>
                <a:cs typeface="Courier New"/>
              </a:rPr>
              <a:t>afterRender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andara"/>
                <a:cs typeface="Courier New"/>
              </a:rPr>
              <a:t>afterRenderOptions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   this._</a:t>
            </a:r>
            <a:r>
              <a:rPr lang="en-US" sz="1000" dirty="0" err="1" smtClean="0">
                <a:solidFill>
                  <a:srgbClr val="000000"/>
                </a:solidFill>
                <a:latin typeface="Candara"/>
                <a:cs typeface="Courier New"/>
              </a:rPr>
              <a:t>super.apply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(this, arguments);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   return this;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 </a:t>
            </a:r>
            <a:r>
              <a:rPr lang="en-US" sz="1000" b="1" dirty="0" smtClean="0">
                <a:solidFill>
                  <a:srgbClr val="000000"/>
                </a:solidFill>
                <a:latin typeface="Candara"/>
                <a:cs typeface="Courier New"/>
              </a:rPr>
              <a:t>show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andara"/>
                <a:cs typeface="Courier New"/>
              </a:rPr>
              <a:t>showOptions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) 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      this._</a:t>
            </a:r>
            <a:r>
              <a:rPr lang="en-US" sz="1000" dirty="0" err="1">
                <a:solidFill>
                  <a:srgbClr val="000000"/>
                </a:solidFill>
                <a:latin typeface="Candara"/>
                <a:cs typeface="Courier New"/>
              </a:rPr>
              <a:t>super.apply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(this, arguments);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      return this;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rgbClr val="000000"/>
                </a:solidFill>
                <a:latin typeface="Candara"/>
                <a:cs typeface="Courier New"/>
              </a:rPr>
              <a:t>  }</a:t>
            </a: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Candara"/>
                <a:cs typeface="Courier New"/>
              </a:rPr>
              <a:t>});</a:t>
            </a:r>
            <a:endParaRPr lang="en-US" sz="1000" dirty="0" smtClean="0">
              <a:solidFill>
                <a:srgbClr val="000000"/>
              </a:solidFill>
              <a:latin typeface="Candara"/>
              <a:cs typeface="Courier New"/>
            </a:endParaRPr>
          </a:p>
          <a:p>
            <a:endParaRPr lang="en-US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resentation Template - 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DA08114CFC342B437F87C450600C3" ma:contentTypeVersion="0" ma:contentTypeDescription="Create a new document." ma:contentTypeScope="" ma:versionID="4700b4d881f2830232ede50708e354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daa8068ee9eb49ca321f78f6dfb7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27CC31-FBF1-44FC-A1D5-07D0ED5D1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AAA765-1677-49E1-83C6-1304A09E0342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E7886A-B618-4137-8319-DA7129807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Presentation Template - temp</Template>
  <TotalTime>72</TotalTime>
  <Words>534</Words>
  <Application>Microsoft Office PowerPoint</Application>
  <PresentationFormat>On-screen Show (4:3)</PresentationFormat>
  <Paragraphs>132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 New</vt:lpstr>
      <vt:lpstr>Wingdings</vt:lpstr>
      <vt:lpstr>Candara</vt:lpstr>
      <vt:lpstr>ＭＳ Ｐゴシック</vt:lpstr>
      <vt:lpstr>Calibri</vt:lpstr>
      <vt:lpstr>Corporate Presentation Template - temp</vt:lpstr>
      <vt:lpstr>                         Predix Visualization  </vt:lpstr>
      <vt:lpstr>Introduction</vt:lpstr>
      <vt:lpstr>Goals and Objectives</vt:lpstr>
      <vt:lpstr>Anatomy of a Widget</vt:lpstr>
      <vt:lpstr>File Structure of Declarative Widgets</vt:lpstr>
      <vt:lpstr>Definition Schema</vt:lpstr>
      <vt:lpstr>Definition Schema</vt:lpstr>
      <vt:lpstr>.tmpl HTML Template</vt:lpstr>
      <vt:lpstr>.api.js JavaScript file</vt:lpstr>
      <vt:lpstr>Icon file</vt:lpstr>
      <vt:lpstr>Lesson1:Create a Custom Widget</vt:lpstr>
      <vt:lpstr>Lesson 1</vt:lpstr>
      <vt:lpstr>Extending a Widget</vt:lpstr>
      <vt:lpstr>Base Widgets</vt:lpstr>
      <vt:lpstr>Widget Lifecycle Methods</vt:lpstr>
      <vt:lpstr>Lesson 2: Widget extensions</vt:lpstr>
      <vt:lpstr>Widget Extensions</vt:lpstr>
      <vt:lpstr>Widget Extensions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 N Bhupta</dc:creator>
  <cp:lastModifiedBy>Sampath Piriya</cp:lastModifiedBy>
  <cp:revision>11</cp:revision>
  <dcterms:created xsi:type="dcterms:W3CDTF">2015-10-09T09:39:16Z</dcterms:created>
  <dcterms:modified xsi:type="dcterms:W3CDTF">2017-03-23T08:21:49Z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0x010100ABDDA08114CFC342B437F87C450600C3</vt:lpwstr>
  </property>
</Properties>
</file>