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77"/>
  </p:notesMasterIdLst>
  <p:sldIdLst>
    <p:sldId id="329" r:id="rId5"/>
    <p:sldId id="258" r:id="rId6"/>
    <p:sldId id="259" r:id="rId7"/>
    <p:sldId id="330" r:id="rId8"/>
    <p:sldId id="261" r:id="rId9"/>
    <p:sldId id="262" r:id="rId10"/>
    <p:sldId id="33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32" r:id="rId38"/>
    <p:sldId id="291" r:id="rId39"/>
    <p:sldId id="292" r:id="rId40"/>
    <p:sldId id="293" r:id="rId41"/>
    <p:sldId id="333" r:id="rId42"/>
    <p:sldId id="295" r:id="rId43"/>
    <p:sldId id="296" r:id="rId44"/>
    <p:sldId id="340" r:id="rId45"/>
    <p:sldId id="298" r:id="rId46"/>
    <p:sldId id="335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41" r:id="rId55"/>
    <p:sldId id="309" r:id="rId56"/>
    <p:sldId id="342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43" r:id="rId68"/>
    <p:sldId id="322" r:id="rId69"/>
    <p:sldId id="344" r:id="rId70"/>
    <p:sldId id="324" r:id="rId71"/>
    <p:sldId id="325" r:id="rId72"/>
    <p:sldId id="326" r:id="rId73"/>
    <p:sldId id="327" r:id="rId74"/>
    <p:sldId id="328" r:id="rId75"/>
    <p:sldId id="345" r:id="rId76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78"/>
      <p:bold r:id="rId79"/>
      <p:italic r:id="rId80"/>
      <p:boldItalic r:id="rId81"/>
    </p:embeddedFont>
    <p:embeddedFont>
      <p:font typeface="ＭＳ Ｐゴシック" panose="020B0600070205080204" pitchFamily="34" charset="-128"/>
      <p:regular r:id="rId82"/>
    </p:embeddedFont>
    <p:embeddedFont>
      <p:font typeface="Calibri" panose="020F0502020204030204" pitchFamily="34" charset="0"/>
      <p:regular r:id="rId83"/>
      <p:bold r:id="rId84"/>
      <p:italic r:id="rId85"/>
      <p:boldItalic r:id="rId8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4E8"/>
    <a:srgbClr val="00A1E4"/>
    <a:srgbClr val="E6E8F2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 snapToGrid="0"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font" Target="fonts/font7.fntdata"/><Relationship Id="rId89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font" Target="fonts/font2.fntdata"/><Relationship Id="rId87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font" Target="fonts/font5.fntdata"/><Relationship Id="rId90" Type="http://schemas.openxmlformats.org/officeDocument/2006/relationships/tableStyles" Target="tableStyle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6.fntdata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B2CD4-6859-1B47-A307-93680490F9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4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B2CD4-6859-1B47-A307-93680490F9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4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B2CD4-6859-1B47-A307-93680490F9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4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B2CD4-6859-1B47-A307-93680490F9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4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B2CD4-6859-1B47-A307-93680490F9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B2CD4-6859-1B47-A307-93680490F9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4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B2CD4-6859-1B47-A307-93680490F9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4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B2CD4-6859-1B47-A307-93680490F9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4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69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B2CD4-6859-1B47-A307-93680490F9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4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B2CD4-6859-1B47-A307-93680490F9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9725" y="906821"/>
            <a:ext cx="8475663" cy="431800"/>
          </a:xfrm>
        </p:spPr>
        <p:txBody>
          <a:bodyPr/>
          <a:lstStyle>
            <a:lvl1pPr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4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March 23,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Ø"/>
        <a:defRPr sz="1800" b="1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503"/>
            <a:ext cx="9144000" cy="2560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371" y="673377"/>
            <a:ext cx="89532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/>
              <a:t>Predix</a:t>
            </a:r>
            <a:r>
              <a:rPr lang="en-US" sz="3200" b="1" dirty="0" smtClean="0"/>
              <a:t> Core 14.1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190053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IGATE Corporate University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9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old days…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69964" y="2302347"/>
            <a:ext cx="6535669" cy="3727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Candara"/>
              </a:rPr>
              <a:t>Java Application</a:t>
            </a:r>
            <a:endParaRPr lang="en-US" sz="28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" name="TextBox 4"/>
          <p:cNvSpPr txBox="1"/>
          <p:nvPr/>
        </p:nvSpPr>
        <p:spPr>
          <a:xfrm rot="18503684">
            <a:off x="1406505" y="2857535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/>
              </a:rPr>
              <a:t>Database stuff</a:t>
            </a:r>
            <a:endParaRPr lang="en-US" dirty="0">
              <a:latin typeface="Candara"/>
            </a:endParaRPr>
          </a:p>
        </p:txBody>
      </p:sp>
      <p:sp>
        <p:nvSpPr>
          <p:cNvPr id="6" name="TextBox 5"/>
          <p:cNvSpPr txBox="1"/>
          <p:nvPr/>
        </p:nvSpPr>
        <p:spPr>
          <a:xfrm rot="3220897">
            <a:off x="2860001" y="3014731"/>
            <a:ext cx="165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Business logic</a:t>
            </a:r>
          </a:p>
        </p:txBody>
      </p:sp>
      <p:sp>
        <p:nvSpPr>
          <p:cNvPr id="7" name="TextBox 6"/>
          <p:cNvSpPr txBox="1"/>
          <p:nvPr/>
        </p:nvSpPr>
        <p:spPr>
          <a:xfrm rot="20102116">
            <a:off x="3993270" y="2755855"/>
            <a:ext cx="165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UI Code</a:t>
            </a:r>
          </a:p>
        </p:txBody>
      </p:sp>
      <p:sp>
        <p:nvSpPr>
          <p:cNvPr id="8" name="TextBox 7"/>
          <p:cNvSpPr txBox="1"/>
          <p:nvPr/>
        </p:nvSpPr>
        <p:spPr>
          <a:xfrm rot="20102116">
            <a:off x="4713541" y="3271886"/>
            <a:ext cx="165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Logging</a:t>
            </a:r>
          </a:p>
        </p:txBody>
      </p:sp>
      <p:sp>
        <p:nvSpPr>
          <p:cNvPr id="9" name="TextBox 8"/>
          <p:cNvSpPr txBox="1"/>
          <p:nvPr/>
        </p:nvSpPr>
        <p:spPr>
          <a:xfrm rot="21376600">
            <a:off x="1882041" y="4807759"/>
            <a:ext cx="165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Logging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9993" y="4461933"/>
            <a:ext cx="242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More Business Logic</a:t>
            </a:r>
          </a:p>
          <a:p>
            <a:endParaRPr lang="en-US" dirty="0" smtClean="0">
              <a:latin typeface="Candara"/>
            </a:endParaRPr>
          </a:p>
        </p:txBody>
      </p:sp>
      <p:sp>
        <p:nvSpPr>
          <p:cNvPr id="11" name="TextBox 10"/>
          <p:cNvSpPr txBox="1"/>
          <p:nvPr/>
        </p:nvSpPr>
        <p:spPr>
          <a:xfrm rot="281405">
            <a:off x="2874678" y="5027291"/>
            <a:ext cx="2423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Complicated algorithms</a:t>
            </a:r>
          </a:p>
          <a:p>
            <a:endParaRPr lang="en-US" dirty="0" smtClean="0">
              <a:latin typeface="Candara"/>
            </a:endParaRPr>
          </a:p>
        </p:txBody>
      </p:sp>
      <p:sp>
        <p:nvSpPr>
          <p:cNvPr id="12" name="TextBox 11"/>
          <p:cNvSpPr txBox="1"/>
          <p:nvPr/>
        </p:nvSpPr>
        <p:spPr>
          <a:xfrm rot="1557836">
            <a:off x="5814546" y="3133386"/>
            <a:ext cx="165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An abstraction layer</a:t>
            </a:r>
          </a:p>
        </p:txBody>
      </p:sp>
      <p:cxnSp>
        <p:nvCxnSpPr>
          <p:cNvPr id="14" name="Straight Arrow Connector 13"/>
          <p:cNvCxnSpPr>
            <a:stCxn id="7" idx="1"/>
            <a:endCxn id="5" idx="2"/>
          </p:cNvCxnSpPr>
          <p:nvPr/>
        </p:nvCxnSpPr>
        <p:spPr>
          <a:xfrm flipH="1" flipV="1">
            <a:off x="2356907" y="3156892"/>
            <a:ext cx="1713537" cy="132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7" idx="2"/>
          </p:cNvCxnSpPr>
          <p:nvPr/>
        </p:nvCxnSpPr>
        <p:spPr>
          <a:xfrm flipV="1">
            <a:off x="4124188" y="3107933"/>
            <a:ext cx="773015" cy="1920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6" idx="0"/>
          </p:cNvCxnSpPr>
          <p:nvPr/>
        </p:nvCxnSpPr>
        <p:spPr>
          <a:xfrm flipH="1" flipV="1">
            <a:off x="3834786" y="3090025"/>
            <a:ext cx="1966968" cy="2018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0"/>
          </p:cNvCxnSpPr>
          <p:nvPr/>
        </p:nvCxnSpPr>
        <p:spPr>
          <a:xfrm flipH="1">
            <a:off x="2696042" y="3782055"/>
            <a:ext cx="3798328" cy="1026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old days…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69964" y="2302347"/>
            <a:ext cx="6535669" cy="3727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Candara"/>
              </a:rPr>
              <a:t>Java Application</a:t>
            </a:r>
            <a:endParaRPr lang="en-US" sz="28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" name="TextBox 4"/>
          <p:cNvSpPr txBox="1"/>
          <p:nvPr/>
        </p:nvSpPr>
        <p:spPr>
          <a:xfrm rot="18503684">
            <a:off x="1406505" y="2857535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/>
              </a:rPr>
              <a:t>Database stuff</a:t>
            </a:r>
            <a:endParaRPr lang="en-US" dirty="0">
              <a:latin typeface="Candara"/>
            </a:endParaRPr>
          </a:p>
        </p:txBody>
      </p:sp>
      <p:sp>
        <p:nvSpPr>
          <p:cNvPr id="6" name="TextBox 5"/>
          <p:cNvSpPr txBox="1"/>
          <p:nvPr/>
        </p:nvSpPr>
        <p:spPr>
          <a:xfrm rot="3220897">
            <a:off x="2860001" y="3014731"/>
            <a:ext cx="165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Business logic</a:t>
            </a:r>
          </a:p>
        </p:txBody>
      </p:sp>
      <p:sp>
        <p:nvSpPr>
          <p:cNvPr id="7" name="TextBox 6"/>
          <p:cNvSpPr txBox="1"/>
          <p:nvPr/>
        </p:nvSpPr>
        <p:spPr>
          <a:xfrm rot="20102116">
            <a:off x="3993270" y="2755855"/>
            <a:ext cx="165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UI Code</a:t>
            </a:r>
          </a:p>
        </p:txBody>
      </p:sp>
      <p:sp>
        <p:nvSpPr>
          <p:cNvPr id="8" name="TextBox 7"/>
          <p:cNvSpPr txBox="1"/>
          <p:nvPr/>
        </p:nvSpPr>
        <p:spPr>
          <a:xfrm rot="20102116">
            <a:off x="4713541" y="3271886"/>
            <a:ext cx="165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Logging</a:t>
            </a:r>
          </a:p>
        </p:txBody>
      </p:sp>
      <p:sp>
        <p:nvSpPr>
          <p:cNvPr id="9" name="TextBox 8"/>
          <p:cNvSpPr txBox="1"/>
          <p:nvPr/>
        </p:nvSpPr>
        <p:spPr>
          <a:xfrm rot="21376600">
            <a:off x="1882041" y="4807759"/>
            <a:ext cx="165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Logging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9993" y="4461933"/>
            <a:ext cx="242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More Business Logic</a:t>
            </a:r>
          </a:p>
          <a:p>
            <a:endParaRPr lang="en-US" dirty="0" smtClean="0">
              <a:latin typeface="Candara"/>
            </a:endParaRPr>
          </a:p>
        </p:txBody>
      </p:sp>
      <p:sp>
        <p:nvSpPr>
          <p:cNvPr id="11" name="TextBox 10"/>
          <p:cNvSpPr txBox="1"/>
          <p:nvPr/>
        </p:nvSpPr>
        <p:spPr>
          <a:xfrm rot="281405">
            <a:off x="2874678" y="5027291"/>
            <a:ext cx="2423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Complicated algorithms</a:t>
            </a:r>
          </a:p>
          <a:p>
            <a:endParaRPr lang="en-US" dirty="0" smtClean="0">
              <a:latin typeface="Candara"/>
            </a:endParaRPr>
          </a:p>
        </p:txBody>
      </p:sp>
      <p:sp>
        <p:nvSpPr>
          <p:cNvPr id="12" name="TextBox 11"/>
          <p:cNvSpPr txBox="1"/>
          <p:nvPr/>
        </p:nvSpPr>
        <p:spPr>
          <a:xfrm rot="1557836">
            <a:off x="5814546" y="3133386"/>
            <a:ext cx="165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An abstraction layer</a:t>
            </a:r>
          </a:p>
        </p:txBody>
      </p:sp>
      <p:cxnSp>
        <p:nvCxnSpPr>
          <p:cNvPr id="14" name="Straight Arrow Connector 13"/>
          <p:cNvCxnSpPr>
            <a:stCxn id="7" idx="1"/>
            <a:endCxn id="5" idx="2"/>
          </p:cNvCxnSpPr>
          <p:nvPr/>
        </p:nvCxnSpPr>
        <p:spPr>
          <a:xfrm flipH="1" flipV="1">
            <a:off x="2356907" y="3156892"/>
            <a:ext cx="1713537" cy="132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7" idx="2"/>
          </p:cNvCxnSpPr>
          <p:nvPr/>
        </p:nvCxnSpPr>
        <p:spPr>
          <a:xfrm flipV="1">
            <a:off x="4124188" y="3107933"/>
            <a:ext cx="773015" cy="1920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6" idx="0"/>
          </p:cNvCxnSpPr>
          <p:nvPr/>
        </p:nvCxnSpPr>
        <p:spPr>
          <a:xfrm flipH="1" flipV="1">
            <a:off x="3834786" y="3090025"/>
            <a:ext cx="1966968" cy="2018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0"/>
          </p:cNvCxnSpPr>
          <p:nvPr/>
        </p:nvCxnSpPr>
        <p:spPr>
          <a:xfrm flipH="1">
            <a:off x="2696042" y="3782055"/>
            <a:ext cx="3798328" cy="1026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ultiply 12"/>
          <p:cNvSpPr/>
          <p:nvPr/>
        </p:nvSpPr>
        <p:spPr>
          <a:xfrm>
            <a:off x="1352563" y="2178454"/>
            <a:ext cx="6453070" cy="3947709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82664" y="2257246"/>
            <a:ext cx="6535669" cy="3784919"/>
            <a:chOff x="1269964" y="2244546"/>
            <a:chExt cx="6535669" cy="3784919"/>
          </a:xfrm>
        </p:grpSpPr>
        <p:sp>
          <p:nvSpPr>
            <p:cNvPr id="7" name="Rounded Rectangle 6"/>
            <p:cNvSpPr/>
            <p:nvPr/>
          </p:nvSpPr>
          <p:spPr>
            <a:xfrm>
              <a:off x="1269964" y="2302347"/>
              <a:ext cx="6535669" cy="37271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Java Application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8503684">
              <a:off x="1414520" y="2857535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Database stuff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3220897">
              <a:off x="2860001" y="3014731"/>
              <a:ext cx="1651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Business logic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20102116">
              <a:off x="3993270" y="2755855"/>
              <a:ext cx="1651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UI Code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20102116">
              <a:off x="4713541" y="3271886"/>
              <a:ext cx="1651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Logging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1376600">
              <a:off x="1882041" y="4807759"/>
              <a:ext cx="1651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Logging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9993" y="4461933"/>
              <a:ext cx="2423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More Business Logic</a:t>
              </a:r>
            </a:p>
            <a:p>
              <a:endParaRPr lang="en-US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 rot="281405">
              <a:off x="2874678" y="5165790"/>
              <a:ext cx="2423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Complicated algorithms</a:t>
              </a:r>
            </a:p>
            <a:p>
              <a:endParaRPr lang="en-US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 rot="1557836">
              <a:off x="5814546" y="3133386"/>
              <a:ext cx="1651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 abstraction layer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OSGi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17774" y="2548080"/>
            <a:ext cx="6091380" cy="3211948"/>
            <a:chOff x="1443174" y="2586180"/>
            <a:chExt cx="6091380" cy="3211948"/>
          </a:xfrm>
        </p:grpSpPr>
        <p:sp>
          <p:nvSpPr>
            <p:cNvPr id="17" name="Rounded Rectangle 16"/>
            <p:cNvSpPr/>
            <p:nvPr/>
          </p:nvSpPr>
          <p:spPr>
            <a:xfrm>
              <a:off x="1443174" y="2586180"/>
              <a:ext cx="11430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Database</a:t>
              </a:r>
              <a:endParaRPr 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80847" y="2586180"/>
              <a:ext cx="11430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Business Logic</a:t>
              </a:r>
              <a:endParaRPr lang="en-US" sz="18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18519" y="2586180"/>
              <a:ext cx="11430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Complicated Algorithm</a:t>
              </a:r>
              <a:endParaRPr lang="en-US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53879" y="2586180"/>
              <a:ext cx="11430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UI Code</a:t>
              </a:r>
              <a:endParaRPr lang="en-US" sz="18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391554" y="2586180"/>
              <a:ext cx="11430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Interfaces</a:t>
              </a:r>
              <a:endParaRPr lang="en-US" sz="14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443174" y="3682998"/>
              <a:ext cx="11430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Logging</a:t>
              </a:r>
              <a:endParaRPr lang="en-US" sz="18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680847" y="3682998"/>
              <a:ext cx="11430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918519" y="3682998"/>
              <a:ext cx="11430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153879" y="3682998"/>
              <a:ext cx="11430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391554" y="3682998"/>
              <a:ext cx="11430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Other</a:t>
              </a:r>
              <a:r>
                <a:rPr lang="en-US" dirty="0" smtClean="0"/>
                <a:t> </a:t>
              </a:r>
              <a:r>
                <a:rPr lang="en-US" sz="1800" dirty="0" smtClean="0"/>
                <a:t>stuff</a:t>
              </a:r>
              <a:endParaRPr lang="en-US" sz="18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443174" y="4782128"/>
              <a:ext cx="11430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Scheduling</a:t>
              </a:r>
              <a:endParaRPr lang="en-US" sz="14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680847" y="4782128"/>
              <a:ext cx="11430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Web</a:t>
              </a:r>
              <a:r>
                <a:rPr lang="en-US" dirty="0" smtClean="0"/>
                <a:t> </a:t>
              </a:r>
              <a:r>
                <a:rPr lang="en-US" sz="1800" dirty="0" smtClean="0"/>
                <a:t>Services</a:t>
              </a:r>
              <a:endParaRPr lang="en-US" sz="18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18519" y="4782128"/>
              <a:ext cx="11430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153879" y="4782128"/>
              <a:ext cx="11430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91554" y="4782128"/>
              <a:ext cx="11430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8228" y="3909954"/>
              <a:ext cx="25382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Java Application</a:t>
              </a:r>
              <a:endPara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6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OSGi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4368" y="4862805"/>
            <a:ext cx="77230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1950" y="4862805"/>
            <a:ext cx="342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andara"/>
              </a:rPr>
              <a:t>OSGi</a:t>
            </a:r>
            <a:endParaRPr lang="en-US" sz="2400" dirty="0">
              <a:latin typeface="Candar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9278" y="4233015"/>
            <a:ext cx="425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ndara"/>
              </a:rPr>
              <a:t>OSGi</a:t>
            </a:r>
            <a:r>
              <a:rPr lang="en-US" dirty="0" smtClean="0">
                <a:latin typeface="Candara"/>
              </a:rPr>
              <a:t> Runtime</a:t>
            </a:r>
            <a:endParaRPr lang="en-US" dirty="0">
              <a:latin typeface="Candar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9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OSGi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4368" y="4862805"/>
            <a:ext cx="77230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1950" y="4862805"/>
            <a:ext cx="342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andara"/>
              </a:rPr>
              <a:t>OSGi</a:t>
            </a:r>
            <a:endParaRPr lang="en-US" sz="2400" dirty="0">
              <a:latin typeface="Candar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3178" y="377874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ndara"/>
              </a:rPr>
              <a:t>Bundle</a:t>
            </a:r>
            <a:endParaRPr lang="en-US" sz="18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9860" y="377874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ndara"/>
              </a:rPr>
              <a:t>Bundle</a:t>
            </a:r>
            <a:endParaRPr lang="en-US" sz="18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2783" y="377874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ndara"/>
              </a:rPr>
              <a:t>Bundle</a:t>
            </a:r>
            <a:endParaRPr lang="en-US" sz="18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29466" y="377874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ndara"/>
              </a:rPr>
              <a:t>Bundle</a:t>
            </a:r>
            <a:endParaRPr lang="en-US" sz="18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7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8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Bundle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1950" y="4862805"/>
            <a:ext cx="342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andara"/>
              </a:rPr>
              <a:t>OSGi</a:t>
            </a:r>
            <a:endParaRPr lang="en-US" sz="2400" dirty="0">
              <a:latin typeface="Candar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5182" y="1417638"/>
            <a:ext cx="4906818" cy="4204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000000"/>
                </a:solidFill>
                <a:latin typeface="Candara"/>
              </a:rPr>
              <a:t>Bundle</a:t>
            </a:r>
            <a:endParaRPr lang="en-US" sz="80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Bundle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1950" y="4862805"/>
            <a:ext cx="342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andara"/>
              </a:rPr>
              <a:t>OSGi</a:t>
            </a:r>
            <a:endParaRPr lang="en-US" sz="2400" dirty="0">
              <a:latin typeface="Candar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5182" y="1417638"/>
            <a:ext cx="4906818" cy="4204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rgbClr val="000000"/>
              </a:solidFill>
              <a:latin typeface="Candar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93818" y="3544455"/>
            <a:ext cx="4398818" cy="1895470"/>
            <a:chOff x="2574636" y="3429001"/>
            <a:chExt cx="4283364" cy="1895470"/>
          </a:xfrm>
        </p:grpSpPr>
        <p:sp>
          <p:nvSpPr>
            <p:cNvPr id="3" name="Rectangle 2"/>
            <p:cNvSpPr/>
            <p:nvPr/>
          </p:nvSpPr>
          <p:spPr>
            <a:xfrm>
              <a:off x="2574636" y="3429001"/>
              <a:ext cx="4283364" cy="189547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36273" y="3613727"/>
              <a:ext cx="39600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MANIFEST.MF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600" dirty="0" smtClean="0"/>
                <a:t>Bundle Symbolic Name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600" dirty="0" smtClean="0"/>
                <a:t>Version Number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600" dirty="0" smtClean="0"/>
                <a:t>Imports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600" dirty="0" smtClean="0"/>
                <a:t>Exports</a:t>
              </a:r>
              <a:endParaRPr lang="en-US" sz="16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59812" y="1666711"/>
            <a:ext cx="4066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Plain old jar with metadata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ndar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Bundle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1950" y="4862805"/>
            <a:ext cx="342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andara"/>
              </a:rPr>
              <a:t>OSGi</a:t>
            </a:r>
            <a:endParaRPr lang="en-US" sz="2400" dirty="0">
              <a:latin typeface="Candar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5182" y="1417638"/>
            <a:ext cx="4906818" cy="4204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rgbClr val="000000"/>
              </a:solidFill>
              <a:latin typeface="Candar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93818" y="3544455"/>
            <a:ext cx="4398818" cy="1895470"/>
            <a:chOff x="2574636" y="3429001"/>
            <a:chExt cx="4283364" cy="1895470"/>
          </a:xfrm>
        </p:grpSpPr>
        <p:sp>
          <p:nvSpPr>
            <p:cNvPr id="3" name="Rectangle 2"/>
            <p:cNvSpPr/>
            <p:nvPr/>
          </p:nvSpPr>
          <p:spPr>
            <a:xfrm>
              <a:off x="2574636" y="3429001"/>
              <a:ext cx="4283364" cy="189547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36273" y="3613727"/>
              <a:ext cx="39600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MANIFEST.MF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600" dirty="0" smtClean="0"/>
                <a:t>Bundle Symbolic Name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600" dirty="0" smtClean="0"/>
                <a:t>Version Number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Imports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Exports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59812" y="1666711"/>
            <a:ext cx="4066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Plain old jar with metadata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ndar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Interaction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0909" y="1332345"/>
            <a:ext cx="8705273" cy="510309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4382" y="2632080"/>
            <a:ext cx="2394527" cy="19514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Candara"/>
              </a:rPr>
              <a:t>Bundle1</a:t>
            </a:r>
            <a:endParaRPr lang="en-US" sz="4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2818" y="2632080"/>
            <a:ext cx="2394527" cy="19514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Candara"/>
              </a:rPr>
              <a:t>Bundle2</a:t>
            </a:r>
            <a:endParaRPr lang="en-US" sz="4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7182" y="1417638"/>
            <a:ext cx="320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/>
              </a:rPr>
              <a:t>JVM</a:t>
            </a:r>
            <a:endParaRPr lang="en-US" sz="2400" dirty="0">
              <a:latin typeface="Candara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3049184" y="4039219"/>
            <a:ext cx="3024194" cy="334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0104" y="3312719"/>
            <a:ext cx="286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/>
              </a:rPr>
              <a:t>Import com.ge.bundle2.*;</a:t>
            </a:r>
            <a:endParaRPr lang="en-US" sz="2400" dirty="0">
              <a:latin typeface="Candar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Interaction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30909" y="1281545"/>
            <a:ext cx="8705273" cy="510309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4382" y="2632080"/>
            <a:ext cx="2394527" cy="19514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Candara"/>
              </a:rPr>
              <a:t>Bundle1</a:t>
            </a:r>
            <a:endParaRPr lang="en-US" sz="4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2818" y="2632080"/>
            <a:ext cx="2394527" cy="19514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Candara"/>
              </a:rPr>
              <a:t>Bundle2</a:t>
            </a:r>
            <a:endParaRPr lang="en-US" sz="4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7182" y="1417638"/>
            <a:ext cx="320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/>
              </a:rPr>
              <a:t>JVM</a:t>
            </a:r>
            <a:endParaRPr lang="en-US" sz="2400" dirty="0">
              <a:latin typeface="Candara"/>
            </a:endParaRPr>
          </a:p>
        </p:txBody>
      </p:sp>
      <p:sp>
        <p:nvSpPr>
          <p:cNvPr id="15" name="Left Arrow 14"/>
          <p:cNvSpPr/>
          <p:nvPr/>
        </p:nvSpPr>
        <p:spPr>
          <a:xfrm rot="20525356">
            <a:off x="2892081" y="3509817"/>
            <a:ext cx="3313545" cy="334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/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1731819" y="1743364"/>
            <a:ext cx="5719618" cy="3786909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61043" y="89648"/>
            <a:ext cx="2458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2"/>
                </a:solidFill>
                <a:latin typeface="Candara"/>
              </a:rPr>
              <a:t>Best Practices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5425" y="965200"/>
            <a:ext cx="8475663" cy="5130799"/>
          </a:xfrm>
        </p:spPr>
        <p:txBody>
          <a:bodyPr/>
          <a:lstStyle/>
          <a:p>
            <a:pPr marL="342900" indent="-342900">
              <a:buFont typeface="Wingdings" charset="2"/>
              <a:buChar char="§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charset="2"/>
              <a:buChar char="§"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1219200"/>
            <a:ext cx="855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A1E4"/>
              </a:buClr>
            </a:pPr>
            <a:r>
              <a:rPr lang="en-US" sz="2800" dirty="0" smtClean="0">
                <a:latin typeface="Candara"/>
              </a:rPr>
              <a:t>After completing this course, you will be able to:</a:t>
            </a:r>
          </a:p>
          <a:p>
            <a:pPr>
              <a:buClr>
                <a:srgbClr val="00A1E4"/>
              </a:buClr>
            </a:pPr>
            <a:endParaRPr lang="en-US" sz="2400" dirty="0">
              <a:latin typeface="Candara"/>
            </a:endParaRPr>
          </a:p>
          <a:p>
            <a:pPr marL="342900" indent="-342900">
              <a:buClr>
                <a:srgbClr val="00A1E4"/>
              </a:buClr>
              <a:buFont typeface="Arial"/>
              <a:buChar char="•"/>
            </a:pPr>
            <a:r>
              <a:rPr lang="en-US" sz="2400" dirty="0" smtClean="0">
                <a:latin typeface="Candara"/>
              </a:rPr>
              <a:t>Develop, deploy and test services in </a:t>
            </a:r>
            <a:r>
              <a:rPr lang="en-US" sz="2400" dirty="0" err="1" smtClean="0">
                <a:latin typeface="Candara"/>
              </a:rPr>
              <a:t>Predix</a:t>
            </a:r>
            <a:r>
              <a:rPr lang="en-US" sz="2400" dirty="0" smtClean="0">
                <a:latin typeface="Candara"/>
              </a:rPr>
              <a:t> Core Kernel easy</a:t>
            </a:r>
          </a:p>
          <a:p>
            <a:pPr marL="342900" indent="-342900">
              <a:buClr>
                <a:srgbClr val="00A1E4"/>
              </a:buClr>
              <a:buFont typeface="Arial"/>
              <a:buChar char="•"/>
            </a:pPr>
            <a:endParaRPr lang="en-US" sz="2400" dirty="0" smtClean="0">
              <a:latin typeface="Candara"/>
            </a:endParaRPr>
          </a:p>
          <a:p>
            <a:pPr marL="342900" indent="-342900">
              <a:buClr>
                <a:srgbClr val="00A1E4"/>
              </a:buClr>
              <a:buFont typeface="Arial"/>
              <a:buChar char="•"/>
            </a:pPr>
            <a:r>
              <a:rPr lang="en-US" sz="2400" dirty="0" err="1" smtClean="0">
                <a:latin typeface="Candara"/>
              </a:rPr>
              <a:t>OSGi</a:t>
            </a:r>
            <a:r>
              <a:rPr lang="en-US" sz="2400" dirty="0" smtClean="0">
                <a:latin typeface="Candara"/>
              </a:rPr>
              <a:t> best practices</a:t>
            </a:r>
          </a:p>
          <a:p>
            <a:pPr marL="342900" indent="-342900">
              <a:buClr>
                <a:srgbClr val="00A1E4"/>
              </a:buClr>
              <a:buFont typeface="Arial"/>
              <a:buChar char="•"/>
            </a:pPr>
            <a:endParaRPr lang="en-US" sz="2400" dirty="0" smtClean="0">
              <a:latin typeface="Candara"/>
            </a:endParaRPr>
          </a:p>
          <a:p>
            <a:pPr marL="342900" indent="-342900">
              <a:buClr>
                <a:srgbClr val="00A1E4"/>
              </a:buClr>
              <a:buFont typeface="Arial"/>
              <a:buChar char="•"/>
            </a:pPr>
            <a:r>
              <a:rPr lang="en-US" sz="2400" dirty="0" smtClean="0">
                <a:latin typeface="Candara"/>
              </a:rPr>
              <a:t>Make development life more enjoyable</a:t>
            </a:r>
          </a:p>
          <a:p>
            <a:pPr marL="342900" indent="-342900">
              <a:buClr>
                <a:srgbClr val="00A1E4"/>
              </a:buClr>
              <a:buFont typeface="Arial"/>
              <a:buChar char="•"/>
            </a:pPr>
            <a:endParaRPr lang="en-US" sz="2400" dirty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183629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Interaction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30909" y="1294245"/>
            <a:ext cx="8705273" cy="510309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4745182"/>
            <a:ext cx="3306618" cy="1131454"/>
          </a:xfrm>
          <a:prstGeom prst="rect">
            <a:avLst/>
          </a:prstGeom>
          <a:solidFill>
            <a:srgbClr val="CCFFCC">
              <a:alpha val="7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4382" y="2632080"/>
            <a:ext cx="2394527" cy="19514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Candara"/>
              </a:rPr>
              <a:t>Bundle1</a:t>
            </a:r>
            <a:endParaRPr lang="en-US" sz="4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2509" y="4719782"/>
            <a:ext cx="3306618" cy="1131454"/>
          </a:xfrm>
          <a:prstGeom prst="rect">
            <a:avLst/>
          </a:prstGeom>
          <a:solidFill>
            <a:srgbClr val="CCFFCC">
              <a:alpha val="7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2818" y="2632080"/>
            <a:ext cx="2394527" cy="19514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Candara"/>
              </a:rPr>
              <a:t>Bundle2</a:t>
            </a:r>
            <a:endParaRPr lang="en-US" sz="4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7182" y="1417638"/>
            <a:ext cx="320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/>
              </a:rPr>
              <a:t>JVM</a:t>
            </a:r>
            <a:endParaRPr lang="en-US" sz="2400" dirty="0">
              <a:latin typeface="Candar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545" y="5114575"/>
            <a:ext cx="27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ndara"/>
              </a:rPr>
              <a:t>Classloader</a:t>
            </a:r>
            <a:r>
              <a:rPr lang="en-US" dirty="0" smtClean="0">
                <a:latin typeface="Candara"/>
              </a:rPr>
              <a:t> 1</a:t>
            </a:r>
            <a:endParaRPr lang="en-US" dirty="0">
              <a:latin typeface="Candar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1982" y="5051075"/>
            <a:ext cx="269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ndara"/>
              </a:rPr>
              <a:t>Classloader</a:t>
            </a:r>
            <a:r>
              <a:rPr lang="en-US" dirty="0" smtClean="0">
                <a:latin typeface="Candara"/>
              </a:rPr>
              <a:t> 2</a:t>
            </a:r>
            <a:endParaRPr lang="en-US" dirty="0">
              <a:latin typeface="Candar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1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Interaction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30909" y="1281545"/>
            <a:ext cx="8705273" cy="510309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4745182"/>
            <a:ext cx="3306618" cy="1131454"/>
          </a:xfrm>
          <a:prstGeom prst="rect">
            <a:avLst/>
          </a:prstGeom>
          <a:solidFill>
            <a:srgbClr val="CCFFCC">
              <a:alpha val="7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4382" y="2632080"/>
            <a:ext cx="2394527" cy="19514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37909" y="4745182"/>
            <a:ext cx="3306618" cy="1131454"/>
          </a:xfrm>
          <a:prstGeom prst="rect">
            <a:avLst/>
          </a:prstGeom>
          <a:solidFill>
            <a:srgbClr val="CCFFCC">
              <a:alpha val="7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2818" y="2632080"/>
            <a:ext cx="2394527" cy="19514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7182" y="1417638"/>
            <a:ext cx="320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/>
              </a:rPr>
              <a:t>JVM</a:t>
            </a:r>
            <a:endParaRPr lang="en-US" sz="2400" dirty="0">
              <a:latin typeface="Candar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545" y="5114575"/>
            <a:ext cx="27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ndara"/>
              </a:rPr>
              <a:t>Classloader</a:t>
            </a:r>
            <a:r>
              <a:rPr lang="en-US" dirty="0" smtClean="0">
                <a:latin typeface="Candara"/>
              </a:rPr>
              <a:t>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1982" y="5063775"/>
            <a:ext cx="273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ndara"/>
              </a:rPr>
              <a:t>Classloader</a:t>
            </a:r>
            <a:r>
              <a:rPr lang="en-US" dirty="0" smtClean="0">
                <a:latin typeface="Candara"/>
              </a:rPr>
              <a:t> 2</a:t>
            </a:r>
            <a:endParaRPr lang="en-US" dirty="0">
              <a:latin typeface="Candar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5182" y="2632080"/>
            <a:ext cx="21936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MANIFEST.MF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&lt;Exports&gt;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com.ge.bundle2.foo</a:t>
            </a:r>
          </a:p>
          <a:p>
            <a:r>
              <a: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c</a:t>
            </a:r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om.ge.bundle2.bar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&lt;/Exports&gt;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ndar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9818" y="2632080"/>
            <a:ext cx="22167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MANIFEST.MF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&lt;Imports&gt;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com.ge.bundle2.bar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&lt;/Imports&gt;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ndar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417638"/>
            <a:ext cx="3306618" cy="9393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Map:</a:t>
            </a:r>
          </a:p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com.ge.bundle2.bar </a:t>
            </a:r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  <a:sym typeface="Wingdings"/>
              </a:rPr>
              <a:t>=&gt; </a:t>
            </a:r>
            <a:r>
              <a:rPr lang="en-US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  <a:sym typeface="Wingdings"/>
              </a:rPr>
              <a:t>Classloader</a:t>
            </a:r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  <a:sym typeface="Wingdings"/>
              </a:rPr>
              <a:t> 2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ndara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Interaction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30909" y="1294245"/>
            <a:ext cx="8705273" cy="510309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4745182"/>
            <a:ext cx="3306618" cy="1131454"/>
          </a:xfrm>
          <a:prstGeom prst="rect">
            <a:avLst/>
          </a:prstGeom>
          <a:solidFill>
            <a:srgbClr val="CCFFCC">
              <a:alpha val="7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4382" y="2632080"/>
            <a:ext cx="2394527" cy="19514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37909" y="4745182"/>
            <a:ext cx="3306618" cy="1131454"/>
          </a:xfrm>
          <a:prstGeom prst="rect">
            <a:avLst/>
          </a:prstGeom>
          <a:solidFill>
            <a:srgbClr val="CCFFCC">
              <a:alpha val="7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2818" y="2632080"/>
            <a:ext cx="2394527" cy="19514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7182" y="1417638"/>
            <a:ext cx="320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/>
              </a:rPr>
              <a:t>JVM</a:t>
            </a:r>
            <a:endParaRPr lang="en-US" sz="2400" dirty="0">
              <a:latin typeface="Candar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545" y="5114575"/>
            <a:ext cx="27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ndara"/>
              </a:rPr>
              <a:t>Classloader</a:t>
            </a:r>
            <a:r>
              <a:rPr lang="en-US" dirty="0" smtClean="0">
                <a:latin typeface="Candara"/>
              </a:rPr>
              <a:t>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3882" y="5089175"/>
            <a:ext cx="255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ndara"/>
              </a:rPr>
              <a:t>Classloader</a:t>
            </a:r>
            <a:r>
              <a:rPr lang="en-US" dirty="0" smtClean="0">
                <a:latin typeface="Candara"/>
              </a:rPr>
              <a:t> 2</a:t>
            </a:r>
            <a:endParaRPr lang="en-US" dirty="0">
              <a:latin typeface="Candar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5182" y="2632080"/>
            <a:ext cx="21936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MANIFEST.MF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&lt;Exports&gt;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com.ge.bundle2.foo</a:t>
            </a:r>
          </a:p>
          <a:p>
            <a:r>
              <a: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c</a:t>
            </a:r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om.ge.bundle2.bar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&lt;/Exports&gt;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ndar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9818" y="2632080"/>
            <a:ext cx="22167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MANIFEST.MF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&lt;Imports&gt;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com.ge.bundle2.bar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&lt;/Imports&gt;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ndar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3818" y="2447636"/>
            <a:ext cx="1674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andara"/>
              </a:rPr>
              <a:t>Installed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ndara"/>
              </a:rPr>
              <a:t>Resolved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ndara"/>
              </a:rPr>
              <a:t>Starting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ndara"/>
              </a:rPr>
              <a:t>Active</a:t>
            </a:r>
          </a:p>
          <a:p>
            <a:r>
              <a:rPr lang="en-US" sz="2400" dirty="0" smtClean="0">
                <a:solidFill>
                  <a:srgbClr val="A6A6A6"/>
                </a:solidFill>
                <a:latin typeface="Candara"/>
              </a:rPr>
              <a:t>Stopping</a:t>
            </a:r>
          </a:p>
          <a:p>
            <a:r>
              <a:rPr lang="en-US" sz="2400" dirty="0" smtClean="0">
                <a:solidFill>
                  <a:srgbClr val="A6A6A6"/>
                </a:solidFill>
                <a:latin typeface="Candara"/>
              </a:rPr>
              <a:t>Uninstalled</a:t>
            </a:r>
            <a:endParaRPr lang="en-US" sz="2400" dirty="0">
              <a:solidFill>
                <a:srgbClr val="A6A6A6"/>
              </a:solidFill>
              <a:latin typeface="Candara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976091" y="2447636"/>
            <a:ext cx="300182" cy="110799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Interaction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30909" y="1294245"/>
            <a:ext cx="8705273" cy="510309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4382" y="2632080"/>
            <a:ext cx="2394527" cy="19514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2818" y="2632080"/>
            <a:ext cx="2394527" cy="19514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7182" y="1417638"/>
            <a:ext cx="320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/>
              </a:rPr>
              <a:t>JVM</a:t>
            </a:r>
            <a:endParaRPr lang="en-US" sz="2400" dirty="0">
              <a:latin typeface="Candar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5182" y="2632080"/>
            <a:ext cx="21936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MANIFEST.MF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&lt;Exports&gt;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com.ge.bundle2.foo</a:t>
            </a:r>
          </a:p>
          <a:p>
            <a:r>
              <a: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c</a:t>
            </a:r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om.ge.bundle2.bar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&lt;/Exports&gt;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ndar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9818" y="2632080"/>
            <a:ext cx="22167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MANIFEST.MF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&lt;Imports&gt;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com.ge.bundle2.bar</a:t>
            </a:r>
          </a:p>
          <a:p>
            <a:r>
              <a:rPr lang="en-US" sz="1600" dirty="0">
                <a:solidFill>
                  <a:srgbClr val="910101"/>
                </a:solidFill>
                <a:latin typeface="Candara"/>
              </a:rPr>
              <a:t>c</a:t>
            </a:r>
            <a:r>
              <a:rPr lang="en-US" sz="1600" dirty="0" smtClean="0">
                <a:solidFill>
                  <a:srgbClr val="910101"/>
                </a:solidFill>
                <a:latin typeface="Candara"/>
              </a:rPr>
              <a:t>om.ge.bundle2.sam</a:t>
            </a:r>
          </a:p>
          <a:p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/>
              </a:rPr>
              <a:t>&lt;/Imports&gt;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ndar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0733" y="4715934"/>
            <a:ext cx="1756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  <a:latin typeface="Candara"/>
              </a:rPr>
              <a:t>Installed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ndara"/>
              </a:rPr>
              <a:t>Resolved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ndara"/>
              </a:rPr>
              <a:t>Starting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ndara"/>
              </a:rPr>
              <a:t>Active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ndara"/>
              </a:rPr>
              <a:t>Stopping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ndara"/>
              </a:rPr>
              <a:t>Uninstalled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ndar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73800" y="4715934"/>
            <a:ext cx="1659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  <a:latin typeface="Candara"/>
              </a:rPr>
              <a:t>Installed</a:t>
            </a:r>
          </a:p>
          <a:p>
            <a:pPr algn="ctr"/>
            <a:r>
              <a:rPr lang="en-US" sz="1600" dirty="0" smtClean="0">
                <a:solidFill>
                  <a:srgbClr val="008000"/>
                </a:solidFill>
                <a:latin typeface="Candara"/>
              </a:rPr>
              <a:t>Resolved</a:t>
            </a:r>
          </a:p>
          <a:p>
            <a:pPr algn="ctr"/>
            <a:r>
              <a:rPr lang="en-US" sz="1600" dirty="0" smtClean="0">
                <a:solidFill>
                  <a:srgbClr val="008000"/>
                </a:solidFill>
                <a:latin typeface="Candara"/>
              </a:rPr>
              <a:t>Starting</a:t>
            </a:r>
          </a:p>
          <a:p>
            <a:pPr algn="ctr"/>
            <a:r>
              <a:rPr lang="en-US" sz="1600" dirty="0" smtClean="0">
                <a:solidFill>
                  <a:srgbClr val="008000"/>
                </a:solidFill>
                <a:latin typeface="Candara"/>
              </a:rPr>
              <a:t>Active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ndara"/>
              </a:rPr>
              <a:t>Stopping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ndara"/>
              </a:rPr>
              <a:t>Uninstalled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ndara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817091" y="4715934"/>
            <a:ext cx="300182" cy="3757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7810126" y="4715934"/>
            <a:ext cx="300182" cy="110799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0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4368" y="4862805"/>
            <a:ext cx="77230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1950" y="4862805"/>
            <a:ext cx="342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andara"/>
              </a:rPr>
              <a:t>OSGi</a:t>
            </a:r>
            <a:endParaRPr lang="en-US" sz="2400" dirty="0">
              <a:latin typeface="Candar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3178" y="377874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andara"/>
              </a:rPr>
              <a:t>Bundle</a:t>
            </a:r>
            <a:r>
              <a:rPr lang="en-US" sz="2400" dirty="0">
                <a:solidFill>
                  <a:srgbClr val="000000"/>
                </a:solidFill>
                <a:latin typeface="Candara"/>
              </a:rPr>
              <a:t>1</a:t>
            </a:r>
            <a:endParaRPr lang="en-US" sz="2400" dirty="0" smtClean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92621" y="377874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andara"/>
              </a:rPr>
              <a:t>Bundle2</a:t>
            </a:r>
            <a:endParaRPr lang="en-US" sz="2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1083E-6 -4.00648E-6 L -0.11697 -0.2736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9" y="-13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016E-6 -4.00648E-6 L 0.11212 -0.2736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6" y="-13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4368" y="4862805"/>
            <a:ext cx="77230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1950" y="4862805"/>
            <a:ext cx="342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andara"/>
              </a:rPr>
              <a:t>OSGi</a:t>
            </a:r>
            <a:endParaRPr lang="en-US" sz="2400" dirty="0">
              <a:latin typeface="Candar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5086" y="190676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andara"/>
              </a:rPr>
              <a:t>Bundle1</a:t>
            </a:r>
            <a:endParaRPr lang="en-US" sz="2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29572" y="190676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andara"/>
              </a:rPr>
              <a:t>Bundle2</a:t>
            </a:r>
            <a:endParaRPr lang="en-US" sz="2400" dirty="0">
              <a:solidFill>
                <a:srgbClr val="000000"/>
              </a:solidFill>
              <a:latin typeface="Candara"/>
            </a:endParaRPr>
          </a:p>
        </p:txBody>
      </p:sp>
      <p:cxnSp>
        <p:nvCxnSpPr>
          <p:cNvPr id="5" name="Straight Arrow Connector 4"/>
          <p:cNvCxnSpPr>
            <a:stCxn id="14" idx="1"/>
            <a:endCxn id="15" idx="3"/>
          </p:cNvCxnSpPr>
          <p:nvPr/>
        </p:nvCxnSpPr>
        <p:spPr>
          <a:xfrm flipH="1">
            <a:off x="2659131" y="1703024"/>
            <a:ext cx="413132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90457" y="1533747"/>
            <a:ext cx="1214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/>
              </a:rPr>
              <a:t>Exports foo</a:t>
            </a:r>
            <a:endParaRPr lang="en-US" sz="1600" dirty="0">
              <a:latin typeface="Candar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4759" y="1533747"/>
            <a:ext cx="1214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/>
              </a:rPr>
              <a:t>Imports foo</a:t>
            </a:r>
            <a:endParaRPr lang="en-US" sz="1600" dirty="0">
              <a:latin typeface="Candar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8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4368" y="4862805"/>
            <a:ext cx="77230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1950" y="4862805"/>
            <a:ext cx="342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andara"/>
              </a:rPr>
              <a:t>OSGi</a:t>
            </a:r>
            <a:endParaRPr lang="en-US" sz="2400" dirty="0">
              <a:latin typeface="Candar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5086" y="190676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andara"/>
              </a:rPr>
              <a:t>Bundle1</a:t>
            </a:r>
            <a:endParaRPr lang="en-US" sz="2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29572" y="190676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andara"/>
              </a:rPr>
              <a:t>Bundle2</a:t>
            </a:r>
            <a:endParaRPr lang="en-US" sz="2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169" y="1503886"/>
            <a:ext cx="1214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/>
              </a:rPr>
              <a:t>Exports foo</a:t>
            </a:r>
            <a:endParaRPr lang="en-US" sz="1600" dirty="0">
              <a:latin typeface="Candar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4759" y="1533747"/>
            <a:ext cx="1214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/>
              </a:rPr>
              <a:t>Imports foo</a:t>
            </a:r>
            <a:endParaRPr lang="en-US" sz="1600" dirty="0">
              <a:latin typeface="Candar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9963" y="4008448"/>
            <a:ext cx="1882834" cy="741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andara"/>
              </a:rPr>
              <a:t>Service Registry</a:t>
            </a:r>
            <a:endParaRPr lang="en-US" sz="2400" dirty="0">
              <a:solidFill>
                <a:srgbClr val="000000"/>
              </a:solidFill>
              <a:latin typeface="Candara"/>
            </a:endParaRPr>
          </a:p>
        </p:txBody>
      </p:sp>
      <p:cxnSp>
        <p:nvCxnSpPr>
          <p:cNvPr id="15" name="Straight Arrow Connector 14"/>
          <p:cNvCxnSpPr>
            <a:stCxn id="8" idx="2"/>
            <a:endCxn id="10" idx="3"/>
          </p:cNvCxnSpPr>
          <p:nvPr/>
        </p:nvCxnSpPr>
        <p:spPr>
          <a:xfrm flipH="1">
            <a:off x="5592797" y="2821160"/>
            <a:ext cx="1793975" cy="155796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  <a:endCxn id="3" idx="2"/>
          </p:cNvCxnSpPr>
          <p:nvPr/>
        </p:nvCxnSpPr>
        <p:spPr>
          <a:xfrm flipH="1" flipV="1">
            <a:off x="2052286" y="2821160"/>
            <a:ext cx="1657677" cy="155796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86278" y="3858762"/>
            <a:ext cx="2601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ndara"/>
              </a:rPr>
              <a:t>r</a:t>
            </a:r>
            <a:r>
              <a:rPr lang="en-US" sz="1600" dirty="0" smtClean="0">
                <a:latin typeface="Candara"/>
              </a:rPr>
              <a:t>egister bar implements foo</a:t>
            </a:r>
            <a:endParaRPr lang="en-US" sz="1600" dirty="0">
              <a:latin typeface="Candar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6549" y="3839171"/>
            <a:ext cx="2720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ndara"/>
              </a:rPr>
              <a:t>g</a:t>
            </a:r>
            <a:r>
              <a:rPr lang="en-US" sz="1600" dirty="0" smtClean="0">
                <a:latin typeface="Candara"/>
              </a:rPr>
              <a:t>et service implementing foo</a:t>
            </a:r>
            <a:endParaRPr lang="en-US" sz="1600" dirty="0">
              <a:latin typeface="Candar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985493"/>
            <a:ext cx="8229600" cy="314067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Import/Export </a:t>
            </a:r>
            <a:r>
              <a:rPr lang="en-US" dirty="0" smtClean="0">
                <a:solidFill>
                  <a:srgbClr val="FF0000"/>
                </a:solidFill>
              </a:rPr>
              <a:t>!=</a:t>
            </a:r>
            <a:r>
              <a:rPr lang="en-US" dirty="0" smtClean="0"/>
              <a:t> Service Registry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What’s the difference???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in Practice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74368" y="4862805"/>
            <a:ext cx="77230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21950" y="4862805"/>
            <a:ext cx="342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andara"/>
              </a:rPr>
              <a:t>OSGi</a:t>
            </a:r>
            <a:endParaRPr lang="en-US" sz="2400" dirty="0">
              <a:latin typeface="Candara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74368" y="1280283"/>
            <a:ext cx="1769506" cy="1252954"/>
            <a:chOff x="1305418" y="1568206"/>
            <a:chExt cx="1769506" cy="1252954"/>
          </a:xfrm>
        </p:grpSpPr>
        <p:sp>
          <p:nvSpPr>
            <p:cNvPr id="8" name="Rectangle 7"/>
            <p:cNvSpPr/>
            <p:nvPr/>
          </p:nvSpPr>
          <p:spPr>
            <a:xfrm>
              <a:off x="1595086" y="1906760"/>
              <a:ext cx="1201312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Consumer1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05418" y="1568206"/>
              <a:ext cx="17695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Imports API 1.0.0 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43633" y="1484788"/>
            <a:ext cx="1832134" cy="1266614"/>
            <a:chOff x="6517502" y="1554546"/>
            <a:chExt cx="1832134" cy="1266614"/>
          </a:xfrm>
        </p:grpSpPr>
        <p:sp>
          <p:nvSpPr>
            <p:cNvPr id="13" name="Rectangle 12"/>
            <p:cNvSpPr/>
            <p:nvPr/>
          </p:nvSpPr>
          <p:spPr>
            <a:xfrm>
              <a:off x="6879020" y="1906760"/>
              <a:ext cx="108068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Impl</a:t>
              </a:r>
              <a:r>
                <a:rPr lang="en-US" sz="1600" dirty="0" smtClean="0"/>
                <a:t> 1.0.0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17502" y="1554546"/>
              <a:ext cx="1832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Implements API 1.0.0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78425" y="1217661"/>
            <a:ext cx="1626590" cy="1482057"/>
            <a:chOff x="4434130" y="1339103"/>
            <a:chExt cx="1626590" cy="1482057"/>
          </a:xfrm>
        </p:grpSpPr>
        <p:sp>
          <p:nvSpPr>
            <p:cNvPr id="9" name="Rectangle 8"/>
            <p:cNvSpPr/>
            <p:nvPr/>
          </p:nvSpPr>
          <p:spPr>
            <a:xfrm>
              <a:off x="4823918" y="1906760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API 1.0.0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34130" y="1339103"/>
              <a:ext cx="1626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Exports API 1.0.0 Interfaces</a:t>
              </a:r>
              <a:endParaRPr lang="en-US" sz="14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98822" y="4054460"/>
            <a:ext cx="1882834" cy="634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andara"/>
              </a:rPr>
              <a:t>Service Registry</a:t>
            </a:r>
            <a:endParaRPr lang="en-US" sz="2000" dirty="0">
              <a:solidFill>
                <a:srgbClr val="000000"/>
              </a:solidFill>
              <a:latin typeface="Candara"/>
            </a:endParaRPr>
          </a:p>
        </p:txBody>
      </p:sp>
      <p:cxnSp>
        <p:nvCxnSpPr>
          <p:cNvPr id="45" name="Straight Arrow Connector 44"/>
          <p:cNvCxnSpPr>
            <a:stCxn id="31" idx="1"/>
            <a:endCxn id="10" idx="3"/>
          </p:cNvCxnSpPr>
          <p:nvPr/>
        </p:nvCxnSpPr>
        <p:spPr>
          <a:xfrm flipH="1" flipV="1">
            <a:off x="2543874" y="1449560"/>
            <a:ext cx="1834551" cy="29711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15" idx="1"/>
          </p:cNvCxnSpPr>
          <p:nvPr/>
        </p:nvCxnSpPr>
        <p:spPr>
          <a:xfrm>
            <a:off x="6005015" y="1479271"/>
            <a:ext cx="1038618" cy="159406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in Practice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74368" y="4862805"/>
            <a:ext cx="77230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21950" y="4862805"/>
            <a:ext cx="342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andara"/>
              </a:rPr>
              <a:t>OSGi</a:t>
            </a:r>
            <a:endParaRPr lang="en-US" sz="2400" dirty="0">
              <a:latin typeface="Candara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74368" y="1280283"/>
            <a:ext cx="1769506" cy="1252954"/>
            <a:chOff x="1305418" y="1568206"/>
            <a:chExt cx="1769506" cy="1252954"/>
          </a:xfrm>
        </p:grpSpPr>
        <p:sp>
          <p:nvSpPr>
            <p:cNvPr id="8" name="Rectangle 7"/>
            <p:cNvSpPr/>
            <p:nvPr/>
          </p:nvSpPr>
          <p:spPr>
            <a:xfrm>
              <a:off x="1595086" y="1906760"/>
              <a:ext cx="1201312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Consumer1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05418" y="1568206"/>
              <a:ext cx="17695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Imports API 1.0.0 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43633" y="1484788"/>
            <a:ext cx="1832134" cy="1266614"/>
            <a:chOff x="6517502" y="1554546"/>
            <a:chExt cx="1832134" cy="1266614"/>
          </a:xfrm>
        </p:grpSpPr>
        <p:sp>
          <p:nvSpPr>
            <p:cNvPr id="13" name="Rectangle 12"/>
            <p:cNvSpPr/>
            <p:nvPr/>
          </p:nvSpPr>
          <p:spPr>
            <a:xfrm>
              <a:off x="6879020" y="1906760"/>
              <a:ext cx="108068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Impl</a:t>
              </a:r>
              <a:r>
                <a:rPr lang="en-US" sz="1600" dirty="0" smtClean="0"/>
                <a:t> 1.0.0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17502" y="1554546"/>
              <a:ext cx="1832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Implements API 1.0.0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78425" y="1217661"/>
            <a:ext cx="1626590" cy="1482057"/>
            <a:chOff x="4434130" y="1339103"/>
            <a:chExt cx="1626590" cy="1482057"/>
          </a:xfrm>
        </p:grpSpPr>
        <p:sp>
          <p:nvSpPr>
            <p:cNvPr id="9" name="Rectangle 8"/>
            <p:cNvSpPr/>
            <p:nvPr/>
          </p:nvSpPr>
          <p:spPr>
            <a:xfrm>
              <a:off x="4823918" y="1906760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API 1.0.0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34130" y="1339103"/>
              <a:ext cx="1626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Exports API 1.0.0 Interfaces</a:t>
              </a:r>
              <a:endParaRPr lang="en-US" sz="14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98822" y="4054460"/>
            <a:ext cx="1882834" cy="634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andara"/>
              </a:rPr>
              <a:t>Service Registry</a:t>
            </a:r>
            <a:endParaRPr lang="en-US" sz="2000" dirty="0">
              <a:solidFill>
                <a:srgbClr val="000000"/>
              </a:solidFill>
              <a:latin typeface="Candara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265348" y="2076037"/>
            <a:ext cx="1433474" cy="229591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581656" y="2294202"/>
            <a:ext cx="1823495" cy="207774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7505" y="3083681"/>
            <a:ext cx="159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ndara"/>
              </a:rPr>
              <a:t>f</a:t>
            </a:r>
            <a:r>
              <a:rPr lang="en-US" sz="1600" dirty="0" smtClean="0">
                <a:latin typeface="Candara"/>
              </a:rPr>
              <a:t>ind by interface</a:t>
            </a:r>
            <a:endParaRPr lang="en-US" sz="1600" dirty="0">
              <a:latin typeface="Candar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2644" y="3252958"/>
            <a:ext cx="1931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ndara"/>
              </a:rPr>
              <a:t>r</a:t>
            </a:r>
            <a:r>
              <a:rPr lang="en-US" sz="1600" dirty="0" smtClean="0">
                <a:latin typeface="Candara"/>
              </a:rPr>
              <a:t>egister by interface</a:t>
            </a:r>
            <a:endParaRPr lang="en-US" sz="1600" dirty="0">
              <a:latin typeface="Candar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07213"/>
              </p:ext>
            </p:extLst>
          </p:nvPr>
        </p:nvGraphicFramePr>
        <p:xfrm>
          <a:off x="738553" y="1208435"/>
          <a:ext cx="7631723" cy="47766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31723"/>
              </a:tblGrid>
              <a:tr h="60835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smtClean="0"/>
                        <a:t>What’s </a:t>
                      </a:r>
                      <a:r>
                        <a:rPr lang="en-US" sz="2800" dirty="0" err="1" smtClean="0"/>
                        <a:t>Predix</a:t>
                      </a:r>
                      <a:r>
                        <a:rPr lang="en-US" sz="2800" dirty="0" smtClean="0"/>
                        <a:t> Core?</a:t>
                      </a:r>
                      <a:endParaRPr 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08350">
                <a:tc>
                  <a:txBody>
                    <a:bodyPr/>
                    <a:lstStyle/>
                    <a:p>
                      <a:pPr marL="457200" indent="-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200" dirty="0" smtClean="0"/>
                        <a:t>Why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kern="1200" dirty="0" smtClean="0"/>
                        <a:t>do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kern="1200" dirty="0" smtClean="0"/>
                        <a:t>I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kern="1200" dirty="0" smtClean="0"/>
                        <a:t>need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kern="1200" dirty="0" err="1" smtClean="0"/>
                        <a:t>Predix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kern="1200" dirty="0" smtClean="0"/>
                        <a:t>Core?</a:t>
                      </a:r>
                      <a:endParaRPr lang="en-US" sz="2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33455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200" dirty="0" smtClean="0"/>
                        <a:t>How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kern="1200" dirty="0" smtClean="0"/>
                        <a:t>can</a:t>
                      </a:r>
                      <a:r>
                        <a:rPr lang="en-US" sz="2800" kern="1200" baseline="0" dirty="0" smtClean="0"/>
                        <a:t> I </a:t>
                      </a:r>
                      <a:r>
                        <a:rPr lang="en-US" sz="2800" kern="1200" dirty="0" smtClean="0"/>
                        <a:t>use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kern="1200" dirty="0" err="1" smtClean="0"/>
                        <a:t>Predix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kern="1200" dirty="0" smtClean="0"/>
                        <a:t>Core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kern="1200" dirty="0" smtClean="0"/>
                        <a:t>in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kern="1200" dirty="0" smtClean="0"/>
                        <a:t>my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kern="1200" dirty="0" smtClean="0"/>
                        <a:t>applications</a:t>
                      </a:r>
                      <a:r>
                        <a:rPr lang="en-US" sz="2800" kern="1200" baseline="0" dirty="0" smtClean="0"/>
                        <a:t>?</a:t>
                      </a:r>
                      <a:endParaRPr 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08350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90000"/>
                        </a:lnSpc>
                        <a:spcBef>
                          <a:spcPts val="1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smtClean="0"/>
                        <a:t>How should I use </a:t>
                      </a:r>
                      <a:r>
                        <a:rPr lang="en-US" sz="2800" dirty="0" err="1" smtClean="0"/>
                        <a:t>Predix</a:t>
                      </a:r>
                      <a:r>
                        <a:rPr lang="en-US" sz="2800" dirty="0" smtClean="0"/>
                        <a:t> Core? (Hands-On)</a:t>
                      </a:r>
                      <a:endParaRPr lang="en-US" sz="2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08350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90000"/>
                        </a:lnSpc>
                        <a:spcBef>
                          <a:spcPts val="1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smtClean="0"/>
                        <a:t>How should I use </a:t>
                      </a:r>
                      <a:r>
                        <a:rPr lang="en-US" sz="2800" dirty="0" err="1" smtClean="0"/>
                        <a:t>Predix</a:t>
                      </a:r>
                      <a:r>
                        <a:rPr lang="en-US" sz="2800" dirty="0" smtClean="0"/>
                        <a:t> Core? (Best Practices)</a:t>
                      </a:r>
                      <a:endParaRPr lang="en-US" sz="2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08350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90000"/>
                        </a:lnSpc>
                        <a:spcBef>
                          <a:spcPts val="1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smtClean="0"/>
                        <a:t>Some</a:t>
                      </a:r>
                      <a:r>
                        <a:rPr lang="en-US" sz="2800" baseline="0" dirty="0" smtClean="0"/>
                        <a:t> quick tips for troubleshooting</a:t>
                      </a:r>
                      <a:endParaRPr lang="en-US" sz="2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08350"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 smtClean="0"/>
                        <a:t>Use case challenge (Tomorrow)</a:t>
                      </a:r>
                      <a:endParaRPr lang="en-US" sz="2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08350"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 smtClean="0"/>
                        <a:t>What’s new in</a:t>
                      </a:r>
                      <a:r>
                        <a:rPr lang="en-US" sz="2800" baseline="0" dirty="0" smtClean="0"/>
                        <a:t> upcoming release</a:t>
                      </a:r>
                      <a:endParaRPr lang="en-US" sz="2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smtClean="0"/>
              <a:t>genda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in Practice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74368" y="4862805"/>
            <a:ext cx="77230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21950" y="4862805"/>
            <a:ext cx="342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andara"/>
              </a:rPr>
              <a:t>OSGi</a:t>
            </a:r>
            <a:endParaRPr lang="en-US" sz="2400" dirty="0">
              <a:latin typeface="Candara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74368" y="1280283"/>
            <a:ext cx="1769506" cy="1252954"/>
            <a:chOff x="1305418" y="1568206"/>
            <a:chExt cx="1769506" cy="1252954"/>
          </a:xfrm>
        </p:grpSpPr>
        <p:sp>
          <p:nvSpPr>
            <p:cNvPr id="8" name="Rectangle 7"/>
            <p:cNvSpPr/>
            <p:nvPr/>
          </p:nvSpPr>
          <p:spPr>
            <a:xfrm>
              <a:off x="1595086" y="1906760"/>
              <a:ext cx="1201312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Consumer1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05418" y="1568206"/>
              <a:ext cx="17695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Imports API 1.0.0 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43633" y="1484788"/>
            <a:ext cx="1832134" cy="1266614"/>
            <a:chOff x="6517502" y="1554546"/>
            <a:chExt cx="1832134" cy="1266614"/>
          </a:xfrm>
        </p:grpSpPr>
        <p:sp>
          <p:nvSpPr>
            <p:cNvPr id="13" name="Rectangle 12"/>
            <p:cNvSpPr/>
            <p:nvPr/>
          </p:nvSpPr>
          <p:spPr>
            <a:xfrm>
              <a:off x="6879020" y="1906760"/>
              <a:ext cx="108068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Impl</a:t>
              </a:r>
              <a:r>
                <a:rPr lang="en-US" sz="1600" dirty="0" smtClean="0"/>
                <a:t> 1.0.0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17502" y="1554546"/>
              <a:ext cx="1832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Implements API 1.0.0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78425" y="1217661"/>
            <a:ext cx="1626590" cy="1482057"/>
            <a:chOff x="4434130" y="1339103"/>
            <a:chExt cx="1626590" cy="1482057"/>
          </a:xfrm>
        </p:grpSpPr>
        <p:sp>
          <p:nvSpPr>
            <p:cNvPr id="9" name="Rectangle 8"/>
            <p:cNvSpPr/>
            <p:nvPr/>
          </p:nvSpPr>
          <p:spPr>
            <a:xfrm>
              <a:off x="4823918" y="1906760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API 1.0.0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34130" y="1339103"/>
              <a:ext cx="1626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Exports API 1.0.0 Interfaces</a:t>
              </a:r>
              <a:endParaRPr lang="en-US" sz="14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98822" y="4054460"/>
            <a:ext cx="1882834" cy="634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andara"/>
              </a:rPr>
              <a:t>Service Registry</a:t>
            </a:r>
            <a:endParaRPr lang="en-US" sz="2000" dirty="0">
              <a:solidFill>
                <a:srgbClr val="000000"/>
              </a:solidFill>
              <a:latin typeface="Candara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265348" y="2076037"/>
            <a:ext cx="1433474" cy="229591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581656" y="2294202"/>
            <a:ext cx="1823495" cy="207774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7505" y="3083681"/>
            <a:ext cx="159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ndara"/>
              </a:rPr>
              <a:t>f</a:t>
            </a:r>
            <a:r>
              <a:rPr lang="en-US" sz="1600" dirty="0" smtClean="0">
                <a:latin typeface="Candara"/>
              </a:rPr>
              <a:t>ind by interface</a:t>
            </a:r>
            <a:endParaRPr lang="en-US" sz="1600" dirty="0">
              <a:latin typeface="Candar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517502" y="3239585"/>
            <a:ext cx="2492388" cy="1222177"/>
            <a:chOff x="6194412" y="3239585"/>
            <a:chExt cx="2492388" cy="1222177"/>
          </a:xfrm>
        </p:grpSpPr>
        <p:sp>
          <p:nvSpPr>
            <p:cNvPr id="25" name="Rectangle 24"/>
            <p:cNvSpPr/>
            <p:nvPr/>
          </p:nvSpPr>
          <p:spPr>
            <a:xfrm>
              <a:off x="6879020" y="3547362"/>
              <a:ext cx="108068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Impl</a:t>
              </a:r>
              <a:r>
                <a:rPr lang="en-US" sz="1600" dirty="0" smtClean="0"/>
                <a:t> 1.1.0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94412" y="3239585"/>
              <a:ext cx="2492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Also Implements API 1.0.0</a:t>
              </a:r>
              <a:endParaRPr lang="en-US" sz="1400" dirty="0"/>
            </a:p>
          </p:txBody>
        </p:sp>
      </p:grpSp>
      <p:cxnSp>
        <p:nvCxnSpPr>
          <p:cNvPr id="14" name="Straight Arrow Connector 13"/>
          <p:cNvCxnSpPr>
            <a:stCxn id="31" idx="3"/>
            <a:endCxn id="26" idx="0"/>
          </p:cNvCxnSpPr>
          <p:nvPr/>
        </p:nvCxnSpPr>
        <p:spPr>
          <a:xfrm>
            <a:off x="6005015" y="1479271"/>
            <a:ext cx="1758681" cy="1760314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3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32" tmFilter="0, 0; 0.125,0.2665; 0.25,0.4; 0.375,0.465; 0.5,0.5;  0.625,0.535; 0.75,0.6; 0.875,0.7335; 1,1">
                                          <p:stCondLst>
                                            <p:cond delay="2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16" tmFilter="0, 0; 0.125,0.2665; 0.25,0.4; 0.375,0.465; 0.5,0.5;  0.625,0.535; 0.75,0.6; 0.875,0.7335; 1,1">
                                          <p:stCondLst>
                                            <p:cond delay="463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7" tmFilter="0, 0; 0.125,0.2665; 0.25,0.4; 0.375,0.465; 0.5,0.5;  0.625,0.535; 0.75,0.6; 0.875,0.7335; 1,1">
                                          <p:stCondLst>
                                            <p:cond delay="58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9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58" decel="50000">
                                          <p:stCondLst>
                                            <p:cond delay="23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9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58" decel="50000">
                                          <p:stCondLst>
                                            <p:cond delay="4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9">
                                          <p:stCondLst>
                                            <p:cond delay="5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58" decel="50000">
                                          <p:stCondLst>
                                            <p:cond delay="58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9">
                                          <p:stCondLst>
                                            <p:cond delay="633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58" decel="50000">
                                          <p:stCondLst>
                                            <p:cond delay="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in Practice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74368" y="4862805"/>
            <a:ext cx="77230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21950" y="4862805"/>
            <a:ext cx="342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andara"/>
              </a:rPr>
              <a:t>OSGi</a:t>
            </a:r>
            <a:endParaRPr lang="en-US" sz="2400" dirty="0">
              <a:latin typeface="Candara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74368" y="1280283"/>
            <a:ext cx="1769506" cy="1252954"/>
            <a:chOff x="1305418" y="1568206"/>
            <a:chExt cx="1769506" cy="1252954"/>
          </a:xfrm>
        </p:grpSpPr>
        <p:sp>
          <p:nvSpPr>
            <p:cNvPr id="8" name="Rectangle 7"/>
            <p:cNvSpPr/>
            <p:nvPr/>
          </p:nvSpPr>
          <p:spPr>
            <a:xfrm>
              <a:off x="1595086" y="1906760"/>
              <a:ext cx="1201312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Consumer1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05418" y="1568206"/>
              <a:ext cx="17695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Imports API 1.0.0 </a:t>
              </a:r>
              <a:endParaRPr lang="en-US" sz="1600" dirty="0"/>
            </a:p>
          </p:txBody>
        </p:sp>
      </p:grpSp>
      <p:cxnSp>
        <p:nvCxnSpPr>
          <p:cNvPr id="12" name="Straight Arrow Connector 11"/>
          <p:cNvCxnSpPr>
            <a:stCxn id="33" idx="1"/>
            <a:endCxn id="8" idx="3"/>
          </p:cNvCxnSpPr>
          <p:nvPr/>
        </p:nvCxnSpPr>
        <p:spPr>
          <a:xfrm flipH="1" flipV="1">
            <a:off x="2265348" y="2076037"/>
            <a:ext cx="1433474" cy="229591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043633" y="1484788"/>
            <a:ext cx="1832134" cy="1266614"/>
            <a:chOff x="6517502" y="1554546"/>
            <a:chExt cx="1832134" cy="1266614"/>
          </a:xfrm>
        </p:grpSpPr>
        <p:sp>
          <p:nvSpPr>
            <p:cNvPr id="13" name="Rectangle 12"/>
            <p:cNvSpPr/>
            <p:nvPr/>
          </p:nvSpPr>
          <p:spPr>
            <a:xfrm>
              <a:off x="6879020" y="1906760"/>
              <a:ext cx="108068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Impl</a:t>
              </a:r>
              <a:r>
                <a:rPr lang="en-US" sz="1600" dirty="0" smtClean="0"/>
                <a:t> 1.0.0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17502" y="1554546"/>
              <a:ext cx="1832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Implements API 1.0.0</a:t>
              </a:r>
              <a:endParaRPr lang="en-US" sz="1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17502" y="3239585"/>
            <a:ext cx="2492388" cy="1222177"/>
            <a:chOff x="6194412" y="3239585"/>
            <a:chExt cx="2492388" cy="1222177"/>
          </a:xfrm>
        </p:grpSpPr>
        <p:sp>
          <p:nvSpPr>
            <p:cNvPr id="14" name="Rectangle 13"/>
            <p:cNvSpPr/>
            <p:nvPr/>
          </p:nvSpPr>
          <p:spPr>
            <a:xfrm>
              <a:off x="6879020" y="3547362"/>
              <a:ext cx="108068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Impl</a:t>
              </a:r>
              <a:r>
                <a:rPr lang="en-US" sz="1600" dirty="0" smtClean="0"/>
                <a:t> 1.1.0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94412" y="3239585"/>
              <a:ext cx="2492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Also Implements API 1.0.0</a:t>
              </a:r>
              <a:endParaRPr lang="en-US" sz="1400" dirty="0"/>
            </a:p>
          </p:txBody>
        </p:sp>
      </p:grpSp>
      <p:cxnSp>
        <p:nvCxnSpPr>
          <p:cNvPr id="22" name="Straight Arrow Connector 21"/>
          <p:cNvCxnSpPr>
            <a:stCxn id="14" idx="1"/>
            <a:endCxn id="33" idx="3"/>
          </p:cNvCxnSpPr>
          <p:nvPr/>
        </p:nvCxnSpPr>
        <p:spPr>
          <a:xfrm flipH="1">
            <a:off x="5581656" y="4004562"/>
            <a:ext cx="1620454" cy="367385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3" idx="1"/>
            <a:endCxn id="25" idx="3"/>
          </p:cNvCxnSpPr>
          <p:nvPr/>
        </p:nvCxnSpPr>
        <p:spPr>
          <a:xfrm flipH="1" flipV="1">
            <a:off x="2173461" y="3701250"/>
            <a:ext cx="1525361" cy="67069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82481" y="2963524"/>
            <a:ext cx="1825210" cy="1167675"/>
            <a:chOff x="1305418" y="3158260"/>
            <a:chExt cx="1825210" cy="1167675"/>
          </a:xfrm>
        </p:grpSpPr>
        <p:sp>
          <p:nvSpPr>
            <p:cNvPr id="25" name="Rectangle 24"/>
            <p:cNvSpPr/>
            <p:nvPr/>
          </p:nvSpPr>
          <p:spPr>
            <a:xfrm>
              <a:off x="1595086" y="3466037"/>
              <a:ext cx="1201312" cy="8598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Consumer2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05418" y="3158260"/>
              <a:ext cx="1825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Also Imports API 1.0.0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78425" y="1217661"/>
            <a:ext cx="1626590" cy="1482057"/>
            <a:chOff x="4434130" y="1339103"/>
            <a:chExt cx="1626590" cy="1482057"/>
          </a:xfrm>
        </p:grpSpPr>
        <p:sp>
          <p:nvSpPr>
            <p:cNvPr id="9" name="Rectangle 8"/>
            <p:cNvSpPr/>
            <p:nvPr/>
          </p:nvSpPr>
          <p:spPr>
            <a:xfrm>
              <a:off x="4823918" y="1906760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API 1.0.0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34130" y="1339103"/>
              <a:ext cx="1626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Exports API 1.0.0.0 Interfaces</a:t>
              </a:r>
              <a:endParaRPr lang="en-US" sz="14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98822" y="4054460"/>
            <a:ext cx="1882834" cy="634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andara"/>
              </a:rPr>
              <a:t>Service Registry</a:t>
            </a:r>
            <a:endParaRPr lang="en-US" sz="20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3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32" tmFilter="0, 0; 0.125,0.2665; 0.25,0.4; 0.375,0.465; 0.5,0.5;  0.625,0.535; 0.75,0.6; 0.875,0.7335; 1,1">
                                          <p:stCondLst>
                                            <p:cond delay="23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16" tmFilter="0, 0; 0.125,0.2665; 0.25,0.4; 0.375,0.465; 0.5,0.5;  0.625,0.535; 0.75,0.6; 0.875,0.7335; 1,1">
                                          <p:stCondLst>
                                            <p:cond delay="463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7" tmFilter="0, 0; 0.125,0.2665; 0.25,0.4; 0.375,0.465; 0.5,0.5;  0.625,0.535; 0.75,0.6; 0.875,0.7335; 1,1">
                                          <p:stCondLst>
                                            <p:cond delay="58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9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58" decel="50000">
                                          <p:stCondLst>
                                            <p:cond delay="23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9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58" decel="50000">
                                          <p:stCondLst>
                                            <p:cond delay="4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9">
                                          <p:stCondLst>
                                            <p:cond delay="57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58" decel="50000">
                                          <p:stCondLst>
                                            <p:cond delay="58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9">
                                          <p:stCondLst>
                                            <p:cond delay="633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58" decel="50000">
                                          <p:stCondLst>
                                            <p:cond delay="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in Practice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74368" y="4862805"/>
            <a:ext cx="77230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21950" y="4862805"/>
            <a:ext cx="342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andara"/>
              </a:rPr>
              <a:t>OSGi</a:t>
            </a:r>
            <a:endParaRPr lang="en-US" sz="2400" dirty="0">
              <a:latin typeface="Candara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74368" y="1280283"/>
            <a:ext cx="1769506" cy="1252954"/>
            <a:chOff x="1305418" y="1568206"/>
            <a:chExt cx="1769506" cy="1252954"/>
          </a:xfrm>
        </p:grpSpPr>
        <p:sp>
          <p:nvSpPr>
            <p:cNvPr id="8" name="Rectangle 7"/>
            <p:cNvSpPr/>
            <p:nvPr/>
          </p:nvSpPr>
          <p:spPr>
            <a:xfrm>
              <a:off x="1595086" y="1906760"/>
              <a:ext cx="1201312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Consumer1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05418" y="1568206"/>
              <a:ext cx="17695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Imports API 1.0.0 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43633" y="1484788"/>
            <a:ext cx="1832134" cy="1266614"/>
            <a:chOff x="6517502" y="1554546"/>
            <a:chExt cx="1832134" cy="1266614"/>
          </a:xfrm>
        </p:grpSpPr>
        <p:sp>
          <p:nvSpPr>
            <p:cNvPr id="13" name="Rectangle 12"/>
            <p:cNvSpPr/>
            <p:nvPr/>
          </p:nvSpPr>
          <p:spPr>
            <a:xfrm>
              <a:off x="6879020" y="1906760"/>
              <a:ext cx="108068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Impl</a:t>
              </a:r>
              <a:r>
                <a:rPr lang="en-US" dirty="0" smtClean="0"/>
                <a:t> 1.0.0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17502" y="1554546"/>
              <a:ext cx="1832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Implements API 1.0.0</a:t>
              </a:r>
              <a:endParaRPr lang="en-US" sz="1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17502" y="3239585"/>
            <a:ext cx="2492388" cy="1222177"/>
            <a:chOff x="6194412" y="3239585"/>
            <a:chExt cx="2492388" cy="1222177"/>
          </a:xfrm>
        </p:grpSpPr>
        <p:sp>
          <p:nvSpPr>
            <p:cNvPr id="14" name="Rectangle 13"/>
            <p:cNvSpPr/>
            <p:nvPr/>
          </p:nvSpPr>
          <p:spPr>
            <a:xfrm>
              <a:off x="6879020" y="3547362"/>
              <a:ext cx="108068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Impl</a:t>
              </a:r>
              <a:r>
                <a:rPr lang="en-US" sz="1600" dirty="0" smtClean="0"/>
                <a:t> 1.1.0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94412" y="3239585"/>
              <a:ext cx="2492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Also Implements API 1.0.0</a:t>
              </a:r>
              <a:endParaRPr lang="en-US" sz="1400" dirty="0"/>
            </a:p>
          </p:txBody>
        </p:sp>
      </p:grpSp>
      <p:cxnSp>
        <p:nvCxnSpPr>
          <p:cNvPr id="22" name="Straight Arrow Connector 21"/>
          <p:cNvCxnSpPr>
            <a:stCxn id="14" idx="1"/>
            <a:endCxn id="33" idx="3"/>
          </p:cNvCxnSpPr>
          <p:nvPr/>
        </p:nvCxnSpPr>
        <p:spPr>
          <a:xfrm flipH="1">
            <a:off x="5581656" y="4004562"/>
            <a:ext cx="1620454" cy="367385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3" idx="1"/>
            <a:endCxn id="25" idx="3"/>
          </p:cNvCxnSpPr>
          <p:nvPr/>
        </p:nvCxnSpPr>
        <p:spPr>
          <a:xfrm flipH="1" flipV="1">
            <a:off x="2173461" y="3701250"/>
            <a:ext cx="1525361" cy="67069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82481" y="2963524"/>
            <a:ext cx="1825210" cy="1167675"/>
            <a:chOff x="1305418" y="3158260"/>
            <a:chExt cx="1825210" cy="1167675"/>
          </a:xfrm>
        </p:grpSpPr>
        <p:sp>
          <p:nvSpPr>
            <p:cNvPr id="25" name="Rectangle 24"/>
            <p:cNvSpPr/>
            <p:nvPr/>
          </p:nvSpPr>
          <p:spPr>
            <a:xfrm>
              <a:off x="1595086" y="3466037"/>
              <a:ext cx="1201312" cy="8598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Consumer2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05418" y="3158260"/>
              <a:ext cx="1825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Also Imports API 1.0.0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78425" y="1217661"/>
            <a:ext cx="1626590" cy="1482057"/>
            <a:chOff x="4434130" y="1339103"/>
            <a:chExt cx="1626590" cy="1482057"/>
          </a:xfrm>
        </p:grpSpPr>
        <p:sp>
          <p:nvSpPr>
            <p:cNvPr id="9" name="Rectangle 8"/>
            <p:cNvSpPr/>
            <p:nvPr/>
          </p:nvSpPr>
          <p:spPr>
            <a:xfrm>
              <a:off x="4823918" y="1906760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API 1.0.0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34130" y="1339103"/>
              <a:ext cx="1626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Exports API 1.0.0 Interfaces</a:t>
              </a:r>
              <a:endParaRPr lang="en-US" sz="14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98822" y="4054460"/>
            <a:ext cx="1882834" cy="634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andara"/>
              </a:rPr>
              <a:t>Service Registry</a:t>
            </a:r>
            <a:endParaRPr lang="en-US" sz="20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6349821" y="1095285"/>
            <a:ext cx="3157640" cy="2226357"/>
          </a:xfrm>
          <a:prstGeom prst="mathMultiply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ndara"/>
              </a:rPr>
              <a:t>Uninstalled</a:t>
            </a:r>
            <a:endParaRPr lang="en-US" sz="2800" dirty="0">
              <a:latin typeface="Candara"/>
            </a:endParaRPr>
          </a:p>
        </p:txBody>
      </p:sp>
      <p:cxnSp>
        <p:nvCxnSpPr>
          <p:cNvPr id="27" name="Straight Arrow Connector 26"/>
          <p:cNvCxnSpPr>
            <a:stCxn id="33" idx="1"/>
            <a:endCxn id="8" idx="3"/>
          </p:cNvCxnSpPr>
          <p:nvPr/>
        </p:nvCxnSpPr>
        <p:spPr>
          <a:xfrm flipH="1" flipV="1">
            <a:off x="2265348" y="2076037"/>
            <a:ext cx="1433474" cy="229591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</a:t>
            </a:r>
            <a:r>
              <a:rPr lang="en-US" dirty="0" err="1" smtClean="0"/>
              <a:t>vs</a:t>
            </a:r>
            <a:r>
              <a:rPr lang="en-US" dirty="0" smtClean="0"/>
              <a:t> Service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Imports/Exports</a:t>
            </a:r>
          </a:p>
          <a:p>
            <a:pPr lvl="1"/>
            <a:r>
              <a:rPr lang="en-US" dirty="0" smtClean="0"/>
              <a:t>Defining the </a:t>
            </a:r>
            <a:r>
              <a:rPr lang="en-US" dirty="0" err="1" smtClean="0"/>
              <a:t>classpath</a:t>
            </a:r>
            <a:endParaRPr lang="en-US" dirty="0" smtClean="0"/>
          </a:p>
          <a:p>
            <a:r>
              <a:rPr lang="en-US" dirty="0" smtClean="0"/>
              <a:t>Service Registry</a:t>
            </a:r>
          </a:p>
          <a:p>
            <a:pPr lvl="1"/>
            <a:r>
              <a:rPr lang="en-US" dirty="0" smtClean="0"/>
              <a:t>Sharing instances of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503"/>
            <a:ext cx="9144000" cy="2560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370" y="2502180"/>
            <a:ext cx="89532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 </a:t>
            </a:r>
            <a:r>
              <a:rPr lang="en-US" sz="3200" b="1" dirty="0"/>
              <a:t>Why do I need </a:t>
            </a:r>
            <a:r>
              <a:rPr lang="en-US" sz="3200" b="1" dirty="0" err="1"/>
              <a:t>Predix</a:t>
            </a:r>
            <a:r>
              <a:rPr lang="en-US" sz="3200" b="1" dirty="0"/>
              <a:t> </a:t>
            </a:r>
            <a:r>
              <a:rPr lang="en-US" sz="3200" b="1" dirty="0" smtClean="0"/>
              <a:t>Core?</a:t>
            </a:r>
            <a:endParaRPr lang="en-US" sz="32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8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</a:t>
            </a:r>
            <a:r>
              <a:rPr lang="en-US" dirty="0" err="1" smtClean="0"/>
              <a:t>Predix</a:t>
            </a:r>
            <a:r>
              <a:rPr lang="en-US" dirty="0" smtClean="0"/>
              <a:t> </a:t>
            </a:r>
            <a:r>
              <a:rPr lang="en-US" dirty="0"/>
              <a:t>Core?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325" y="889000"/>
            <a:ext cx="8486775" cy="5473700"/>
          </a:xfrm>
        </p:spPr>
        <p:txBody>
          <a:bodyPr/>
          <a:lstStyle/>
          <a:p>
            <a:endParaRPr lang="en-US" sz="24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/>
              <a:t>Provides common services</a:t>
            </a:r>
          </a:p>
          <a:p>
            <a:pPr marL="627063" lvl="1" indent="-285750">
              <a:buClr>
                <a:srgbClr val="711371"/>
              </a:buClr>
              <a:buFont typeface="Arial"/>
              <a:buChar char="•"/>
            </a:pPr>
            <a:r>
              <a:rPr lang="en-US" dirty="0" smtClean="0"/>
              <a:t>Security</a:t>
            </a:r>
            <a:endParaRPr lang="en-US" dirty="0"/>
          </a:p>
          <a:p>
            <a:pPr marL="627063" lvl="1" indent="-285750">
              <a:buClr>
                <a:srgbClr val="711371"/>
              </a:buClr>
              <a:buFont typeface="Arial"/>
              <a:buChar char="•"/>
            </a:pPr>
            <a:r>
              <a:rPr lang="en-US" dirty="0" smtClean="0"/>
              <a:t>Logging</a:t>
            </a:r>
            <a:endParaRPr lang="en-US" dirty="0"/>
          </a:p>
          <a:p>
            <a:pPr marL="627063" lvl="1" indent="-285750">
              <a:buClr>
                <a:srgbClr val="711371"/>
              </a:buClr>
              <a:buFont typeface="Arial"/>
              <a:buChar char="•"/>
            </a:pPr>
            <a:r>
              <a:rPr lang="en-US" dirty="0" smtClean="0"/>
              <a:t>Abstracted Data access</a:t>
            </a:r>
            <a:endParaRPr lang="en-US" dirty="0"/>
          </a:p>
          <a:p>
            <a:pPr marL="627063" lvl="1" indent="-285750">
              <a:buClr>
                <a:srgbClr val="711371"/>
              </a:buClr>
              <a:buFont typeface="Arial"/>
              <a:buChar char="•"/>
            </a:pPr>
            <a:r>
              <a:rPr lang="en-US" dirty="0"/>
              <a:t>Managed </a:t>
            </a:r>
            <a:r>
              <a:rPr lang="en-US" dirty="0" smtClean="0"/>
              <a:t>transaction</a:t>
            </a:r>
            <a:endParaRPr lang="en-US" dirty="0"/>
          </a:p>
          <a:p>
            <a:pPr marL="627063" lvl="1" indent="-285750">
              <a:buClr>
                <a:srgbClr val="711371"/>
              </a:buClr>
              <a:buFont typeface="Arial"/>
              <a:buChar char="•"/>
            </a:pPr>
            <a:r>
              <a:rPr lang="en-US" dirty="0"/>
              <a:t>Soap/</a:t>
            </a:r>
            <a:r>
              <a:rPr lang="en-US" dirty="0" err="1"/>
              <a:t>RESTFul</a:t>
            </a:r>
            <a:r>
              <a:rPr lang="en-US" dirty="0"/>
              <a:t> services…</a:t>
            </a:r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endParaRPr lang="en-US" sz="2000" b="1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/>
              <a:t>Why not Java EE container, like </a:t>
            </a:r>
            <a:r>
              <a:rPr lang="en-US" sz="2800" dirty="0" err="1"/>
              <a:t>Jboss</a:t>
            </a:r>
            <a:r>
              <a:rPr lang="en-US" sz="2800" dirty="0"/>
              <a:t>, what’s the benefit?</a:t>
            </a:r>
          </a:p>
          <a:p>
            <a:pPr marL="627063" lvl="1" indent="-285750">
              <a:buClr>
                <a:srgbClr val="711371"/>
              </a:buClr>
              <a:buFont typeface="Arial"/>
              <a:buChar char="•"/>
            </a:pPr>
            <a:r>
              <a:rPr lang="en-US" dirty="0"/>
              <a:t>Java has a flat </a:t>
            </a:r>
            <a:r>
              <a:rPr lang="en-US" dirty="0" err="1"/>
              <a:t>classpath</a:t>
            </a:r>
            <a:r>
              <a:rPr lang="en-US" dirty="0"/>
              <a:t>, only one version of the class is supported</a:t>
            </a:r>
          </a:p>
          <a:p>
            <a:pPr marL="627063" lvl="1" indent="-285750">
              <a:buClr>
                <a:srgbClr val="711371"/>
              </a:buClr>
              <a:buFont typeface="Arial"/>
              <a:buChar char="•"/>
            </a:pPr>
            <a:r>
              <a:rPr lang="en-US" dirty="0"/>
              <a:t>Applications can be forced to use a point release.</a:t>
            </a:r>
          </a:p>
          <a:p>
            <a:pPr marL="684213" lvl="1" indent="-342900">
              <a:buFont typeface="Wingdings" charset="2"/>
              <a:buChar char="Ø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3306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</a:t>
            </a:r>
            <a:r>
              <a:rPr lang="en-US" dirty="0" err="1" smtClean="0"/>
              <a:t>Predix</a:t>
            </a:r>
            <a:r>
              <a:rPr lang="en-US" dirty="0" smtClean="0"/>
              <a:t> </a:t>
            </a:r>
            <a:r>
              <a:rPr lang="en-US" dirty="0"/>
              <a:t>Core?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5425" y="901700"/>
            <a:ext cx="8475663" cy="5638800"/>
          </a:xfrm>
        </p:spPr>
        <p:txBody>
          <a:bodyPr/>
          <a:lstStyle/>
          <a:p>
            <a:pPr lvl="1" indent="0">
              <a:buNone/>
            </a:pPr>
            <a:endParaRPr lang="en-US" sz="1400" b="1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800" dirty="0"/>
              <a:t>Benefit of </a:t>
            </a:r>
            <a:r>
              <a:rPr lang="en-US" sz="2800" dirty="0" err="1" smtClean="0"/>
              <a:t>Predix</a:t>
            </a:r>
            <a:r>
              <a:rPr lang="en-US" sz="2800" dirty="0" smtClean="0"/>
              <a:t> </a:t>
            </a:r>
            <a:r>
              <a:rPr lang="en-US" sz="2800" dirty="0"/>
              <a:t>Core</a:t>
            </a:r>
          </a:p>
          <a:p>
            <a:pPr marL="684213" lvl="1" indent="-342900">
              <a:buFont typeface="Arial"/>
              <a:buChar char="•"/>
            </a:pPr>
            <a:r>
              <a:rPr lang="en-US" dirty="0" err="1"/>
              <a:t>OSGi</a:t>
            </a:r>
            <a:r>
              <a:rPr lang="en-US" dirty="0"/>
              <a:t> has a graph </a:t>
            </a:r>
            <a:r>
              <a:rPr lang="en-US" dirty="0" err="1"/>
              <a:t>classpath</a:t>
            </a:r>
            <a:r>
              <a:rPr lang="en-US" dirty="0"/>
              <a:t> -  multiple versions of the class can be used.</a:t>
            </a:r>
          </a:p>
          <a:p>
            <a:pPr marL="684213" lvl="1" indent="-342900">
              <a:buFont typeface="Arial"/>
              <a:buChar char="•"/>
            </a:pPr>
            <a:r>
              <a:rPr lang="en-US" dirty="0" smtClean="0"/>
              <a:t>Modularity </a:t>
            </a:r>
            <a:r>
              <a:rPr lang="en-US" dirty="0"/>
              <a:t>– Bundles</a:t>
            </a:r>
          </a:p>
          <a:p>
            <a:pPr marL="684213" lvl="1" indent="-342900">
              <a:buFont typeface="Arial"/>
              <a:buChar char="•"/>
            </a:pPr>
            <a:r>
              <a:rPr lang="en-US" dirty="0" smtClean="0"/>
              <a:t>Component </a:t>
            </a:r>
            <a:r>
              <a:rPr lang="en-US" dirty="0"/>
              <a:t>model – Spring Blueprint</a:t>
            </a:r>
          </a:p>
          <a:p>
            <a:pPr marL="684213" lvl="1" indent="-342900">
              <a:buFont typeface="Arial"/>
              <a:buChar char="•"/>
            </a:pPr>
            <a:r>
              <a:rPr lang="en-US" dirty="0" smtClean="0"/>
              <a:t>Reuse </a:t>
            </a:r>
            <a:r>
              <a:rPr lang="en-US" dirty="0"/>
              <a:t>– Bundle and Service registry</a:t>
            </a:r>
          </a:p>
          <a:p>
            <a:pPr marL="684213" lvl="1" indent="-342900">
              <a:buFont typeface="Arial"/>
              <a:buChar char="•"/>
            </a:pPr>
            <a:r>
              <a:rPr lang="en-US" dirty="0" smtClean="0"/>
              <a:t>Dynamic </a:t>
            </a:r>
            <a:r>
              <a:rPr lang="en-US" dirty="0"/>
              <a:t>Updates – lifecycle </a:t>
            </a:r>
            <a:r>
              <a:rPr lang="en-US" dirty="0" smtClean="0"/>
              <a:t>support</a:t>
            </a:r>
          </a:p>
          <a:p>
            <a:pPr marL="684213" lvl="1" indent="-342900">
              <a:buFont typeface="Arial"/>
              <a:buChar char="•"/>
            </a:pPr>
            <a:r>
              <a:rPr lang="en-US" dirty="0" smtClean="0"/>
              <a:t>Align with company’s vision and technology direction</a:t>
            </a:r>
          </a:p>
          <a:p>
            <a:pPr marL="684213" lvl="1" indent="-342900">
              <a:buFont typeface="Arial"/>
              <a:buChar char="•"/>
            </a:pPr>
            <a:r>
              <a:rPr lang="en-US" dirty="0" smtClean="0"/>
              <a:t>Common architecture stack</a:t>
            </a:r>
          </a:p>
          <a:p>
            <a:pPr marL="684213" lvl="1" indent="-342900">
              <a:buFont typeface="Arial"/>
              <a:buChar char="•"/>
            </a:pPr>
            <a:r>
              <a:rPr lang="en-US" dirty="0" smtClean="0"/>
              <a:t>Common user experience</a:t>
            </a:r>
          </a:p>
          <a:p>
            <a:pPr marL="684213" lvl="1" indent="-342900">
              <a:buFont typeface="Arial"/>
              <a:buChar char="•"/>
            </a:pPr>
            <a:r>
              <a:rPr lang="en-US" dirty="0" smtClean="0"/>
              <a:t>Common look and feel, it is built by GE</a:t>
            </a:r>
          </a:p>
          <a:p>
            <a:pPr marL="684213" lvl="1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839781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</a:t>
            </a:r>
            <a:r>
              <a:rPr lang="en-US" dirty="0" err="1" smtClean="0"/>
              <a:t>Predix</a:t>
            </a:r>
            <a:r>
              <a:rPr lang="en-US" dirty="0" smtClean="0"/>
              <a:t> </a:t>
            </a:r>
            <a:r>
              <a:rPr lang="en-US" dirty="0"/>
              <a:t>Core?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61043" y="89648"/>
            <a:ext cx="2458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</a:t>
            </a:r>
            <a:r>
              <a:rPr lang="en-US" sz="1100" dirty="0" smtClean="0">
                <a:solidFill>
                  <a:schemeClr val="accent2"/>
                </a:solidFill>
                <a:latin typeface="Candara"/>
              </a:rPr>
              <a:t>Practices</a:t>
            </a:r>
            <a:endParaRPr lang="en-US" sz="1100" dirty="0">
              <a:solidFill>
                <a:schemeClr val="accent2"/>
              </a:solidFill>
              <a:latin typeface="Candar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5425" y="1066800"/>
            <a:ext cx="8475663" cy="5346699"/>
          </a:xfrm>
        </p:spPr>
        <p:txBody>
          <a:bodyPr/>
          <a:lstStyle/>
          <a:p>
            <a:pPr lvl="1" indent="0">
              <a:buNone/>
            </a:pPr>
            <a:endParaRPr lang="en-US" sz="1400" b="1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800" dirty="0"/>
              <a:t>It can be used for many reasons, but primary motivation is modularity and service oriented</a:t>
            </a:r>
          </a:p>
          <a:p>
            <a:pPr marL="627063" lvl="1" indent="-285750">
              <a:buClr>
                <a:srgbClr val="711371"/>
              </a:buClr>
              <a:buFont typeface="Arial"/>
              <a:buChar char="•"/>
            </a:pPr>
            <a:endParaRPr lang="en-US" sz="1400" b="1" dirty="0"/>
          </a:p>
          <a:p>
            <a:pPr marL="627063" lvl="1" indent="-285750">
              <a:buClr>
                <a:srgbClr val="711371"/>
              </a:buClr>
              <a:buFont typeface="Arial"/>
              <a:buChar char="•"/>
            </a:pPr>
            <a:r>
              <a:rPr lang="en-US" dirty="0"/>
              <a:t>Big systems are hard to maintain and understand because of the relationship between components</a:t>
            </a:r>
          </a:p>
          <a:p>
            <a:pPr marL="627063" lvl="1" indent="-285750">
              <a:buClr>
                <a:srgbClr val="711371"/>
              </a:buClr>
              <a:buFont typeface="Arial"/>
              <a:buChar char="•"/>
            </a:pPr>
            <a:r>
              <a:rPr lang="en-US" dirty="0" smtClean="0"/>
              <a:t>Big </a:t>
            </a:r>
            <a:r>
              <a:rPr lang="en-US" dirty="0"/>
              <a:t>applications are just as complicated as servers</a:t>
            </a:r>
          </a:p>
          <a:p>
            <a:pPr marL="627063" lvl="1" indent="-285750">
              <a:buClr>
                <a:srgbClr val="711371"/>
              </a:buClr>
              <a:buFont typeface="Arial"/>
              <a:buChar char="•"/>
            </a:pPr>
            <a:r>
              <a:rPr lang="en-US" dirty="0" smtClean="0"/>
              <a:t>Division </a:t>
            </a:r>
            <a:r>
              <a:rPr lang="en-US" dirty="0"/>
              <a:t>of </a:t>
            </a:r>
            <a:r>
              <a:rPr lang="en-US" dirty="0" smtClean="0"/>
              <a:t>labor</a:t>
            </a:r>
          </a:p>
          <a:p>
            <a:pPr marL="627063" lvl="1" indent="-285750">
              <a:buClr>
                <a:srgbClr val="711371"/>
              </a:buClr>
              <a:buFont typeface="Arial"/>
              <a:buChar char="•"/>
            </a:pPr>
            <a:r>
              <a:rPr lang="en-US" dirty="0" smtClean="0"/>
              <a:t>Services can be consumed by any application, any platforms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8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503"/>
            <a:ext cx="9144000" cy="2560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370" y="2502180"/>
            <a:ext cx="89532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How </a:t>
            </a:r>
            <a:r>
              <a:rPr lang="en-US" sz="3200" b="1" dirty="0"/>
              <a:t>can I use </a:t>
            </a:r>
            <a:r>
              <a:rPr lang="en-US" sz="3200" b="1" dirty="0" err="1"/>
              <a:t>Predix</a:t>
            </a:r>
            <a:r>
              <a:rPr lang="en-US" sz="3200" b="1" dirty="0"/>
              <a:t> Core in my </a:t>
            </a:r>
            <a:r>
              <a:rPr lang="en-US" sz="3200" b="1" dirty="0" smtClean="0"/>
              <a:t>applications?</a:t>
            </a:r>
            <a:endParaRPr lang="en-US" sz="32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8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</a:t>
            </a:r>
            <a:r>
              <a:rPr lang="en-US" dirty="0" err="1" smtClean="0"/>
              <a:t>Predix</a:t>
            </a:r>
            <a:r>
              <a:rPr lang="en-US" dirty="0" smtClean="0"/>
              <a:t> </a:t>
            </a:r>
            <a:r>
              <a:rPr lang="en-US" dirty="0"/>
              <a:t>Core in my applications?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61043" y="89648"/>
            <a:ext cx="2458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</a:t>
            </a:r>
            <a:r>
              <a:rPr lang="en-US" sz="1100" dirty="0" smtClean="0">
                <a:solidFill>
                  <a:schemeClr val="accent2"/>
                </a:solidFill>
                <a:latin typeface="Candara"/>
              </a:rPr>
              <a:t>Practices</a:t>
            </a:r>
            <a:endParaRPr lang="en-US" sz="1100" dirty="0">
              <a:solidFill>
                <a:schemeClr val="accent2"/>
              </a:solidFill>
              <a:latin typeface="Candar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1600201"/>
            <a:ext cx="8475663" cy="4444999"/>
          </a:xfrm>
        </p:spPr>
        <p:txBody>
          <a:bodyPr/>
          <a:lstStyle/>
          <a:p>
            <a:pPr lvl="1" indent="0">
              <a:buNone/>
            </a:pPr>
            <a:endParaRPr lang="en-US" sz="1400" b="1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800" dirty="0"/>
              <a:t>Build your business logic as </a:t>
            </a:r>
            <a:r>
              <a:rPr lang="en-US" sz="2800" dirty="0" smtClean="0"/>
              <a:t>services</a:t>
            </a:r>
            <a:endParaRPr lang="en-US" sz="2800" dirty="0"/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Predix</a:t>
            </a:r>
            <a:r>
              <a:rPr lang="en-US" dirty="0" smtClean="0"/>
              <a:t> </a:t>
            </a:r>
            <a:r>
              <a:rPr lang="en-US" dirty="0"/>
              <a:t>Core services via </a:t>
            </a:r>
            <a:r>
              <a:rPr lang="en-US" dirty="0" err="1"/>
              <a:t>OSGi</a:t>
            </a:r>
            <a:r>
              <a:rPr lang="en-US" dirty="0"/>
              <a:t> service interface 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Expose your business logic as </a:t>
            </a:r>
            <a:r>
              <a:rPr lang="en-US" dirty="0" err="1" smtClean="0"/>
              <a:t>RESTFul</a:t>
            </a:r>
            <a:r>
              <a:rPr lang="en-US" dirty="0" smtClean="0"/>
              <a:t>,  SOAP or Java services</a:t>
            </a:r>
            <a:endParaRPr lang="en-US" dirty="0"/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Deploy your </a:t>
            </a:r>
            <a:r>
              <a:rPr lang="en-US" dirty="0" smtClean="0"/>
              <a:t>services to </a:t>
            </a:r>
            <a:r>
              <a:rPr lang="en-US" dirty="0"/>
              <a:t>the </a:t>
            </a:r>
            <a:r>
              <a:rPr lang="en-US" dirty="0" err="1" smtClean="0"/>
              <a:t>Predix</a:t>
            </a:r>
            <a:r>
              <a:rPr lang="en-US" dirty="0" smtClean="0"/>
              <a:t> </a:t>
            </a:r>
            <a:r>
              <a:rPr lang="en-US" dirty="0"/>
              <a:t>Core </a:t>
            </a:r>
            <a:r>
              <a:rPr lang="en-US" dirty="0" smtClean="0"/>
              <a:t>Kernel</a:t>
            </a:r>
            <a:endParaRPr lang="en-US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endParaRPr lang="en-US" sz="2400" b="1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800" dirty="0" smtClean="0"/>
              <a:t>Build </a:t>
            </a:r>
            <a:r>
              <a:rPr lang="en-US" sz="2800" dirty="0"/>
              <a:t>your UI tier using Visualization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Use the </a:t>
            </a:r>
            <a:r>
              <a:rPr lang="en-US" dirty="0" err="1" smtClean="0"/>
              <a:t>Predix</a:t>
            </a:r>
            <a:r>
              <a:rPr lang="en-US" dirty="0" smtClean="0"/>
              <a:t> </a:t>
            </a:r>
            <a:r>
              <a:rPr lang="en-US" dirty="0"/>
              <a:t>Workbench to design out UI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Application </a:t>
            </a:r>
            <a:r>
              <a:rPr lang="en-US" dirty="0" smtClean="0"/>
              <a:t>invokes </a:t>
            </a:r>
            <a:r>
              <a:rPr lang="en-US" dirty="0" err="1" smtClean="0"/>
              <a:t>Predix</a:t>
            </a:r>
            <a:r>
              <a:rPr lang="en-US" dirty="0" smtClean="0"/>
              <a:t> </a:t>
            </a:r>
            <a:r>
              <a:rPr lang="en-US" dirty="0"/>
              <a:t>Core services via </a:t>
            </a:r>
            <a:r>
              <a:rPr lang="en-US" dirty="0" err="1" smtClean="0"/>
              <a:t>RESTful</a:t>
            </a:r>
            <a:r>
              <a:rPr lang="en-US" dirty="0" smtClean="0"/>
              <a:t> JSON </a:t>
            </a:r>
            <a:r>
              <a:rPr lang="en-US" dirty="0"/>
              <a:t>service interface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82916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503"/>
            <a:ext cx="9144000" cy="2560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370" y="2502180"/>
            <a:ext cx="89532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What is </a:t>
            </a:r>
            <a:r>
              <a:rPr lang="en-US" sz="3200" b="1" dirty="0" err="1"/>
              <a:t>Predix</a:t>
            </a:r>
            <a:r>
              <a:rPr lang="en-US" sz="3200" b="1" dirty="0"/>
              <a:t> </a:t>
            </a:r>
            <a:r>
              <a:rPr lang="en-US" sz="3200" b="1" dirty="0" smtClean="0"/>
              <a:t>Core ?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</a:t>
            </a:r>
            <a:r>
              <a:rPr lang="en-US" dirty="0" err="1" smtClean="0"/>
              <a:t>Predix</a:t>
            </a:r>
            <a:r>
              <a:rPr lang="en-US" dirty="0" smtClean="0"/>
              <a:t> </a:t>
            </a:r>
            <a:r>
              <a:rPr lang="en-US" dirty="0"/>
              <a:t>Core in my applications?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1600201"/>
            <a:ext cx="8475663" cy="4444999"/>
          </a:xfrm>
        </p:spPr>
        <p:txBody>
          <a:bodyPr/>
          <a:lstStyle/>
          <a:p>
            <a:pPr lvl="1" indent="0">
              <a:buNone/>
            </a:pPr>
            <a:endParaRPr lang="en-US" sz="1400" b="1" dirty="0"/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800" dirty="0" smtClean="0"/>
              <a:t>Invoke </a:t>
            </a:r>
            <a:r>
              <a:rPr lang="en-US" sz="2800" dirty="0" err="1" smtClean="0"/>
              <a:t>Predix</a:t>
            </a:r>
            <a:r>
              <a:rPr lang="en-US" sz="2800" dirty="0" smtClean="0"/>
              <a:t> </a:t>
            </a:r>
            <a:r>
              <a:rPr lang="en-US" sz="2800" dirty="0"/>
              <a:t>Core services </a:t>
            </a:r>
            <a:r>
              <a:rPr lang="en-US" sz="2800" dirty="0" smtClean="0"/>
              <a:t>using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UI frameworks</a:t>
            </a:r>
            <a:endParaRPr lang="en-US" sz="2800" dirty="0"/>
          </a:p>
          <a:p>
            <a:pPr marL="684213" lvl="1" indent="-342900">
              <a:buFont typeface="Arial"/>
              <a:buChar char="•"/>
            </a:pPr>
            <a:r>
              <a:rPr lang="en-US" dirty="0"/>
              <a:t>Application can be run outside of the </a:t>
            </a:r>
            <a:r>
              <a:rPr lang="en-US" dirty="0" smtClean="0"/>
              <a:t>Kernel</a:t>
            </a:r>
            <a:endParaRPr lang="en-US" dirty="0"/>
          </a:p>
          <a:p>
            <a:pPr marL="684213" lvl="1" indent="-342900">
              <a:buFont typeface="Arial"/>
              <a:buChar char="•"/>
            </a:pPr>
            <a:r>
              <a:rPr lang="en-US" dirty="0"/>
              <a:t>Application </a:t>
            </a:r>
            <a:r>
              <a:rPr lang="en-US" dirty="0" smtClean="0"/>
              <a:t>invokes </a:t>
            </a:r>
            <a:r>
              <a:rPr lang="en-US" dirty="0" err="1" smtClean="0"/>
              <a:t>Predix</a:t>
            </a:r>
            <a:r>
              <a:rPr lang="en-US" dirty="0" smtClean="0"/>
              <a:t> </a:t>
            </a:r>
            <a:r>
              <a:rPr lang="en-US" dirty="0"/>
              <a:t>Core services via SOAP/REST service </a:t>
            </a:r>
            <a:r>
              <a:rPr lang="en-US" dirty="0" smtClean="0"/>
              <a:t>interface</a:t>
            </a:r>
          </a:p>
          <a:p>
            <a:pPr marL="684213" lvl="1" indent="-342900">
              <a:buFont typeface="Arial"/>
              <a:buChar char="•"/>
            </a:pPr>
            <a:r>
              <a:rPr lang="en-US" dirty="0" smtClean="0"/>
              <a:t>Independent of Client Consumption frameworks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480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503"/>
            <a:ext cx="9144000" cy="2560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370" y="2502180"/>
            <a:ext cx="89532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How should I </a:t>
            </a:r>
            <a:r>
              <a:rPr lang="en-US" sz="3200" b="1" dirty="0"/>
              <a:t>use </a:t>
            </a:r>
            <a:r>
              <a:rPr lang="en-US" sz="3200" b="1" dirty="0" err="1"/>
              <a:t>Predix</a:t>
            </a:r>
            <a:r>
              <a:rPr lang="en-US" sz="3200" b="1" dirty="0"/>
              <a:t> Core in my </a:t>
            </a:r>
            <a:r>
              <a:rPr lang="en-US" sz="3200" b="1" dirty="0" smtClean="0"/>
              <a:t>applications?</a:t>
            </a:r>
            <a:endParaRPr lang="en-US" sz="32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sz="quarter" idx="1"/>
          </p:nvPr>
        </p:nvSpPr>
        <p:spPr>
          <a:xfrm>
            <a:off x="2119310" y="3086955"/>
            <a:ext cx="4905375" cy="32316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Hands-On Lesson 1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Predix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8925" y="1092201"/>
            <a:ext cx="8475663" cy="4724399"/>
          </a:xfrm>
        </p:spPr>
        <p:txBody>
          <a:bodyPr/>
          <a:lstStyle/>
          <a:p>
            <a:pPr lvl="1" indent="0">
              <a:buClr>
                <a:srgbClr val="711371"/>
              </a:buClr>
              <a:buNone/>
            </a:pPr>
            <a:endParaRPr lang="en-US" sz="1400" b="1" dirty="0"/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ea"/>
                <a:cs typeface="+mn-cs"/>
              </a:rPr>
              <a:t>Use the </a:t>
            </a:r>
            <a:r>
              <a:rPr lang="en-US" sz="2800" dirty="0" smtClean="0">
                <a:solidFill>
                  <a:schemeClr val="tx1"/>
                </a:solidFill>
                <a:ea typeface="+mn-ea"/>
                <a:cs typeface="+mn-cs"/>
              </a:rPr>
              <a:t>Spring Tool Suite</a:t>
            </a:r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endParaRPr lang="en-US" sz="2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a typeface="+mn-ea"/>
                <a:cs typeface="+mn-cs"/>
              </a:rPr>
              <a:t>Build a </a:t>
            </a:r>
            <a:r>
              <a:rPr lang="en-US" sz="2800" dirty="0" err="1" smtClean="0">
                <a:solidFill>
                  <a:schemeClr val="tx1"/>
                </a:solidFill>
                <a:ea typeface="+mn-ea"/>
                <a:cs typeface="+mn-cs"/>
              </a:rPr>
              <a:t>Predix</a:t>
            </a:r>
            <a:r>
              <a:rPr lang="en-US" sz="2800" dirty="0" smtClean="0">
                <a:solidFill>
                  <a:schemeClr val="tx1"/>
                </a:solidFill>
                <a:ea typeface="+mn-ea"/>
                <a:cs typeface="+mn-cs"/>
              </a:rPr>
              <a:t> Core service project</a:t>
            </a:r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endParaRPr lang="en-US" sz="28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687387" lvl="2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Based on Archetype </a:t>
            </a:r>
          </a:p>
          <a:p>
            <a:pPr marL="687387" lvl="2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Based on </a:t>
            </a:r>
            <a:r>
              <a:rPr lang="en-US" dirty="0" err="1" smtClean="0">
                <a:solidFill>
                  <a:schemeClr val="tx1"/>
                </a:solidFill>
                <a:ea typeface="+mn-ea"/>
                <a:cs typeface="+mn-cs"/>
              </a:rPr>
              <a:t>OSGi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 best practices</a:t>
            </a:r>
          </a:p>
          <a:p>
            <a:pPr marL="687387" lvl="2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Use dependency injection framework</a:t>
            </a:r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endParaRPr lang="en-US" sz="2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a typeface="+mn-ea"/>
                <a:cs typeface="+mn-cs"/>
              </a:rPr>
              <a:t>Deploy, run and test service from the browser</a:t>
            </a:r>
            <a:endParaRPr lang="en-US" sz="2800" dirty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buClr>
                <a:srgbClr val="711371"/>
              </a:buClr>
            </a:pPr>
            <a:r>
              <a:rPr lang="en-US" sz="2800" dirty="0"/>
              <a:t>	</a:t>
            </a:r>
            <a:endParaRPr lang="en-US" sz="2400" b="1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endParaRPr lang="en-US" sz="2400" b="1" dirty="0"/>
          </a:p>
          <a:p>
            <a:pPr>
              <a:buClr>
                <a:srgbClr val="711371"/>
              </a:buClr>
            </a:pPr>
            <a:endParaRPr lang="en-US" b="1" dirty="0"/>
          </a:p>
          <a:p>
            <a:pPr>
              <a:buClr>
                <a:srgbClr val="711371"/>
              </a:buClr>
            </a:pPr>
            <a:endParaRPr lang="en-US" b="1" dirty="0" smtClean="0"/>
          </a:p>
          <a:p>
            <a:pPr>
              <a:buClr>
                <a:srgbClr val="7113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05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503"/>
            <a:ext cx="9144000" cy="2560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370" y="2502180"/>
            <a:ext cx="89532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How should I </a:t>
            </a:r>
            <a:r>
              <a:rPr lang="en-US" sz="3200" b="1" dirty="0"/>
              <a:t>use </a:t>
            </a:r>
            <a:r>
              <a:rPr lang="en-US" sz="3200" b="1" dirty="0" err="1"/>
              <a:t>Predix</a:t>
            </a:r>
            <a:r>
              <a:rPr lang="en-US" sz="3200" b="1" dirty="0"/>
              <a:t> Core in my </a:t>
            </a:r>
            <a:r>
              <a:rPr lang="en-US" sz="3200" b="1" dirty="0" smtClean="0"/>
              <a:t>applications?</a:t>
            </a:r>
            <a:endParaRPr lang="en-US" sz="32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sz="quarter" idx="1"/>
          </p:nvPr>
        </p:nvSpPr>
        <p:spPr>
          <a:xfrm>
            <a:off x="2119310" y="3086955"/>
            <a:ext cx="4905375" cy="68787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Best </a:t>
            </a:r>
            <a:r>
              <a:rPr lang="en-US" sz="2800" dirty="0">
                <a:solidFill>
                  <a:srgbClr val="00B0F0"/>
                </a:solidFill>
              </a:rPr>
              <a:t>Practices, Lesson 1 recap</a:t>
            </a:r>
          </a:p>
          <a:p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8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8925" y="1092201"/>
            <a:ext cx="8475663" cy="4724399"/>
          </a:xfrm>
        </p:spPr>
        <p:txBody>
          <a:bodyPr/>
          <a:lstStyle/>
          <a:p>
            <a:pPr lvl="1" indent="0">
              <a:buClr>
                <a:srgbClr val="711371"/>
              </a:buClr>
              <a:buNone/>
            </a:pPr>
            <a:endParaRPr lang="en-US" sz="1400" b="1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800" dirty="0"/>
              <a:t>Use Spring Tool Suite as IDE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Eclipse + Maven + Spring framework plugins</a:t>
            </a:r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endParaRPr lang="en-US" sz="2400" b="1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800" dirty="0"/>
              <a:t>The Bundle Hygiene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Well designed object oriented code exhibits good modular properties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These properties rely on classes being cohesive and loosely couple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Bundles should be cohesive and </a:t>
            </a:r>
            <a:r>
              <a:rPr lang="en-US" dirty="0" smtClean="0"/>
              <a:t>loosely-coupled</a:t>
            </a:r>
            <a:endParaRPr lang="en-US" dirty="0"/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Separate interfaces and implementation</a:t>
            </a:r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endParaRPr lang="en-US" sz="2400" b="1" dirty="0"/>
          </a:p>
          <a:p>
            <a:pPr>
              <a:buClr>
                <a:srgbClr val="711371"/>
              </a:buClr>
            </a:pPr>
            <a:endParaRPr lang="en-US" b="1" dirty="0"/>
          </a:p>
          <a:p>
            <a:pPr>
              <a:buClr>
                <a:srgbClr val="711371"/>
              </a:buClr>
            </a:pPr>
            <a:endParaRPr lang="en-US" b="1" dirty="0" smtClean="0"/>
          </a:p>
          <a:p>
            <a:pPr>
              <a:buClr>
                <a:srgbClr val="7113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77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8925" y="1092201"/>
            <a:ext cx="8475663" cy="4444999"/>
          </a:xfrm>
        </p:spPr>
        <p:txBody>
          <a:bodyPr/>
          <a:lstStyle/>
          <a:p>
            <a:endParaRPr lang="en-US" sz="2400" b="1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800" dirty="0"/>
              <a:t>Avoid Tight Coupling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Use Import-</a:t>
            </a:r>
            <a:r>
              <a:rPr lang="en-US" dirty="0" smtClean="0"/>
              <a:t>Package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Require-</a:t>
            </a:r>
            <a:r>
              <a:rPr lang="en-US" dirty="0" smtClean="0"/>
              <a:t>Bundle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 smtClean="0"/>
              <a:t>Import needed packages only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38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Best </a:t>
            </a:r>
            <a:r>
              <a:rPr lang="en-US" sz="4800" dirty="0" smtClean="0"/>
              <a:t>practices</a:t>
            </a:r>
            <a:endParaRPr lang="en-US" sz="4800" dirty="0"/>
          </a:p>
        </p:txBody>
      </p:sp>
      <p:sp>
        <p:nvSpPr>
          <p:cNvPr id="21" name="TextBox 20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1600201"/>
            <a:ext cx="8475663" cy="4444999"/>
          </a:xfrm>
        </p:spPr>
        <p:txBody>
          <a:bodyPr/>
          <a:lstStyle/>
          <a:p>
            <a:pPr lvl="1" indent="0">
              <a:buClr>
                <a:srgbClr val="711371"/>
              </a:buClr>
              <a:buNone/>
            </a:pPr>
            <a:endParaRPr lang="en-US" sz="1400" b="1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/>
              <a:t>Don’t do too much in your bundle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Keep APIs simple, it’s hard to use an API with too many methods and arguments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It adds overhead and hurts performance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It is hard to maintain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Huge number of dependencies (Import-Package or Require-Bundles) suffers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Don’t export unless necessary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If a manifest can be measured in megabytes, something is wrong</a:t>
            </a:r>
          </a:p>
          <a:p>
            <a:pPr marL="342900" indent="-342900">
              <a:buClr>
                <a:srgbClr val="711371"/>
              </a:buClr>
              <a:buFont typeface="Wingdings" charset="2"/>
              <a:buChar char="Ø"/>
            </a:pPr>
            <a:endParaRPr lang="en-US" sz="2400" b="1" dirty="0"/>
          </a:p>
          <a:p>
            <a:pPr>
              <a:buClr>
                <a:srgbClr val="711371"/>
              </a:buClr>
            </a:pPr>
            <a:endParaRPr lang="en-US" b="1" dirty="0" smtClean="0"/>
          </a:p>
          <a:p>
            <a:pPr>
              <a:buClr>
                <a:srgbClr val="711371"/>
              </a:buClr>
            </a:pPr>
            <a:endParaRPr lang="en-US" b="1" dirty="0"/>
          </a:p>
          <a:p>
            <a:pPr>
              <a:buClr>
                <a:srgbClr val="711371"/>
              </a:buClr>
            </a:pPr>
            <a:endParaRPr lang="en-US" b="1" dirty="0" smtClean="0"/>
          </a:p>
          <a:p>
            <a:pPr>
              <a:buClr>
                <a:srgbClr val="7113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8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1600201"/>
            <a:ext cx="8475663" cy="4444999"/>
          </a:xfrm>
        </p:spPr>
        <p:txBody>
          <a:bodyPr/>
          <a:lstStyle/>
          <a:p>
            <a:pPr lvl="1" indent="0">
              <a:buNone/>
            </a:pPr>
            <a:endParaRPr lang="en-US" sz="1400" b="1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/>
              <a:t>Do enough to be cohesive</a:t>
            </a:r>
          </a:p>
          <a:p>
            <a:pPr marL="684213" lvl="1" indent="-342900">
              <a:buFont typeface="Arial"/>
              <a:buChar char="•"/>
            </a:pPr>
            <a:r>
              <a:rPr lang="en-US" dirty="0" err="1"/>
              <a:t>OSGi</a:t>
            </a:r>
            <a:r>
              <a:rPr lang="en-US" dirty="0"/>
              <a:t> </a:t>
            </a:r>
            <a:r>
              <a:rPr lang="en-US" dirty="0" err="1"/>
              <a:t>classloader</a:t>
            </a:r>
            <a:r>
              <a:rPr lang="en-US" dirty="0"/>
              <a:t> allows packages to come from exactly one bundle</a:t>
            </a:r>
          </a:p>
          <a:p>
            <a:pPr lvl="1" indent="0">
              <a:buNone/>
            </a:pPr>
            <a:endParaRPr lang="en-US" sz="1600" b="1" dirty="0" smtClean="0"/>
          </a:p>
          <a:p>
            <a:endParaRPr lang="en-US" sz="3400" b="1" dirty="0"/>
          </a:p>
          <a:p>
            <a:pPr marL="342900" indent="-342900">
              <a:buFont typeface="Wingdings" charset="2"/>
              <a:buChar char="Ø"/>
            </a:pPr>
            <a:endParaRPr lang="en-US" sz="2400" b="1" dirty="0"/>
          </a:p>
          <a:p>
            <a:pPr lvl="1" indent="0">
              <a:buNone/>
            </a:pPr>
            <a:endParaRPr lang="en-US" sz="1400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65970" y="3351460"/>
            <a:ext cx="1655030" cy="9284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Candara"/>
              </a:rPr>
              <a:t>com.ge.gia.xx.api.A</a:t>
            </a:r>
            <a:endParaRPr lang="en-US" sz="12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41517" y="4429180"/>
            <a:ext cx="1717583" cy="10445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Candara"/>
              </a:rPr>
              <a:t>com.ge.gia.xx.api.B</a:t>
            </a:r>
            <a:endParaRPr lang="en-US" sz="12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84800" y="3904640"/>
            <a:ext cx="2032000" cy="1048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Candara"/>
              </a:rPr>
              <a:t>com.ge.gia.xx.Impl</a:t>
            </a:r>
            <a:endParaRPr lang="en-US" sz="1200" dirty="0">
              <a:solidFill>
                <a:srgbClr val="000000"/>
              </a:solidFill>
              <a:latin typeface="Candara"/>
            </a:endParaRPr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2921000" y="3815680"/>
            <a:ext cx="2463800" cy="613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2959100" y="4428820"/>
            <a:ext cx="2425700" cy="522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Multiply 9"/>
          <p:cNvSpPr/>
          <p:nvPr/>
        </p:nvSpPr>
        <p:spPr>
          <a:xfrm>
            <a:off x="3934313" y="4393060"/>
            <a:ext cx="639334" cy="648000"/>
          </a:xfrm>
          <a:prstGeom prst="mathMultiply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andar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402250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787400"/>
            <a:ext cx="8475663" cy="5257801"/>
          </a:xfrm>
        </p:spPr>
        <p:txBody>
          <a:bodyPr/>
          <a:lstStyle/>
          <a:p>
            <a:pPr lvl="1" indent="0">
              <a:buNone/>
            </a:pPr>
            <a:endParaRPr lang="en-US" sz="1400" b="1" dirty="0"/>
          </a:p>
          <a:p>
            <a:pPr lvl="1" indent="0">
              <a:buNone/>
            </a:pPr>
            <a:endParaRPr lang="en-US" sz="1600" b="1" dirty="0" smtClean="0"/>
          </a:p>
          <a:p>
            <a:endParaRPr lang="en-US" sz="3400" b="1" dirty="0"/>
          </a:p>
          <a:p>
            <a:pPr marL="342900" indent="-342900">
              <a:buFont typeface="Wingdings" charset="2"/>
              <a:buChar char="Ø"/>
            </a:pPr>
            <a:endParaRPr lang="en-US" sz="2400" b="1" dirty="0"/>
          </a:p>
          <a:p>
            <a:pPr lvl="1" indent="0">
              <a:buNone/>
            </a:pPr>
            <a:endParaRPr lang="en-US" sz="1400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56670" y="977900"/>
            <a:ext cx="2061430" cy="5715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ndara"/>
              </a:rPr>
              <a:t>Bootstrap </a:t>
            </a:r>
            <a:r>
              <a:rPr lang="en-US" sz="1400" dirty="0" err="1" smtClean="0">
                <a:latin typeface="Candara"/>
              </a:rPr>
              <a:t>classloader</a:t>
            </a:r>
            <a:endParaRPr lang="en-US" sz="1400" dirty="0">
              <a:latin typeface="Candar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56670" y="1751260"/>
            <a:ext cx="2061430" cy="5982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Extension </a:t>
            </a:r>
            <a:r>
              <a:rPr lang="en-US" sz="1400" dirty="0" err="1" smtClean="0">
                <a:solidFill>
                  <a:srgbClr val="000000"/>
                </a:solidFill>
                <a:latin typeface="Candara"/>
              </a:rPr>
              <a:t>classloader</a:t>
            </a:r>
            <a:endParaRPr lang="en-US" sz="1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56670" y="3440360"/>
            <a:ext cx="2061430" cy="5474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Common </a:t>
            </a:r>
            <a:r>
              <a:rPr lang="en-US" sz="1400" dirty="0" err="1" smtClean="0">
                <a:solidFill>
                  <a:srgbClr val="000000"/>
                </a:solidFill>
                <a:latin typeface="Candara"/>
              </a:rPr>
              <a:t>OSGi</a:t>
            </a: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ndara"/>
              </a:rPr>
              <a:t>classloader</a:t>
            </a:r>
            <a:endParaRPr lang="en-US" sz="1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7270" y="4380160"/>
            <a:ext cx="2061430" cy="6363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andara"/>
              </a:rPr>
              <a:t>OSGi</a:t>
            </a: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ndara"/>
              </a:rPr>
              <a:t>classloader</a:t>
            </a: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 for bundle 1</a:t>
            </a:r>
            <a:endParaRPr lang="en-US" sz="1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56670" y="4380160"/>
            <a:ext cx="2061430" cy="6109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andara"/>
              </a:rPr>
              <a:t>OSGi</a:t>
            </a: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ndara"/>
              </a:rPr>
              <a:t>classloader</a:t>
            </a: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 for bundle 2</a:t>
            </a:r>
            <a:endParaRPr lang="en-US" sz="1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66570" y="4380160"/>
            <a:ext cx="2061430" cy="6109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andara"/>
              </a:rPr>
              <a:t>OSGi</a:t>
            </a: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ndara"/>
              </a:rPr>
              <a:t>classloader</a:t>
            </a: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 for bundle 3</a:t>
            </a:r>
            <a:endParaRPr lang="en-US" sz="1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95900" y="889000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ndara"/>
              </a:rPr>
              <a:t>(includes Java standard libraries from </a:t>
            </a:r>
            <a:r>
              <a:rPr lang="en-US" sz="1800" dirty="0" err="1">
                <a:latin typeface="Candara"/>
              </a:rPr>
              <a:t>jre</a:t>
            </a:r>
            <a:r>
              <a:rPr lang="en-US" sz="1800" dirty="0">
                <a:latin typeface="Candara"/>
              </a:rPr>
              <a:t>/lib/</a:t>
            </a:r>
            <a:r>
              <a:rPr lang="en-US" sz="1800" dirty="0" err="1">
                <a:latin typeface="Candara"/>
              </a:rPr>
              <a:t>rt.jar</a:t>
            </a:r>
            <a:r>
              <a:rPr lang="en-US" sz="1800" dirty="0">
                <a:latin typeface="Candara"/>
              </a:rPr>
              <a:t> </a:t>
            </a:r>
            <a:r>
              <a:rPr lang="en-US" sz="1800" dirty="0" err="1" smtClean="0">
                <a:latin typeface="Candara"/>
              </a:rPr>
              <a:t>etc</a:t>
            </a:r>
            <a:r>
              <a:rPr lang="en-US" sz="1800" dirty="0" smtClean="0">
                <a:latin typeface="Candara"/>
              </a:rPr>
              <a:t>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056670" y="2578100"/>
            <a:ext cx="2061430" cy="5715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System </a:t>
            </a:r>
            <a:r>
              <a:rPr lang="en-US" sz="1400" dirty="0" err="1" smtClean="0">
                <a:solidFill>
                  <a:srgbClr val="000000"/>
                </a:solidFill>
                <a:latin typeface="Candara"/>
              </a:rPr>
              <a:t>classloader</a:t>
            </a:r>
            <a:endParaRPr lang="en-US" sz="1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2100" y="2552700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ndara"/>
              </a:rPr>
              <a:t>(stuff </a:t>
            </a:r>
            <a:r>
              <a:rPr lang="en-US" sz="1800" dirty="0">
                <a:latin typeface="Candara"/>
              </a:rPr>
              <a:t>on $CLASSPATH, including </a:t>
            </a:r>
            <a:r>
              <a:rPr lang="en-US" sz="1800" dirty="0" err="1">
                <a:latin typeface="Candara"/>
              </a:rPr>
              <a:t>OSGi</a:t>
            </a:r>
            <a:r>
              <a:rPr lang="en-US" sz="1800" dirty="0">
                <a:latin typeface="Candara"/>
              </a:rPr>
              <a:t> core code)</a:t>
            </a:r>
            <a:endParaRPr lang="en-US" sz="1800" dirty="0" smtClean="0">
              <a:latin typeface="Candar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5359400"/>
            <a:ext cx="303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ndara"/>
              </a:rPr>
              <a:t>(Map of imported package </a:t>
            </a:r>
          </a:p>
          <a:p>
            <a:r>
              <a:rPr lang="en-US" sz="1800" dirty="0" smtClean="0">
                <a:latin typeface="Candara"/>
              </a:rPr>
              <a:t>--&gt; </a:t>
            </a:r>
            <a:r>
              <a:rPr lang="en-US" sz="1800" dirty="0" err="1" smtClean="0">
                <a:latin typeface="Candara"/>
              </a:rPr>
              <a:t>classloader</a:t>
            </a:r>
            <a:r>
              <a:rPr lang="en-US" sz="1800" dirty="0" smtClean="0">
                <a:latin typeface="Candara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7200" y="5372100"/>
            <a:ext cx="303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ndara"/>
              </a:rPr>
              <a:t>(Map of imported package </a:t>
            </a:r>
          </a:p>
          <a:p>
            <a:r>
              <a:rPr lang="en-US" sz="1800" dirty="0" smtClean="0">
                <a:latin typeface="Candara"/>
              </a:rPr>
              <a:t>--&gt; </a:t>
            </a:r>
            <a:r>
              <a:rPr lang="en-US" sz="1800" dirty="0" err="1" smtClean="0">
                <a:latin typeface="Candara"/>
              </a:rPr>
              <a:t>classloader</a:t>
            </a:r>
            <a:r>
              <a:rPr lang="en-US" sz="1800" dirty="0" smtClean="0">
                <a:latin typeface="Candara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08700" y="5346700"/>
            <a:ext cx="303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ndara"/>
              </a:rPr>
              <a:t>(Map of imported package </a:t>
            </a:r>
          </a:p>
          <a:p>
            <a:r>
              <a:rPr lang="en-US" sz="1800" dirty="0" smtClean="0">
                <a:latin typeface="Candara"/>
              </a:rPr>
              <a:t>--&gt; </a:t>
            </a:r>
            <a:r>
              <a:rPr lang="en-US" sz="1800" dirty="0" err="1" smtClean="0">
                <a:latin typeface="Candara"/>
              </a:rPr>
              <a:t>classloader</a:t>
            </a:r>
            <a:r>
              <a:rPr lang="en-US" sz="1800" dirty="0" smtClean="0">
                <a:latin typeface="Candara"/>
              </a:rPr>
              <a:t>)</a:t>
            </a:r>
          </a:p>
        </p:txBody>
      </p:sp>
      <p:cxnSp>
        <p:nvCxnSpPr>
          <p:cNvPr id="26" name="Straight Arrow Connector 25"/>
          <p:cNvCxnSpPr>
            <a:stCxn id="12" idx="0"/>
            <a:endCxn id="5" idx="2"/>
          </p:cNvCxnSpPr>
          <p:nvPr/>
        </p:nvCxnSpPr>
        <p:spPr>
          <a:xfrm flipV="1">
            <a:off x="4087385" y="1549400"/>
            <a:ext cx="0" cy="201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61985" y="2336800"/>
            <a:ext cx="0" cy="201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61985" y="3162300"/>
            <a:ext cx="0" cy="201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0"/>
            <a:endCxn id="13" idx="2"/>
          </p:cNvCxnSpPr>
          <p:nvPr/>
        </p:nvCxnSpPr>
        <p:spPr>
          <a:xfrm flipV="1">
            <a:off x="4087385" y="3987800"/>
            <a:ext cx="0" cy="392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0"/>
            <a:endCxn id="13" idx="1"/>
          </p:cNvCxnSpPr>
          <p:nvPr/>
        </p:nvCxnSpPr>
        <p:spPr>
          <a:xfrm flipV="1">
            <a:off x="1267985" y="3714080"/>
            <a:ext cx="1788685" cy="666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0"/>
            <a:endCxn id="13" idx="3"/>
          </p:cNvCxnSpPr>
          <p:nvPr/>
        </p:nvCxnSpPr>
        <p:spPr>
          <a:xfrm flipH="1" flipV="1">
            <a:off x="5118100" y="3714080"/>
            <a:ext cx="1979185" cy="666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59400" y="17526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ndara"/>
              </a:rPr>
              <a:t>(</a:t>
            </a:r>
            <a:r>
              <a:rPr lang="en-US" sz="1800" dirty="0" err="1" smtClean="0">
                <a:latin typeface="Candara"/>
              </a:rPr>
              <a:t>jvm</a:t>
            </a:r>
            <a:r>
              <a:rPr lang="en-US" sz="1800" dirty="0" smtClean="0">
                <a:latin typeface="Candara"/>
              </a:rPr>
              <a:t> extension classes)</a:t>
            </a:r>
          </a:p>
        </p:txBody>
      </p:sp>
    </p:spTree>
    <p:extLst>
      <p:ext uri="{BB962C8B-B14F-4D97-AF65-F5344CB8AC3E}">
        <p14:creationId xmlns:p14="http://schemas.microsoft.com/office/powerpoint/2010/main" val="2754632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939801"/>
            <a:ext cx="8475663" cy="5105400"/>
          </a:xfrm>
        </p:spPr>
        <p:txBody>
          <a:bodyPr/>
          <a:lstStyle/>
          <a:p>
            <a:pPr lvl="1" indent="0">
              <a:buNone/>
            </a:pPr>
            <a:endParaRPr lang="en-US" sz="1400" b="1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800" dirty="0"/>
              <a:t>Properly version everything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Package Exports can be versioned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Imports can declare a range of accepted versions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dirty="0"/>
              <a:t>Semantic versioning allows clients to declare what functions they required</a:t>
            </a:r>
          </a:p>
          <a:p>
            <a:pPr marL="1087438" lvl="2" indent="-342900">
              <a:buClr>
                <a:srgbClr val="711371"/>
              </a:buClr>
              <a:buFont typeface="Arial"/>
              <a:buChar char="•"/>
            </a:pPr>
            <a:r>
              <a:rPr lang="en-US" sz="2400" dirty="0"/>
              <a:t>Major version changes indicate that clients might be broken</a:t>
            </a:r>
          </a:p>
          <a:p>
            <a:pPr marL="1087438" lvl="2" indent="-342900">
              <a:buClr>
                <a:srgbClr val="711371"/>
              </a:buClr>
              <a:buFont typeface="Arial"/>
              <a:buChar char="•"/>
            </a:pPr>
            <a:r>
              <a:rPr lang="en-US" sz="2400" dirty="0"/>
              <a:t>Minor version changes indicate backward compatible updates</a:t>
            </a:r>
          </a:p>
          <a:p>
            <a:pPr marL="1087438" lvl="2" indent="-342900">
              <a:buClr>
                <a:srgbClr val="711371"/>
              </a:buClr>
              <a:buFont typeface="Arial"/>
              <a:buChar char="•"/>
            </a:pPr>
            <a:r>
              <a:rPr lang="en-US" sz="2400" dirty="0"/>
              <a:t>Micro version changes are for bug fixes</a:t>
            </a:r>
          </a:p>
          <a:p>
            <a:pPr marL="342900" indent="-342900">
              <a:buFont typeface="Wingdings" charset="2"/>
              <a:buChar char="Ø"/>
            </a:pPr>
            <a:endParaRPr lang="en-US" sz="2400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4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 smtClean="0"/>
              <a:t>Predix</a:t>
            </a:r>
            <a:r>
              <a:rPr lang="en-US" dirty="0" smtClean="0"/>
              <a:t> </a:t>
            </a:r>
            <a:r>
              <a:rPr lang="en-US" dirty="0"/>
              <a:t>Core?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61043" y="89648"/>
            <a:ext cx="2458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2"/>
                </a:solidFill>
                <a:latin typeface="Candara"/>
              </a:rPr>
              <a:t>Best Practices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5425" y="1237020"/>
            <a:ext cx="8475663" cy="4858979"/>
          </a:xfrm>
        </p:spPr>
        <p:txBody>
          <a:bodyPr/>
          <a:lstStyle/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400" dirty="0"/>
              <a:t>A </a:t>
            </a:r>
            <a:r>
              <a:rPr lang="en-US" sz="2400" dirty="0" smtClean="0"/>
              <a:t>common platform </a:t>
            </a:r>
            <a:r>
              <a:rPr lang="en-US" sz="2400" dirty="0"/>
              <a:t>used to build industrial software solutions across various business </a:t>
            </a:r>
            <a:r>
              <a:rPr lang="en-US" sz="2400" dirty="0" smtClean="0"/>
              <a:t>domains in GE</a:t>
            </a:r>
            <a:endParaRPr lang="en-US" sz="2400" dirty="0"/>
          </a:p>
          <a:p>
            <a:pPr>
              <a:buClr>
                <a:srgbClr val="711371"/>
              </a:buClr>
            </a:pPr>
            <a:endParaRPr lang="en-US" sz="2400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400" dirty="0"/>
              <a:t>Built on </a:t>
            </a:r>
            <a:r>
              <a:rPr lang="en-US" sz="2400" dirty="0" err="1"/>
              <a:t>OSGi</a:t>
            </a:r>
            <a:r>
              <a:rPr lang="en-US" sz="2400" dirty="0"/>
              <a:t> R4 specification and </a:t>
            </a:r>
            <a:r>
              <a:rPr lang="en-US" sz="2400" dirty="0" err="1"/>
              <a:t>Karaf</a:t>
            </a:r>
            <a:r>
              <a:rPr lang="en-US" sz="2400" dirty="0"/>
              <a:t> container</a:t>
            </a:r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endParaRPr lang="en-US" sz="2400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000" dirty="0"/>
              <a:t>Supports different deployment models: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sz="1600" dirty="0"/>
              <a:t>	On-premise deployment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sz="1600" dirty="0"/>
              <a:t>	GE-managed customer deployment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sz="1600" dirty="0"/>
              <a:t>	Cloud-based deployment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endParaRPr lang="en-US" sz="1600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400" dirty="0"/>
              <a:t>Service oriented </a:t>
            </a:r>
            <a:r>
              <a:rPr lang="en-US" sz="2400" dirty="0" smtClean="0"/>
              <a:t>architecture</a:t>
            </a:r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400" dirty="0"/>
              <a:t>Added on common application services</a:t>
            </a:r>
          </a:p>
          <a:p>
            <a:pPr marL="342900" indent="-342900">
              <a:buFont typeface="Wingdings" charset="2"/>
              <a:buChar char="§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charset="2"/>
              <a:buChar char="§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12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1003300"/>
            <a:ext cx="8475663" cy="5372099"/>
          </a:xfrm>
        </p:spPr>
        <p:txBody>
          <a:bodyPr/>
          <a:lstStyle/>
          <a:p>
            <a:pPr lvl="1" indent="0">
              <a:buNone/>
            </a:pPr>
            <a:endParaRPr lang="en-US" sz="1400" b="1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/>
              <a:t>Properly version </a:t>
            </a:r>
            <a:r>
              <a:rPr lang="en-US" sz="2800" dirty="0" smtClean="0"/>
              <a:t>everything</a:t>
            </a:r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 err="1"/>
              <a:t>Unversioned</a:t>
            </a:r>
            <a:r>
              <a:rPr lang="en-US" sz="2800" dirty="0"/>
              <a:t> packages are like a box of </a:t>
            </a:r>
            <a:r>
              <a:rPr lang="en-US" sz="2800" dirty="0" smtClean="0"/>
              <a:t>chocolates</a:t>
            </a:r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/>
              <a:t>If packages are versioned properly, callers can make a choice</a:t>
            </a:r>
          </a:p>
          <a:p>
            <a:pPr lvl="1" indent="0">
              <a:buNone/>
            </a:pPr>
            <a:endParaRPr lang="en-US" sz="1600" b="1" dirty="0" smtClean="0"/>
          </a:p>
          <a:p>
            <a:endParaRPr lang="en-US" sz="3400" b="1" dirty="0"/>
          </a:p>
          <a:p>
            <a:pPr marL="342900" indent="-342900">
              <a:buFont typeface="Wingdings" charset="2"/>
              <a:buChar char="Ø"/>
            </a:pPr>
            <a:endParaRPr lang="en-US" sz="2400" b="1" dirty="0"/>
          </a:p>
          <a:p>
            <a:pPr lvl="1" indent="0">
              <a:buNone/>
            </a:pPr>
            <a:endParaRPr lang="en-US" sz="1400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33501" y="3848100"/>
            <a:ext cx="1828800" cy="889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Candara"/>
              </a:rPr>
              <a:t>com.ge.gia.api</a:t>
            </a:r>
            <a:endParaRPr lang="en-US" sz="1200" dirty="0" smtClean="0">
              <a:solidFill>
                <a:srgbClr val="000000"/>
              </a:solidFill>
              <a:latin typeface="Candara"/>
            </a:endParaRPr>
          </a:p>
          <a:p>
            <a:pPr algn="ctr"/>
            <a:r>
              <a:rPr lang="en-US" sz="1200" dirty="0" err="1">
                <a:solidFill>
                  <a:srgbClr val="000000"/>
                </a:solidFill>
                <a:latin typeface="Candara"/>
              </a:rPr>
              <a:t>m</a:t>
            </a:r>
            <a:r>
              <a:rPr lang="en-US" sz="1200" dirty="0" err="1" smtClean="0">
                <a:solidFill>
                  <a:srgbClr val="000000"/>
                </a:solidFill>
                <a:latin typeface="Candara"/>
              </a:rPr>
              <a:t>y.api.A</a:t>
            </a:r>
            <a:endParaRPr lang="en-US" sz="1200" dirty="0" smtClean="0">
              <a:solidFill>
                <a:srgbClr val="000000"/>
              </a:solidFill>
              <a:latin typeface="Candara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ndara"/>
              </a:rPr>
              <a:t>1.0.0</a:t>
            </a:r>
            <a:endParaRPr lang="en-US" sz="12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93917" y="4974167"/>
            <a:ext cx="1781083" cy="84243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Candara"/>
              </a:rPr>
              <a:t>com.ge.gia.api</a:t>
            </a:r>
            <a:endParaRPr lang="en-US" sz="1200" dirty="0" smtClean="0">
              <a:solidFill>
                <a:srgbClr val="000000"/>
              </a:solidFill>
              <a:latin typeface="Candara"/>
            </a:endParaRPr>
          </a:p>
          <a:p>
            <a:pPr algn="ctr"/>
            <a:r>
              <a:rPr lang="en-US" sz="1200" dirty="0" err="1">
                <a:solidFill>
                  <a:srgbClr val="000000"/>
                </a:solidFill>
                <a:latin typeface="Candara"/>
              </a:rPr>
              <a:t>m</a:t>
            </a:r>
            <a:r>
              <a:rPr lang="en-US" sz="1200" dirty="0" err="1" smtClean="0">
                <a:solidFill>
                  <a:srgbClr val="000000"/>
                </a:solidFill>
                <a:latin typeface="Candara"/>
              </a:rPr>
              <a:t>y.api.B</a:t>
            </a:r>
            <a:endParaRPr lang="en-US" sz="1200" dirty="0" smtClean="0">
              <a:solidFill>
                <a:srgbClr val="000000"/>
              </a:solidFill>
              <a:latin typeface="Candara"/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ndara"/>
              </a:rPr>
              <a:t>2.0.0</a:t>
            </a:r>
            <a:endParaRPr lang="en-US" sz="12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81785" y="4216401"/>
            <a:ext cx="1679415" cy="10795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Candara"/>
              </a:rPr>
              <a:t>com.ge.gia.xx.Impl</a:t>
            </a:r>
            <a:r>
              <a:rPr lang="en-US" sz="1200" dirty="0" smtClean="0">
                <a:solidFill>
                  <a:srgbClr val="000000"/>
                </a:solidFill>
                <a:latin typeface="Candara"/>
              </a:rPr>
              <a:t>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  <a:latin typeface="Candara"/>
              </a:rPr>
              <a:t>Import-Packages:</a:t>
            </a:r>
          </a:p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Candara"/>
              </a:rPr>
              <a:t>my.api;version</a:t>
            </a:r>
            <a:r>
              <a:rPr lang="en-US" sz="1200" dirty="0" smtClean="0">
                <a:solidFill>
                  <a:srgbClr val="000000"/>
                </a:solidFill>
                <a:latin typeface="Candara"/>
              </a:rPr>
              <a:t>=“[1,2)”</a:t>
            </a:r>
            <a:endParaRPr lang="en-US" sz="1200" dirty="0">
              <a:solidFill>
                <a:srgbClr val="000000"/>
              </a:solidFill>
              <a:latin typeface="Candara"/>
            </a:endParaRPr>
          </a:p>
        </p:txBody>
      </p:sp>
      <p:cxnSp>
        <p:nvCxnSpPr>
          <p:cNvPr id="14" name="Straight Arrow Connector 13"/>
          <p:cNvCxnSpPr>
            <a:stCxn id="11" idx="3"/>
            <a:endCxn id="13" idx="1"/>
          </p:cNvCxnSpPr>
          <p:nvPr/>
        </p:nvCxnSpPr>
        <p:spPr>
          <a:xfrm>
            <a:off x="3162301" y="4292600"/>
            <a:ext cx="2219484" cy="463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1"/>
          </p:cNvCxnSpPr>
          <p:nvPr/>
        </p:nvCxnSpPr>
        <p:spPr>
          <a:xfrm flipV="1">
            <a:off x="3175000" y="4756151"/>
            <a:ext cx="2206785" cy="6392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Multiply 21"/>
          <p:cNvSpPr/>
          <p:nvPr/>
        </p:nvSpPr>
        <p:spPr>
          <a:xfrm>
            <a:off x="3820013" y="4888360"/>
            <a:ext cx="639334" cy="648000"/>
          </a:xfrm>
          <a:prstGeom prst="mathMultiply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andar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406213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503"/>
            <a:ext cx="9144000" cy="2560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370" y="2502180"/>
            <a:ext cx="89532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How should I </a:t>
            </a:r>
            <a:r>
              <a:rPr lang="en-US" sz="3200" b="1" dirty="0"/>
              <a:t>use </a:t>
            </a:r>
            <a:r>
              <a:rPr lang="en-US" sz="3200" b="1" dirty="0" err="1"/>
              <a:t>Predix</a:t>
            </a:r>
            <a:r>
              <a:rPr lang="en-US" sz="3200" b="1" dirty="0"/>
              <a:t> Core in my </a:t>
            </a:r>
            <a:r>
              <a:rPr lang="en-US" sz="3200" b="1" dirty="0" smtClean="0"/>
              <a:t>applications?</a:t>
            </a:r>
            <a:endParaRPr lang="en-US" sz="32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sz="quarter" idx="1"/>
          </p:nvPr>
        </p:nvSpPr>
        <p:spPr>
          <a:xfrm>
            <a:off x="2119310" y="3086955"/>
            <a:ext cx="4905375" cy="32316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Hands-On Lesson 2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8925" y="1092201"/>
            <a:ext cx="8475663" cy="4724399"/>
          </a:xfrm>
        </p:spPr>
        <p:txBody>
          <a:bodyPr/>
          <a:lstStyle/>
          <a:p>
            <a:pPr lvl="1" indent="0">
              <a:buClr>
                <a:srgbClr val="711371"/>
              </a:buClr>
              <a:buNone/>
            </a:pPr>
            <a:endParaRPr lang="en-US" sz="1400" b="1" dirty="0"/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ea"/>
                <a:cs typeface="+mn-cs"/>
              </a:rPr>
              <a:t>Use the </a:t>
            </a:r>
            <a:r>
              <a:rPr lang="en-US" sz="2800" dirty="0" smtClean="0">
                <a:solidFill>
                  <a:schemeClr val="tx1"/>
                </a:solidFill>
                <a:ea typeface="+mn-ea"/>
                <a:cs typeface="+mn-cs"/>
              </a:rPr>
              <a:t>Spring Tool Suite</a:t>
            </a:r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endParaRPr lang="en-US" sz="2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a typeface="+mn-ea"/>
                <a:cs typeface="+mn-cs"/>
              </a:rPr>
              <a:t>Build a </a:t>
            </a:r>
            <a:r>
              <a:rPr lang="en-US" sz="2800" dirty="0" err="1" smtClean="0">
                <a:solidFill>
                  <a:schemeClr val="tx1"/>
                </a:solidFill>
                <a:ea typeface="+mn-ea"/>
                <a:cs typeface="+mn-cs"/>
              </a:rPr>
              <a:t>Predix</a:t>
            </a:r>
            <a:r>
              <a:rPr lang="en-US" sz="2800" dirty="0" smtClean="0">
                <a:solidFill>
                  <a:schemeClr val="tx1"/>
                </a:solidFill>
                <a:ea typeface="+mn-ea"/>
                <a:cs typeface="+mn-cs"/>
              </a:rPr>
              <a:t> Core service project</a:t>
            </a:r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endParaRPr lang="en-US" sz="28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687387" lvl="2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Based on Spring Data JPA or Spring JDBC Archetype </a:t>
            </a:r>
          </a:p>
          <a:p>
            <a:pPr marL="687387" lvl="2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Based on </a:t>
            </a:r>
            <a:r>
              <a:rPr lang="en-US" dirty="0" err="1" smtClean="0">
                <a:solidFill>
                  <a:schemeClr val="tx1"/>
                </a:solidFill>
                <a:ea typeface="+mn-ea"/>
                <a:cs typeface="+mn-cs"/>
              </a:rPr>
              <a:t>OSGi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 best practices</a:t>
            </a:r>
          </a:p>
          <a:p>
            <a:pPr marL="687387" lvl="2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Use dependency injection framework</a:t>
            </a:r>
          </a:p>
          <a:p>
            <a:pPr marL="687387" lvl="2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Consume Configuration service</a:t>
            </a:r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endParaRPr lang="en-US" sz="2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a typeface="+mn-ea"/>
                <a:cs typeface="+mn-cs"/>
              </a:rPr>
              <a:t>Deploy, run and test service from the browser</a:t>
            </a:r>
            <a:endParaRPr lang="en-US" sz="2800" dirty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buClr>
                <a:srgbClr val="711371"/>
              </a:buClr>
            </a:pPr>
            <a:r>
              <a:rPr lang="en-US" sz="2800" dirty="0"/>
              <a:t>	</a:t>
            </a:r>
            <a:endParaRPr lang="en-US" sz="2400" b="1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endParaRPr lang="en-US" sz="2400" b="1" dirty="0"/>
          </a:p>
          <a:p>
            <a:pPr>
              <a:buClr>
                <a:srgbClr val="711371"/>
              </a:buClr>
            </a:pPr>
            <a:endParaRPr lang="en-US" b="1" dirty="0"/>
          </a:p>
          <a:p>
            <a:pPr>
              <a:buClr>
                <a:srgbClr val="711371"/>
              </a:buClr>
            </a:pPr>
            <a:endParaRPr lang="en-US" b="1" dirty="0" smtClean="0"/>
          </a:p>
          <a:p>
            <a:pPr>
              <a:buClr>
                <a:srgbClr val="7113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25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503"/>
            <a:ext cx="9144000" cy="2560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370" y="2502180"/>
            <a:ext cx="89532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How should I </a:t>
            </a:r>
            <a:r>
              <a:rPr lang="en-US" sz="3200" b="1" dirty="0"/>
              <a:t>use </a:t>
            </a:r>
            <a:r>
              <a:rPr lang="en-US" sz="3200" b="1" dirty="0" err="1"/>
              <a:t>Predix</a:t>
            </a:r>
            <a:r>
              <a:rPr lang="en-US" sz="3200" b="1" dirty="0"/>
              <a:t> Core in my </a:t>
            </a:r>
            <a:r>
              <a:rPr lang="en-US" sz="3200" b="1" dirty="0" smtClean="0"/>
              <a:t>applications?</a:t>
            </a:r>
            <a:endParaRPr lang="en-US" sz="32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sz="quarter" idx="1"/>
          </p:nvPr>
        </p:nvSpPr>
        <p:spPr>
          <a:xfrm>
            <a:off x="2119310" y="3086955"/>
            <a:ext cx="4905375" cy="32316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Best Practices Lesson 2 recap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6225" y="1257301"/>
            <a:ext cx="8475663" cy="4864099"/>
          </a:xfrm>
        </p:spPr>
        <p:txBody>
          <a:bodyPr>
            <a:normAutofit lnSpcReduction="10000"/>
          </a:bodyPr>
          <a:lstStyle/>
          <a:p>
            <a:pPr lvl="1" indent="0">
              <a:buNone/>
            </a:pPr>
            <a:endParaRPr lang="en-US" sz="1400" b="1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800" dirty="0"/>
              <a:t>Don’t do it all yourself !</a:t>
            </a:r>
          </a:p>
          <a:p>
            <a:pPr marL="684213" lvl="1" indent="-342900">
              <a:buFont typeface="Arial"/>
              <a:buChar char="•"/>
            </a:pPr>
            <a:r>
              <a:rPr lang="en-US" dirty="0"/>
              <a:t>Make sure you use </a:t>
            </a:r>
            <a:r>
              <a:rPr lang="en-US" dirty="0" err="1" smtClean="0"/>
              <a:t>Predix</a:t>
            </a:r>
            <a:r>
              <a:rPr lang="en-US" dirty="0" smtClean="0"/>
              <a:t> </a:t>
            </a:r>
            <a:r>
              <a:rPr lang="en-US" dirty="0"/>
              <a:t>Core services</a:t>
            </a:r>
          </a:p>
          <a:p>
            <a:pPr marL="1087438" lvl="2" indent="-342900">
              <a:buFont typeface="Arial"/>
              <a:buChar char="•"/>
            </a:pPr>
            <a:r>
              <a:rPr lang="en-US" sz="2400" dirty="0"/>
              <a:t>Scheduler Service – schedule job</a:t>
            </a:r>
          </a:p>
          <a:p>
            <a:pPr marL="1087438" lvl="2" indent="-342900">
              <a:buFont typeface="Arial"/>
              <a:buChar char="•"/>
            </a:pPr>
            <a:r>
              <a:rPr lang="en-US" sz="2400" dirty="0"/>
              <a:t>Data Access Services – access backend database</a:t>
            </a:r>
          </a:p>
          <a:p>
            <a:pPr marL="1087438" lvl="2" indent="-342900">
              <a:buFont typeface="Arial"/>
              <a:buChar char="•"/>
            </a:pPr>
            <a:r>
              <a:rPr lang="en-US" sz="2400" dirty="0"/>
              <a:t>Logger Service – log business data or debugging</a:t>
            </a:r>
          </a:p>
          <a:p>
            <a:pPr marL="1087438" lvl="2" indent="-342900">
              <a:buFont typeface="Arial"/>
              <a:buChar char="•"/>
            </a:pPr>
            <a:r>
              <a:rPr lang="en-US" sz="2400" dirty="0"/>
              <a:t>Configuration Service – externalize configuration properties</a:t>
            </a:r>
          </a:p>
          <a:p>
            <a:pPr marL="1087438" lvl="2" indent="-342900">
              <a:buFont typeface="Arial"/>
              <a:buChar char="•"/>
            </a:pPr>
            <a:r>
              <a:rPr lang="en-US" sz="2400" dirty="0"/>
              <a:t>Notification Service – handle events and notifications</a:t>
            </a:r>
          </a:p>
          <a:p>
            <a:pPr marL="1087438" lvl="2" indent="-342900">
              <a:buFont typeface="Arial"/>
              <a:buChar char="•"/>
            </a:pPr>
            <a:r>
              <a:rPr lang="en-US" sz="2400" dirty="0"/>
              <a:t>Security Services – authentication, SSL, identify and user preference</a:t>
            </a:r>
          </a:p>
          <a:p>
            <a:pPr marL="1087438" lvl="2" indent="-342900">
              <a:buFont typeface="Arial"/>
              <a:buChar char="•"/>
            </a:pPr>
            <a:r>
              <a:rPr lang="en-US" sz="2400" dirty="0"/>
              <a:t>Exception Service – centralize and localize application messages</a:t>
            </a:r>
          </a:p>
          <a:p>
            <a:pPr marL="457200" indent="-457200">
              <a:buFont typeface="Arial"/>
              <a:buChar char="•"/>
            </a:pP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649007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1600201"/>
            <a:ext cx="8475663" cy="4444999"/>
          </a:xfrm>
        </p:spPr>
        <p:txBody>
          <a:bodyPr/>
          <a:lstStyle/>
          <a:p>
            <a:pPr lvl="1" indent="0">
              <a:buNone/>
            </a:pPr>
            <a:endParaRPr lang="en-US" sz="1400" b="1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800" dirty="0" smtClean="0"/>
              <a:t>Don’t do it all yourself !</a:t>
            </a:r>
          </a:p>
          <a:p>
            <a:pPr marL="684213" lvl="1" indent="-342900">
              <a:buFont typeface="Arial"/>
              <a:buChar char="•"/>
            </a:pPr>
            <a:r>
              <a:rPr lang="en-US" dirty="0" smtClean="0"/>
              <a:t>Use the dependency injection framework to access those services</a:t>
            </a:r>
          </a:p>
          <a:p>
            <a:pPr marL="684213" lvl="1" indent="-342900">
              <a:buFont typeface="Arial"/>
              <a:buChar char="•"/>
            </a:pPr>
            <a:r>
              <a:rPr lang="en-US" dirty="0" smtClean="0"/>
              <a:t>Use Spring DM/blueprint component model</a:t>
            </a:r>
          </a:p>
          <a:p>
            <a:pPr marL="684213" lvl="1" indent="-342900">
              <a:buFont typeface="Arial"/>
              <a:buChar char="•"/>
            </a:pPr>
            <a:r>
              <a:rPr lang="en-US" dirty="0" smtClean="0"/>
              <a:t>Use API only when needed</a:t>
            </a:r>
          </a:p>
          <a:p>
            <a:pPr marL="457200" indent="-457200">
              <a:buFont typeface="Arial"/>
              <a:buChar char="•"/>
            </a:pP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815869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1600201"/>
            <a:ext cx="8475663" cy="4444999"/>
          </a:xfrm>
        </p:spPr>
        <p:txBody>
          <a:bodyPr/>
          <a:lstStyle/>
          <a:p>
            <a:pPr lvl="1" indent="0">
              <a:buNone/>
            </a:pPr>
            <a:endParaRPr lang="en-US" sz="1400" b="1" dirty="0"/>
          </a:p>
          <a:p>
            <a:r>
              <a:rPr lang="en-US" sz="2800" dirty="0"/>
              <a:t>Add the </a:t>
            </a:r>
            <a:r>
              <a:rPr lang="en-US" sz="2800" dirty="0" err="1" smtClean="0"/>
              <a:t>Predix</a:t>
            </a:r>
            <a:r>
              <a:rPr lang="en-US" sz="2800" dirty="0" smtClean="0"/>
              <a:t> </a:t>
            </a:r>
            <a:r>
              <a:rPr lang="en-US" sz="2800" dirty="0"/>
              <a:t>Core services to the module-context.xml 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7" y="2307167"/>
            <a:ext cx="7870871" cy="3839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411467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8125" y="1397001"/>
            <a:ext cx="8475663" cy="4444999"/>
          </a:xfrm>
        </p:spPr>
        <p:txBody>
          <a:bodyPr/>
          <a:lstStyle/>
          <a:p>
            <a:pPr lvl="1" indent="0">
              <a:buNone/>
            </a:pPr>
            <a:endParaRPr lang="en-US" sz="1400" b="1" dirty="0"/>
          </a:p>
          <a:p>
            <a:r>
              <a:rPr lang="en-US" sz="2800" dirty="0"/>
              <a:t>Use injection framework to inject in the </a:t>
            </a:r>
            <a:r>
              <a:rPr lang="en-US" sz="2800" dirty="0" err="1" smtClean="0"/>
              <a:t>Predix</a:t>
            </a:r>
            <a:r>
              <a:rPr lang="en-US" sz="2800" dirty="0" smtClean="0"/>
              <a:t> </a:t>
            </a:r>
            <a:r>
              <a:rPr lang="en-US" sz="2800" dirty="0"/>
              <a:t>Core services</a:t>
            </a:r>
          </a:p>
          <a:p>
            <a:pPr marL="342900" indent="-342900">
              <a:buFont typeface="Wingdings" charset="2"/>
              <a:buChar char="Ø"/>
            </a:pPr>
            <a:endParaRPr lang="en-US" sz="2400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2" y="2442637"/>
            <a:ext cx="7526865" cy="36877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244888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1600201"/>
            <a:ext cx="8475663" cy="4444999"/>
          </a:xfrm>
        </p:spPr>
        <p:txBody>
          <a:bodyPr/>
          <a:lstStyle/>
          <a:p>
            <a:pPr lvl="1" indent="0">
              <a:buNone/>
            </a:pPr>
            <a:endParaRPr lang="en-US" sz="1400" b="1" dirty="0"/>
          </a:p>
          <a:p>
            <a:r>
              <a:rPr lang="en-US" sz="2800" dirty="0"/>
              <a:t>Use </a:t>
            </a:r>
            <a:r>
              <a:rPr lang="en-US" sz="2800" dirty="0" smtClean="0"/>
              <a:t>the declaration to </a:t>
            </a:r>
            <a:r>
              <a:rPr lang="en-US" sz="2800" dirty="0"/>
              <a:t>expose as </a:t>
            </a:r>
            <a:r>
              <a:rPr lang="en-US" sz="2800" dirty="0" err="1"/>
              <a:t>OSGi</a:t>
            </a:r>
            <a:r>
              <a:rPr lang="en-US" sz="2800" dirty="0"/>
              <a:t> service</a:t>
            </a:r>
          </a:p>
          <a:p>
            <a:pPr marL="342900" indent="-342900">
              <a:buFont typeface="Wingdings" charset="2"/>
              <a:buChar char="Ø"/>
            </a:pPr>
            <a:endParaRPr lang="en-US" sz="2400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3" y="2633134"/>
            <a:ext cx="8104487" cy="12869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509497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1600201"/>
            <a:ext cx="8475663" cy="4444999"/>
          </a:xfrm>
        </p:spPr>
        <p:txBody>
          <a:bodyPr/>
          <a:lstStyle/>
          <a:p>
            <a:pPr lvl="1" indent="0">
              <a:buNone/>
            </a:pPr>
            <a:endParaRPr lang="en-US" sz="1400" b="1" dirty="0"/>
          </a:p>
          <a:p>
            <a:r>
              <a:rPr lang="en-US" sz="2800" dirty="0"/>
              <a:t>Use API to register </a:t>
            </a:r>
            <a:r>
              <a:rPr lang="en-US" sz="2800" dirty="0" err="1"/>
              <a:t>RESTFul</a:t>
            </a:r>
            <a:r>
              <a:rPr lang="en-US" sz="2800" dirty="0"/>
              <a:t> or SOAP service</a:t>
            </a:r>
          </a:p>
          <a:p>
            <a:pPr marL="342900" indent="-342900">
              <a:buFont typeface="Wingdings" charset="2"/>
              <a:buChar char="Ø"/>
            </a:pPr>
            <a:endParaRPr lang="en-US" sz="2400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7" y="2400300"/>
            <a:ext cx="7969937" cy="1553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67" y="4385735"/>
            <a:ext cx="7927697" cy="16467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924979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6819900" y="1524000"/>
            <a:ext cx="2209800" cy="4368800"/>
          </a:xfrm>
          <a:prstGeom prst="roundRect">
            <a:avLst>
              <a:gd name="adj" fmla="val 5091"/>
            </a:avLst>
          </a:prstGeom>
          <a:solidFill>
            <a:srgbClr val="5881DD"/>
          </a:solidFill>
          <a:ln>
            <a:solidFill>
              <a:srgbClr val="FFFF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ndara"/>
              </a:rPr>
              <a:t>Administration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ndara"/>
              </a:rPr>
              <a:t>Console</a:t>
            </a: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66700" y="1536700"/>
            <a:ext cx="2209800" cy="4368800"/>
          </a:xfrm>
          <a:prstGeom prst="roundRect">
            <a:avLst>
              <a:gd name="adj" fmla="val 5091"/>
            </a:avLst>
          </a:prstGeom>
          <a:solidFill>
            <a:srgbClr val="5881DD"/>
          </a:solidFill>
          <a:ln>
            <a:solidFill>
              <a:srgbClr val="FFFF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ndara"/>
              </a:rPr>
              <a:t>Visualization</a:t>
            </a: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05100" y="1562100"/>
            <a:ext cx="3962400" cy="4368800"/>
          </a:xfrm>
          <a:prstGeom prst="roundRect">
            <a:avLst>
              <a:gd name="adj" fmla="val 5091"/>
            </a:avLst>
          </a:prstGeom>
          <a:solidFill>
            <a:srgbClr val="5881DD"/>
          </a:solidFill>
          <a:ln>
            <a:solidFill>
              <a:srgbClr val="FFFFF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ndara"/>
              </a:rPr>
              <a:t>Kernel</a:t>
            </a: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 smtClean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10367" y="1913467"/>
            <a:ext cx="3683566" cy="390313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7828" y="2142035"/>
            <a:ext cx="1590697" cy="12118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905"/>
                <a:gradFill flip="none" rotWithShape="1">
                  <a:gsLst>
                    <a:gs pos="0">
                      <a:srgbClr val="000000"/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 scaled="0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ndara"/>
              </a:rPr>
              <a:t>Play Run time Core</a:t>
            </a:r>
            <a:endParaRPr lang="en-US" sz="2000" b="1" dirty="0">
              <a:ln w="1905"/>
              <a:gradFill flip="none" rotWithShape="1">
                <a:gsLst>
                  <a:gs pos="0">
                    <a:srgbClr val="000000"/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 scaled="0"/>
                <a:tileRect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ndara"/>
            </a:endParaRPr>
          </a:p>
        </p:txBody>
      </p:sp>
      <p:sp>
        <p:nvSpPr>
          <p:cNvPr id="731136" name="Rectangle 731135"/>
          <p:cNvSpPr/>
          <p:nvPr/>
        </p:nvSpPr>
        <p:spPr>
          <a:xfrm>
            <a:off x="2917608" y="5444188"/>
            <a:ext cx="3452995" cy="34030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Spring/OSGI Container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31137" name="Rectangle 731136"/>
          <p:cNvSpPr/>
          <p:nvPr/>
        </p:nvSpPr>
        <p:spPr>
          <a:xfrm>
            <a:off x="2934376" y="4707466"/>
            <a:ext cx="3444693" cy="7456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31138" name="Rectangle 731137"/>
          <p:cNvSpPr/>
          <p:nvPr/>
        </p:nvSpPr>
        <p:spPr>
          <a:xfrm>
            <a:off x="2951310" y="4936067"/>
            <a:ext cx="1116924" cy="4161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Service Lifecycle Management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31139" name="TextBox 731138"/>
          <p:cNvSpPr txBox="1"/>
          <p:nvPr/>
        </p:nvSpPr>
        <p:spPr>
          <a:xfrm>
            <a:off x="4196879" y="4732873"/>
            <a:ext cx="929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andara"/>
              </a:rPr>
              <a:t>Core Services</a:t>
            </a:r>
            <a:endParaRPr lang="en-US" sz="900" dirty="0">
              <a:latin typeface="Candar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78300" y="4936067"/>
            <a:ext cx="1091410" cy="3852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Service Configuration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7867" y="4936067"/>
            <a:ext cx="968870" cy="403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Security (Identity &amp; Authentication)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31141" name="Rectangle 731140"/>
          <p:cNvSpPr/>
          <p:nvPr/>
        </p:nvSpPr>
        <p:spPr>
          <a:xfrm>
            <a:off x="2951475" y="2607733"/>
            <a:ext cx="2247058" cy="20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31142" name="Rectangle 731141"/>
          <p:cNvSpPr/>
          <p:nvPr/>
        </p:nvSpPr>
        <p:spPr>
          <a:xfrm>
            <a:off x="5342010" y="2731345"/>
            <a:ext cx="1033390" cy="189145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99579" y="2598543"/>
            <a:ext cx="12118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andara"/>
              </a:rPr>
              <a:t>Application Services</a:t>
            </a:r>
            <a:endParaRPr lang="en-US" sz="900" dirty="0">
              <a:latin typeface="Candar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60453" y="4274866"/>
            <a:ext cx="1142471" cy="3350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Data Access</a:t>
            </a:r>
          </a:p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(Spring Data)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37278" y="4274867"/>
            <a:ext cx="1079061" cy="3350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Logging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68919" y="3905189"/>
            <a:ext cx="1134534" cy="3350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User Management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55749" y="3905356"/>
            <a:ext cx="1060590" cy="3350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Scheduling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60453" y="3527212"/>
            <a:ext cx="1139478" cy="3350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Notification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155915" y="3527211"/>
            <a:ext cx="1060424" cy="3350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Exception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94806" y="2729038"/>
            <a:ext cx="94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andara"/>
              </a:rPr>
              <a:t>Administration Services</a:t>
            </a:r>
            <a:endParaRPr lang="en-US" sz="900" dirty="0">
              <a:latin typeface="Candara"/>
            </a:endParaRPr>
          </a:p>
        </p:txBody>
      </p:sp>
      <p:sp>
        <p:nvSpPr>
          <p:cNvPr id="731143" name="Rectangle 731142"/>
          <p:cNvSpPr/>
          <p:nvPr/>
        </p:nvSpPr>
        <p:spPr>
          <a:xfrm>
            <a:off x="5391646" y="3072485"/>
            <a:ext cx="914400" cy="3652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Administration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02939" y="3507924"/>
            <a:ext cx="914400" cy="3652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Deployment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02939" y="3940031"/>
            <a:ext cx="914400" cy="3652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Configuration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31144" name="Rectangle 731143"/>
          <p:cNvSpPr/>
          <p:nvPr/>
        </p:nvSpPr>
        <p:spPr>
          <a:xfrm>
            <a:off x="2943175" y="1947333"/>
            <a:ext cx="3469594" cy="5091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User Defined Services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31145" name="Rectangle 731144"/>
          <p:cNvSpPr/>
          <p:nvPr/>
        </p:nvSpPr>
        <p:spPr>
          <a:xfrm>
            <a:off x="7165208" y="2521035"/>
            <a:ext cx="1469182" cy="6806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Web Based UI</a:t>
            </a:r>
            <a:endParaRPr lang="en-US" sz="1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76501" y="3370647"/>
            <a:ext cx="1469182" cy="9598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Web Application Framework</a:t>
            </a:r>
            <a:endParaRPr lang="en-US" sz="1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198411" y="4471570"/>
            <a:ext cx="1469182" cy="863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Runtime Repository</a:t>
            </a:r>
            <a:endParaRPr lang="en-US" sz="14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4721" y="3886161"/>
            <a:ext cx="1513001" cy="1081326"/>
          </a:xfrm>
          <a:prstGeom prst="rect">
            <a:avLst/>
          </a:prstGeom>
          <a:solidFill>
            <a:srgbClr val="FFC29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1905"/>
                <a:gradFill flip="none" rotWithShape="1">
                  <a:gsLst>
                    <a:gs pos="0">
                      <a:srgbClr val="000000"/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 scaled="0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ndara"/>
              </a:rPr>
              <a:t>Workbench</a:t>
            </a:r>
            <a:endParaRPr lang="en-US" sz="2000" dirty="0">
              <a:gradFill flip="none" rotWithShape="1">
                <a:gsLst>
                  <a:gs pos="0">
                    <a:srgbClr val="000000"/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 scaled="0"/>
                <a:tileRect/>
              </a:gradFill>
              <a:latin typeface="Candara"/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6451369" y="3146353"/>
            <a:ext cx="708925" cy="676347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sz="900" dirty="0">
                <a:solidFill>
                  <a:srgbClr val="000000"/>
                </a:solidFill>
                <a:latin typeface="Candara"/>
              </a:rPr>
              <a:t>REST/HTTP</a:t>
            </a:r>
          </a:p>
        </p:txBody>
      </p:sp>
      <p:sp>
        <p:nvSpPr>
          <p:cNvPr id="72" name="Left Arrow 71"/>
          <p:cNvSpPr/>
          <p:nvPr/>
        </p:nvSpPr>
        <p:spPr>
          <a:xfrm>
            <a:off x="2114731" y="2909177"/>
            <a:ext cx="824181" cy="411478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sz="900" dirty="0">
                <a:solidFill>
                  <a:srgbClr val="000000"/>
                </a:solidFill>
                <a:latin typeface="Candara"/>
              </a:rPr>
              <a:t>REST/HTTP</a:t>
            </a:r>
          </a:p>
        </p:txBody>
      </p:sp>
      <p:sp>
        <p:nvSpPr>
          <p:cNvPr id="74" name="Down Arrow 73"/>
          <p:cNvSpPr/>
          <p:nvPr/>
        </p:nvSpPr>
        <p:spPr>
          <a:xfrm>
            <a:off x="3764920" y="2439175"/>
            <a:ext cx="141107" cy="215804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Candara"/>
            </a:endParaRPr>
          </a:p>
        </p:txBody>
      </p:sp>
      <p:sp>
        <p:nvSpPr>
          <p:cNvPr id="731153" name="Down Arrow 731152"/>
          <p:cNvSpPr/>
          <p:nvPr/>
        </p:nvSpPr>
        <p:spPr>
          <a:xfrm>
            <a:off x="5732131" y="2456441"/>
            <a:ext cx="141108" cy="249005"/>
          </a:xfrm>
          <a:prstGeom prst="down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/>
            </a:endParaRPr>
          </a:p>
        </p:txBody>
      </p:sp>
      <p:sp>
        <p:nvSpPr>
          <p:cNvPr id="76" name="Left Arrow 75"/>
          <p:cNvSpPr/>
          <p:nvPr/>
        </p:nvSpPr>
        <p:spPr>
          <a:xfrm>
            <a:off x="2106093" y="2067332"/>
            <a:ext cx="862070" cy="426307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REST/HTTP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7" name="Up Arrow 76"/>
          <p:cNvSpPr/>
          <p:nvPr/>
        </p:nvSpPr>
        <p:spPr>
          <a:xfrm>
            <a:off x="4088638" y="2413941"/>
            <a:ext cx="149409" cy="224106"/>
          </a:xfrm>
          <a:prstGeom prst="up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Candara"/>
            </a:endParaRPr>
          </a:p>
        </p:txBody>
      </p:sp>
      <p:sp>
        <p:nvSpPr>
          <p:cNvPr id="79" name="Up Arrow 78"/>
          <p:cNvSpPr/>
          <p:nvPr/>
        </p:nvSpPr>
        <p:spPr>
          <a:xfrm>
            <a:off x="6009037" y="2476203"/>
            <a:ext cx="149409" cy="224106"/>
          </a:xfrm>
          <a:prstGeom prst="up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" y="280989"/>
            <a:ext cx="8459788" cy="74771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Predix</a:t>
            </a:r>
            <a:r>
              <a:rPr lang="en-US" sz="3200" dirty="0" smtClean="0"/>
              <a:t> Core (Kernel, Visualization) Overview</a:t>
            </a:r>
            <a:br>
              <a:rPr lang="en-US" sz="3200" dirty="0" smtClean="0"/>
            </a:br>
            <a:endParaRPr lang="en-US" sz="3200" dirty="0">
              <a:solidFill>
                <a:srgbClr val="E78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47448" y="3146211"/>
            <a:ext cx="1060424" cy="3350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Event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62116" y="3146211"/>
            <a:ext cx="1135752" cy="3350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Cache 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53645" y="2765210"/>
            <a:ext cx="1135755" cy="3350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Entitlement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38982" y="2782144"/>
            <a:ext cx="1060424" cy="3350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andara"/>
              </a:rPr>
              <a:t>Auditing</a:t>
            </a:r>
            <a:endParaRPr lang="en-US" sz="9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1600201"/>
            <a:ext cx="8475663" cy="4444999"/>
          </a:xfrm>
        </p:spPr>
        <p:txBody>
          <a:bodyPr/>
          <a:lstStyle/>
          <a:p>
            <a:pPr lvl="1" indent="0">
              <a:buNone/>
            </a:pPr>
            <a:endParaRPr lang="en-US" sz="1400" b="1" dirty="0"/>
          </a:p>
          <a:p>
            <a:r>
              <a:rPr lang="en-US" sz="2800" dirty="0"/>
              <a:t>Use JDBC and </a:t>
            </a:r>
            <a:r>
              <a:rPr lang="en-US" sz="2800" dirty="0" smtClean="0"/>
              <a:t>Spring Data JPA </a:t>
            </a:r>
            <a:r>
              <a:rPr lang="en-US" sz="2800" dirty="0"/>
              <a:t>to access data</a:t>
            </a:r>
          </a:p>
          <a:p>
            <a:endParaRPr lang="en-US" sz="2800" dirty="0"/>
          </a:p>
          <a:p>
            <a:r>
              <a:rPr lang="en-US" sz="2800" dirty="0"/>
              <a:t>Use container managed </a:t>
            </a:r>
            <a:r>
              <a:rPr lang="en-US" sz="2800" dirty="0" err="1"/>
              <a:t>EntityManager</a:t>
            </a:r>
            <a:r>
              <a:rPr lang="en-US" sz="2800" dirty="0"/>
              <a:t> and annotation</a:t>
            </a:r>
          </a:p>
          <a:p>
            <a:endParaRPr lang="en-US" sz="2800" dirty="0"/>
          </a:p>
          <a:p>
            <a:r>
              <a:rPr lang="en-US" sz="2800" dirty="0"/>
              <a:t>Use container managed </a:t>
            </a:r>
            <a:r>
              <a:rPr lang="en-US" sz="2800" dirty="0" err="1"/>
              <a:t>TransactionManager</a:t>
            </a:r>
            <a:r>
              <a:rPr lang="en-US" sz="2800" dirty="0"/>
              <a:t> and annotation</a:t>
            </a:r>
          </a:p>
          <a:p>
            <a:endParaRPr lang="en-US" sz="2800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283496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1320801"/>
            <a:ext cx="8475663" cy="4724400"/>
          </a:xfrm>
        </p:spPr>
        <p:txBody>
          <a:bodyPr>
            <a:normAutofit lnSpcReduction="10000"/>
          </a:bodyPr>
          <a:lstStyle/>
          <a:p>
            <a:pPr lvl="1" indent="0">
              <a:buNone/>
            </a:pPr>
            <a:endParaRPr lang="en-US" sz="1400" b="1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>
                <a:solidFill>
                  <a:srgbClr val="EE3324"/>
                </a:solidFill>
              </a:rPr>
              <a:t>Don’t</a:t>
            </a:r>
            <a:r>
              <a:rPr lang="en-US" sz="2800" dirty="0"/>
              <a:t> add your bundles to the </a:t>
            </a:r>
            <a:r>
              <a:rPr lang="en-US" sz="2800" dirty="0" err="1"/>
              <a:t>dsp-features.xml</a:t>
            </a: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/>
              <a:t>Do create your own </a:t>
            </a:r>
            <a:r>
              <a:rPr lang="en-US" sz="2800" dirty="0" err="1"/>
              <a:t>features.xml</a:t>
            </a: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>
                <a:solidFill>
                  <a:srgbClr val="EE3324"/>
                </a:solidFill>
              </a:rPr>
              <a:t>Don’t</a:t>
            </a:r>
            <a:r>
              <a:rPr lang="en-US" sz="2800" dirty="0"/>
              <a:t> embed dependencies in your bundle</a:t>
            </a:r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/>
              <a:t>Do use Import-Package</a:t>
            </a:r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>
                <a:solidFill>
                  <a:srgbClr val="EE3324"/>
                </a:solidFill>
              </a:rPr>
              <a:t>Don’t</a:t>
            </a:r>
            <a:r>
              <a:rPr lang="en-US" sz="2800" dirty="0"/>
              <a:t> Import-Package *</a:t>
            </a:r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>
                <a:solidFill>
                  <a:srgbClr val="EE3324"/>
                </a:solidFill>
              </a:rPr>
              <a:t>Don’t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/>
              <a:t>Export-Package *</a:t>
            </a:r>
          </a:p>
          <a:p>
            <a:pPr>
              <a:buClr>
                <a:srgbClr val="711371"/>
              </a:buClr>
            </a:pP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760173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8925" y="914400"/>
            <a:ext cx="8475663" cy="5511800"/>
          </a:xfrm>
        </p:spPr>
        <p:txBody>
          <a:bodyPr>
            <a:normAutofit fontScale="92500" lnSpcReduction="10000"/>
          </a:bodyPr>
          <a:lstStyle/>
          <a:p>
            <a:pPr lvl="1" indent="0">
              <a:buNone/>
            </a:pPr>
            <a:endParaRPr lang="en-US" sz="1400" b="1" dirty="0"/>
          </a:p>
          <a:p>
            <a:pPr>
              <a:buClr>
                <a:srgbClr val="711371"/>
              </a:buClr>
            </a:pPr>
            <a:r>
              <a:rPr lang="en-US" sz="2800" dirty="0" smtClean="0"/>
              <a:t>Import/Export/Embedded/Required</a:t>
            </a:r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 smtClean="0"/>
              <a:t>Export-Package to ensure other bundles can import</a:t>
            </a: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 smtClean="0"/>
              <a:t>Import-Package:{package};{version};{optional}</a:t>
            </a: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 smtClean="0"/>
              <a:t>Dynamic Import-Package: packages will be looked up at runtime </a:t>
            </a:r>
          </a:p>
          <a:p>
            <a:pPr marL="1143000" lvl="2" indent="-457200">
              <a:buClr>
                <a:srgbClr val="711371"/>
              </a:buClr>
              <a:buFont typeface="Arial"/>
              <a:buChar char="•"/>
            </a:pPr>
            <a:r>
              <a:rPr lang="en-US" sz="1600" dirty="0" smtClean="0"/>
              <a:t>Example: </a:t>
            </a:r>
            <a:r>
              <a:rPr lang="en-US" sz="1600" dirty="0" err="1" smtClean="0"/>
              <a:t>Class.forName</a:t>
            </a:r>
            <a:endParaRPr lang="en-US" sz="1600" dirty="0"/>
          </a:p>
          <a:p>
            <a:pPr>
              <a:buClr>
                <a:srgbClr val="711371"/>
              </a:buClr>
            </a:pPr>
            <a:endParaRPr lang="en-US" sz="2800" dirty="0" smtClean="0">
              <a:solidFill>
                <a:schemeClr val="bg2"/>
              </a:solidFill>
            </a:endParaRPr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 smtClean="0"/>
              <a:t>Embedded </a:t>
            </a:r>
            <a:r>
              <a:rPr lang="en-US" sz="2800" dirty="0" err="1" smtClean="0"/>
              <a:t>Jarfiles</a:t>
            </a:r>
            <a:r>
              <a:rPr lang="en-US" sz="2800" dirty="0" smtClean="0"/>
              <a:t>:  classes of jars will be part of the bundle</a:t>
            </a:r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 smtClean="0"/>
              <a:t>Required-Bundle: Import * exported by that bundle</a:t>
            </a: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endParaRPr lang="en-US" sz="2800" dirty="0"/>
          </a:p>
          <a:p>
            <a:pPr>
              <a:buClr>
                <a:srgbClr val="711371"/>
              </a:buClr>
            </a:pP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516750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1600201"/>
            <a:ext cx="8475663" cy="4444999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rgbClr val="EE3324"/>
                </a:solidFill>
              </a:rPr>
              <a:t>Don’t</a:t>
            </a:r>
            <a:r>
              <a:rPr lang="en-US" sz="2800" dirty="0" smtClean="0"/>
              <a:t> embed everything in your </a:t>
            </a:r>
            <a:r>
              <a:rPr lang="en-US" sz="2800" dirty="0" err="1" smtClean="0"/>
              <a:t>persistence.xml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Do </a:t>
            </a:r>
            <a:r>
              <a:rPr lang="en-US" sz="2800" dirty="0" smtClean="0"/>
              <a:t>use the &lt;bundle&gt;.</a:t>
            </a:r>
            <a:r>
              <a:rPr lang="en-US" sz="2800" dirty="0" err="1" smtClean="0"/>
              <a:t>conf</a:t>
            </a:r>
            <a:r>
              <a:rPr lang="en-US" sz="2800" dirty="0" smtClean="0"/>
              <a:t> file for configurable properties</a:t>
            </a:r>
            <a:endParaRPr lang="en-US" sz="2800" dirty="0"/>
          </a:p>
          <a:p>
            <a:pPr marL="342900" indent="-342900">
              <a:buFont typeface="Wingdings" charset="2"/>
              <a:buChar char="Ø"/>
            </a:pPr>
            <a:endParaRPr lang="en-US" sz="2400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666806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503"/>
            <a:ext cx="9144000" cy="2560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370" y="2502180"/>
            <a:ext cx="89532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How should I </a:t>
            </a:r>
            <a:r>
              <a:rPr lang="en-US" sz="3200" b="1" dirty="0"/>
              <a:t>use </a:t>
            </a:r>
            <a:r>
              <a:rPr lang="en-US" sz="3200" b="1" dirty="0" err="1"/>
              <a:t>Predix</a:t>
            </a:r>
            <a:r>
              <a:rPr lang="en-US" sz="3200" b="1" dirty="0"/>
              <a:t> Core in my </a:t>
            </a:r>
            <a:r>
              <a:rPr lang="en-US" sz="3200" b="1" dirty="0" smtClean="0"/>
              <a:t>applications?</a:t>
            </a:r>
            <a:endParaRPr lang="en-US" sz="32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sz="quarter" idx="1"/>
          </p:nvPr>
        </p:nvSpPr>
        <p:spPr>
          <a:xfrm>
            <a:off x="2119310" y="3086955"/>
            <a:ext cx="4905375" cy="32316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Best Practices, Lesson </a:t>
            </a:r>
            <a:r>
              <a:rPr lang="en-US" sz="2800" dirty="0">
                <a:solidFill>
                  <a:srgbClr val="00B0F0"/>
                </a:solidFill>
              </a:rPr>
              <a:t>3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ClassNotFound</a:t>
            </a:r>
            <a:r>
              <a:rPr lang="en-US" dirty="0" smtClean="0"/>
              <a:t> - Fix 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8925" y="1092201"/>
            <a:ext cx="8475663" cy="4724399"/>
          </a:xfrm>
        </p:spPr>
        <p:txBody>
          <a:bodyPr>
            <a:normAutofit lnSpcReduction="10000"/>
          </a:bodyPr>
          <a:lstStyle/>
          <a:p>
            <a:pPr lvl="1" indent="0">
              <a:buClr>
                <a:srgbClr val="711371"/>
              </a:buClr>
              <a:buNone/>
            </a:pPr>
            <a:endParaRPr lang="en-US" sz="1400" b="1" dirty="0"/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ea typeface="+mn-ea"/>
                <a:cs typeface="+mn-cs"/>
              </a:rPr>
              <a:t>Use the </a:t>
            </a:r>
            <a:r>
              <a:rPr lang="en-US" sz="2800" dirty="0" smtClean="0">
                <a:solidFill>
                  <a:schemeClr val="tx1"/>
                </a:solidFill>
                <a:ea typeface="+mn-ea"/>
                <a:cs typeface="+mn-cs"/>
              </a:rPr>
              <a:t>Spring Tool Suite</a:t>
            </a:r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endParaRPr lang="en-US" sz="2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a typeface="+mn-ea"/>
                <a:cs typeface="+mn-cs"/>
              </a:rPr>
              <a:t>Build a </a:t>
            </a:r>
            <a:r>
              <a:rPr lang="en-US" sz="2800" dirty="0" err="1" smtClean="0">
                <a:solidFill>
                  <a:schemeClr val="tx1"/>
                </a:solidFill>
                <a:ea typeface="+mn-ea"/>
                <a:cs typeface="+mn-cs"/>
              </a:rPr>
              <a:t>Predix</a:t>
            </a:r>
            <a:r>
              <a:rPr lang="en-US" sz="2800" dirty="0" smtClean="0">
                <a:solidFill>
                  <a:schemeClr val="tx1"/>
                </a:solidFill>
                <a:ea typeface="+mn-ea"/>
                <a:cs typeface="+mn-cs"/>
              </a:rPr>
              <a:t> Core service project</a:t>
            </a:r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endParaRPr lang="en-US" sz="28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687387" lvl="2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Compilation error </a:t>
            </a:r>
          </a:p>
          <a:p>
            <a:pPr marL="687387" lvl="2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Fix it</a:t>
            </a:r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endParaRPr lang="en-US" sz="2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a typeface="+mn-ea"/>
                <a:cs typeface="+mn-cs"/>
              </a:rPr>
              <a:t>Deploy, run and test service from the browser</a:t>
            </a:r>
          </a:p>
          <a:p>
            <a:pPr marL="687387" lvl="2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687387" lvl="2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Runtime </a:t>
            </a:r>
            <a:r>
              <a:rPr lang="en-US" dirty="0">
                <a:solidFill>
                  <a:schemeClr val="tx1"/>
                </a:solidFill>
              </a:rPr>
              <a:t>error</a:t>
            </a:r>
          </a:p>
          <a:p>
            <a:pPr marL="687387" lvl="2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Remote debugger</a:t>
            </a:r>
          </a:p>
          <a:p>
            <a:pPr marL="687387" lvl="2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Fix it</a:t>
            </a:r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endParaRPr lang="en-US" sz="2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0" indent="0">
              <a:buClr>
                <a:srgbClr val="711371"/>
              </a:buClr>
              <a:buNone/>
            </a:pPr>
            <a:r>
              <a:rPr lang="en-US" sz="2800" dirty="0"/>
              <a:t>	</a:t>
            </a:r>
            <a:endParaRPr lang="en-US" sz="2400" b="1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endParaRPr lang="en-US" sz="2400" b="1" dirty="0"/>
          </a:p>
          <a:p>
            <a:pPr>
              <a:buClr>
                <a:srgbClr val="711371"/>
              </a:buClr>
            </a:pPr>
            <a:endParaRPr lang="en-US" b="1" dirty="0"/>
          </a:p>
          <a:p>
            <a:pPr>
              <a:buClr>
                <a:srgbClr val="711371"/>
              </a:buClr>
            </a:pPr>
            <a:endParaRPr lang="en-US" b="1" dirty="0" smtClean="0"/>
          </a:p>
          <a:p>
            <a:pPr>
              <a:buClr>
                <a:srgbClr val="7113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86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503"/>
            <a:ext cx="9144000" cy="2560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370" y="2502180"/>
            <a:ext cx="89532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How should I </a:t>
            </a:r>
            <a:r>
              <a:rPr lang="en-US" sz="3200" b="1" dirty="0"/>
              <a:t>use </a:t>
            </a:r>
            <a:r>
              <a:rPr lang="en-US" sz="3200" b="1" dirty="0" err="1"/>
              <a:t>Predix</a:t>
            </a:r>
            <a:r>
              <a:rPr lang="en-US" sz="3200" b="1" dirty="0"/>
              <a:t> Core in my </a:t>
            </a:r>
            <a:r>
              <a:rPr lang="en-US" sz="3200" b="1" dirty="0" smtClean="0"/>
              <a:t>applications?</a:t>
            </a:r>
            <a:endParaRPr lang="en-US" sz="32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sz="quarter" idx="1"/>
          </p:nvPr>
        </p:nvSpPr>
        <p:spPr>
          <a:xfrm>
            <a:off x="2119310" y="3086955"/>
            <a:ext cx="4905375" cy="32316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Best Practices, Lesson </a:t>
            </a:r>
            <a:r>
              <a:rPr lang="en-US" sz="2800" dirty="0">
                <a:solidFill>
                  <a:srgbClr val="00B0F0"/>
                </a:solidFill>
              </a:rPr>
              <a:t>3</a:t>
            </a:r>
            <a:r>
              <a:rPr lang="en-US" sz="2800" dirty="0" smtClean="0">
                <a:solidFill>
                  <a:srgbClr val="00B0F0"/>
                </a:solidFill>
              </a:rPr>
              <a:t> recap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7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troubleshooting tips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1257301"/>
            <a:ext cx="8475663" cy="4787900"/>
          </a:xfrm>
        </p:spPr>
        <p:txBody>
          <a:bodyPr/>
          <a:lstStyle/>
          <a:p>
            <a:pPr lvl="1" indent="0">
              <a:buNone/>
            </a:pPr>
            <a:endParaRPr lang="en-US" sz="1400" b="1" dirty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800" dirty="0" smtClean="0"/>
              <a:t>The </a:t>
            </a:r>
            <a:r>
              <a:rPr lang="en-US" sz="2800" dirty="0" err="1" smtClean="0"/>
              <a:t>ClassNotFound</a:t>
            </a:r>
            <a:r>
              <a:rPr lang="en-US" sz="2800" dirty="0" smtClean="0"/>
              <a:t> nightmare</a:t>
            </a:r>
          </a:p>
          <a:p>
            <a:pPr marL="627063" lvl="1" indent="-285750">
              <a:buFont typeface="Arial"/>
              <a:buChar char="•"/>
            </a:pPr>
            <a:r>
              <a:rPr lang="en-US" dirty="0" smtClean="0"/>
              <a:t>Compile </a:t>
            </a:r>
            <a:r>
              <a:rPr lang="en-US" dirty="0"/>
              <a:t>time dependencies does not resolve runtime </a:t>
            </a:r>
            <a:r>
              <a:rPr lang="en-US" dirty="0" smtClean="0"/>
              <a:t>dependencies</a:t>
            </a:r>
          </a:p>
          <a:p>
            <a:pPr marL="627063" lvl="1" indent="-285750">
              <a:buFont typeface="Arial"/>
              <a:buChar char="•"/>
            </a:pPr>
            <a:r>
              <a:rPr lang="en-US" dirty="0" smtClean="0"/>
              <a:t>Avoid </a:t>
            </a:r>
            <a:r>
              <a:rPr lang="en-US" dirty="0"/>
              <a:t>using “*” as Import-</a:t>
            </a:r>
            <a:r>
              <a:rPr lang="en-US" dirty="0" smtClean="0"/>
              <a:t>Package</a:t>
            </a:r>
          </a:p>
          <a:p>
            <a:pPr marL="627063" lvl="1" indent="-285750">
              <a:buFont typeface="Arial"/>
              <a:buChar char="•"/>
            </a:pPr>
            <a:r>
              <a:rPr lang="en-US" dirty="0" smtClean="0"/>
              <a:t>Check </a:t>
            </a:r>
            <a:r>
              <a:rPr lang="en-US" dirty="0"/>
              <a:t>your MANIFEST.MF file for Import-</a:t>
            </a:r>
            <a:r>
              <a:rPr lang="en-US" dirty="0" smtClean="0"/>
              <a:t>Package</a:t>
            </a:r>
          </a:p>
          <a:p>
            <a:pPr marL="627063" lvl="1" indent="-285750">
              <a:buFont typeface="Arial"/>
              <a:buChar char="•"/>
            </a:pPr>
            <a:endParaRPr lang="en-US" sz="1600" b="1" dirty="0"/>
          </a:p>
          <a:p>
            <a:pPr marL="1087438" lvl="2" indent="-342900">
              <a:buFont typeface="Arial"/>
              <a:buChar char="•"/>
            </a:pPr>
            <a:endParaRPr lang="en-US" sz="1600" b="1" dirty="0"/>
          </a:p>
          <a:p>
            <a:pPr marL="627063" lvl="1" indent="-285750"/>
            <a:endParaRPr lang="en-US" sz="1600" b="1" dirty="0"/>
          </a:p>
          <a:p>
            <a:pPr marL="627063" lvl="1" indent="-285750"/>
            <a:endParaRPr lang="en-US" sz="1600" b="1" dirty="0"/>
          </a:p>
          <a:p>
            <a:pPr marL="342900" indent="-342900">
              <a:buFont typeface="Wingdings" charset="2"/>
              <a:buChar char="Ø"/>
            </a:pPr>
            <a:endParaRPr lang="en-US" sz="2400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4287375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troubleshooting tips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1257301"/>
            <a:ext cx="8475663" cy="4787900"/>
          </a:xfrm>
        </p:spPr>
        <p:txBody>
          <a:bodyPr/>
          <a:lstStyle/>
          <a:p>
            <a:pPr lvl="1" indent="0">
              <a:buNone/>
            </a:pPr>
            <a:endParaRPr lang="en-US" sz="1400" b="1" dirty="0"/>
          </a:p>
          <a:p>
            <a:pPr marL="342900" lvl="1" indent="-342900">
              <a:spcBef>
                <a:spcPts val="0"/>
              </a:spcBef>
              <a:buClr>
                <a:srgbClr val="711371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a typeface="+mn-ea"/>
                <a:cs typeface="+mn-cs"/>
              </a:rPr>
              <a:t>Missing requirement error</a:t>
            </a:r>
          </a:p>
          <a:p>
            <a:pPr marL="627063" lvl="1" indent="-285750">
              <a:buFont typeface="Arial"/>
              <a:buChar char="•"/>
            </a:pPr>
            <a:r>
              <a:rPr lang="en-US" dirty="0"/>
              <a:t> [253.0] package; (&amp;(package=</a:t>
            </a:r>
            <a:r>
              <a:rPr lang="en-US" dirty="0" err="1"/>
              <a:t>javax.persistence</a:t>
            </a:r>
            <a:r>
              <a:rPr lang="en-US" dirty="0"/>
              <a:t>)(version&gt;=1.1.0)(!(version&gt;=2.0.0))</a:t>
            </a:r>
            <a:r>
              <a:rPr lang="en-US" dirty="0" smtClean="0"/>
              <a:t>)</a:t>
            </a:r>
          </a:p>
          <a:p>
            <a:pPr marL="627063" lvl="1" indent="-28575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/>
              <a:t>the following commands on the </a:t>
            </a:r>
            <a:r>
              <a:rPr lang="en-US" dirty="0" err="1"/>
              <a:t>dsp</a:t>
            </a:r>
            <a:r>
              <a:rPr lang="en-US" dirty="0"/>
              <a:t> console</a:t>
            </a:r>
            <a:r>
              <a:rPr lang="en-US" dirty="0" smtClean="0"/>
              <a:t>:</a:t>
            </a:r>
          </a:p>
          <a:p>
            <a:pPr marL="971550" lvl="2" indent="-285750">
              <a:buFont typeface="Arial"/>
              <a:buChar char="•"/>
            </a:pPr>
            <a:endParaRPr lang="en-US" sz="2400" dirty="0" smtClean="0"/>
          </a:p>
          <a:p>
            <a:pPr marL="971550" lvl="2" indent="-285750">
              <a:buFont typeface="Arial"/>
              <a:buChar char="•"/>
            </a:pPr>
            <a:r>
              <a:rPr lang="en-US" sz="2400" dirty="0" smtClean="0"/>
              <a:t>$</a:t>
            </a:r>
            <a:r>
              <a:rPr lang="en-US" sz="2400" dirty="0" err="1"/>
              <a:t>admin@dsp</a:t>
            </a:r>
            <a:r>
              <a:rPr lang="en-US" sz="2400" dirty="0"/>
              <a:t>&gt;headers &lt;bundle #&gt; to check the </a:t>
            </a:r>
            <a:r>
              <a:rPr lang="en-US" sz="2400" dirty="0" smtClean="0"/>
              <a:t>dependencies</a:t>
            </a:r>
          </a:p>
          <a:p>
            <a:pPr marL="971550" lvl="2" indent="-285750">
              <a:buFont typeface="Arial"/>
              <a:buChar char="•"/>
            </a:pPr>
            <a:r>
              <a:rPr lang="en-US" sz="2400" dirty="0" smtClean="0"/>
              <a:t>$</a:t>
            </a:r>
            <a:r>
              <a:rPr lang="en-US" sz="2400" dirty="0" err="1"/>
              <a:t>admin@dsp</a:t>
            </a:r>
            <a:r>
              <a:rPr lang="en-US" sz="2400" dirty="0"/>
              <a:t>&gt;exports to check packages and versions available</a:t>
            </a:r>
          </a:p>
          <a:p>
            <a:pPr marL="1087438" lvl="2" indent="-342900">
              <a:buFont typeface="Arial"/>
              <a:buChar char="•"/>
            </a:pPr>
            <a:endParaRPr lang="en-US" sz="1600" b="1" dirty="0"/>
          </a:p>
          <a:p>
            <a:pPr marL="627063" lvl="1" indent="-285750"/>
            <a:endParaRPr lang="en-US" sz="1600" b="1" dirty="0"/>
          </a:p>
          <a:p>
            <a:pPr marL="627063" lvl="1" indent="-285750"/>
            <a:endParaRPr lang="en-US" sz="1600" b="1" dirty="0"/>
          </a:p>
          <a:p>
            <a:pPr marL="342900" indent="-342900">
              <a:buFont typeface="Wingdings" charset="2"/>
              <a:buChar char="Ø"/>
            </a:pPr>
            <a:endParaRPr lang="en-US" sz="2400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652177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1600201"/>
            <a:ext cx="8475663" cy="4444999"/>
          </a:xfrm>
        </p:spPr>
        <p:txBody>
          <a:bodyPr>
            <a:normAutofit fontScale="92500" lnSpcReduction="10000"/>
          </a:bodyPr>
          <a:lstStyle/>
          <a:p>
            <a:pPr lvl="1" indent="0">
              <a:buNone/>
            </a:pPr>
            <a:endParaRPr lang="en-US" sz="1400" b="1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>
                <a:solidFill>
                  <a:srgbClr val="EE3324"/>
                </a:solidFill>
              </a:rPr>
              <a:t>Don’t</a:t>
            </a:r>
            <a:r>
              <a:rPr lang="en-US" sz="2800" dirty="0"/>
              <a:t> add your bundles to the </a:t>
            </a:r>
            <a:r>
              <a:rPr lang="en-US" sz="2800" dirty="0" err="1"/>
              <a:t>dsp-features.xml</a:t>
            </a: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/>
              <a:t>Do create your own </a:t>
            </a:r>
            <a:r>
              <a:rPr lang="en-US" sz="2800" dirty="0" err="1"/>
              <a:t>features.xml</a:t>
            </a: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>
                <a:solidFill>
                  <a:srgbClr val="EE3324"/>
                </a:solidFill>
              </a:rPr>
              <a:t>Don’t</a:t>
            </a:r>
            <a:r>
              <a:rPr lang="en-US" sz="2800" dirty="0"/>
              <a:t> embed dependencies in your bundle</a:t>
            </a:r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/>
              <a:t>Do use Import-Package</a:t>
            </a:r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>
                <a:solidFill>
                  <a:srgbClr val="EE3324"/>
                </a:solidFill>
              </a:rPr>
              <a:t>Don’t</a:t>
            </a:r>
            <a:r>
              <a:rPr lang="en-US" sz="2800" dirty="0"/>
              <a:t> Import-Package *</a:t>
            </a:r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endParaRPr lang="en-US" sz="2800" dirty="0"/>
          </a:p>
          <a:p>
            <a:pPr marL="457200" indent="-457200">
              <a:buClr>
                <a:srgbClr val="711371"/>
              </a:buClr>
              <a:buFont typeface="Arial"/>
              <a:buChar char="•"/>
            </a:pPr>
            <a:r>
              <a:rPr lang="en-US" sz="2800" dirty="0">
                <a:solidFill>
                  <a:srgbClr val="EE3324"/>
                </a:solidFill>
              </a:rPr>
              <a:t>Don’t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/>
              <a:t>Export-Package *</a:t>
            </a:r>
          </a:p>
          <a:p>
            <a:pPr>
              <a:buClr>
                <a:srgbClr val="711371"/>
              </a:buClr>
            </a:pP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023317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503"/>
            <a:ext cx="9144000" cy="2560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370" y="2502180"/>
            <a:ext cx="89532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Introduction </a:t>
            </a:r>
            <a:r>
              <a:rPr lang="en-US" sz="3200" b="1" dirty="0"/>
              <a:t>to </a:t>
            </a:r>
            <a:r>
              <a:rPr lang="en-US" sz="3200" b="1" dirty="0" err="1"/>
              <a:t>OSGi</a:t>
            </a:r>
            <a:endParaRPr lang="en-US" sz="32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8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Quick troubleshooting tips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1257301"/>
            <a:ext cx="8475663" cy="4787900"/>
          </a:xfrm>
        </p:spPr>
        <p:txBody>
          <a:bodyPr/>
          <a:lstStyle/>
          <a:p>
            <a:pPr marL="744538" lvl="2" indent="0">
              <a:buNone/>
            </a:pPr>
            <a:endParaRPr lang="en-US" sz="1400" b="1" dirty="0" smtClean="0"/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Bndtools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bndtools.org</a:t>
            </a:r>
            <a:endParaRPr lang="en-US" sz="2800" dirty="0" smtClean="0"/>
          </a:p>
          <a:p>
            <a:r>
              <a:rPr lang="en-US" sz="2800" dirty="0"/>
              <a:t>s</a:t>
            </a:r>
            <a:r>
              <a:rPr lang="en-US" sz="2800" dirty="0" smtClean="0"/>
              <a:t>hows import </a:t>
            </a:r>
          </a:p>
          <a:p>
            <a:r>
              <a:rPr lang="en-US" sz="2800" dirty="0" smtClean="0"/>
              <a:t>and export </a:t>
            </a:r>
          </a:p>
          <a:p>
            <a:r>
              <a:rPr lang="en-US" sz="2800" dirty="0" smtClean="0"/>
              <a:t>analysis</a:t>
            </a:r>
          </a:p>
          <a:p>
            <a:pPr marL="744538" lvl="2" indent="0">
              <a:buNone/>
            </a:pPr>
            <a:endParaRPr lang="en-US" sz="1600" b="1" dirty="0" smtClean="0"/>
          </a:p>
          <a:p>
            <a:pPr marL="627063" lvl="1" indent="-285750"/>
            <a:endParaRPr lang="en-US" sz="1600" b="1" dirty="0" smtClean="0"/>
          </a:p>
          <a:p>
            <a:pPr marL="627063" lvl="1" indent="-285750"/>
            <a:endParaRPr lang="en-US" sz="1600" b="1" dirty="0" smtClean="0"/>
          </a:p>
          <a:p>
            <a:pPr marL="342900" indent="-342900">
              <a:buFont typeface="Wingdings" charset="2"/>
              <a:buChar char="Ø"/>
            </a:pPr>
            <a:endParaRPr lang="en-US" sz="2400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9" y="1181100"/>
            <a:ext cx="4533901" cy="5102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414909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Archetypes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625" y="1079500"/>
            <a:ext cx="8475663" cy="5016501"/>
          </a:xfrm>
        </p:spPr>
        <p:txBody>
          <a:bodyPr/>
          <a:lstStyle/>
          <a:p>
            <a:pPr marL="744538" lvl="2" indent="0">
              <a:buNone/>
            </a:pPr>
            <a:endParaRPr lang="en-US" sz="1400" b="1" dirty="0" smtClean="0"/>
          </a:p>
          <a:p>
            <a:pPr marL="744538" lvl="2" indent="0">
              <a:buNone/>
            </a:pPr>
            <a:endParaRPr lang="en-US" sz="1400" b="1" dirty="0" smtClean="0"/>
          </a:p>
          <a:p>
            <a:r>
              <a:rPr lang="en-US" sz="1800" dirty="0"/>
              <a:t>Archetype Group Id: </a:t>
            </a:r>
            <a:r>
              <a:rPr lang="en-US" sz="1800" b="1" dirty="0" err="1" smtClean="0"/>
              <a:t>com.ge.predix.core.archetype</a:t>
            </a:r>
            <a:endParaRPr lang="en-US" sz="1800" b="1" dirty="0"/>
          </a:p>
          <a:p>
            <a:r>
              <a:rPr lang="en-US" sz="1800" dirty="0"/>
              <a:t>Archetype Artifact Id: </a:t>
            </a:r>
            <a:r>
              <a:rPr lang="en-US" sz="1800" dirty="0" err="1" smtClean="0"/>
              <a:t>predix</a:t>
            </a:r>
            <a:r>
              <a:rPr lang="en-US" sz="1800" b="1" dirty="0" smtClean="0"/>
              <a:t>-basic-archetype, </a:t>
            </a:r>
            <a:r>
              <a:rPr lang="en-US" sz="1800" b="1" dirty="0" err="1" smtClean="0"/>
              <a:t>gia</a:t>
            </a:r>
            <a:r>
              <a:rPr lang="en-US" sz="1800" b="1" dirty="0" smtClean="0"/>
              <a:t>-</a:t>
            </a:r>
            <a:r>
              <a:rPr lang="en-US" sz="1800" b="1" dirty="0" err="1" smtClean="0"/>
              <a:t>jdbc</a:t>
            </a:r>
            <a:r>
              <a:rPr lang="en-US" sz="1800" b="1" dirty="0" smtClean="0"/>
              <a:t>-archetype, </a:t>
            </a:r>
            <a:r>
              <a:rPr lang="en-US" sz="1800" b="1" dirty="0" err="1" smtClean="0"/>
              <a:t>gia</a:t>
            </a:r>
            <a:r>
              <a:rPr lang="en-US" sz="1800" b="1" dirty="0" smtClean="0"/>
              <a:t>-</a:t>
            </a:r>
            <a:r>
              <a:rPr lang="en-US" sz="1800" b="1" dirty="0" err="1" smtClean="0"/>
              <a:t>jpa</a:t>
            </a:r>
            <a:r>
              <a:rPr lang="en-US" sz="1800" b="1" dirty="0" smtClean="0"/>
              <a:t>-archetype, </a:t>
            </a:r>
            <a:r>
              <a:rPr lang="en-US" sz="1800" dirty="0" err="1" smtClean="0"/>
              <a:t>predix</a:t>
            </a:r>
            <a:r>
              <a:rPr lang="en-US" sz="1800" b="1" dirty="0" smtClean="0"/>
              <a:t>-spring-data-</a:t>
            </a:r>
            <a:r>
              <a:rPr lang="en-US" sz="1800" b="1" dirty="0" err="1" smtClean="0"/>
              <a:t>jpa</a:t>
            </a:r>
            <a:r>
              <a:rPr lang="en-US" sz="1800" b="1" dirty="0" smtClean="0"/>
              <a:t>-archetype, </a:t>
            </a:r>
            <a:r>
              <a:rPr lang="en-US" sz="1800" dirty="0" err="1" smtClean="0"/>
              <a:t>predix</a:t>
            </a:r>
            <a:r>
              <a:rPr lang="en-US" sz="1800" b="1" dirty="0" smtClean="0"/>
              <a:t>-spring-</a:t>
            </a:r>
            <a:r>
              <a:rPr lang="en-US" sz="1800" b="1" dirty="0" err="1" smtClean="0"/>
              <a:t>jdbc</a:t>
            </a:r>
            <a:r>
              <a:rPr lang="en-US" sz="1800" b="1" dirty="0" smtClean="0"/>
              <a:t>-</a:t>
            </a:r>
            <a:r>
              <a:rPr lang="en-US" sz="1800" b="1" dirty="0" err="1" smtClean="0"/>
              <a:t>tempalte</a:t>
            </a:r>
            <a:r>
              <a:rPr lang="en-US" sz="1800" b="1" dirty="0" smtClean="0"/>
              <a:t>-archetype, </a:t>
            </a:r>
            <a:r>
              <a:rPr lang="en-US" sz="1800" dirty="0" err="1" smtClean="0"/>
              <a:t>predix</a:t>
            </a:r>
            <a:r>
              <a:rPr lang="en-US" sz="1800" b="1" dirty="0" smtClean="0"/>
              <a:t>-debug-archetype</a:t>
            </a:r>
            <a:endParaRPr lang="en-US" sz="1800" b="1" dirty="0"/>
          </a:p>
          <a:p>
            <a:r>
              <a:rPr lang="en-US" sz="1800" dirty="0"/>
              <a:t>Archetype Version: </a:t>
            </a:r>
            <a:r>
              <a:rPr lang="en-US" sz="1800" dirty="0" smtClean="0"/>
              <a:t>14</a:t>
            </a:r>
            <a:r>
              <a:rPr lang="en-US" sz="1800" b="1" dirty="0" smtClean="0"/>
              <a:t>.1.0</a:t>
            </a:r>
            <a:endParaRPr lang="en-US" sz="1800" b="1" dirty="0"/>
          </a:p>
          <a:p>
            <a:r>
              <a:rPr lang="en-US" sz="1800" dirty="0" err="1"/>
              <a:t>Respository</a:t>
            </a:r>
            <a:r>
              <a:rPr lang="en-US" sz="1800" dirty="0"/>
              <a:t> URL: </a:t>
            </a:r>
            <a:endParaRPr lang="en-US" sz="1800" dirty="0" smtClean="0"/>
          </a:p>
          <a:p>
            <a:endParaRPr lang="en-US" sz="1800" dirty="0"/>
          </a:p>
          <a:p>
            <a:pPr marL="744538" lvl="2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https://devcloud.swcoe.ge.com/artifactory/repo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627063" lvl="1" indent="-285750"/>
            <a:endParaRPr lang="en-US" sz="1600" b="1" dirty="0" smtClean="0"/>
          </a:p>
          <a:p>
            <a:pPr marL="627063" lvl="1" indent="-285750"/>
            <a:endParaRPr lang="en-US" sz="1600" b="1" dirty="0" smtClean="0"/>
          </a:p>
          <a:p>
            <a:pPr marL="342900" indent="-342900">
              <a:buFont typeface="Wingdings" charset="2"/>
              <a:buChar char="Ø"/>
            </a:pPr>
            <a:endParaRPr lang="en-US" sz="2400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1043" y="89648"/>
            <a:ext cx="2458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accent2"/>
                </a:solidFill>
                <a:latin typeface="Candara"/>
              </a:rPr>
              <a:t>Best Practices</a:t>
            </a:r>
          </a:p>
          <a:p>
            <a:pPr algn="r"/>
            <a:endParaRPr lang="en-US" sz="1100" dirty="0" smtClean="0">
              <a:solidFill>
                <a:schemeClr val="accent2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723272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9725" y="3298313"/>
            <a:ext cx="8475663" cy="431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4400" dirty="0" smtClean="0"/>
              <a:t>Thank you</a:t>
            </a:r>
            <a:endParaRPr lang="en-US" sz="14400" dirty="0"/>
          </a:p>
        </p:txBody>
      </p:sp>
    </p:spTree>
    <p:extLst>
      <p:ext uri="{BB962C8B-B14F-4D97-AF65-F5344CB8AC3E}">
        <p14:creationId xmlns:p14="http://schemas.microsoft.com/office/powerpoint/2010/main" val="39775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What’s the point?</a:t>
            </a:r>
            <a:endParaRPr lang="en-US" sz="5400" b="1" cap="all" dirty="0">
              <a:ln/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89356" y="2967335"/>
            <a:ext cx="436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rgbClr val="0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ndara"/>
              </a:rPr>
              <a:t>Modularity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old days…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69964" y="2302347"/>
            <a:ext cx="6535669" cy="372711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Candara"/>
              </a:rPr>
              <a:t>Java Application</a:t>
            </a:r>
            <a:endParaRPr lang="en-US" sz="28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" name="TextBox 4"/>
          <p:cNvSpPr txBox="1"/>
          <p:nvPr/>
        </p:nvSpPr>
        <p:spPr>
          <a:xfrm rot="18503684">
            <a:off x="1406505" y="2857535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/>
              </a:rPr>
              <a:t>Database stuff</a:t>
            </a:r>
            <a:endParaRPr lang="en-US" dirty="0">
              <a:latin typeface="Candara"/>
            </a:endParaRPr>
          </a:p>
        </p:txBody>
      </p:sp>
      <p:sp>
        <p:nvSpPr>
          <p:cNvPr id="6" name="TextBox 5"/>
          <p:cNvSpPr txBox="1"/>
          <p:nvPr/>
        </p:nvSpPr>
        <p:spPr>
          <a:xfrm rot="3220897">
            <a:off x="2860001" y="3014731"/>
            <a:ext cx="165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Business logic</a:t>
            </a:r>
          </a:p>
        </p:txBody>
      </p:sp>
      <p:sp>
        <p:nvSpPr>
          <p:cNvPr id="7" name="TextBox 6"/>
          <p:cNvSpPr txBox="1"/>
          <p:nvPr/>
        </p:nvSpPr>
        <p:spPr>
          <a:xfrm rot="20102116">
            <a:off x="3993270" y="2755855"/>
            <a:ext cx="165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UI Code</a:t>
            </a:r>
          </a:p>
        </p:txBody>
      </p:sp>
      <p:sp>
        <p:nvSpPr>
          <p:cNvPr id="8" name="TextBox 7"/>
          <p:cNvSpPr txBox="1"/>
          <p:nvPr/>
        </p:nvSpPr>
        <p:spPr>
          <a:xfrm rot="20102116">
            <a:off x="4713541" y="3271886"/>
            <a:ext cx="165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Logging</a:t>
            </a:r>
          </a:p>
        </p:txBody>
      </p:sp>
      <p:sp>
        <p:nvSpPr>
          <p:cNvPr id="9" name="TextBox 8"/>
          <p:cNvSpPr txBox="1"/>
          <p:nvPr/>
        </p:nvSpPr>
        <p:spPr>
          <a:xfrm rot="21376600">
            <a:off x="1882041" y="4807759"/>
            <a:ext cx="165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Logging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9993" y="4461933"/>
            <a:ext cx="242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More Business Logic</a:t>
            </a:r>
          </a:p>
          <a:p>
            <a:endParaRPr lang="en-US" dirty="0" smtClean="0">
              <a:latin typeface="Candara"/>
            </a:endParaRPr>
          </a:p>
        </p:txBody>
      </p:sp>
      <p:sp>
        <p:nvSpPr>
          <p:cNvPr id="11" name="TextBox 10"/>
          <p:cNvSpPr txBox="1"/>
          <p:nvPr/>
        </p:nvSpPr>
        <p:spPr>
          <a:xfrm rot="281405">
            <a:off x="2874678" y="5027291"/>
            <a:ext cx="2423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Complicated algorithms</a:t>
            </a:r>
          </a:p>
          <a:p>
            <a:endParaRPr lang="en-US" dirty="0" smtClean="0">
              <a:latin typeface="Candara"/>
            </a:endParaRPr>
          </a:p>
        </p:txBody>
      </p:sp>
      <p:sp>
        <p:nvSpPr>
          <p:cNvPr id="12" name="TextBox 11"/>
          <p:cNvSpPr txBox="1"/>
          <p:nvPr/>
        </p:nvSpPr>
        <p:spPr>
          <a:xfrm rot="1557836">
            <a:off x="5814546" y="3133386"/>
            <a:ext cx="165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/>
              </a:rPr>
              <a:t>An abstraction layer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2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3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3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4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5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5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Corporate Presentation Template - te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DDA08114CFC342B437F87C450600C3" ma:contentTypeVersion="0" ma:contentTypeDescription="Create a new document." ma:contentTypeScope="" ma:versionID="4700b4d881f2830232ede50708e354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daa8068ee9eb49ca321f78f6dfb73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AAA765-1677-49E1-83C6-1304A09E0342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AE7886A-B618-4137-8319-DA7129807F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27CC31-FBF1-44FC-A1D5-07D0ED5D1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Presentation Template - temp</Template>
  <TotalTime>4010</TotalTime>
  <Words>2131</Words>
  <Application>Microsoft Office PowerPoint</Application>
  <PresentationFormat>On-screen Show (4:3)</PresentationFormat>
  <Paragraphs>862</Paragraphs>
  <Slides>72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Wingdings</vt:lpstr>
      <vt:lpstr>Candara</vt:lpstr>
      <vt:lpstr>ＭＳ Ｐゴシック</vt:lpstr>
      <vt:lpstr>Calibri</vt:lpstr>
      <vt:lpstr>Corporate Presentation Template - temp</vt:lpstr>
      <vt:lpstr>PowerPoint Presentation</vt:lpstr>
      <vt:lpstr>Goals and Objectives</vt:lpstr>
      <vt:lpstr>Agenda</vt:lpstr>
      <vt:lpstr>PowerPoint Presentation</vt:lpstr>
      <vt:lpstr>What’s Predix Core?</vt:lpstr>
      <vt:lpstr>Predix Core (Kernel, Visualization) Overview </vt:lpstr>
      <vt:lpstr>PowerPoint Presentation</vt:lpstr>
      <vt:lpstr>What’s the point?</vt:lpstr>
      <vt:lpstr>Modularity</vt:lpstr>
      <vt:lpstr>Modularity</vt:lpstr>
      <vt:lpstr>Modularity</vt:lpstr>
      <vt:lpstr>Modularity</vt:lpstr>
      <vt:lpstr>What is OSGi?</vt:lpstr>
      <vt:lpstr>What is OSGi?</vt:lpstr>
      <vt:lpstr>Anatomy of a Bundle</vt:lpstr>
      <vt:lpstr>Anatomy of a Bundle</vt:lpstr>
      <vt:lpstr>Anatomy of a Bundle</vt:lpstr>
      <vt:lpstr>Bundle Interaction</vt:lpstr>
      <vt:lpstr>Bundle Interaction</vt:lpstr>
      <vt:lpstr>Bundle Interaction</vt:lpstr>
      <vt:lpstr>Bundle Interaction</vt:lpstr>
      <vt:lpstr>Bundle Interaction</vt:lpstr>
      <vt:lpstr>Bundle Interaction</vt:lpstr>
      <vt:lpstr>Service Registry</vt:lpstr>
      <vt:lpstr>Service Registry</vt:lpstr>
      <vt:lpstr>Service Registry</vt:lpstr>
      <vt:lpstr>Service Registry</vt:lpstr>
      <vt:lpstr>Services in Practice</vt:lpstr>
      <vt:lpstr>Services in Practice</vt:lpstr>
      <vt:lpstr>Services in Practice</vt:lpstr>
      <vt:lpstr>Services in Practice</vt:lpstr>
      <vt:lpstr>Services in Practice</vt:lpstr>
      <vt:lpstr>Imports vs Service Registry</vt:lpstr>
      <vt:lpstr>PowerPoint Presentation</vt:lpstr>
      <vt:lpstr>Why do I need Predix Core?</vt:lpstr>
      <vt:lpstr>Why do I need Predix Core?</vt:lpstr>
      <vt:lpstr>Why do I need Predix Core?</vt:lpstr>
      <vt:lpstr>PowerPoint Presentation</vt:lpstr>
      <vt:lpstr>How can I use Predix Core in my applications?</vt:lpstr>
      <vt:lpstr>How can I use Predix Core in my applications?</vt:lpstr>
      <vt:lpstr>PowerPoint Presentation</vt:lpstr>
      <vt:lpstr>Hello Predix</vt:lpstr>
      <vt:lpstr>PowerPoint Presentation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</vt:lpstr>
      <vt:lpstr>PowerPoint Presentation</vt:lpstr>
      <vt:lpstr>Data Service</vt:lpstr>
      <vt:lpstr>PowerPoint Presentation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PowerPoint Presentation</vt:lpstr>
      <vt:lpstr>ClassNotFound - Fix it</vt:lpstr>
      <vt:lpstr>PowerPoint Presentation</vt:lpstr>
      <vt:lpstr>Quick troubleshooting tips</vt:lpstr>
      <vt:lpstr>Quick troubleshooting tips</vt:lpstr>
      <vt:lpstr>Best practices</vt:lpstr>
      <vt:lpstr>Quick troubleshooting tips</vt:lpstr>
      <vt:lpstr>Existing Archetypes</vt:lpstr>
      <vt:lpstr>PowerPoint Presentation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Bhushan N Bhupta</dc:creator>
  <cp:lastModifiedBy>Sampath Piriya</cp:lastModifiedBy>
  <cp:revision>25</cp:revision>
  <dcterms:created xsi:type="dcterms:W3CDTF">2015-10-09T09:39:16Z</dcterms:created>
  <dcterms:modified xsi:type="dcterms:W3CDTF">2017-03-23T09:35:12Z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0x010100ABDDA08114CFC342B437F87C450600C3</vt:lpwstr>
  </property>
</Properties>
</file>