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B26B9-D1D1-4795-AD0F-667896C513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F5B5C-CCD8-4B03-9147-1D2699D1C5BE}">
      <dgm:prSet phldrT="[Text]" custT="1"/>
      <dgm:spPr>
        <a:solidFill>
          <a:srgbClr val="00A1E4"/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1800" b="1" dirty="0" smtClean="0">
              <a:latin typeface="+mn-lt"/>
            </a:rPr>
            <a:t>Predix Machine</a:t>
          </a:r>
          <a:endParaRPr lang="en-US" sz="1800" b="1" dirty="0">
            <a:latin typeface="+mn-lt"/>
          </a:endParaRPr>
        </a:p>
      </dgm:t>
    </dgm:pt>
    <dgm:pt modelId="{7CD23B4F-E8AB-433A-A7A6-CE8D5E93F768}" type="parTrans" cxnId="{ABB1BA7F-74EE-491E-822F-37CFB5505FD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302C1CA-7B06-41FC-AC03-4BD9B561F892}" type="sibTrans" cxnId="{ABB1BA7F-74EE-491E-822F-37CFB5505FD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E86D416-2F06-4236-90BD-CA71818FFF18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Software layer for communicating with the industrial asset and Predix Cloud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CD1A95C-51A7-4E23-ABAC-F2B877C7A52C}" type="parTrans" cxnId="{27A8B82D-8047-4DC5-A33C-36D05ED501B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0E29905-B977-40DD-BE24-A63CDC47AE4E}" type="sibTrans" cxnId="{27A8B82D-8047-4DC5-A33C-36D05ED501B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E12B200-748A-4696-B2CE-4E98F7B4B766}">
      <dgm:prSet phldrT="[Text]" custT="1"/>
      <dgm:spPr>
        <a:solidFill>
          <a:srgbClr val="00A1E4"/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1800" b="1" dirty="0" smtClean="0">
              <a:latin typeface="+mn-lt"/>
            </a:rPr>
            <a:t>Predix Connectivity</a:t>
          </a:r>
          <a:endParaRPr lang="en-US" sz="1800" b="1" dirty="0">
            <a:latin typeface="+mn-lt"/>
          </a:endParaRPr>
        </a:p>
      </dgm:t>
    </dgm:pt>
    <dgm:pt modelId="{CE3971F1-909D-4CA3-AC25-662BBB04361D}" type="parTrans" cxnId="{9B33C904-81EC-4732-AA62-BE768FD6F3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3EF0FD4-08C3-4D5E-B2A1-EC69DE33E8D1}" type="sibTrans" cxnId="{9B33C904-81EC-4732-AA62-BE768FD6F3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3A2B012-9F56-4EC4-AA26-CFD806A63841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 blurRad="114300"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For scenarios where a direct Internet connection is not readily available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761E1CC-4CEB-44A2-8013-80DA28DB6425}" type="parTrans" cxnId="{B43605FA-B728-4A77-95F4-E4DE81842B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493519-986B-4B25-885F-A9604D1035C5}" type="sibTrans" cxnId="{B43605FA-B728-4A77-95F4-E4DE81842B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5E89937-701E-41DE-B450-48B54880E7B3}">
      <dgm:prSet phldrT="[Text]" custT="1"/>
      <dgm:spPr>
        <a:solidFill>
          <a:srgbClr val="00A1E4"/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1800" b="1" dirty="0" smtClean="0">
              <a:latin typeface="+mn-lt"/>
            </a:rPr>
            <a:t>Predix Cloud</a:t>
          </a:r>
          <a:endParaRPr lang="en-US" sz="1800" b="1" dirty="0">
            <a:latin typeface="+mn-lt"/>
          </a:endParaRPr>
        </a:p>
      </dgm:t>
    </dgm:pt>
    <dgm:pt modelId="{FBAA1A87-FCA3-4097-B3DC-CC27C2EF5365}" type="parTrans" cxnId="{3833D737-A9EF-48D8-9F41-1DDBF144F63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22F40E1-AC95-4BDC-83C4-FEE9EB0645D6}" type="sibTrans" cxnId="{3833D737-A9EF-48D8-9F41-1DDBF144F63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298B6C4-A828-4FA5-AF4E-175C07F7A53E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 blurRad="114300"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Secure cloud infrastructure that is optimized for industrial workloads and meeting regulatory needs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FDBDA835-79CB-452A-8135-2DAF4C084AC9}" type="parTrans" cxnId="{1522E7B2-92E8-4F21-9AAB-214F024D8B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8AB86D-4EA7-455F-95FA-9BF3DA7632D5}" type="sibTrans" cxnId="{1522E7B2-92E8-4F21-9AAB-214F024D8B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C484CB8-4572-4870-A7DC-ADB7EFE656EB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Capable of running local applications, like edge analytics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887CD708-1405-4088-8A87-E706412831CE}" type="parTrans" cxnId="{9FE2F1A4-6731-4F50-884F-8600A13304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49D6B7F-36E1-4741-ADDA-B063BDA8ADD6}" type="sibTrans" cxnId="{9FE2F1A4-6731-4F50-884F-8600A13304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690D4B3-8A11-4BC5-AD66-48331D492768}">
      <dgm:prSet/>
      <dgm:spPr>
        <a:solidFill>
          <a:srgbClr val="595959">
            <a:alpha val="90000"/>
          </a:srgbClr>
        </a:solidFill>
        <a:ln>
          <a:noFill/>
        </a:ln>
        <a:effectLst>
          <a:innerShdw blurRad="114300"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Enables machines to talk to the Predix Cloud via a virtual network comprised of cellular, fixed line, and satellite technologies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19357FEF-4A86-4676-80B4-85878B4EB240}" type="parTrans" cxnId="{4A9BC754-7AFC-47A5-9B25-A8478BA2D78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10C03B7-52E4-466E-8915-47973685B38B}" type="sibTrans" cxnId="{4A9BC754-7AFC-47A5-9B25-A8478BA2D78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457CFD4-5E4D-4103-893E-4C4A2CE735C2}" type="pres">
      <dgm:prSet presAssocID="{C9FB26B9-D1D1-4795-AD0F-667896C513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1DC9B-A5D7-4049-8D89-85FB7DCBE1E5}" type="pres">
      <dgm:prSet presAssocID="{4C3F5B5C-CCD8-4B03-9147-1D2699D1C5BE}" presName="linNode" presStyleCnt="0"/>
      <dgm:spPr/>
    </dgm:pt>
    <dgm:pt modelId="{5A4B826E-FE52-4EB8-8A8C-EE4786CC96EE}" type="pres">
      <dgm:prSet presAssocID="{4C3F5B5C-CCD8-4B03-9147-1D2699D1C5BE}" presName="parentText" presStyleLbl="node1" presStyleIdx="0" presStyleCnt="3" custScaleX="56695" custScaleY="774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8288B-B347-40D8-89F6-B72964926DA2}" type="pres">
      <dgm:prSet presAssocID="{4C3F5B5C-CCD8-4B03-9147-1D2699D1C5BE}" presName="descendantText" presStyleLbl="alignAccFollowNode1" presStyleIdx="0" presStyleCnt="3" custScaleX="11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30890-6CEB-46AF-AFB6-E628F73AA0C7}" type="pres">
      <dgm:prSet presAssocID="{C302C1CA-7B06-41FC-AC03-4BD9B561F892}" presName="sp" presStyleCnt="0"/>
      <dgm:spPr/>
    </dgm:pt>
    <dgm:pt modelId="{60E60FF7-2056-4F51-A49B-5EB6A32467D1}" type="pres">
      <dgm:prSet presAssocID="{DE12B200-748A-4696-B2CE-4E98F7B4B766}" presName="linNode" presStyleCnt="0"/>
      <dgm:spPr/>
    </dgm:pt>
    <dgm:pt modelId="{CF401CB9-A04D-475E-B08D-904DC7BBF136}" type="pres">
      <dgm:prSet presAssocID="{DE12B200-748A-4696-B2CE-4E98F7B4B766}" presName="parentText" presStyleLbl="node1" presStyleIdx="1" presStyleCnt="3" custScaleX="56695" custScaleY="774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A5CAF-7232-44EB-A522-A7562A39ABA0}" type="pres">
      <dgm:prSet presAssocID="{DE12B200-748A-4696-B2CE-4E98F7B4B766}" presName="descendantText" presStyleLbl="alignAccFollowNode1" presStyleIdx="1" presStyleCnt="3" custScaleX="11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08871-7C3F-434D-8553-1E65AF6AE7ED}" type="pres">
      <dgm:prSet presAssocID="{E3EF0FD4-08C3-4D5E-B2A1-EC69DE33E8D1}" presName="sp" presStyleCnt="0"/>
      <dgm:spPr/>
    </dgm:pt>
    <dgm:pt modelId="{7A860AEF-B13D-4703-9E59-1A2585BB5BA8}" type="pres">
      <dgm:prSet presAssocID="{C5E89937-701E-41DE-B450-48B54880E7B3}" presName="linNode" presStyleCnt="0"/>
      <dgm:spPr/>
    </dgm:pt>
    <dgm:pt modelId="{305314D9-A5AF-4DFE-824D-C7B033146EBB}" type="pres">
      <dgm:prSet presAssocID="{C5E89937-701E-41DE-B450-48B54880E7B3}" presName="parentText" presStyleLbl="node1" presStyleIdx="2" presStyleCnt="3" custScaleX="56695" custScaleY="774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8E2-F60A-4EBE-936E-3F27F953D771}" type="pres">
      <dgm:prSet presAssocID="{C5E89937-701E-41DE-B450-48B54880E7B3}" presName="descendantText" presStyleLbl="alignAccFollowNode1" presStyleIdx="2" presStyleCnt="3" custScaleX="11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2F1A4-6731-4F50-884F-8600A13304D8}" srcId="{4C3F5B5C-CCD8-4B03-9147-1D2699D1C5BE}" destId="{8C484CB8-4572-4870-A7DC-ADB7EFE656EB}" srcOrd="1" destOrd="0" parTransId="{887CD708-1405-4088-8A87-E706412831CE}" sibTransId="{949D6B7F-36E1-4741-ADDA-B063BDA8ADD6}"/>
    <dgm:cxn modelId="{9C812D09-EA45-4CCA-AC6D-2EC0EF6EE133}" type="presOf" srcId="{83A2B012-9F56-4EC4-AA26-CFD806A63841}" destId="{8D8A5CAF-7232-44EB-A522-A7562A39ABA0}" srcOrd="0" destOrd="0" presId="urn:microsoft.com/office/officeart/2005/8/layout/vList5"/>
    <dgm:cxn modelId="{B43605FA-B728-4A77-95F4-E4DE81842B76}" srcId="{DE12B200-748A-4696-B2CE-4E98F7B4B766}" destId="{83A2B012-9F56-4EC4-AA26-CFD806A63841}" srcOrd="0" destOrd="0" parTransId="{6761E1CC-4CEB-44A2-8013-80DA28DB6425}" sibTransId="{2E493519-986B-4B25-885F-A9604D1035C5}"/>
    <dgm:cxn modelId="{4A9BC754-7AFC-47A5-9B25-A8478BA2D782}" srcId="{DE12B200-748A-4696-B2CE-4E98F7B4B766}" destId="{4690D4B3-8A11-4BC5-AD66-48331D492768}" srcOrd="1" destOrd="0" parTransId="{19357FEF-4A86-4676-80B4-85878B4EB240}" sibTransId="{F10C03B7-52E4-466E-8915-47973685B38B}"/>
    <dgm:cxn modelId="{0531F5DD-68EA-4CB3-A072-7657DA0A5BB6}" type="presOf" srcId="{C9FB26B9-D1D1-4795-AD0F-667896C5132B}" destId="{6457CFD4-5E4D-4103-893E-4C4A2CE735C2}" srcOrd="0" destOrd="0" presId="urn:microsoft.com/office/officeart/2005/8/layout/vList5"/>
    <dgm:cxn modelId="{E5A64F8A-8A6F-437F-AD8B-E41AFC3B2F0A}" type="presOf" srcId="{2298B6C4-A828-4FA5-AF4E-175C07F7A53E}" destId="{986F18E2-F60A-4EBE-936E-3F27F953D771}" srcOrd="0" destOrd="0" presId="urn:microsoft.com/office/officeart/2005/8/layout/vList5"/>
    <dgm:cxn modelId="{5638FE85-DD8E-4EAE-A3C2-3B066D584AFE}" type="presOf" srcId="{C5E89937-701E-41DE-B450-48B54880E7B3}" destId="{305314D9-A5AF-4DFE-824D-C7B033146EBB}" srcOrd="0" destOrd="0" presId="urn:microsoft.com/office/officeart/2005/8/layout/vList5"/>
    <dgm:cxn modelId="{F93F9E90-5FFC-4ACC-A395-D2821564AF3A}" type="presOf" srcId="{8E86D416-2F06-4236-90BD-CA71818FFF18}" destId="{8FA8288B-B347-40D8-89F6-B72964926DA2}" srcOrd="0" destOrd="0" presId="urn:microsoft.com/office/officeart/2005/8/layout/vList5"/>
    <dgm:cxn modelId="{0A5EBEED-D0DA-4FFC-B645-8CE971D16D38}" type="presOf" srcId="{8C484CB8-4572-4870-A7DC-ADB7EFE656EB}" destId="{8FA8288B-B347-40D8-89F6-B72964926DA2}" srcOrd="0" destOrd="1" presId="urn:microsoft.com/office/officeart/2005/8/layout/vList5"/>
    <dgm:cxn modelId="{3833D737-A9EF-48D8-9F41-1DDBF144F63D}" srcId="{C9FB26B9-D1D1-4795-AD0F-667896C5132B}" destId="{C5E89937-701E-41DE-B450-48B54880E7B3}" srcOrd="2" destOrd="0" parTransId="{FBAA1A87-FCA3-4097-B3DC-CC27C2EF5365}" sibTransId="{822F40E1-AC95-4BDC-83C4-FEE9EB0645D6}"/>
    <dgm:cxn modelId="{1522E7B2-92E8-4F21-9AAB-214F024D8BD8}" srcId="{C5E89937-701E-41DE-B450-48B54880E7B3}" destId="{2298B6C4-A828-4FA5-AF4E-175C07F7A53E}" srcOrd="0" destOrd="0" parTransId="{FDBDA835-79CB-452A-8135-2DAF4C084AC9}" sibTransId="{A38AB86D-4EA7-455F-95FA-9BF3DA7632D5}"/>
    <dgm:cxn modelId="{560B9B4F-2DD6-4771-850A-38E2F36FEF7F}" type="presOf" srcId="{DE12B200-748A-4696-B2CE-4E98F7B4B766}" destId="{CF401CB9-A04D-475E-B08D-904DC7BBF136}" srcOrd="0" destOrd="0" presId="urn:microsoft.com/office/officeart/2005/8/layout/vList5"/>
    <dgm:cxn modelId="{9B33C904-81EC-4732-AA62-BE768FD6F3AD}" srcId="{C9FB26B9-D1D1-4795-AD0F-667896C5132B}" destId="{DE12B200-748A-4696-B2CE-4E98F7B4B766}" srcOrd="1" destOrd="0" parTransId="{CE3971F1-909D-4CA3-AC25-662BBB04361D}" sibTransId="{E3EF0FD4-08C3-4D5E-B2A1-EC69DE33E8D1}"/>
    <dgm:cxn modelId="{56FD4439-B04D-4F26-8387-76089EEA6FCD}" type="presOf" srcId="{4C3F5B5C-CCD8-4B03-9147-1D2699D1C5BE}" destId="{5A4B826E-FE52-4EB8-8A8C-EE4786CC96EE}" srcOrd="0" destOrd="0" presId="urn:microsoft.com/office/officeart/2005/8/layout/vList5"/>
    <dgm:cxn modelId="{724268F4-3A97-4086-ADE0-0D0C25EBFE09}" type="presOf" srcId="{4690D4B3-8A11-4BC5-AD66-48331D492768}" destId="{8D8A5CAF-7232-44EB-A522-A7562A39ABA0}" srcOrd="0" destOrd="1" presId="urn:microsoft.com/office/officeart/2005/8/layout/vList5"/>
    <dgm:cxn modelId="{27A8B82D-8047-4DC5-A33C-36D05ED501B7}" srcId="{4C3F5B5C-CCD8-4B03-9147-1D2699D1C5BE}" destId="{8E86D416-2F06-4236-90BD-CA71818FFF18}" srcOrd="0" destOrd="0" parTransId="{6CD1A95C-51A7-4E23-ABAC-F2B877C7A52C}" sibTransId="{20E29905-B977-40DD-BE24-A63CDC47AE4E}"/>
    <dgm:cxn modelId="{ABB1BA7F-74EE-491E-822F-37CFB5505FDA}" srcId="{C9FB26B9-D1D1-4795-AD0F-667896C5132B}" destId="{4C3F5B5C-CCD8-4B03-9147-1D2699D1C5BE}" srcOrd="0" destOrd="0" parTransId="{7CD23B4F-E8AB-433A-A7A6-CE8D5E93F768}" sibTransId="{C302C1CA-7B06-41FC-AC03-4BD9B561F892}"/>
    <dgm:cxn modelId="{48670F0D-FD4B-4355-892C-C22C668A16C6}" type="presParOf" srcId="{6457CFD4-5E4D-4103-893E-4C4A2CE735C2}" destId="{FC41DC9B-A5D7-4049-8D89-85FB7DCBE1E5}" srcOrd="0" destOrd="0" presId="urn:microsoft.com/office/officeart/2005/8/layout/vList5"/>
    <dgm:cxn modelId="{AC3629B8-A818-4111-925C-DD9DA47B4FA8}" type="presParOf" srcId="{FC41DC9B-A5D7-4049-8D89-85FB7DCBE1E5}" destId="{5A4B826E-FE52-4EB8-8A8C-EE4786CC96EE}" srcOrd="0" destOrd="0" presId="urn:microsoft.com/office/officeart/2005/8/layout/vList5"/>
    <dgm:cxn modelId="{2B76B3A0-CEEA-477E-AF56-D1EBF923F2E3}" type="presParOf" srcId="{FC41DC9B-A5D7-4049-8D89-85FB7DCBE1E5}" destId="{8FA8288B-B347-40D8-89F6-B72964926DA2}" srcOrd="1" destOrd="0" presId="urn:microsoft.com/office/officeart/2005/8/layout/vList5"/>
    <dgm:cxn modelId="{34079E89-0BFE-4B31-B6AD-AA10227333F5}" type="presParOf" srcId="{6457CFD4-5E4D-4103-893E-4C4A2CE735C2}" destId="{19930890-6CEB-46AF-AFB6-E628F73AA0C7}" srcOrd="1" destOrd="0" presId="urn:microsoft.com/office/officeart/2005/8/layout/vList5"/>
    <dgm:cxn modelId="{499E6289-C6A7-4F77-AB25-F83D322E1D47}" type="presParOf" srcId="{6457CFD4-5E4D-4103-893E-4C4A2CE735C2}" destId="{60E60FF7-2056-4F51-A49B-5EB6A32467D1}" srcOrd="2" destOrd="0" presId="urn:microsoft.com/office/officeart/2005/8/layout/vList5"/>
    <dgm:cxn modelId="{4629593E-4F29-411B-A9ED-948B6D232673}" type="presParOf" srcId="{60E60FF7-2056-4F51-A49B-5EB6A32467D1}" destId="{CF401CB9-A04D-475E-B08D-904DC7BBF136}" srcOrd="0" destOrd="0" presId="urn:microsoft.com/office/officeart/2005/8/layout/vList5"/>
    <dgm:cxn modelId="{435578AA-B031-441D-92CE-5C12BC52A0F8}" type="presParOf" srcId="{60E60FF7-2056-4F51-A49B-5EB6A32467D1}" destId="{8D8A5CAF-7232-44EB-A522-A7562A39ABA0}" srcOrd="1" destOrd="0" presId="urn:microsoft.com/office/officeart/2005/8/layout/vList5"/>
    <dgm:cxn modelId="{0B05E942-180B-47B4-8564-4422AFA215FA}" type="presParOf" srcId="{6457CFD4-5E4D-4103-893E-4C4A2CE735C2}" destId="{B9C08871-7C3F-434D-8553-1E65AF6AE7ED}" srcOrd="3" destOrd="0" presId="urn:microsoft.com/office/officeart/2005/8/layout/vList5"/>
    <dgm:cxn modelId="{21D56137-C696-4A56-9870-D9779272A5F8}" type="presParOf" srcId="{6457CFD4-5E4D-4103-893E-4C4A2CE735C2}" destId="{7A860AEF-B13D-4703-9E59-1A2585BB5BA8}" srcOrd="4" destOrd="0" presId="urn:microsoft.com/office/officeart/2005/8/layout/vList5"/>
    <dgm:cxn modelId="{03668F63-C951-4867-B9B5-F5265C24213D}" type="presParOf" srcId="{7A860AEF-B13D-4703-9E59-1A2585BB5BA8}" destId="{305314D9-A5AF-4DFE-824D-C7B033146EBB}" srcOrd="0" destOrd="0" presId="urn:microsoft.com/office/officeart/2005/8/layout/vList5"/>
    <dgm:cxn modelId="{0EF7069D-E22D-4D25-B1C0-365868F1D9C4}" type="presParOf" srcId="{7A860AEF-B13D-4703-9E59-1A2585BB5BA8}" destId="{986F18E2-F60A-4EBE-936E-3F27F953D7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B26B9-D1D1-4795-AD0F-667896C5132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F5B5C-CCD8-4B03-9147-1D2699D1C5BE}">
      <dgm:prSet phldrT="[Text]" custT="1"/>
      <dgm:spPr>
        <a:solidFill>
          <a:srgbClr val="00A1E4"/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1800" b="1" dirty="0" smtClean="0">
              <a:latin typeface="+mn-lt"/>
            </a:rPr>
            <a:t>Cloud Foundry</a:t>
          </a:r>
          <a:endParaRPr lang="en-US" sz="1800" b="1" dirty="0">
            <a:latin typeface="+mn-lt"/>
          </a:endParaRPr>
        </a:p>
      </dgm:t>
    </dgm:pt>
    <dgm:pt modelId="{7CD23B4F-E8AB-433A-A7A6-CE8D5E93F768}" type="parTrans" cxnId="{ABB1BA7F-74EE-491E-822F-37CFB5505FD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302C1CA-7B06-41FC-AC03-4BD9B561F892}" type="sibTrans" cxnId="{ABB1BA7F-74EE-491E-822F-37CFB5505FD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E86D416-2F06-4236-90BD-CA71818FFF18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An open source PaaS that supports multiple developer frameworks and an ecosystem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6CD1A95C-51A7-4E23-ABAC-F2B877C7A52C}" type="parTrans" cxnId="{27A8B82D-8047-4DC5-A33C-36D05ED501B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0E29905-B977-40DD-BE24-A63CDC47AE4E}" type="sibTrans" cxnId="{27A8B82D-8047-4DC5-A33C-36D05ED501B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E12B200-748A-4696-B2CE-4E98F7B4B766}">
      <dgm:prSet phldrT="[Text]" custT="1"/>
      <dgm:spPr>
        <a:solidFill>
          <a:srgbClr val="00A1E4"/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1800" b="1" dirty="0" smtClean="0">
              <a:latin typeface="+mn-lt"/>
            </a:rPr>
            <a:t>Predix for Developers</a:t>
          </a:r>
          <a:endParaRPr lang="en-US" sz="1800" b="1" dirty="0">
            <a:latin typeface="+mn-lt"/>
          </a:endParaRPr>
        </a:p>
      </dgm:t>
    </dgm:pt>
    <dgm:pt modelId="{CE3971F1-909D-4CA3-AC25-662BBB04361D}" type="parTrans" cxnId="{9B33C904-81EC-4732-AA62-BE768FD6F3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3EF0FD4-08C3-4D5E-B2A1-EC69DE33E8D1}" type="sibTrans" cxnId="{9B33C904-81EC-4732-AA62-BE768FD6F3A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3A2B012-9F56-4EC4-AA26-CFD806A63841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 blurRad="114300"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Provides developers with a framework to communicate with services.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6761E1CC-4CEB-44A2-8013-80DA28DB6425}" type="parTrans" cxnId="{B43605FA-B728-4A77-95F4-E4DE81842B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493519-986B-4B25-885F-A9604D1035C5}" type="sibTrans" cxnId="{B43605FA-B728-4A77-95F4-E4DE81842B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5E89937-701E-41DE-B450-48B54880E7B3}">
      <dgm:prSet phldrT="[Text]" custT="1"/>
      <dgm:spPr>
        <a:solidFill>
          <a:srgbClr val="00A1E4"/>
        </a:solidFill>
        <a:ln>
          <a:noFill/>
        </a:ln>
        <a:effectLst>
          <a:innerShdw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sz="1800" b="1" dirty="0" smtClean="0">
              <a:latin typeface="+mn-lt"/>
            </a:rPr>
            <a:t>Predix Services</a:t>
          </a:r>
          <a:endParaRPr lang="en-US" sz="1800" b="1" dirty="0">
            <a:latin typeface="+mn-lt"/>
          </a:endParaRPr>
        </a:p>
      </dgm:t>
    </dgm:pt>
    <dgm:pt modelId="{FBAA1A87-FCA3-4097-B3DC-CC27C2EF5365}" type="parTrans" cxnId="{3833D737-A9EF-48D8-9F41-1DDBF144F63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22F40E1-AC95-4BDC-83C4-FEE9EB0645D6}" type="sibTrans" cxnId="{3833D737-A9EF-48D8-9F41-1DDBF144F63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298B6C4-A828-4FA5-AF4E-175C07F7A53E}">
      <dgm:prSet phldrT="[Text]"/>
      <dgm:spPr>
        <a:solidFill>
          <a:srgbClr val="595959">
            <a:alpha val="90000"/>
          </a:srgbClr>
        </a:solidFill>
        <a:ln>
          <a:noFill/>
        </a:ln>
        <a:effectLst>
          <a:innerShdw blurRad="114300">
            <a:schemeClr val="bg1">
              <a:alpha val="50000"/>
            </a:schemeClr>
          </a:innerShdw>
        </a:effectLst>
      </dgm:spPr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Services that developers can use to build, test, and run Industrial Internet applications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FDBDA835-79CB-452A-8135-2DAF4C084AC9}" type="parTrans" cxnId="{1522E7B2-92E8-4F21-9AAB-214F024D8B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8AB86D-4EA7-455F-95FA-9BF3DA7632D5}" type="sibTrans" cxnId="{1522E7B2-92E8-4F21-9AAB-214F024D8B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3AF9774-DE71-4AAC-9788-AF296B3378FC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Provides a micro services marketplace where developers can publish their own services as well as consume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4D4ABC4D-9826-45E3-ADDD-3EA8B755AC85}" type="parTrans" cxnId="{C8191577-5C70-4264-B2E0-660B01FCDE1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3FB6C0A-CB2C-44F2-80B1-5872C26675B3}" type="sibTrans" cxnId="{C8191577-5C70-4264-B2E0-660B01FCDE1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1A679B6-91C5-4869-A16D-9BABAE7D53EF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  <a:latin typeface="+mn-lt"/>
            </a:rPr>
            <a:t>Modular design offers a consistent look and feel, a contextual user experience; Provides comprehensive set of web components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3DE740F5-E759-4A15-94EC-8647285BA162}" type="parTrans" cxnId="{9878C0B1-E536-442B-8948-83D36EF4DB9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E2FCC04-BCC6-4D76-8A2D-97839A7E73EA}" type="sibTrans" cxnId="{9878C0B1-E536-442B-8948-83D36EF4DB9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457CFD4-5E4D-4103-893E-4C4A2CE735C2}" type="pres">
      <dgm:prSet presAssocID="{C9FB26B9-D1D1-4795-AD0F-667896C513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41DC9B-A5D7-4049-8D89-85FB7DCBE1E5}" type="pres">
      <dgm:prSet presAssocID="{4C3F5B5C-CCD8-4B03-9147-1D2699D1C5BE}" presName="linNode" presStyleCnt="0"/>
      <dgm:spPr/>
    </dgm:pt>
    <dgm:pt modelId="{5A4B826E-FE52-4EB8-8A8C-EE4786CC96EE}" type="pres">
      <dgm:prSet presAssocID="{4C3F5B5C-CCD8-4B03-9147-1D2699D1C5BE}" presName="parentText" presStyleLbl="node1" presStyleIdx="0" presStyleCnt="3" custScaleX="56695" custScaleY="774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8288B-B347-40D8-89F6-B72964926DA2}" type="pres">
      <dgm:prSet presAssocID="{4C3F5B5C-CCD8-4B03-9147-1D2699D1C5BE}" presName="descendantText" presStyleLbl="alignAccFollowNode1" presStyleIdx="0" presStyleCnt="3" custScaleX="11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30890-6CEB-46AF-AFB6-E628F73AA0C7}" type="pres">
      <dgm:prSet presAssocID="{C302C1CA-7B06-41FC-AC03-4BD9B561F892}" presName="sp" presStyleCnt="0"/>
      <dgm:spPr/>
    </dgm:pt>
    <dgm:pt modelId="{60E60FF7-2056-4F51-A49B-5EB6A32467D1}" type="pres">
      <dgm:prSet presAssocID="{DE12B200-748A-4696-B2CE-4E98F7B4B766}" presName="linNode" presStyleCnt="0"/>
      <dgm:spPr/>
    </dgm:pt>
    <dgm:pt modelId="{CF401CB9-A04D-475E-B08D-904DC7BBF136}" type="pres">
      <dgm:prSet presAssocID="{DE12B200-748A-4696-B2CE-4E98F7B4B766}" presName="parentText" presStyleLbl="node1" presStyleIdx="1" presStyleCnt="3" custScaleX="56695" custScaleY="774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A5CAF-7232-44EB-A522-A7562A39ABA0}" type="pres">
      <dgm:prSet presAssocID="{DE12B200-748A-4696-B2CE-4E98F7B4B766}" presName="descendantText" presStyleLbl="alignAccFollowNode1" presStyleIdx="1" presStyleCnt="3" custScaleX="11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08871-7C3F-434D-8553-1E65AF6AE7ED}" type="pres">
      <dgm:prSet presAssocID="{E3EF0FD4-08C3-4D5E-B2A1-EC69DE33E8D1}" presName="sp" presStyleCnt="0"/>
      <dgm:spPr/>
    </dgm:pt>
    <dgm:pt modelId="{7A860AEF-B13D-4703-9E59-1A2585BB5BA8}" type="pres">
      <dgm:prSet presAssocID="{C5E89937-701E-41DE-B450-48B54880E7B3}" presName="linNode" presStyleCnt="0"/>
      <dgm:spPr/>
    </dgm:pt>
    <dgm:pt modelId="{305314D9-A5AF-4DFE-824D-C7B033146EBB}" type="pres">
      <dgm:prSet presAssocID="{C5E89937-701E-41DE-B450-48B54880E7B3}" presName="parentText" presStyleLbl="node1" presStyleIdx="2" presStyleCnt="3" custScaleX="56695" custScaleY="774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F18E2-F60A-4EBE-936E-3F27F953D771}" type="pres">
      <dgm:prSet presAssocID="{C5E89937-701E-41DE-B450-48B54880E7B3}" presName="descendantText" presStyleLbl="alignAccFollowNode1" presStyleIdx="2" presStyleCnt="3" custScaleX="11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78C0B1-E536-442B-8948-83D36EF4DB9B}" srcId="{DE12B200-748A-4696-B2CE-4E98F7B4B766}" destId="{E1A679B6-91C5-4869-A16D-9BABAE7D53EF}" srcOrd="1" destOrd="0" parTransId="{3DE740F5-E759-4A15-94EC-8647285BA162}" sibTransId="{5E2FCC04-BCC6-4D76-8A2D-97839A7E73EA}"/>
    <dgm:cxn modelId="{0B7FB928-D8A6-41AC-824E-D784F0F81307}" type="presOf" srcId="{C5E89937-701E-41DE-B450-48B54880E7B3}" destId="{305314D9-A5AF-4DFE-824D-C7B033146EBB}" srcOrd="0" destOrd="0" presId="urn:microsoft.com/office/officeart/2005/8/layout/vList5"/>
    <dgm:cxn modelId="{B43605FA-B728-4A77-95F4-E4DE81842B76}" srcId="{DE12B200-748A-4696-B2CE-4E98F7B4B766}" destId="{83A2B012-9F56-4EC4-AA26-CFD806A63841}" srcOrd="0" destOrd="0" parTransId="{6761E1CC-4CEB-44A2-8013-80DA28DB6425}" sibTransId="{2E493519-986B-4B25-885F-A9604D1035C5}"/>
    <dgm:cxn modelId="{0A11D89B-752B-4CFB-8B21-A2B8252667D2}" type="presOf" srcId="{C9FB26B9-D1D1-4795-AD0F-667896C5132B}" destId="{6457CFD4-5E4D-4103-893E-4C4A2CE735C2}" srcOrd="0" destOrd="0" presId="urn:microsoft.com/office/officeart/2005/8/layout/vList5"/>
    <dgm:cxn modelId="{662FF58D-55F9-4806-99F2-1C5CF0EC03F7}" type="presOf" srcId="{83A2B012-9F56-4EC4-AA26-CFD806A63841}" destId="{8D8A5CAF-7232-44EB-A522-A7562A39ABA0}" srcOrd="0" destOrd="0" presId="urn:microsoft.com/office/officeart/2005/8/layout/vList5"/>
    <dgm:cxn modelId="{18385B7C-9734-49A7-8257-8B04C1E830C3}" type="presOf" srcId="{E1A679B6-91C5-4869-A16D-9BABAE7D53EF}" destId="{8D8A5CAF-7232-44EB-A522-A7562A39ABA0}" srcOrd="0" destOrd="1" presId="urn:microsoft.com/office/officeart/2005/8/layout/vList5"/>
    <dgm:cxn modelId="{B6BC84AA-F6FD-4B02-BC2F-72BF5CF50DC2}" type="presOf" srcId="{E3AF9774-DE71-4AAC-9788-AF296B3378FC}" destId="{8FA8288B-B347-40D8-89F6-B72964926DA2}" srcOrd="0" destOrd="1" presId="urn:microsoft.com/office/officeart/2005/8/layout/vList5"/>
    <dgm:cxn modelId="{E9CEA96B-A22F-4749-A42F-B8FF9800E813}" type="presOf" srcId="{DE12B200-748A-4696-B2CE-4E98F7B4B766}" destId="{CF401CB9-A04D-475E-B08D-904DC7BBF136}" srcOrd="0" destOrd="0" presId="urn:microsoft.com/office/officeart/2005/8/layout/vList5"/>
    <dgm:cxn modelId="{3833D737-A9EF-48D8-9F41-1DDBF144F63D}" srcId="{C9FB26B9-D1D1-4795-AD0F-667896C5132B}" destId="{C5E89937-701E-41DE-B450-48B54880E7B3}" srcOrd="2" destOrd="0" parTransId="{FBAA1A87-FCA3-4097-B3DC-CC27C2EF5365}" sibTransId="{822F40E1-AC95-4BDC-83C4-FEE9EB0645D6}"/>
    <dgm:cxn modelId="{1522E7B2-92E8-4F21-9AAB-214F024D8BD8}" srcId="{C5E89937-701E-41DE-B450-48B54880E7B3}" destId="{2298B6C4-A828-4FA5-AF4E-175C07F7A53E}" srcOrd="0" destOrd="0" parTransId="{FDBDA835-79CB-452A-8135-2DAF4C084AC9}" sibTransId="{A38AB86D-4EA7-455F-95FA-9BF3DA7632D5}"/>
    <dgm:cxn modelId="{9B33C904-81EC-4732-AA62-BE768FD6F3AD}" srcId="{C9FB26B9-D1D1-4795-AD0F-667896C5132B}" destId="{DE12B200-748A-4696-B2CE-4E98F7B4B766}" srcOrd="1" destOrd="0" parTransId="{CE3971F1-909D-4CA3-AC25-662BBB04361D}" sibTransId="{E3EF0FD4-08C3-4D5E-B2A1-EC69DE33E8D1}"/>
    <dgm:cxn modelId="{88B7B109-BD8F-4613-AF96-BAC6C1E120DE}" type="presOf" srcId="{8E86D416-2F06-4236-90BD-CA71818FFF18}" destId="{8FA8288B-B347-40D8-89F6-B72964926DA2}" srcOrd="0" destOrd="0" presId="urn:microsoft.com/office/officeart/2005/8/layout/vList5"/>
    <dgm:cxn modelId="{AC6E32CE-4021-46B5-87F5-583967478B23}" type="presOf" srcId="{4C3F5B5C-CCD8-4B03-9147-1D2699D1C5BE}" destId="{5A4B826E-FE52-4EB8-8A8C-EE4786CC96EE}" srcOrd="0" destOrd="0" presId="urn:microsoft.com/office/officeart/2005/8/layout/vList5"/>
    <dgm:cxn modelId="{27A8B82D-8047-4DC5-A33C-36D05ED501B7}" srcId="{4C3F5B5C-CCD8-4B03-9147-1D2699D1C5BE}" destId="{8E86D416-2F06-4236-90BD-CA71818FFF18}" srcOrd="0" destOrd="0" parTransId="{6CD1A95C-51A7-4E23-ABAC-F2B877C7A52C}" sibTransId="{20E29905-B977-40DD-BE24-A63CDC47AE4E}"/>
    <dgm:cxn modelId="{C8191577-5C70-4264-B2E0-660B01FCDE14}" srcId="{4C3F5B5C-CCD8-4B03-9147-1D2699D1C5BE}" destId="{E3AF9774-DE71-4AAC-9788-AF296B3378FC}" srcOrd="1" destOrd="0" parTransId="{4D4ABC4D-9826-45E3-ADDD-3EA8B755AC85}" sibTransId="{B3FB6C0A-CB2C-44F2-80B1-5872C26675B3}"/>
    <dgm:cxn modelId="{19B0761E-4539-4812-AAE2-41B885E71E7B}" type="presOf" srcId="{2298B6C4-A828-4FA5-AF4E-175C07F7A53E}" destId="{986F18E2-F60A-4EBE-936E-3F27F953D771}" srcOrd="0" destOrd="0" presId="urn:microsoft.com/office/officeart/2005/8/layout/vList5"/>
    <dgm:cxn modelId="{ABB1BA7F-74EE-491E-822F-37CFB5505FDA}" srcId="{C9FB26B9-D1D1-4795-AD0F-667896C5132B}" destId="{4C3F5B5C-CCD8-4B03-9147-1D2699D1C5BE}" srcOrd="0" destOrd="0" parTransId="{7CD23B4F-E8AB-433A-A7A6-CE8D5E93F768}" sibTransId="{C302C1CA-7B06-41FC-AC03-4BD9B561F892}"/>
    <dgm:cxn modelId="{F26AD159-AC27-48B7-8BDA-B3F9885B3DE1}" type="presParOf" srcId="{6457CFD4-5E4D-4103-893E-4C4A2CE735C2}" destId="{FC41DC9B-A5D7-4049-8D89-85FB7DCBE1E5}" srcOrd="0" destOrd="0" presId="urn:microsoft.com/office/officeart/2005/8/layout/vList5"/>
    <dgm:cxn modelId="{5BCF1E40-497A-4B97-8D97-FA436C26DE8F}" type="presParOf" srcId="{FC41DC9B-A5D7-4049-8D89-85FB7DCBE1E5}" destId="{5A4B826E-FE52-4EB8-8A8C-EE4786CC96EE}" srcOrd="0" destOrd="0" presId="urn:microsoft.com/office/officeart/2005/8/layout/vList5"/>
    <dgm:cxn modelId="{CC81FC3C-2C2F-4B26-87D5-912EDD2924AC}" type="presParOf" srcId="{FC41DC9B-A5D7-4049-8D89-85FB7DCBE1E5}" destId="{8FA8288B-B347-40D8-89F6-B72964926DA2}" srcOrd="1" destOrd="0" presId="urn:microsoft.com/office/officeart/2005/8/layout/vList5"/>
    <dgm:cxn modelId="{FF103D84-D16E-401F-9733-1A33507B4B3B}" type="presParOf" srcId="{6457CFD4-5E4D-4103-893E-4C4A2CE735C2}" destId="{19930890-6CEB-46AF-AFB6-E628F73AA0C7}" srcOrd="1" destOrd="0" presId="urn:microsoft.com/office/officeart/2005/8/layout/vList5"/>
    <dgm:cxn modelId="{E67FB8D5-4732-4A7E-BA86-B1466B8EBDA2}" type="presParOf" srcId="{6457CFD4-5E4D-4103-893E-4C4A2CE735C2}" destId="{60E60FF7-2056-4F51-A49B-5EB6A32467D1}" srcOrd="2" destOrd="0" presId="urn:microsoft.com/office/officeart/2005/8/layout/vList5"/>
    <dgm:cxn modelId="{3F226922-43B4-4728-8DA7-8AC074EE7650}" type="presParOf" srcId="{60E60FF7-2056-4F51-A49B-5EB6A32467D1}" destId="{CF401CB9-A04D-475E-B08D-904DC7BBF136}" srcOrd="0" destOrd="0" presId="urn:microsoft.com/office/officeart/2005/8/layout/vList5"/>
    <dgm:cxn modelId="{FFF37682-7A71-471D-80A8-A0B82322DCA0}" type="presParOf" srcId="{60E60FF7-2056-4F51-A49B-5EB6A32467D1}" destId="{8D8A5CAF-7232-44EB-A522-A7562A39ABA0}" srcOrd="1" destOrd="0" presId="urn:microsoft.com/office/officeart/2005/8/layout/vList5"/>
    <dgm:cxn modelId="{AD7883A6-0B1A-4255-9190-7B94317476BA}" type="presParOf" srcId="{6457CFD4-5E4D-4103-893E-4C4A2CE735C2}" destId="{B9C08871-7C3F-434D-8553-1E65AF6AE7ED}" srcOrd="3" destOrd="0" presId="urn:microsoft.com/office/officeart/2005/8/layout/vList5"/>
    <dgm:cxn modelId="{877C537A-CEA1-4E0A-BE04-38AA48A37F05}" type="presParOf" srcId="{6457CFD4-5E4D-4103-893E-4C4A2CE735C2}" destId="{7A860AEF-B13D-4703-9E59-1A2585BB5BA8}" srcOrd="4" destOrd="0" presId="urn:microsoft.com/office/officeart/2005/8/layout/vList5"/>
    <dgm:cxn modelId="{4D585E87-10B8-4E23-BC82-2C93DCD4B32B}" type="presParOf" srcId="{7A860AEF-B13D-4703-9E59-1A2585BB5BA8}" destId="{305314D9-A5AF-4DFE-824D-C7B033146EBB}" srcOrd="0" destOrd="0" presId="urn:microsoft.com/office/officeart/2005/8/layout/vList5"/>
    <dgm:cxn modelId="{DF66B3B3-2983-4F19-BDFB-D40CBDCA8820}" type="presParOf" srcId="{7A860AEF-B13D-4703-9E59-1A2585BB5BA8}" destId="{986F18E2-F60A-4EBE-936E-3F27F953D7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8288B-B347-40D8-89F6-B72964926DA2}">
      <dsp:nvSpPr>
        <dsp:cNvPr id="0" name=""/>
        <dsp:cNvSpPr/>
      </dsp:nvSpPr>
      <dsp:spPr>
        <a:xfrm rot="5400000">
          <a:off x="4757592" y="-2773486"/>
          <a:ext cx="739191" cy="6286729"/>
        </a:xfrm>
        <a:prstGeom prst="round2SameRect">
          <a:avLst/>
        </a:prstGeom>
        <a:solidFill>
          <a:srgbClr val="595959">
            <a:alpha val="90000"/>
          </a:srgbClr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bg1"/>
              </a:solidFill>
              <a:latin typeface="+mn-lt"/>
            </a:rPr>
            <a:t>Software layer for communicating with the industrial asset and Predix Cloud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bg1"/>
              </a:solidFill>
              <a:latin typeface="+mn-lt"/>
            </a:rPr>
            <a:t>Capable of running local applications, like edge analytics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 rot="-5400000">
        <a:off x="1983823" y="36367"/>
        <a:ext cx="6250645" cy="667023"/>
      </dsp:txXfrm>
    </dsp:sp>
    <dsp:sp modelId="{5A4B826E-FE52-4EB8-8A8C-EE4786CC96EE}">
      <dsp:nvSpPr>
        <dsp:cNvPr id="0" name=""/>
        <dsp:cNvSpPr/>
      </dsp:nvSpPr>
      <dsp:spPr>
        <a:xfrm>
          <a:off x="245649" y="12280"/>
          <a:ext cx="1738174" cy="715195"/>
        </a:xfrm>
        <a:prstGeom prst="roundRect">
          <a:avLst/>
        </a:prstGeom>
        <a:solidFill>
          <a:srgbClr val="00A1E4"/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Predix Machine</a:t>
          </a:r>
          <a:endParaRPr lang="en-US" sz="1800" b="1" kern="1200" dirty="0">
            <a:latin typeface="+mn-lt"/>
          </a:endParaRPr>
        </a:p>
      </dsp:txBody>
      <dsp:txXfrm>
        <a:off x="280562" y="47193"/>
        <a:ext cx="1668348" cy="645369"/>
      </dsp:txXfrm>
    </dsp:sp>
    <dsp:sp modelId="{8D8A5CAF-7232-44EB-A522-A7562A39ABA0}">
      <dsp:nvSpPr>
        <dsp:cNvPr id="0" name=""/>
        <dsp:cNvSpPr/>
      </dsp:nvSpPr>
      <dsp:spPr>
        <a:xfrm rot="5400000">
          <a:off x="4757592" y="-1988095"/>
          <a:ext cx="739191" cy="6286729"/>
        </a:xfrm>
        <a:prstGeom prst="round2SameRect">
          <a:avLst/>
        </a:prstGeom>
        <a:solidFill>
          <a:srgbClr val="595959">
            <a:alpha val="90000"/>
          </a:srgbClr>
        </a:solidFill>
        <a:ln w="25400" cap="flat" cmpd="sng" algn="ctr">
          <a:noFill/>
          <a:prstDash val="solid"/>
        </a:ln>
        <a:effectLst>
          <a:innerShdw blurRad="114300"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bg1"/>
              </a:solidFill>
              <a:latin typeface="+mn-lt"/>
            </a:rPr>
            <a:t>For scenarios where a direct Internet connection is not readily available</a:t>
          </a:r>
          <a:endParaRPr lang="en-US" sz="13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bg1"/>
              </a:solidFill>
              <a:latin typeface="+mn-lt"/>
            </a:rPr>
            <a:t>Enables machines to talk to the Predix Cloud via a virtual network comprised of cellular, fixed line, and satellite technologies</a:t>
          </a:r>
          <a:endParaRPr lang="en-US" sz="1300" b="0" kern="1200" dirty="0">
            <a:solidFill>
              <a:schemeClr val="bg1"/>
            </a:solidFill>
            <a:latin typeface="+mn-lt"/>
          </a:endParaRPr>
        </a:p>
      </dsp:txBody>
      <dsp:txXfrm rot="-5400000">
        <a:off x="1983823" y="821758"/>
        <a:ext cx="6250645" cy="667023"/>
      </dsp:txXfrm>
    </dsp:sp>
    <dsp:sp modelId="{CF401CB9-A04D-475E-B08D-904DC7BBF136}">
      <dsp:nvSpPr>
        <dsp:cNvPr id="0" name=""/>
        <dsp:cNvSpPr/>
      </dsp:nvSpPr>
      <dsp:spPr>
        <a:xfrm>
          <a:off x="245649" y="797671"/>
          <a:ext cx="1738174" cy="715195"/>
        </a:xfrm>
        <a:prstGeom prst="roundRect">
          <a:avLst/>
        </a:prstGeom>
        <a:solidFill>
          <a:srgbClr val="00A1E4"/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Predix Connectivity</a:t>
          </a:r>
          <a:endParaRPr lang="en-US" sz="1800" b="1" kern="1200" dirty="0">
            <a:latin typeface="+mn-lt"/>
          </a:endParaRPr>
        </a:p>
      </dsp:txBody>
      <dsp:txXfrm>
        <a:off x="280562" y="832584"/>
        <a:ext cx="1668348" cy="645369"/>
      </dsp:txXfrm>
    </dsp:sp>
    <dsp:sp modelId="{986F18E2-F60A-4EBE-936E-3F27F953D771}">
      <dsp:nvSpPr>
        <dsp:cNvPr id="0" name=""/>
        <dsp:cNvSpPr/>
      </dsp:nvSpPr>
      <dsp:spPr>
        <a:xfrm rot="5400000">
          <a:off x="4757592" y="-1202704"/>
          <a:ext cx="739191" cy="6286729"/>
        </a:xfrm>
        <a:prstGeom prst="round2SameRect">
          <a:avLst/>
        </a:prstGeom>
        <a:solidFill>
          <a:srgbClr val="595959">
            <a:alpha val="90000"/>
          </a:srgbClr>
        </a:solidFill>
        <a:ln w="25400" cap="flat" cmpd="sng" algn="ctr">
          <a:noFill/>
          <a:prstDash val="solid"/>
        </a:ln>
        <a:effectLst>
          <a:innerShdw blurRad="114300"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smtClean="0">
              <a:solidFill>
                <a:schemeClr val="bg1"/>
              </a:solidFill>
              <a:latin typeface="+mn-lt"/>
            </a:rPr>
            <a:t>Secure cloud infrastructure that is optimized for industrial workloads and meeting regulatory needs</a:t>
          </a:r>
          <a:endParaRPr lang="en-US" sz="1300" kern="1200" dirty="0">
            <a:solidFill>
              <a:schemeClr val="bg1"/>
            </a:solidFill>
            <a:latin typeface="+mn-lt"/>
          </a:endParaRPr>
        </a:p>
      </dsp:txBody>
      <dsp:txXfrm rot="-5400000">
        <a:off x="1983823" y="1607149"/>
        <a:ext cx="6250645" cy="667023"/>
      </dsp:txXfrm>
    </dsp:sp>
    <dsp:sp modelId="{305314D9-A5AF-4DFE-824D-C7B033146EBB}">
      <dsp:nvSpPr>
        <dsp:cNvPr id="0" name=""/>
        <dsp:cNvSpPr/>
      </dsp:nvSpPr>
      <dsp:spPr>
        <a:xfrm>
          <a:off x="245649" y="1583062"/>
          <a:ext cx="1738174" cy="715195"/>
        </a:xfrm>
        <a:prstGeom prst="roundRect">
          <a:avLst/>
        </a:prstGeom>
        <a:solidFill>
          <a:srgbClr val="00A1E4"/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Predix Cloud</a:t>
          </a:r>
          <a:endParaRPr lang="en-US" sz="1800" b="1" kern="1200" dirty="0">
            <a:latin typeface="+mn-lt"/>
          </a:endParaRPr>
        </a:p>
      </dsp:txBody>
      <dsp:txXfrm>
        <a:off x="280562" y="1617975"/>
        <a:ext cx="1668348" cy="645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8288B-B347-40D8-89F6-B72964926DA2}">
      <dsp:nvSpPr>
        <dsp:cNvPr id="0" name=""/>
        <dsp:cNvSpPr/>
      </dsp:nvSpPr>
      <dsp:spPr>
        <a:xfrm rot="5400000">
          <a:off x="4747619" y="-2763506"/>
          <a:ext cx="759137" cy="6286729"/>
        </a:xfrm>
        <a:prstGeom prst="round2SameRect">
          <a:avLst/>
        </a:prstGeom>
        <a:solidFill>
          <a:srgbClr val="595959">
            <a:alpha val="90000"/>
          </a:srgbClr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bg1"/>
              </a:solidFill>
              <a:latin typeface="+mn-lt"/>
            </a:rPr>
            <a:t>An open source PaaS that supports multiple developer frameworks and an ecosystem</a:t>
          </a:r>
          <a:endParaRPr lang="en-US" sz="12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bg1"/>
              </a:solidFill>
              <a:latin typeface="+mn-lt"/>
            </a:rPr>
            <a:t>Provides a micro services marketplace where developers can publish their own services as well as consume</a:t>
          </a:r>
          <a:endParaRPr lang="en-US" sz="1200" b="0" kern="1200" dirty="0">
            <a:solidFill>
              <a:schemeClr val="bg1"/>
            </a:solidFill>
            <a:latin typeface="+mn-lt"/>
          </a:endParaRPr>
        </a:p>
      </dsp:txBody>
      <dsp:txXfrm rot="-5400000">
        <a:off x="1983823" y="37348"/>
        <a:ext cx="6249671" cy="685021"/>
      </dsp:txXfrm>
    </dsp:sp>
    <dsp:sp modelId="{5A4B826E-FE52-4EB8-8A8C-EE4786CC96EE}">
      <dsp:nvSpPr>
        <dsp:cNvPr id="0" name=""/>
        <dsp:cNvSpPr/>
      </dsp:nvSpPr>
      <dsp:spPr>
        <a:xfrm>
          <a:off x="245649" y="12611"/>
          <a:ext cx="1738174" cy="734493"/>
        </a:xfrm>
        <a:prstGeom prst="roundRect">
          <a:avLst/>
        </a:prstGeom>
        <a:solidFill>
          <a:srgbClr val="00A1E4"/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Cloud Foundry</a:t>
          </a:r>
          <a:endParaRPr lang="en-US" sz="1800" b="1" kern="1200" dirty="0">
            <a:latin typeface="+mn-lt"/>
          </a:endParaRPr>
        </a:p>
      </dsp:txBody>
      <dsp:txXfrm>
        <a:off x="281504" y="48466"/>
        <a:ext cx="1666464" cy="662783"/>
      </dsp:txXfrm>
    </dsp:sp>
    <dsp:sp modelId="{8D8A5CAF-7232-44EB-A522-A7562A39ABA0}">
      <dsp:nvSpPr>
        <dsp:cNvPr id="0" name=""/>
        <dsp:cNvSpPr/>
      </dsp:nvSpPr>
      <dsp:spPr>
        <a:xfrm rot="5400000">
          <a:off x="4747619" y="-1956923"/>
          <a:ext cx="759137" cy="6286729"/>
        </a:xfrm>
        <a:prstGeom prst="round2SameRect">
          <a:avLst/>
        </a:prstGeom>
        <a:solidFill>
          <a:srgbClr val="595959">
            <a:alpha val="90000"/>
          </a:srgbClr>
        </a:solidFill>
        <a:ln w="25400" cap="flat" cmpd="sng" algn="ctr">
          <a:noFill/>
          <a:prstDash val="solid"/>
        </a:ln>
        <a:effectLst>
          <a:innerShdw blurRad="114300"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bg1"/>
              </a:solidFill>
              <a:latin typeface="+mn-lt"/>
            </a:rPr>
            <a:t>Provides developers with a framework to communicate with services.</a:t>
          </a:r>
          <a:endParaRPr lang="en-US" sz="1200" b="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bg1"/>
              </a:solidFill>
              <a:latin typeface="+mn-lt"/>
            </a:rPr>
            <a:t>Modular design offers a consistent look and feel, a contextual user experience; Provides comprehensive set of web components</a:t>
          </a:r>
          <a:endParaRPr lang="en-US" sz="1200" b="0" kern="1200" dirty="0">
            <a:solidFill>
              <a:schemeClr val="bg1"/>
            </a:solidFill>
            <a:latin typeface="+mn-lt"/>
          </a:endParaRPr>
        </a:p>
      </dsp:txBody>
      <dsp:txXfrm rot="-5400000">
        <a:off x="1983823" y="843931"/>
        <a:ext cx="6249671" cy="685021"/>
      </dsp:txXfrm>
    </dsp:sp>
    <dsp:sp modelId="{CF401CB9-A04D-475E-B08D-904DC7BBF136}">
      <dsp:nvSpPr>
        <dsp:cNvPr id="0" name=""/>
        <dsp:cNvSpPr/>
      </dsp:nvSpPr>
      <dsp:spPr>
        <a:xfrm>
          <a:off x="245649" y="819194"/>
          <a:ext cx="1738174" cy="734493"/>
        </a:xfrm>
        <a:prstGeom prst="roundRect">
          <a:avLst/>
        </a:prstGeom>
        <a:solidFill>
          <a:srgbClr val="00A1E4"/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Predix for Developers</a:t>
          </a:r>
          <a:endParaRPr lang="en-US" sz="1800" b="1" kern="1200" dirty="0">
            <a:latin typeface="+mn-lt"/>
          </a:endParaRPr>
        </a:p>
      </dsp:txBody>
      <dsp:txXfrm>
        <a:off x="281504" y="855049"/>
        <a:ext cx="1666464" cy="662783"/>
      </dsp:txXfrm>
    </dsp:sp>
    <dsp:sp modelId="{986F18E2-F60A-4EBE-936E-3F27F953D771}">
      <dsp:nvSpPr>
        <dsp:cNvPr id="0" name=""/>
        <dsp:cNvSpPr/>
      </dsp:nvSpPr>
      <dsp:spPr>
        <a:xfrm rot="5400000">
          <a:off x="4747619" y="-1150339"/>
          <a:ext cx="759137" cy="6286729"/>
        </a:xfrm>
        <a:prstGeom prst="round2SameRect">
          <a:avLst/>
        </a:prstGeom>
        <a:solidFill>
          <a:srgbClr val="595959">
            <a:alpha val="90000"/>
          </a:srgbClr>
        </a:solidFill>
        <a:ln w="25400" cap="flat" cmpd="sng" algn="ctr">
          <a:noFill/>
          <a:prstDash val="solid"/>
        </a:ln>
        <a:effectLst>
          <a:innerShdw blurRad="114300"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kern="1200" dirty="0" smtClean="0">
              <a:solidFill>
                <a:schemeClr val="bg1"/>
              </a:solidFill>
              <a:latin typeface="+mn-lt"/>
            </a:rPr>
            <a:t>Services that developers can use to build, test, and run Industrial Internet applications</a:t>
          </a:r>
          <a:endParaRPr lang="en-US" sz="1200" b="0" kern="1200" dirty="0">
            <a:solidFill>
              <a:schemeClr val="bg1"/>
            </a:solidFill>
            <a:latin typeface="+mn-lt"/>
          </a:endParaRPr>
        </a:p>
      </dsp:txBody>
      <dsp:txXfrm rot="-5400000">
        <a:off x="1983823" y="1650515"/>
        <a:ext cx="6249671" cy="685021"/>
      </dsp:txXfrm>
    </dsp:sp>
    <dsp:sp modelId="{305314D9-A5AF-4DFE-824D-C7B033146EBB}">
      <dsp:nvSpPr>
        <dsp:cNvPr id="0" name=""/>
        <dsp:cNvSpPr/>
      </dsp:nvSpPr>
      <dsp:spPr>
        <a:xfrm>
          <a:off x="245649" y="1625777"/>
          <a:ext cx="1738174" cy="734493"/>
        </a:xfrm>
        <a:prstGeom prst="roundRect">
          <a:avLst/>
        </a:prstGeom>
        <a:solidFill>
          <a:srgbClr val="00A1E4"/>
        </a:solidFill>
        <a:ln w="25400" cap="flat" cmpd="sng" algn="ctr">
          <a:noFill/>
          <a:prstDash val="solid"/>
        </a:ln>
        <a:effectLst>
          <a:innerShdw>
            <a:schemeClr val="bg1">
              <a:alpha val="50000"/>
            </a:scheme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+mn-lt"/>
            </a:rPr>
            <a:t>Predix Services</a:t>
          </a:r>
          <a:endParaRPr lang="en-US" sz="1800" b="1" kern="1200" dirty="0">
            <a:latin typeface="+mn-lt"/>
          </a:endParaRPr>
        </a:p>
      </dsp:txBody>
      <dsp:txXfrm>
        <a:off x="281504" y="1661632"/>
        <a:ext cx="1666464" cy="66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D647B-AFE8-4B18-A5FB-0D46A78D4A1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8D343-B3BF-4961-9FF9-585FF0BA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tags" Target="../tags/tag1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2.xml"/><Relationship Id="rId10" Type="http://schemas.openxmlformats.org/officeDocument/2006/relationships/image" Target="../media/image4.jpeg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5.bin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6.bin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 defTabSz="957756"/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defTabSz="957756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793162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57756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90909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42404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60251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427055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490206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94326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2153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12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76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1" imgW="360" imgH="360" progId="">
                  <p:embed/>
                </p:oleObj>
              </mc:Choice>
              <mc:Fallback>
                <p:oleObj name="think-cell Slide" r:id="rId2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57756"/>
            <a:fld id="{6A895693-0027-4F28-9367-92E39A51F51C}" type="slidenum">
              <a:rPr lang="en-US" sz="700">
                <a:solidFill>
                  <a:srgbClr val="9F958F"/>
                </a:solidFill>
              </a:rPr>
              <a:pPr algn="ctr" defTabSz="957756"/>
              <a:t>‹#›</a:t>
            </a:fld>
            <a:endParaRPr lang="en-US" sz="700" dirty="0">
              <a:solidFill>
                <a:srgbClr val="9F958F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pPr defTabSz="957756"/>
            <a:endParaRPr lang="fr-FR" sz="1900" dirty="0">
              <a:solidFill>
                <a:srgbClr val="00264A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9F958F"/>
                </a:solidFill>
                <a:cs typeface="Helvetica Light"/>
              </a:rPr>
              <a:t>Copyright © Capgemini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911926" y="6427223"/>
            <a:ext cx="1767281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 defTabSz="957756"/>
            <a:r>
              <a:rPr lang="en-US" sz="700" dirty="0">
                <a:solidFill>
                  <a:srgbClr val="9F958F"/>
                </a:solidFill>
              </a:rPr>
              <a:t>Presentation Title | Date</a:t>
            </a:r>
          </a:p>
        </p:txBody>
      </p:sp>
      <p:cxnSp>
        <p:nvCxnSpPr>
          <p:cNvPr id="15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06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96256" y="2923831"/>
            <a:ext cx="6412832" cy="529232"/>
          </a:xfrm>
        </p:spPr>
        <p:txBody>
          <a:bodyPr/>
          <a:lstStyle/>
          <a:p>
            <a:r>
              <a:rPr lang="en-US" sz="3200" dirty="0" smtClean="0"/>
              <a:t>Predix  Overview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895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907758" cy="1796684"/>
          </a:xfrm>
        </p:spPr>
        <p:txBody>
          <a:bodyPr/>
          <a:lstStyle/>
          <a:p>
            <a:r>
              <a:rPr lang="en-US" dirty="0" smtClean="0"/>
              <a:t>Predix Platform – Overview</a:t>
            </a:r>
          </a:p>
          <a:p>
            <a:endParaRPr lang="en-US" dirty="0" smtClean="0"/>
          </a:p>
          <a:p>
            <a:pPr lvl="0"/>
            <a:r>
              <a:rPr lang="en-US" dirty="0"/>
              <a:t>Predix </a:t>
            </a:r>
            <a:r>
              <a:rPr lang="en-US" dirty="0" smtClean="0"/>
              <a:t>Core/Experience</a:t>
            </a:r>
          </a:p>
          <a:p>
            <a:pPr lvl="0"/>
            <a:endParaRPr lang="en-US" dirty="0"/>
          </a:p>
          <a:p>
            <a:r>
              <a:rPr lang="en-US" dirty="0"/>
              <a:t>Predix </a:t>
            </a:r>
            <a:r>
              <a:rPr lang="en-US" dirty="0" smtClean="0"/>
              <a:t>Asset</a:t>
            </a:r>
          </a:p>
          <a:p>
            <a:endParaRPr lang="en-US" dirty="0"/>
          </a:p>
          <a:p>
            <a:r>
              <a:rPr lang="en-US" dirty="0"/>
              <a:t>Predix Data Insight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735580" y="6617208"/>
            <a:ext cx="2407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1488" y="6643114"/>
            <a:ext cx="24079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6582867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7467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0144" y="6583070"/>
            <a:ext cx="0" cy="231425"/>
          </a:xfrm>
          <a:custGeom>
            <a:avLst/>
            <a:gdLst/>
            <a:ahLst/>
            <a:cxnLst/>
            <a:rect l="l" t="t" r="r" b="b"/>
            <a:pathLst>
              <a:path h="231425">
                <a:moveTo>
                  <a:pt x="0" y="0"/>
                </a:moveTo>
                <a:lnTo>
                  <a:pt x="0" y="23142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9700" y="6583070"/>
            <a:ext cx="0" cy="231425"/>
          </a:xfrm>
          <a:custGeom>
            <a:avLst/>
            <a:gdLst/>
            <a:ahLst/>
            <a:cxnLst/>
            <a:rect l="l" t="t" r="r" b="b"/>
            <a:pathLst>
              <a:path h="231425">
                <a:moveTo>
                  <a:pt x="0" y="0"/>
                </a:moveTo>
                <a:lnTo>
                  <a:pt x="0" y="23142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54772" y="6270980"/>
            <a:ext cx="1036764" cy="462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85800"/>
            <a:ext cx="5600700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166" y="2961614"/>
            <a:ext cx="4785995" cy="304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2944114"/>
            <a:ext cx="4038600" cy="989838"/>
          </a:xfrm>
          <a:custGeom>
            <a:avLst/>
            <a:gdLst/>
            <a:ahLst/>
            <a:cxnLst/>
            <a:rect l="l" t="t" r="r" b="b"/>
            <a:pathLst>
              <a:path w="4038600" h="989838">
                <a:moveTo>
                  <a:pt x="0" y="164973"/>
                </a:moveTo>
                <a:lnTo>
                  <a:pt x="89" y="830355"/>
                </a:lnTo>
                <a:lnTo>
                  <a:pt x="7114" y="872905"/>
                </a:lnTo>
                <a:lnTo>
                  <a:pt x="24298" y="911045"/>
                </a:lnTo>
                <a:lnTo>
                  <a:pt x="50160" y="943292"/>
                </a:lnTo>
                <a:lnTo>
                  <a:pt x="83215" y="968161"/>
                </a:lnTo>
                <a:lnTo>
                  <a:pt x="121980" y="984171"/>
                </a:lnTo>
                <a:lnTo>
                  <a:pt x="164973" y="989838"/>
                </a:lnTo>
                <a:lnTo>
                  <a:pt x="3879117" y="989748"/>
                </a:lnTo>
                <a:lnTo>
                  <a:pt x="3921667" y="982723"/>
                </a:lnTo>
                <a:lnTo>
                  <a:pt x="3959807" y="965539"/>
                </a:lnTo>
                <a:lnTo>
                  <a:pt x="3992054" y="939677"/>
                </a:lnTo>
                <a:lnTo>
                  <a:pt x="4016923" y="906622"/>
                </a:lnTo>
                <a:lnTo>
                  <a:pt x="4032933" y="867857"/>
                </a:lnTo>
                <a:lnTo>
                  <a:pt x="4038600" y="824865"/>
                </a:lnTo>
                <a:lnTo>
                  <a:pt x="4038510" y="159475"/>
                </a:lnTo>
                <a:lnTo>
                  <a:pt x="4031485" y="116886"/>
                </a:lnTo>
                <a:lnTo>
                  <a:pt x="4014301" y="78736"/>
                </a:lnTo>
                <a:lnTo>
                  <a:pt x="3988439" y="46499"/>
                </a:lnTo>
                <a:lnTo>
                  <a:pt x="3955384" y="21648"/>
                </a:lnTo>
                <a:lnTo>
                  <a:pt x="3916619" y="5657"/>
                </a:lnTo>
                <a:lnTo>
                  <a:pt x="3873627" y="0"/>
                </a:lnTo>
                <a:lnTo>
                  <a:pt x="159482" y="89"/>
                </a:lnTo>
                <a:lnTo>
                  <a:pt x="116932" y="7103"/>
                </a:lnTo>
                <a:lnTo>
                  <a:pt x="78792" y="24269"/>
                </a:lnTo>
                <a:lnTo>
                  <a:pt x="46545" y="50112"/>
                </a:lnTo>
                <a:lnTo>
                  <a:pt x="21676" y="83159"/>
                </a:lnTo>
                <a:lnTo>
                  <a:pt x="5666" y="121937"/>
                </a:lnTo>
                <a:lnTo>
                  <a:pt x="0" y="1649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3985768"/>
            <a:ext cx="4038600" cy="989838"/>
          </a:xfrm>
          <a:custGeom>
            <a:avLst/>
            <a:gdLst/>
            <a:ahLst/>
            <a:cxnLst/>
            <a:rect l="l" t="t" r="r" b="b"/>
            <a:pathLst>
              <a:path w="4038600" h="989838">
                <a:moveTo>
                  <a:pt x="0" y="164972"/>
                </a:moveTo>
                <a:lnTo>
                  <a:pt x="89" y="830355"/>
                </a:lnTo>
                <a:lnTo>
                  <a:pt x="7114" y="872905"/>
                </a:lnTo>
                <a:lnTo>
                  <a:pt x="24298" y="911045"/>
                </a:lnTo>
                <a:lnTo>
                  <a:pt x="50160" y="943292"/>
                </a:lnTo>
                <a:lnTo>
                  <a:pt x="83215" y="968161"/>
                </a:lnTo>
                <a:lnTo>
                  <a:pt x="121980" y="984171"/>
                </a:lnTo>
                <a:lnTo>
                  <a:pt x="164973" y="989837"/>
                </a:lnTo>
                <a:lnTo>
                  <a:pt x="3879117" y="989748"/>
                </a:lnTo>
                <a:lnTo>
                  <a:pt x="3921667" y="982723"/>
                </a:lnTo>
                <a:lnTo>
                  <a:pt x="3959807" y="965539"/>
                </a:lnTo>
                <a:lnTo>
                  <a:pt x="3992054" y="939677"/>
                </a:lnTo>
                <a:lnTo>
                  <a:pt x="4016923" y="906622"/>
                </a:lnTo>
                <a:lnTo>
                  <a:pt x="4032933" y="867857"/>
                </a:lnTo>
                <a:lnTo>
                  <a:pt x="4038600" y="824864"/>
                </a:lnTo>
                <a:lnTo>
                  <a:pt x="4038510" y="159475"/>
                </a:lnTo>
                <a:lnTo>
                  <a:pt x="4031485" y="116886"/>
                </a:lnTo>
                <a:lnTo>
                  <a:pt x="4014301" y="78736"/>
                </a:lnTo>
                <a:lnTo>
                  <a:pt x="3988439" y="46499"/>
                </a:lnTo>
                <a:lnTo>
                  <a:pt x="3955384" y="21648"/>
                </a:lnTo>
                <a:lnTo>
                  <a:pt x="3916619" y="5657"/>
                </a:lnTo>
                <a:lnTo>
                  <a:pt x="3873627" y="0"/>
                </a:lnTo>
                <a:lnTo>
                  <a:pt x="159482" y="89"/>
                </a:lnTo>
                <a:lnTo>
                  <a:pt x="116932" y="7103"/>
                </a:lnTo>
                <a:lnTo>
                  <a:pt x="78792" y="24269"/>
                </a:lnTo>
                <a:lnTo>
                  <a:pt x="46545" y="50112"/>
                </a:lnTo>
                <a:lnTo>
                  <a:pt x="21676" y="83159"/>
                </a:lnTo>
                <a:lnTo>
                  <a:pt x="5666" y="121937"/>
                </a:lnTo>
                <a:lnTo>
                  <a:pt x="0" y="1649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29200" y="5027422"/>
            <a:ext cx="4038600" cy="989799"/>
          </a:xfrm>
          <a:custGeom>
            <a:avLst/>
            <a:gdLst/>
            <a:ahLst/>
            <a:cxnLst/>
            <a:rect l="l" t="t" r="r" b="b"/>
            <a:pathLst>
              <a:path w="4038600" h="989799">
                <a:moveTo>
                  <a:pt x="0" y="164972"/>
                </a:moveTo>
                <a:lnTo>
                  <a:pt x="89" y="830319"/>
                </a:lnTo>
                <a:lnTo>
                  <a:pt x="7114" y="872885"/>
                </a:lnTo>
                <a:lnTo>
                  <a:pt x="24298" y="911029"/>
                </a:lnTo>
                <a:lnTo>
                  <a:pt x="50160" y="943272"/>
                </a:lnTo>
                <a:lnTo>
                  <a:pt x="83215" y="968134"/>
                </a:lnTo>
                <a:lnTo>
                  <a:pt x="121980" y="984137"/>
                </a:lnTo>
                <a:lnTo>
                  <a:pt x="164973" y="989799"/>
                </a:lnTo>
                <a:lnTo>
                  <a:pt x="3879117" y="989710"/>
                </a:lnTo>
                <a:lnTo>
                  <a:pt x="3921667" y="982689"/>
                </a:lnTo>
                <a:lnTo>
                  <a:pt x="3959807" y="965512"/>
                </a:lnTo>
                <a:lnTo>
                  <a:pt x="3992054" y="939658"/>
                </a:lnTo>
                <a:lnTo>
                  <a:pt x="4016923" y="906606"/>
                </a:lnTo>
                <a:lnTo>
                  <a:pt x="4032933" y="867836"/>
                </a:lnTo>
                <a:lnTo>
                  <a:pt x="4038600" y="824826"/>
                </a:lnTo>
                <a:lnTo>
                  <a:pt x="4038510" y="159475"/>
                </a:lnTo>
                <a:lnTo>
                  <a:pt x="4031485" y="116886"/>
                </a:lnTo>
                <a:lnTo>
                  <a:pt x="4014301" y="78736"/>
                </a:lnTo>
                <a:lnTo>
                  <a:pt x="3988439" y="46499"/>
                </a:lnTo>
                <a:lnTo>
                  <a:pt x="3955384" y="21648"/>
                </a:lnTo>
                <a:lnTo>
                  <a:pt x="3916619" y="5657"/>
                </a:lnTo>
                <a:lnTo>
                  <a:pt x="3873627" y="0"/>
                </a:lnTo>
                <a:lnTo>
                  <a:pt x="159482" y="89"/>
                </a:lnTo>
                <a:lnTo>
                  <a:pt x="116932" y="7103"/>
                </a:lnTo>
                <a:lnTo>
                  <a:pt x="78792" y="24269"/>
                </a:lnTo>
                <a:lnTo>
                  <a:pt x="46545" y="50112"/>
                </a:lnTo>
                <a:lnTo>
                  <a:pt x="21676" y="83159"/>
                </a:lnTo>
                <a:lnTo>
                  <a:pt x="5666" y="121937"/>
                </a:lnTo>
                <a:lnTo>
                  <a:pt x="0" y="1649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166" y="2460116"/>
            <a:ext cx="8833650" cy="479679"/>
          </a:xfrm>
          <a:custGeom>
            <a:avLst/>
            <a:gdLst/>
            <a:ahLst/>
            <a:cxnLst/>
            <a:rect l="l" t="t" r="r" b="b"/>
            <a:pathLst>
              <a:path w="8833650" h="479679">
                <a:moveTo>
                  <a:pt x="0" y="80010"/>
                </a:moveTo>
                <a:lnTo>
                  <a:pt x="0" y="399796"/>
                </a:lnTo>
                <a:lnTo>
                  <a:pt x="1069" y="412910"/>
                </a:lnTo>
                <a:lnTo>
                  <a:pt x="18312" y="450705"/>
                </a:lnTo>
                <a:lnTo>
                  <a:pt x="51766" y="474580"/>
                </a:lnTo>
                <a:lnTo>
                  <a:pt x="79959" y="479679"/>
                </a:lnTo>
                <a:lnTo>
                  <a:pt x="8753640" y="479679"/>
                </a:lnTo>
                <a:lnTo>
                  <a:pt x="8793244" y="469240"/>
                </a:lnTo>
                <a:lnTo>
                  <a:pt x="8822498" y="440537"/>
                </a:lnTo>
                <a:lnTo>
                  <a:pt x="8833650" y="399796"/>
                </a:lnTo>
                <a:lnTo>
                  <a:pt x="8833650" y="80010"/>
                </a:lnTo>
                <a:lnTo>
                  <a:pt x="8823147" y="40348"/>
                </a:lnTo>
                <a:lnTo>
                  <a:pt x="8794386" y="11134"/>
                </a:lnTo>
                <a:lnTo>
                  <a:pt x="8753640" y="0"/>
                </a:lnTo>
                <a:lnTo>
                  <a:pt x="79959" y="0"/>
                </a:lnTo>
                <a:lnTo>
                  <a:pt x="40350" y="10489"/>
                </a:lnTo>
                <a:lnTo>
                  <a:pt x="11136" y="39252"/>
                </a:lnTo>
                <a:lnTo>
                  <a:pt x="0" y="8001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276859"/>
            <a:ext cx="39874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0"/>
              </a:lnSpc>
              <a:spcBef>
                <a:spcPts val="144"/>
              </a:spcBef>
            </a:pPr>
            <a:r>
              <a:rPr sz="4200" spc="0" baseline="3900" dirty="0" smtClean="0">
                <a:latin typeface="Candara"/>
                <a:cs typeface="Candara"/>
              </a:rPr>
              <a:t>W</a:t>
            </a:r>
            <a:r>
              <a:rPr sz="4200" spc="-9" baseline="3900" dirty="0" smtClean="0">
                <a:latin typeface="Candara"/>
                <a:cs typeface="Candara"/>
              </a:rPr>
              <a:t>h</a:t>
            </a:r>
            <a:r>
              <a:rPr sz="4200" spc="0" baseline="3900" dirty="0" smtClean="0">
                <a:latin typeface="Candara"/>
                <a:cs typeface="Candara"/>
              </a:rPr>
              <a:t>at</a:t>
            </a:r>
            <a:r>
              <a:rPr sz="4200" spc="-25" baseline="3900" dirty="0" smtClean="0">
                <a:latin typeface="Candara"/>
                <a:cs typeface="Candara"/>
              </a:rPr>
              <a:t> </a:t>
            </a:r>
            <a:r>
              <a:rPr sz="4200" spc="0" baseline="3900" dirty="0" smtClean="0">
                <a:latin typeface="Candara"/>
                <a:cs typeface="Candara"/>
              </a:rPr>
              <a:t>is</a:t>
            </a:r>
            <a:r>
              <a:rPr sz="4200" spc="9" baseline="3900" dirty="0" smtClean="0">
                <a:latin typeface="Candara"/>
                <a:cs typeface="Candara"/>
              </a:rPr>
              <a:t> </a:t>
            </a:r>
            <a:r>
              <a:rPr sz="4200" spc="0" baseline="3900" dirty="0" smtClean="0">
                <a:latin typeface="Candara"/>
                <a:cs typeface="Candara"/>
              </a:rPr>
              <a:t>In</a:t>
            </a:r>
            <a:r>
              <a:rPr sz="4200" spc="-9" baseline="3900" dirty="0" smtClean="0">
                <a:latin typeface="Candara"/>
                <a:cs typeface="Candara"/>
              </a:rPr>
              <a:t>d</a:t>
            </a:r>
            <a:r>
              <a:rPr sz="4200" spc="0" baseline="3900" dirty="0" smtClean="0">
                <a:latin typeface="Candara"/>
                <a:cs typeface="Candara"/>
              </a:rPr>
              <a:t>us</a:t>
            </a:r>
            <a:r>
              <a:rPr sz="4200" spc="9" baseline="3900" dirty="0" smtClean="0">
                <a:latin typeface="Candara"/>
                <a:cs typeface="Candara"/>
              </a:rPr>
              <a:t>t</a:t>
            </a:r>
            <a:r>
              <a:rPr sz="4200" spc="0" baseline="3900" dirty="0" smtClean="0">
                <a:latin typeface="Candara"/>
                <a:cs typeface="Candara"/>
              </a:rPr>
              <a:t>rial</a:t>
            </a:r>
            <a:r>
              <a:rPr sz="4200" spc="-38" baseline="3900" dirty="0" smtClean="0">
                <a:latin typeface="Candara"/>
                <a:cs typeface="Candara"/>
              </a:rPr>
              <a:t> </a:t>
            </a:r>
            <a:r>
              <a:rPr sz="4200" spc="0" baseline="3900" dirty="0" smtClean="0">
                <a:latin typeface="Candara"/>
                <a:cs typeface="Candara"/>
              </a:rPr>
              <a:t>Intern</a:t>
            </a:r>
            <a:r>
              <a:rPr sz="4200" spc="9" baseline="3900" dirty="0" smtClean="0">
                <a:latin typeface="Candara"/>
                <a:cs typeface="Candara"/>
              </a:rPr>
              <a:t>e</a:t>
            </a:r>
            <a:r>
              <a:rPr sz="4200" spc="0" baseline="3900" dirty="0" smtClean="0">
                <a:latin typeface="Candara"/>
                <a:cs typeface="Candara"/>
              </a:rPr>
              <a:t>t</a:t>
            </a:r>
            <a:endParaRPr sz="2800" dirty="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135303"/>
            <a:ext cx="8129393" cy="4107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15"/>
              </a:lnSpc>
              <a:spcBef>
                <a:spcPts val="155"/>
              </a:spcBef>
            </a:pPr>
            <a:r>
              <a:rPr sz="4200" spc="0" baseline="3217" dirty="0" smtClean="0">
                <a:solidFill>
                  <a:srgbClr val="00AFEF"/>
                </a:solidFill>
                <a:latin typeface="Wingdings"/>
                <a:cs typeface="Wingdings"/>
              </a:rPr>
              <a:t></a:t>
            </a:r>
            <a:r>
              <a:rPr sz="4200" b="1" u="sng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Indust</a:t>
            </a:r>
            <a:r>
              <a:rPr sz="4200" b="1" u="sng" spc="4" baseline="2925" dirty="0" smtClean="0">
                <a:solidFill>
                  <a:srgbClr val="7E7E7E"/>
                </a:solidFill>
                <a:latin typeface="Candara"/>
                <a:cs typeface="Candara"/>
              </a:rPr>
              <a:t>r</a:t>
            </a:r>
            <a:r>
              <a:rPr sz="4200" b="1" u="sng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ial</a:t>
            </a:r>
            <a:r>
              <a:rPr sz="4200" b="1" u="sng" spc="-136" baseline="2925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u="sng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Internet:</a:t>
            </a:r>
            <a:r>
              <a:rPr sz="4200" b="1" spc="9" baseline="2925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Integration</a:t>
            </a:r>
            <a:r>
              <a:rPr sz="4200" b="1" spc="-115" baseline="2925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of compl</a:t>
            </a:r>
            <a:r>
              <a:rPr sz="4200" b="1" spc="-9" baseline="2925" dirty="0" smtClean="0">
                <a:solidFill>
                  <a:srgbClr val="7E7E7E"/>
                </a:solidFill>
                <a:latin typeface="Candara"/>
                <a:cs typeface="Candara"/>
              </a:rPr>
              <a:t>e</a:t>
            </a:r>
            <a:r>
              <a:rPr sz="4200" b="1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x</a:t>
            </a:r>
            <a:r>
              <a:rPr sz="4200" b="1" spc="-77" baseline="2925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2925" dirty="0" smtClean="0">
                <a:solidFill>
                  <a:srgbClr val="7E7E7E"/>
                </a:solidFill>
                <a:latin typeface="Candara"/>
                <a:cs typeface="Candara"/>
              </a:rPr>
              <a:t>physical</a:t>
            </a:r>
            <a:endParaRPr sz="28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92" y="1592325"/>
            <a:ext cx="754568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0"/>
              </a:lnSpc>
              <a:spcBef>
                <a:spcPts val="144"/>
              </a:spcBef>
            </a:pP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machinery</a:t>
            </a:r>
            <a:r>
              <a:rPr sz="4200" b="1" spc="-100" baseline="3900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wi</a:t>
            </a:r>
            <a:r>
              <a:rPr sz="4200" b="1" spc="4" baseline="3900" dirty="0" smtClean="0">
                <a:solidFill>
                  <a:srgbClr val="7E7E7E"/>
                </a:solidFill>
                <a:latin typeface="Candara"/>
                <a:cs typeface="Candara"/>
              </a:rPr>
              <a:t>t</a:t>
            </a: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h</a:t>
            </a:r>
            <a:r>
              <a:rPr sz="4200" b="1" spc="-39" baseline="3900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networked</a:t>
            </a:r>
            <a:r>
              <a:rPr sz="4200" b="1" spc="-132" baseline="3900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4" baseline="3900" dirty="0" smtClean="0">
                <a:solidFill>
                  <a:srgbClr val="7E7E7E"/>
                </a:solidFill>
                <a:latin typeface="Candara"/>
                <a:cs typeface="Candara"/>
              </a:rPr>
              <a:t>s</a:t>
            </a: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ensors</a:t>
            </a:r>
            <a:r>
              <a:rPr sz="4200" b="1" spc="-71" baseline="3900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and</a:t>
            </a:r>
            <a:r>
              <a:rPr sz="4200" b="1" spc="-14" baseline="3900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4200" b="1" spc="0" baseline="3900" dirty="0" smtClean="0">
                <a:solidFill>
                  <a:srgbClr val="7E7E7E"/>
                </a:solidFill>
                <a:latin typeface="Candara"/>
                <a:cs typeface="Candara"/>
              </a:rPr>
              <a:t>software</a:t>
            </a:r>
            <a:endParaRPr sz="2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2567686"/>
            <a:ext cx="8604914" cy="12570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57">
              <a:lnSpc>
                <a:spcPts val="2140"/>
              </a:lnSpc>
              <a:spcBef>
                <a:spcPts val="107"/>
              </a:spcBef>
            </a:pP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000" b="1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3000" b="1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r>
              <a:rPr sz="3000" b="1" spc="-39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000" b="1" spc="-9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000" b="1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34" baseline="2730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000" b="1" spc="9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b="1" spc="-25" baseline="2730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edix</a:t>
            </a:r>
            <a:r>
              <a:rPr sz="3000" b="1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in GE</a:t>
            </a:r>
            <a:r>
              <a:rPr sz="3000" b="1" spc="-9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29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b="1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3000" b="1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3000" b="1" spc="-84" baseline="273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b="1" spc="-29" baseline="27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b="1" spc="-25" baseline="273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er:</a:t>
            </a:r>
            <a:r>
              <a:rPr sz="3000" b="1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Fl</a:t>
            </a:r>
            <a:r>
              <a:rPr sz="3000" b="1" spc="-29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xi</a:t>
            </a:r>
            <a:r>
              <a:rPr sz="3000" b="1" spc="4" baseline="2730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3000" b="1" spc="-19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54" baseline="273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fficiency</a:t>
            </a:r>
            <a:r>
              <a:rPr sz="3000" b="1" spc="-29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3000" b="1" spc="-34" baseline="2730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000" b="1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3000" b="1" spc="-14" baseline="27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Pla</a:t>
            </a:r>
            <a:r>
              <a:rPr sz="3000" b="1" spc="-25" baseline="273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b="1" spc="0" baseline="2730" dirty="0" smtClean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2000" dirty="0">
              <a:latin typeface="Calibri"/>
              <a:cs typeface="Calibri"/>
            </a:endParaRPr>
          </a:p>
          <a:p>
            <a:pPr marL="4816983">
              <a:lnSpc>
                <a:spcPts val="2197"/>
              </a:lnSpc>
              <a:spcBef>
                <a:spcPts val="1613"/>
              </a:spcBef>
            </a:pP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Enab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1800" spc="-3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er pla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ts 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800" spc="-29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endParaRPr sz="1800" dirty="0">
              <a:latin typeface="Calibri"/>
              <a:cs typeface="Calibri"/>
            </a:endParaRPr>
          </a:p>
          <a:p>
            <a:pPr marL="4816983">
              <a:lnSpc>
                <a:spcPts val="2197"/>
              </a:lnSpc>
            </a:pP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ha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9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er d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Gr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endParaRPr sz="1800" dirty="0">
              <a:latin typeface="Calibri"/>
              <a:cs typeface="Calibri"/>
            </a:endParaRPr>
          </a:p>
          <a:p>
            <a:pPr marL="4816983">
              <a:lnSpc>
                <a:spcPts val="2197"/>
              </a:lnSpc>
            </a:pPr>
            <a:r>
              <a:rPr sz="1800" spc="-19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ondit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ons a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4" dirty="0" smtClean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y as</a:t>
            </a:r>
            <a:r>
              <a:rPr sz="1800" spc="-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y oc</a:t>
            </a:r>
            <a:r>
              <a:rPr sz="1800" spc="-9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smtClean="0">
                <a:solidFill>
                  <a:srgbClr val="FFFFFF"/>
                </a:solidFill>
                <a:latin typeface="Calibri"/>
                <a:cs typeface="Calibri"/>
              </a:rPr>
              <a:t>ur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4483" y="4236720"/>
            <a:ext cx="3497489" cy="503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lig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hines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1970"/>
              </a:lnSpc>
              <a:spcBef>
                <a:spcPts val="1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25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 A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700" spc="9" baseline="3034" dirty="0" smtClean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4483" y="5152898"/>
            <a:ext cx="3739577" cy="755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Connec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machines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1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1970"/>
              </a:lnSpc>
              <a:spcBef>
                <a:spcPts val="1"/>
              </a:spcBef>
            </a:pP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y a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700" spc="-5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 the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1980"/>
              </a:lnSpc>
              <a:spcBef>
                <a:spcPts val="0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them smar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6582867"/>
            <a:ext cx="879144" cy="23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1725"/>
              </a:lnSpc>
              <a:spcBef>
                <a:spcPts val="465"/>
              </a:spcBef>
            </a:pP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May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28, 20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1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4</a:t>
            </a:r>
            <a:endParaRPr sz="8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144" y="6582867"/>
            <a:ext cx="1419555" cy="23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946">
              <a:lnSpc>
                <a:spcPct val="101725"/>
              </a:lnSpc>
              <a:spcBef>
                <a:spcPts val="465"/>
              </a:spcBef>
            </a:pP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Pro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p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r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i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e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ta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r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y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and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C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on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fi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d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en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t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i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al</a:t>
            </a:r>
            <a:endParaRPr sz="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9700" y="6582867"/>
            <a:ext cx="5168900" cy="23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330">
              <a:lnSpc>
                <a:spcPct val="101725"/>
              </a:lnSpc>
              <a:spcBef>
                <a:spcPts val="39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-</a:t>
            </a:r>
            <a:r>
              <a:rPr sz="800" spc="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7E7E7E"/>
                </a:solidFill>
                <a:latin typeface="Candara"/>
                <a:cs typeface="Candara"/>
              </a:rPr>
              <a:t>3</a:t>
            </a:r>
            <a:r>
              <a:rPr sz="900" spc="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9457" y="1295908"/>
            <a:ext cx="770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8291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735580" y="6617208"/>
            <a:ext cx="2407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1488" y="6643114"/>
            <a:ext cx="24079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6582867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7467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0144" y="6583070"/>
            <a:ext cx="0" cy="231425"/>
          </a:xfrm>
          <a:custGeom>
            <a:avLst/>
            <a:gdLst/>
            <a:ahLst/>
            <a:cxnLst/>
            <a:rect l="l" t="t" r="r" b="b"/>
            <a:pathLst>
              <a:path h="231425">
                <a:moveTo>
                  <a:pt x="0" y="0"/>
                </a:moveTo>
                <a:lnTo>
                  <a:pt x="0" y="23142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9700" y="6583070"/>
            <a:ext cx="0" cy="231425"/>
          </a:xfrm>
          <a:custGeom>
            <a:avLst/>
            <a:gdLst/>
            <a:ahLst/>
            <a:cxnLst/>
            <a:rect l="l" t="t" r="r" b="b"/>
            <a:pathLst>
              <a:path h="231425">
                <a:moveTo>
                  <a:pt x="0" y="0"/>
                </a:moveTo>
                <a:lnTo>
                  <a:pt x="0" y="23142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54772" y="6270980"/>
            <a:ext cx="1036764" cy="462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85800"/>
            <a:ext cx="5600700" cy="371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276859"/>
            <a:ext cx="39874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80"/>
              </a:lnSpc>
              <a:spcBef>
                <a:spcPts val="144"/>
              </a:spcBef>
            </a:pPr>
            <a:r>
              <a:rPr sz="4200" spc="0" baseline="3900" dirty="0" smtClean="0">
                <a:latin typeface="Candara"/>
                <a:cs typeface="Candara"/>
              </a:rPr>
              <a:t>W</a:t>
            </a:r>
            <a:r>
              <a:rPr sz="4200" spc="-9" baseline="3900" dirty="0" smtClean="0">
                <a:latin typeface="Candara"/>
                <a:cs typeface="Candara"/>
              </a:rPr>
              <a:t>h</a:t>
            </a:r>
            <a:r>
              <a:rPr sz="4200" spc="0" baseline="3900" dirty="0" smtClean="0">
                <a:latin typeface="Candara"/>
                <a:cs typeface="Candara"/>
              </a:rPr>
              <a:t>at</a:t>
            </a:r>
            <a:r>
              <a:rPr sz="4200" spc="-25" baseline="3900" dirty="0" smtClean="0">
                <a:latin typeface="Candara"/>
                <a:cs typeface="Candara"/>
              </a:rPr>
              <a:t> </a:t>
            </a:r>
            <a:r>
              <a:rPr sz="4200" spc="0" baseline="3900" dirty="0" smtClean="0">
                <a:latin typeface="Candara"/>
                <a:cs typeface="Candara"/>
              </a:rPr>
              <a:t>is</a:t>
            </a:r>
            <a:r>
              <a:rPr sz="4200" spc="9" baseline="3900" dirty="0" smtClean="0">
                <a:latin typeface="Candara"/>
                <a:cs typeface="Candara"/>
              </a:rPr>
              <a:t> </a:t>
            </a:r>
            <a:r>
              <a:rPr lang="en-US" sz="4200" baseline="3900" dirty="0" smtClean="0">
                <a:latin typeface="Candara"/>
                <a:cs typeface="Candara"/>
              </a:rPr>
              <a:t>Predix</a:t>
            </a:r>
            <a:endParaRPr sz="2800" dirty="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1135303"/>
            <a:ext cx="8131933" cy="83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15"/>
              </a:lnSpc>
              <a:spcBef>
                <a:spcPts val="155"/>
              </a:spcBef>
            </a:pPr>
            <a:endParaRPr sz="2800" dirty="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092" y="1592325"/>
            <a:ext cx="754568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900" indent="-457200">
              <a:lnSpc>
                <a:spcPts val="2880"/>
              </a:lnSpc>
              <a:spcBef>
                <a:spcPts val="144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/>
                <a:cs typeface="Candara"/>
              </a:rPr>
              <a:t>Predix is General Electric's software platform for the collection and analysis of data from industrial </a:t>
            </a:r>
            <a:r>
              <a:rPr lang="en-US" sz="2800" dirty="0" smtClean="0">
                <a:latin typeface="Candara"/>
                <a:cs typeface="Candara"/>
              </a:rPr>
              <a:t>machines.</a:t>
            </a:r>
          </a:p>
          <a:p>
            <a:pPr marL="12700">
              <a:lnSpc>
                <a:spcPts val="2880"/>
              </a:lnSpc>
              <a:spcBef>
                <a:spcPts val="144"/>
              </a:spcBef>
            </a:pPr>
            <a:endParaRPr lang="en-US" sz="2800" dirty="0">
              <a:latin typeface="Candara"/>
              <a:cs typeface="Candara"/>
            </a:endParaRPr>
          </a:p>
          <a:p>
            <a:pPr marL="469900" indent="-457200">
              <a:lnSpc>
                <a:spcPts val="2880"/>
              </a:lnSpc>
              <a:spcBef>
                <a:spcPts val="144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ndara"/>
                <a:cs typeface="Candara"/>
              </a:rPr>
              <a:t>Predix as a cloud-based PaaS (platform as a service) is claimed to enable industrial-scale analytics for asset performance management (APM) </a:t>
            </a:r>
            <a:r>
              <a:rPr lang="en-US" sz="2800" dirty="0" smtClean="0">
                <a:latin typeface="Candara"/>
                <a:cs typeface="Candara"/>
              </a:rPr>
              <a:t> and </a:t>
            </a:r>
            <a:r>
              <a:rPr lang="en-US" sz="2800" dirty="0">
                <a:latin typeface="Candara"/>
                <a:cs typeface="Candara"/>
              </a:rPr>
              <a:t>operations optimization by providing a standard way to connect machines, data, and people.</a:t>
            </a:r>
          </a:p>
          <a:p>
            <a:pPr marL="12700">
              <a:lnSpc>
                <a:spcPts val="2880"/>
              </a:lnSpc>
              <a:spcBef>
                <a:spcPts val="144"/>
              </a:spcBef>
            </a:pPr>
            <a:endParaRPr lang="en-US" sz="2800" dirty="0" smtClean="0">
              <a:latin typeface="Candara"/>
              <a:cs typeface="Candara"/>
            </a:endParaRPr>
          </a:p>
          <a:p>
            <a:pPr marL="12700">
              <a:lnSpc>
                <a:spcPts val="2880"/>
              </a:lnSpc>
              <a:spcBef>
                <a:spcPts val="144"/>
              </a:spcBef>
            </a:pPr>
            <a:endParaRPr lang="en-US" sz="2800" dirty="0">
              <a:latin typeface="Candara"/>
              <a:cs typeface="Candara"/>
            </a:endParaRPr>
          </a:p>
          <a:p>
            <a:pPr marL="12700">
              <a:lnSpc>
                <a:spcPts val="2880"/>
              </a:lnSpc>
              <a:spcBef>
                <a:spcPts val="144"/>
              </a:spcBef>
            </a:pPr>
            <a:endParaRPr lang="en-US" sz="2800" dirty="0">
              <a:latin typeface="Candara"/>
              <a:cs typeface="Candara"/>
            </a:endParaRPr>
          </a:p>
          <a:p>
            <a:pPr marL="12700">
              <a:lnSpc>
                <a:spcPts val="2880"/>
              </a:lnSpc>
              <a:spcBef>
                <a:spcPts val="144"/>
              </a:spcBef>
            </a:pPr>
            <a:endParaRPr sz="2800" dirty="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4150" y="5334000"/>
            <a:ext cx="3609910" cy="574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70"/>
              </a:lnSpc>
              <a:spcBef>
                <a:spcPts val="1"/>
              </a:spcBef>
            </a:pPr>
            <a:r>
              <a:rPr sz="2700" spc="-14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ef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y a</a:t>
            </a:r>
            <a:r>
              <a:rPr sz="2700" spc="4" baseline="3034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2700" spc="-59" baseline="3034" dirty="0" smtClean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 the</a:t>
            </a:r>
            <a:endParaRPr sz="1800" dirty="0">
              <a:latin typeface="Calibri"/>
              <a:cs typeface="Calibri"/>
            </a:endParaRPr>
          </a:p>
          <a:p>
            <a:pPr marL="12700" marR="34290">
              <a:lnSpc>
                <a:spcPts val="1980"/>
              </a:lnSpc>
              <a:spcBef>
                <a:spcPts val="0"/>
              </a:spcBef>
            </a:pP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ope</a:t>
            </a:r>
            <a:r>
              <a:rPr sz="2700" spc="-39" baseline="3034" dirty="0" smtClean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-9" baseline="3034" dirty="0" smtClean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r>
              <a:rPr sz="2700" spc="-4" baseline="303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them smar</a:t>
            </a:r>
            <a:r>
              <a:rPr sz="2700" spc="-29" baseline="3034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6582867"/>
            <a:ext cx="879144" cy="23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1725"/>
              </a:lnSpc>
              <a:spcBef>
                <a:spcPts val="465"/>
              </a:spcBef>
            </a:pP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May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28, 20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1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4</a:t>
            </a:r>
            <a:endParaRPr sz="8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144" y="6582867"/>
            <a:ext cx="1419555" cy="23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946">
              <a:lnSpc>
                <a:spcPct val="101725"/>
              </a:lnSpc>
              <a:spcBef>
                <a:spcPts val="465"/>
              </a:spcBef>
            </a:pP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Pro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p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r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i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e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ta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r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y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and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C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on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fi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d</a:t>
            </a:r>
            <a:r>
              <a:rPr sz="800" spc="-4" dirty="0" smtClean="0">
                <a:solidFill>
                  <a:srgbClr val="7E7E7E"/>
                </a:solidFill>
                <a:latin typeface="Candara"/>
                <a:cs typeface="Candara"/>
              </a:rPr>
              <a:t>en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t</a:t>
            </a:r>
            <a:r>
              <a:rPr sz="800" spc="4" dirty="0" smtClean="0">
                <a:solidFill>
                  <a:srgbClr val="7E7E7E"/>
                </a:solidFill>
                <a:latin typeface="Candara"/>
                <a:cs typeface="Candara"/>
              </a:rPr>
              <a:t>i</a:t>
            </a:r>
            <a:r>
              <a:rPr sz="800" spc="0" dirty="0" smtClean="0">
                <a:solidFill>
                  <a:srgbClr val="7E7E7E"/>
                </a:solidFill>
                <a:latin typeface="Candara"/>
                <a:cs typeface="Candara"/>
              </a:rPr>
              <a:t>al</a:t>
            </a:r>
            <a:endParaRPr sz="800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9700" y="6582867"/>
            <a:ext cx="5168900" cy="231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330">
              <a:lnSpc>
                <a:spcPct val="101725"/>
              </a:lnSpc>
              <a:spcBef>
                <a:spcPts val="390"/>
              </a:spcBef>
            </a:pP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-</a:t>
            </a:r>
            <a:r>
              <a:rPr sz="800" spc="4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900" spc="0" dirty="0" smtClean="0">
                <a:solidFill>
                  <a:srgbClr val="7E7E7E"/>
                </a:solidFill>
                <a:latin typeface="Candara"/>
                <a:cs typeface="Candara"/>
              </a:rPr>
              <a:t>3</a:t>
            </a:r>
            <a:r>
              <a:rPr sz="900" spc="4" dirty="0" smtClean="0">
                <a:solidFill>
                  <a:srgbClr val="7E7E7E"/>
                </a:solidFill>
                <a:latin typeface="Candara"/>
                <a:cs typeface="Candara"/>
              </a:rPr>
              <a:t> </a:t>
            </a:r>
            <a:r>
              <a:rPr sz="800" spc="0" dirty="0" smtClean="0">
                <a:solidFill>
                  <a:srgbClr val="1F487C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29457" y="1295908"/>
            <a:ext cx="770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3040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2" y="34914"/>
            <a:ext cx="8229600" cy="792162"/>
          </a:xfrm>
        </p:spPr>
        <p:txBody>
          <a:bodyPr/>
          <a:lstStyle/>
          <a:p>
            <a:r>
              <a:rPr lang="en-US" sz="2800" dirty="0" smtClean="0"/>
              <a:t>Architecture of </a:t>
            </a:r>
            <a:r>
              <a:rPr lang="en-US" sz="2800" dirty="0" err="1" smtClean="0"/>
              <a:t>Predix</a:t>
            </a:r>
            <a:endParaRPr lang="en-US" sz="2800" dirty="0"/>
          </a:p>
        </p:txBody>
      </p:sp>
      <p:graphicFrame>
        <p:nvGraphicFramePr>
          <p:cNvPr id="15" name="Diagram 14"/>
          <p:cNvGraphicFramePr/>
          <p:nvPr>
            <p:extLst/>
          </p:nvPr>
        </p:nvGraphicFramePr>
        <p:xfrm>
          <a:off x="354842" y="3948545"/>
          <a:ext cx="8516203" cy="231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014412" y="1212906"/>
            <a:ext cx="7115175" cy="2543175"/>
            <a:chOff x="1014413" y="942741"/>
            <a:chExt cx="7115175" cy="254317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413" y="942741"/>
              <a:ext cx="7115175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ounded Rectangle 15"/>
            <p:cNvSpPr/>
            <p:nvPr/>
          </p:nvSpPr>
          <p:spPr>
            <a:xfrm>
              <a:off x="2183642" y="1569493"/>
              <a:ext cx="682388" cy="750626"/>
            </a:xfrm>
            <a:prstGeom prst="roundRect">
              <a:avLst/>
            </a:prstGeom>
            <a:noFill/>
            <a:ln>
              <a:solidFill>
                <a:srgbClr val="00A1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704531" y="1091820"/>
              <a:ext cx="682388" cy="288263"/>
            </a:xfrm>
            <a:prstGeom prst="roundRect">
              <a:avLst/>
            </a:prstGeom>
            <a:noFill/>
            <a:ln>
              <a:solidFill>
                <a:srgbClr val="00A1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76323" y="2800092"/>
              <a:ext cx="909826" cy="288263"/>
            </a:xfrm>
            <a:prstGeom prst="roundRect">
              <a:avLst/>
            </a:prstGeom>
            <a:noFill/>
            <a:ln>
              <a:solidFill>
                <a:srgbClr val="00A1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3" y="21266"/>
            <a:ext cx="8229600" cy="792162"/>
          </a:xfrm>
        </p:spPr>
        <p:txBody>
          <a:bodyPr/>
          <a:lstStyle/>
          <a:p>
            <a:r>
              <a:rPr lang="en-US" sz="2800" dirty="0" smtClean="0"/>
              <a:t>Architecture </a:t>
            </a:r>
            <a:r>
              <a:rPr lang="en-US" sz="2800" dirty="0"/>
              <a:t>of </a:t>
            </a:r>
            <a:r>
              <a:rPr lang="en-US" sz="2800" dirty="0" smtClean="0"/>
              <a:t>Predix - continued</a:t>
            </a:r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212907"/>
            <a:ext cx="71151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Diagram 10"/>
          <p:cNvGraphicFramePr/>
          <p:nvPr>
            <p:extLst/>
          </p:nvPr>
        </p:nvGraphicFramePr>
        <p:xfrm>
          <a:off x="354842" y="3906981"/>
          <a:ext cx="8516203" cy="2372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276323" y="2398979"/>
            <a:ext cx="909826" cy="144131"/>
          </a:xfrm>
          <a:prstGeom prst="roundRect">
            <a:avLst/>
          </a:prstGeom>
          <a:noFill/>
          <a:ln>
            <a:solidFill>
              <a:srgbClr val="00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276323" y="1326571"/>
            <a:ext cx="909826" cy="288263"/>
          </a:xfrm>
          <a:prstGeom prst="roundRect">
            <a:avLst/>
          </a:prstGeom>
          <a:noFill/>
          <a:ln>
            <a:solidFill>
              <a:srgbClr val="00A1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heme/theme1.xml><?xml version="1.0" encoding="utf-8"?>
<a:theme xmlns:a="http://schemas.openxmlformats.org/drawingml/2006/main" name="Predix Ready Overview_15Jan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346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Predix Ready Overview_15Jan</vt:lpstr>
      <vt:lpstr>think-cell Slide</vt:lpstr>
      <vt:lpstr>Predix  Overview</vt:lpstr>
      <vt:lpstr>Table of Contents</vt:lpstr>
      <vt:lpstr>PowerPoint Presentation</vt:lpstr>
      <vt:lpstr>PowerPoint Presentation</vt:lpstr>
      <vt:lpstr>Architecture of Predix</vt:lpstr>
      <vt:lpstr>Architecture of Predix -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Predix  Overview</dc:title>
  <dc:creator>Sampath Piriya</dc:creator>
  <cp:lastModifiedBy>Sampath Piriya</cp:lastModifiedBy>
  <cp:revision>6</cp:revision>
  <dcterms:created xsi:type="dcterms:W3CDTF">2017-04-11T08:40:07Z</dcterms:created>
  <dcterms:modified xsi:type="dcterms:W3CDTF">2017-04-18T05:28:12Z</dcterms:modified>
</cp:coreProperties>
</file>