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65" r:id="rId13"/>
    <p:sldId id="272" r:id="rId14"/>
    <p:sldId id="266" r:id="rId15"/>
    <p:sldId id="267" r:id="rId16"/>
    <p:sldId id="276" r:id="rId17"/>
    <p:sldId id="268" r:id="rId18"/>
    <p:sldId id="269" r:id="rId19"/>
    <p:sldId id="271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31C"/>
    <a:srgbClr val="153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://example.com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://example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891C6-3065-402F-ACAA-0A02209B0D86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5326ADD-DEC2-496E-8D88-898FDC80E4BB}">
      <dgm:prSet/>
      <dgm:spPr/>
      <dgm:t>
        <a:bodyPr/>
        <a:lstStyle/>
        <a:p>
          <a:r>
            <a:rPr lang="en-US" b="1"/>
            <a:t>Project Goals</a:t>
          </a:r>
          <a:r>
            <a:rPr lang="en-US"/>
            <a:t>:</a:t>
          </a:r>
        </a:p>
      </dgm:t>
    </dgm:pt>
    <dgm:pt modelId="{57495E51-D784-4093-8A2B-DD7A5CCBBAB2}" type="parTrans" cxnId="{A9BF3CC3-ED46-4BE3-BCE8-2E4FC646A41D}">
      <dgm:prSet/>
      <dgm:spPr/>
      <dgm:t>
        <a:bodyPr/>
        <a:lstStyle/>
        <a:p>
          <a:endParaRPr lang="en-US"/>
        </a:p>
      </dgm:t>
    </dgm:pt>
    <dgm:pt modelId="{8FF9DED5-E927-4F32-8232-30B60794CEE1}" type="sibTrans" cxnId="{A9BF3CC3-ED46-4BE3-BCE8-2E4FC646A41D}">
      <dgm:prSet/>
      <dgm:spPr/>
      <dgm:t>
        <a:bodyPr/>
        <a:lstStyle/>
        <a:p>
          <a:endParaRPr lang="en-US"/>
        </a:p>
      </dgm:t>
    </dgm:pt>
    <dgm:pt modelId="{9EB7DC71-8EAC-4F13-A809-E1CCD865E08A}">
      <dgm:prSet/>
      <dgm:spPr/>
      <dgm:t>
        <a:bodyPr/>
        <a:lstStyle/>
        <a:p>
          <a:r>
            <a:rPr lang="en-US"/>
            <a:t>Preprocess raw text data to remove noise and extract meaningful content.</a:t>
          </a:r>
        </a:p>
      </dgm:t>
    </dgm:pt>
    <dgm:pt modelId="{2132CAEC-7DB1-4543-A955-76519BAE20F2}" type="parTrans" cxnId="{0C8FF0B7-6BEF-4752-BE7E-31501AA34E88}">
      <dgm:prSet/>
      <dgm:spPr/>
      <dgm:t>
        <a:bodyPr/>
        <a:lstStyle/>
        <a:p>
          <a:endParaRPr lang="en-US"/>
        </a:p>
      </dgm:t>
    </dgm:pt>
    <dgm:pt modelId="{4FDECA02-624D-441C-AA6F-10FE9A62FD7C}" type="sibTrans" cxnId="{0C8FF0B7-6BEF-4752-BE7E-31501AA34E88}">
      <dgm:prSet/>
      <dgm:spPr/>
      <dgm:t>
        <a:bodyPr/>
        <a:lstStyle/>
        <a:p>
          <a:endParaRPr lang="en-US"/>
        </a:p>
      </dgm:t>
    </dgm:pt>
    <dgm:pt modelId="{564D6CF0-4FE2-4F0F-8110-2890AAEAE586}">
      <dgm:prSet/>
      <dgm:spPr/>
      <dgm:t>
        <a:bodyPr/>
        <a:lstStyle/>
        <a:p>
          <a:r>
            <a:rPr lang="en-US"/>
            <a:t>Use pre-trained Word2Vec embeddings to create dense numerical representations of words.</a:t>
          </a:r>
        </a:p>
      </dgm:t>
    </dgm:pt>
    <dgm:pt modelId="{6C567606-31B6-4FB3-B1A1-402A709D4323}" type="parTrans" cxnId="{C8D0742D-03BA-4E7A-8ED1-BCD3B8A5D729}">
      <dgm:prSet/>
      <dgm:spPr/>
      <dgm:t>
        <a:bodyPr/>
        <a:lstStyle/>
        <a:p>
          <a:endParaRPr lang="en-US"/>
        </a:p>
      </dgm:t>
    </dgm:pt>
    <dgm:pt modelId="{2F6426E8-3B52-486C-982F-05F07050362F}" type="sibTrans" cxnId="{C8D0742D-03BA-4E7A-8ED1-BCD3B8A5D729}">
      <dgm:prSet/>
      <dgm:spPr/>
      <dgm:t>
        <a:bodyPr/>
        <a:lstStyle/>
        <a:p>
          <a:endParaRPr lang="en-US"/>
        </a:p>
      </dgm:t>
    </dgm:pt>
    <dgm:pt modelId="{085C162B-FDD8-4F4F-B27A-AC62531A6F07}">
      <dgm:prSet/>
      <dgm:spPr/>
      <dgm:t>
        <a:bodyPr/>
        <a:lstStyle/>
        <a:p>
          <a:r>
            <a:rPr lang="en-US"/>
            <a:t>Design and train an FFNN model to classify text sentiment (positive/negative).</a:t>
          </a:r>
        </a:p>
      </dgm:t>
    </dgm:pt>
    <dgm:pt modelId="{3089135A-D5C8-4E0E-A40A-81C803B498AD}" type="parTrans" cxnId="{4FE7046F-8D53-4BD2-9E13-49672D4AF3DF}">
      <dgm:prSet/>
      <dgm:spPr/>
      <dgm:t>
        <a:bodyPr/>
        <a:lstStyle/>
        <a:p>
          <a:endParaRPr lang="en-US"/>
        </a:p>
      </dgm:t>
    </dgm:pt>
    <dgm:pt modelId="{E8169BF5-F9E8-4F95-9746-49F4A4730AD4}" type="sibTrans" cxnId="{4FE7046F-8D53-4BD2-9E13-49672D4AF3DF}">
      <dgm:prSet/>
      <dgm:spPr/>
      <dgm:t>
        <a:bodyPr/>
        <a:lstStyle/>
        <a:p>
          <a:endParaRPr lang="en-US"/>
        </a:p>
      </dgm:t>
    </dgm:pt>
    <dgm:pt modelId="{50C83A69-2C8F-4EC9-A000-E8A3F13372E4}">
      <dgm:prSet/>
      <dgm:spPr/>
      <dgm:t>
        <a:bodyPr/>
        <a:lstStyle/>
        <a:p>
          <a:r>
            <a:rPr lang="en-US"/>
            <a:t>Evaluate the model’s performance using metrics like accuracy, precision, recall, and F1-score.</a:t>
          </a:r>
        </a:p>
      </dgm:t>
    </dgm:pt>
    <dgm:pt modelId="{40E94C7A-97DF-43F2-A3FC-D484411CF685}" type="parTrans" cxnId="{2BEA72B2-0B58-4061-88A6-1F24E378EA37}">
      <dgm:prSet/>
      <dgm:spPr/>
      <dgm:t>
        <a:bodyPr/>
        <a:lstStyle/>
        <a:p>
          <a:endParaRPr lang="en-US"/>
        </a:p>
      </dgm:t>
    </dgm:pt>
    <dgm:pt modelId="{363537D6-9BC7-4AEB-A166-27B27323C2DA}" type="sibTrans" cxnId="{2BEA72B2-0B58-4061-88A6-1F24E378EA37}">
      <dgm:prSet/>
      <dgm:spPr/>
      <dgm:t>
        <a:bodyPr/>
        <a:lstStyle/>
        <a:p>
          <a:endParaRPr lang="en-US"/>
        </a:p>
      </dgm:t>
    </dgm:pt>
    <dgm:pt modelId="{599C496F-D3FB-4A83-A37C-F727AD5E0EC7}">
      <dgm:prSet/>
      <dgm:spPr/>
      <dgm:t>
        <a:bodyPr/>
        <a:lstStyle/>
        <a:p>
          <a:r>
            <a:rPr lang="en-US" b="1"/>
            <a:t>Outcome</a:t>
          </a:r>
          <a:r>
            <a:rPr lang="en-US"/>
            <a:t>:</a:t>
          </a:r>
        </a:p>
      </dgm:t>
    </dgm:pt>
    <dgm:pt modelId="{6CACE449-8B38-4053-88A0-81342B911B78}" type="parTrans" cxnId="{3E3C21A4-D932-454B-9F7A-D7941AFF77DF}">
      <dgm:prSet/>
      <dgm:spPr/>
      <dgm:t>
        <a:bodyPr/>
        <a:lstStyle/>
        <a:p>
          <a:endParaRPr lang="en-US"/>
        </a:p>
      </dgm:t>
    </dgm:pt>
    <dgm:pt modelId="{E2A8463D-79F1-4380-A025-B976D85DC35B}" type="sibTrans" cxnId="{3E3C21A4-D932-454B-9F7A-D7941AFF77DF}">
      <dgm:prSet/>
      <dgm:spPr/>
      <dgm:t>
        <a:bodyPr/>
        <a:lstStyle/>
        <a:p>
          <a:endParaRPr lang="en-US"/>
        </a:p>
      </dgm:t>
    </dgm:pt>
    <dgm:pt modelId="{A411059C-B8A0-4838-8A82-34815FAFB5F8}">
      <dgm:prSet/>
      <dgm:spPr/>
      <dgm:t>
        <a:bodyPr/>
        <a:lstStyle/>
        <a:p>
          <a:r>
            <a:rPr lang="en-US"/>
            <a:t>Develop a robust sentiment analysis pipeline with competitive accuracy and minimal overfitting.</a:t>
          </a:r>
        </a:p>
      </dgm:t>
    </dgm:pt>
    <dgm:pt modelId="{08EE2E25-9E45-4FA7-A36F-33FBC9F6A7F6}" type="parTrans" cxnId="{95F5ED0B-0FFA-4F79-A707-37D9803B2A66}">
      <dgm:prSet/>
      <dgm:spPr/>
      <dgm:t>
        <a:bodyPr/>
        <a:lstStyle/>
        <a:p>
          <a:endParaRPr lang="en-US"/>
        </a:p>
      </dgm:t>
    </dgm:pt>
    <dgm:pt modelId="{20F47D7E-7610-4634-A619-B15D38C37464}" type="sibTrans" cxnId="{95F5ED0B-0FFA-4F79-A707-37D9803B2A66}">
      <dgm:prSet/>
      <dgm:spPr/>
      <dgm:t>
        <a:bodyPr/>
        <a:lstStyle/>
        <a:p>
          <a:endParaRPr lang="en-US"/>
        </a:p>
      </dgm:t>
    </dgm:pt>
    <dgm:pt modelId="{B4D6ECB3-3D7D-4D61-A3E1-0ED09FDFC455}" type="pres">
      <dgm:prSet presAssocID="{572891C6-3065-402F-ACAA-0A02209B0D86}" presName="linear" presStyleCnt="0">
        <dgm:presLayoutVars>
          <dgm:dir/>
          <dgm:animLvl val="lvl"/>
          <dgm:resizeHandles val="exact"/>
        </dgm:presLayoutVars>
      </dgm:prSet>
      <dgm:spPr/>
    </dgm:pt>
    <dgm:pt modelId="{20206B09-0146-4E13-A666-EB4F5B91A893}" type="pres">
      <dgm:prSet presAssocID="{55326ADD-DEC2-496E-8D88-898FDC80E4BB}" presName="parentLin" presStyleCnt="0"/>
      <dgm:spPr/>
    </dgm:pt>
    <dgm:pt modelId="{83EE13CB-D92B-43F8-B2D6-35AA91B9F959}" type="pres">
      <dgm:prSet presAssocID="{55326ADD-DEC2-496E-8D88-898FDC80E4BB}" presName="parentLeftMargin" presStyleLbl="node1" presStyleIdx="0" presStyleCnt="2"/>
      <dgm:spPr/>
    </dgm:pt>
    <dgm:pt modelId="{080D4BCC-AABD-4B1D-A453-EF207E92D0E9}" type="pres">
      <dgm:prSet presAssocID="{55326ADD-DEC2-496E-8D88-898FDC80E4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187AD8-75AC-4F0D-911D-078C14A85EC2}" type="pres">
      <dgm:prSet presAssocID="{55326ADD-DEC2-496E-8D88-898FDC80E4BB}" presName="negativeSpace" presStyleCnt="0"/>
      <dgm:spPr/>
    </dgm:pt>
    <dgm:pt modelId="{D045D8FA-EB37-491E-9900-19FB95C220A7}" type="pres">
      <dgm:prSet presAssocID="{55326ADD-DEC2-496E-8D88-898FDC80E4BB}" presName="childText" presStyleLbl="conFgAcc1" presStyleIdx="0" presStyleCnt="2">
        <dgm:presLayoutVars>
          <dgm:bulletEnabled val="1"/>
        </dgm:presLayoutVars>
      </dgm:prSet>
      <dgm:spPr/>
    </dgm:pt>
    <dgm:pt modelId="{3C753482-75EA-4F87-B2FA-E7FBFEEAFA1C}" type="pres">
      <dgm:prSet presAssocID="{8FF9DED5-E927-4F32-8232-30B60794CEE1}" presName="spaceBetweenRectangles" presStyleCnt="0"/>
      <dgm:spPr/>
    </dgm:pt>
    <dgm:pt modelId="{399EABA3-6380-4910-B372-D81059D7325D}" type="pres">
      <dgm:prSet presAssocID="{599C496F-D3FB-4A83-A37C-F727AD5E0EC7}" presName="parentLin" presStyleCnt="0"/>
      <dgm:spPr/>
    </dgm:pt>
    <dgm:pt modelId="{3C8249F1-E7F6-4322-A381-8C6BE2AE1153}" type="pres">
      <dgm:prSet presAssocID="{599C496F-D3FB-4A83-A37C-F727AD5E0EC7}" presName="parentLeftMargin" presStyleLbl="node1" presStyleIdx="0" presStyleCnt="2"/>
      <dgm:spPr/>
    </dgm:pt>
    <dgm:pt modelId="{8F96CF6D-8B03-4836-A50B-AE942D14E9E8}" type="pres">
      <dgm:prSet presAssocID="{599C496F-D3FB-4A83-A37C-F727AD5E0EC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D2DA3F2-E4DF-4C74-96EC-15DD01A1C02A}" type="pres">
      <dgm:prSet presAssocID="{599C496F-D3FB-4A83-A37C-F727AD5E0EC7}" presName="negativeSpace" presStyleCnt="0"/>
      <dgm:spPr/>
    </dgm:pt>
    <dgm:pt modelId="{85AE9782-DCCE-4E70-86D6-C0C62AB82241}" type="pres">
      <dgm:prSet presAssocID="{599C496F-D3FB-4A83-A37C-F727AD5E0EC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25EE304-AC95-4AE4-B35E-1305097907B4}" type="presOf" srcId="{A411059C-B8A0-4838-8A82-34815FAFB5F8}" destId="{85AE9782-DCCE-4E70-86D6-C0C62AB82241}" srcOrd="0" destOrd="0" presId="urn:microsoft.com/office/officeart/2005/8/layout/list1"/>
    <dgm:cxn modelId="{95F5ED0B-0FFA-4F79-A707-37D9803B2A66}" srcId="{599C496F-D3FB-4A83-A37C-F727AD5E0EC7}" destId="{A411059C-B8A0-4838-8A82-34815FAFB5F8}" srcOrd="0" destOrd="0" parTransId="{08EE2E25-9E45-4FA7-A36F-33FBC9F6A7F6}" sibTransId="{20F47D7E-7610-4634-A619-B15D38C37464}"/>
    <dgm:cxn modelId="{C8D0742D-03BA-4E7A-8ED1-BCD3B8A5D729}" srcId="{55326ADD-DEC2-496E-8D88-898FDC80E4BB}" destId="{564D6CF0-4FE2-4F0F-8110-2890AAEAE586}" srcOrd="1" destOrd="0" parTransId="{6C567606-31B6-4FB3-B1A1-402A709D4323}" sibTransId="{2F6426E8-3B52-486C-982F-05F07050362F}"/>
    <dgm:cxn modelId="{0004DA3F-AAEC-4553-AB40-0BEBFCF40363}" type="presOf" srcId="{599C496F-D3FB-4A83-A37C-F727AD5E0EC7}" destId="{8F96CF6D-8B03-4836-A50B-AE942D14E9E8}" srcOrd="1" destOrd="0" presId="urn:microsoft.com/office/officeart/2005/8/layout/list1"/>
    <dgm:cxn modelId="{37B18060-C5D4-4A8D-A4CB-377BAA7B9842}" type="presOf" srcId="{564D6CF0-4FE2-4F0F-8110-2890AAEAE586}" destId="{D045D8FA-EB37-491E-9900-19FB95C220A7}" srcOrd="0" destOrd="1" presId="urn:microsoft.com/office/officeart/2005/8/layout/list1"/>
    <dgm:cxn modelId="{D59BA04D-B1DB-4308-A510-28C461D6EFE3}" type="presOf" srcId="{55326ADD-DEC2-496E-8D88-898FDC80E4BB}" destId="{83EE13CB-D92B-43F8-B2D6-35AA91B9F959}" srcOrd="0" destOrd="0" presId="urn:microsoft.com/office/officeart/2005/8/layout/list1"/>
    <dgm:cxn modelId="{4FE7046F-8D53-4BD2-9E13-49672D4AF3DF}" srcId="{55326ADD-DEC2-496E-8D88-898FDC80E4BB}" destId="{085C162B-FDD8-4F4F-B27A-AC62531A6F07}" srcOrd="2" destOrd="0" parTransId="{3089135A-D5C8-4E0E-A40A-81C803B498AD}" sibTransId="{E8169BF5-F9E8-4F95-9746-49F4A4730AD4}"/>
    <dgm:cxn modelId="{7A91A27C-A6B6-4487-8F79-9AB684C96D9E}" type="presOf" srcId="{9EB7DC71-8EAC-4F13-A809-E1CCD865E08A}" destId="{D045D8FA-EB37-491E-9900-19FB95C220A7}" srcOrd="0" destOrd="0" presId="urn:microsoft.com/office/officeart/2005/8/layout/list1"/>
    <dgm:cxn modelId="{3E3C21A4-D932-454B-9F7A-D7941AFF77DF}" srcId="{572891C6-3065-402F-ACAA-0A02209B0D86}" destId="{599C496F-D3FB-4A83-A37C-F727AD5E0EC7}" srcOrd="1" destOrd="0" parTransId="{6CACE449-8B38-4053-88A0-81342B911B78}" sibTransId="{E2A8463D-79F1-4380-A025-B976D85DC35B}"/>
    <dgm:cxn modelId="{3CA7F1A6-F3E6-4EEE-8B14-F53D0FFB274E}" type="presOf" srcId="{572891C6-3065-402F-ACAA-0A02209B0D86}" destId="{B4D6ECB3-3D7D-4D61-A3E1-0ED09FDFC455}" srcOrd="0" destOrd="0" presId="urn:microsoft.com/office/officeart/2005/8/layout/list1"/>
    <dgm:cxn modelId="{30C70EA7-1603-40ED-A198-98253521EDEA}" type="presOf" srcId="{085C162B-FDD8-4F4F-B27A-AC62531A6F07}" destId="{D045D8FA-EB37-491E-9900-19FB95C220A7}" srcOrd="0" destOrd="2" presId="urn:microsoft.com/office/officeart/2005/8/layout/list1"/>
    <dgm:cxn modelId="{2BEA72B2-0B58-4061-88A6-1F24E378EA37}" srcId="{55326ADD-DEC2-496E-8D88-898FDC80E4BB}" destId="{50C83A69-2C8F-4EC9-A000-E8A3F13372E4}" srcOrd="3" destOrd="0" parTransId="{40E94C7A-97DF-43F2-A3FC-D484411CF685}" sibTransId="{363537D6-9BC7-4AEB-A166-27B27323C2DA}"/>
    <dgm:cxn modelId="{0C8FF0B7-6BEF-4752-BE7E-31501AA34E88}" srcId="{55326ADD-DEC2-496E-8D88-898FDC80E4BB}" destId="{9EB7DC71-8EAC-4F13-A809-E1CCD865E08A}" srcOrd="0" destOrd="0" parTransId="{2132CAEC-7DB1-4543-A955-76519BAE20F2}" sibTransId="{4FDECA02-624D-441C-AA6F-10FE9A62FD7C}"/>
    <dgm:cxn modelId="{D28762BC-CC1A-4656-9FCD-FB0353832B30}" type="presOf" srcId="{50C83A69-2C8F-4EC9-A000-E8A3F13372E4}" destId="{D045D8FA-EB37-491E-9900-19FB95C220A7}" srcOrd="0" destOrd="3" presId="urn:microsoft.com/office/officeart/2005/8/layout/list1"/>
    <dgm:cxn modelId="{A9BF3CC3-ED46-4BE3-BCE8-2E4FC646A41D}" srcId="{572891C6-3065-402F-ACAA-0A02209B0D86}" destId="{55326ADD-DEC2-496E-8D88-898FDC80E4BB}" srcOrd="0" destOrd="0" parTransId="{57495E51-D784-4093-8A2B-DD7A5CCBBAB2}" sibTransId="{8FF9DED5-E927-4F32-8232-30B60794CEE1}"/>
    <dgm:cxn modelId="{E7A587D0-9F35-4E24-A3AD-BD8E1672D8A9}" type="presOf" srcId="{55326ADD-DEC2-496E-8D88-898FDC80E4BB}" destId="{080D4BCC-AABD-4B1D-A453-EF207E92D0E9}" srcOrd="1" destOrd="0" presId="urn:microsoft.com/office/officeart/2005/8/layout/list1"/>
    <dgm:cxn modelId="{15325EFF-3F06-4BED-8094-02108B447B87}" type="presOf" srcId="{599C496F-D3FB-4A83-A37C-F727AD5E0EC7}" destId="{3C8249F1-E7F6-4322-A381-8C6BE2AE1153}" srcOrd="0" destOrd="0" presId="urn:microsoft.com/office/officeart/2005/8/layout/list1"/>
    <dgm:cxn modelId="{129DD686-9F50-4E7B-9A9C-7E76A6187517}" type="presParOf" srcId="{B4D6ECB3-3D7D-4D61-A3E1-0ED09FDFC455}" destId="{20206B09-0146-4E13-A666-EB4F5B91A893}" srcOrd="0" destOrd="0" presId="urn:microsoft.com/office/officeart/2005/8/layout/list1"/>
    <dgm:cxn modelId="{7E358629-4C71-46D3-90AC-95EFFCFD5612}" type="presParOf" srcId="{20206B09-0146-4E13-A666-EB4F5B91A893}" destId="{83EE13CB-D92B-43F8-B2D6-35AA91B9F959}" srcOrd="0" destOrd="0" presId="urn:microsoft.com/office/officeart/2005/8/layout/list1"/>
    <dgm:cxn modelId="{625060E4-29ED-4B5E-B7B7-2EC736E683F7}" type="presParOf" srcId="{20206B09-0146-4E13-A666-EB4F5B91A893}" destId="{080D4BCC-AABD-4B1D-A453-EF207E92D0E9}" srcOrd="1" destOrd="0" presId="urn:microsoft.com/office/officeart/2005/8/layout/list1"/>
    <dgm:cxn modelId="{0299E8F6-A01D-4044-997D-D3F7FAD59F71}" type="presParOf" srcId="{B4D6ECB3-3D7D-4D61-A3E1-0ED09FDFC455}" destId="{86187AD8-75AC-4F0D-911D-078C14A85EC2}" srcOrd="1" destOrd="0" presId="urn:microsoft.com/office/officeart/2005/8/layout/list1"/>
    <dgm:cxn modelId="{495633C6-801A-4897-A126-CAB044B9F017}" type="presParOf" srcId="{B4D6ECB3-3D7D-4D61-A3E1-0ED09FDFC455}" destId="{D045D8FA-EB37-491E-9900-19FB95C220A7}" srcOrd="2" destOrd="0" presId="urn:microsoft.com/office/officeart/2005/8/layout/list1"/>
    <dgm:cxn modelId="{193AD3F3-13DA-4F9A-AE3C-7EB484A25EF6}" type="presParOf" srcId="{B4D6ECB3-3D7D-4D61-A3E1-0ED09FDFC455}" destId="{3C753482-75EA-4F87-B2FA-E7FBFEEAFA1C}" srcOrd="3" destOrd="0" presId="urn:microsoft.com/office/officeart/2005/8/layout/list1"/>
    <dgm:cxn modelId="{9F8E535E-EE6B-4692-86E9-B1CC81EA28AF}" type="presParOf" srcId="{B4D6ECB3-3D7D-4D61-A3E1-0ED09FDFC455}" destId="{399EABA3-6380-4910-B372-D81059D7325D}" srcOrd="4" destOrd="0" presId="urn:microsoft.com/office/officeart/2005/8/layout/list1"/>
    <dgm:cxn modelId="{C06A8F52-20D6-4E06-88F9-F554DC4276C9}" type="presParOf" srcId="{399EABA3-6380-4910-B372-D81059D7325D}" destId="{3C8249F1-E7F6-4322-A381-8C6BE2AE1153}" srcOrd="0" destOrd="0" presId="urn:microsoft.com/office/officeart/2005/8/layout/list1"/>
    <dgm:cxn modelId="{69CB454C-9410-4007-B0E2-2F6ED63CAD35}" type="presParOf" srcId="{399EABA3-6380-4910-B372-D81059D7325D}" destId="{8F96CF6D-8B03-4836-A50B-AE942D14E9E8}" srcOrd="1" destOrd="0" presId="urn:microsoft.com/office/officeart/2005/8/layout/list1"/>
    <dgm:cxn modelId="{4855A031-EFD3-45F3-8BF0-91BADE234BB7}" type="presParOf" srcId="{B4D6ECB3-3D7D-4D61-A3E1-0ED09FDFC455}" destId="{3D2DA3F2-E4DF-4C74-96EC-15DD01A1C02A}" srcOrd="5" destOrd="0" presId="urn:microsoft.com/office/officeart/2005/8/layout/list1"/>
    <dgm:cxn modelId="{DAB599C1-D5CF-44B0-B2E9-68C135FA55C3}" type="presParOf" srcId="{B4D6ECB3-3D7D-4D61-A3E1-0ED09FDFC455}" destId="{85AE9782-DCCE-4E70-86D6-C0C62AB8224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84691-4F3A-4344-AAD1-BF55E314CF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7550EEE-BAA9-4387-9EC6-AEB646F25573}">
      <dgm:prSet/>
      <dgm:spPr/>
      <dgm:t>
        <a:bodyPr/>
        <a:lstStyle/>
        <a:p>
          <a:r>
            <a:rPr lang="en-US" b="1" dirty="0"/>
            <a:t>Raw Text</a:t>
          </a:r>
          <a:r>
            <a:rPr lang="en-US" dirty="0"/>
            <a:t>: Input example - </a:t>
          </a:r>
          <a:r>
            <a:rPr lang="en-US" i="1" dirty="0"/>
            <a:t>"The movie was AMAZING!!! 10/10 </a:t>
          </a:r>
          <a:r>
            <a:rPr lang="en-US" i="1" dirty="0">
              <a:hlinkClick xmlns:r="http://schemas.openxmlformats.org/officeDocument/2006/relationships" r:id="rId1"/>
            </a:rPr>
            <a:t>http://example.com</a:t>
          </a:r>
          <a:r>
            <a:rPr lang="en-US" i="1" dirty="0"/>
            <a:t>"</a:t>
          </a:r>
          <a:endParaRPr lang="en-IN" dirty="0"/>
        </a:p>
      </dgm:t>
    </dgm:pt>
    <dgm:pt modelId="{18DD358A-2FA3-4B09-97C2-E65CF67F81E1}" type="parTrans" cxnId="{5FBCFC60-4B53-4EDF-A13C-442CAAB19B14}">
      <dgm:prSet/>
      <dgm:spPr/>
      <dgm:t>
        <a:bodyPr/>
        <a:lstStyle/>
        <a:p>
          <a:endParaRPr lang="en-IN"/>
        </a:p>
      </dgm:t>
    </dgm:pt>
    <dgm:pt modelId="{41C1DC1E-3EF7-4088-B72E-55FAC8195E5E}" type="sibTrans" cxnId="{5FBCFC60-4B53-4EDF-A13C-442CAAB19B14}">
      <dgm:prSet/>
      <dgm:spPr/>
      <dgm:t>
        <a:bodyPr/>
        <a:lstStyle/>
        <a:p>
          <a:endParaRPr lang="en-IN"/>
        </a:p>
      </dgm:t>
    </dgm:pt>
    <dgm:pt modelId="{3832FCC1-6090-4A6E-84AA-05AAE374296C}">
      <dgm:prSet/>
      <dgm:spPr/>
      <dgm:t>
        <a:bodyPr/>
        <a:lstStyle/>
        <a:p>
          <a:r>
            <a:rPr lang="en-US" b="1" dirty="0"/>
            <a:t>Lowercasing</a:t>
          </a:r>
          <a:r>
            <a:rPr lang="en-US" dirty="0"/>
            <a:t>: Example - </a:t>
          </a:r>
          <a:r>
            <a:rPr lang="en-US" i="1" dirty="0"/>
            <a:t>"the movie was amazing!!! 10/10 </a:t>
          </a:r>
          <a:r>
            <a:rPr lang="en-US" i="1" dirty="0">
              <a:hlinkClick xmlns:r="http://schemas.openxmlformats.org/officeDocument/2006/relationships" r:id="rId1"/>
            </a:rPr>
            <a:t>http://example.com</a:t>
          </a:r>
          <a:r>
            <a:rPr lang="en-US" i="1" dirty="0"/>
            <a:t>"</a:t>
          </a:r>
          <a:endParaRPr lang="en-IN" dirty="0"/>
        </a:p>
      </dgm:t>
    </dgm:pt>
    <dgm:pt modelId="{4D22816E-DC2B-4F77-8792-D8E5EBEED284}" type="parTrans" cxnId="{148E3A1E-A05C-40F8-94AE-5FAD4B4FFFC7}">
      <dgm:prSet/>
      <dgm:spPr/>
      <dgm:t>
        <a:bodyPr/>
        <a:lstStyle/>
        <a:p>
          <a:endParaRPr lang="en-IN"/>
        </a:p>
      </dgm:t>
    </dgm:pt>
    <dgm:pt modelId="{EDFD16A5-1364-4A2C-A9F4-372E22B32032}" type="sibTrans" cxnId="{148E3A1E-A05C-40F8-94AE-5FAD4B4FFFC7}">
      <dgm:prSet/>
      <dgm:spPr/>
      <dgm:t>
        <a:bodyPr/>
        <a:lstStyle/>
        <a:p>
          <a:endParaRPr lang="en-IN"/>
        </a:p>
      </dgm:t>
    </dgm:pt>
    <dgm:pt modelId="{E2665F70-9058-47F4-A4E2-C8CABE708318}">
      <dgm:prSet/>
      <dgm:spPr/>
      <dgm:t>
        <a:bodyPr/>
        <a:lstStyle/>
        <a:p>
          <a:r>
            <a:rPr lang="en-US" b="1"/>
            <a:t>Remove Noise (URLs, special characters)</a:t>
          </a:r>
          <a:r>
            <a:rPr lang="en-US"/>
            <a:t>: Example - </a:t>
          </a:r>
          <a:r>
            <a:rPr lang="en-US" i="1"/>
            <a:t>"the movie was amazing 10 10"</a:t>
          </a:r>
          <a:endParaRPr lang="en-IN"/>
        </a:p>
      </dgm:t>
    </dgm:pt>
    <dgm:pt modelId="{146EA14D-F87A-4AF0-BBEB-5A0AED574EA6}" type="parTrans" cxnId="{5CB8E541-193F-49CA-8910-129AC48FDA2A}">
      <dgm:prSet/>
      <dgm:spPr/>
      <dgm:t>
        <a:bodyPr/>
        <a:lstStyle/>
        <a:p>
          <a:endParaRPr lang="en-IN"/>
        </a:p>
      </dgm:t>
    </dgm:pt>
    <dgm:pt modelId="{B6F796C9-C408-4EF5-9681-B48835A0CD81}" type="sibTrans" cxnId="{5CB8E541-193F-49CA-8910-129AC48FDA2A}">
      <dgm:prSet/>
      <dgm:spPr/>
      <dgm:t>
        <a:bodyPr/>
        <a:lstStyle/>
        <a:p>
          <a:endParaRPr lang="en-IN"/>
        </a:p>
      </dgm:t>
    </dgm:pt>
    <dgm:pt modelId="{5B4091F9-89D2-4DEE-B251-5E95D70548D8}">
      <dgm:prSet/>
      <dgm:spPr/>
      <dgm:t>
        <a:bodyPr/>
        <a:lstStyle/>
        <a:p>
          <a:r>
            <a:rPr lang="en-US" b="1"/>
            <a:t>Remove Stopwords</a:t>
          </a:r>
          <a:r>
            <a:rPr lang="en-US"/>
            <a:t>: Example - </a:t>
          </a:r>
          <a:r>
            <a:rPr lang="en-US" i="1"/>
            <a:t>"movie amazing 10 10"</a:t>
          </a:r>
          <a:endParaRPr lang="en-IN"/>
        </a:p>
      </dgm:t>
    </dgm:pt>
    <dgm:pt modelId="{4D1E3DF0-B024-4BBB-9759-B8C67D40D1ED}" type="parTrans" cxnId="{12338380-9915-4C5D-96AC-B5FE1EEED1C4}">
      <dgm:prSet/>
      <dgm:spPr/>
      <dgm:t>
        <a:bodyPr/>
        <a:lstStyle/>
        <a:p>
          <a:endParaRPr lang="en-IN"/>
        </a:p>
      </dgm:t>
    </dgm:pt>
    <dgm:pt modelId="{FDA0A820-C802-4C98-A41A-EF4B200D0F92}" type="sibTrans" cxnId="{12338380-9915-4C5D-96AC-B5FE1EEED1C4}">
      <dgm:prSet/>
      <dgm:spPr/>
      <dgm:t>
        <a:bodyPr/>
        <a:lstStyle/>
        <a:p>
          <a:endParaRPr lang="en-IN"/>
        </a:p>
      </dgm:t>
    </dgm:pt>
    <dgm:pt modelId="{C82B96B9-FD56-4D13-A052-6348369C6E00}">
      <dgm:prSet/>
      <dgm:spPr/>
      <dgm:t>
        <a:bodyPr/>
        <a:lstStyle/>
        <a:p>
          <a:r>
            <a:rPr lang="en-US" b="1"/>
            <a:t>Lemmatization</a:t>
          </a:r>
          <a:r>
            <a:rPr lang="en-US"/>
            <a:t>: Example - </a:t>
          </a:r>
          <a:r>
            <a:rPr lang="en-US" i="1"/>
            <a:t>"movie amazing 10"</a:t>
          </a:r>
          <a:endParaRPr lang="en-IN"/>
        </a:p>
      </dgm:t>
    </dgm:pt>
    <dgm:pt modelId="{B545A468-1680-48F3-A2F8-13FFF67FE5EB}" type="parTrans" cxnId="{1F7337DB-3171-4933-9817-4E4FF5F1B2BE}">
      <dgm:prSet/>
      <dgm:spPr/>
      <dgm:t>
        <a:bodyPr/>
        <a:lstStyle/>
        <a:p>
          <a:endParaRPr lang="en-IN"/>
        </a:p>
      </dgm:t>
    </dgm:pt>
    <dgm:pt modelId="{3F110F8C-F547-4403-AF8E-A2356BA0A819}" type="sibTrans" cxnId="{1F7337DB-3171-4933-9817-4E4FF5F1B2BE}">
      <dgm:prSet/>
      <dgm:spPr/>
      <dgm:t>
        <a:bodyPr/>
        <a:lstStyle/>
        <a:p>
          <a:endParaRPr lang="en-IN"/>
        </a:p>
      </dgm:t>
    </dgm:pt>
    <dgm:pt modelId="{CF076F59-A011-4A8F-A6EF-5852EC06E94D}">
      <dgm:prSet/>
      <dgm:spPr/>
      <dgm:t>
        <a:bodyPr/>
        <a:lstStyle/>
        <a:p>
          <a:r>
            <a:rPr lang="en-US" b="1"/>
            <a:t>Final Cleaned Text</a:t>
          </a:r>
          <a:r>
            <a:rPr lang="en-US"/>
            <a:t>: Example - </a:t>
          </a:r>
          <a:r>
            <a:rPr lang="en-US" i="1"/>
            <a:t>"movie amazing"</a:t>
          </a:r>
          <a:endParaRPr lang="en-IN"/>
        </a:p>
      </dgm:t>
    </dgm:pt>
    <dgm:pt modelId="{B9A6D991-2AD0-482F-ABDB-C204A1768520}" type="parTrans" cxnId="{8F036CB4-E305-4BA7-BCD5-3F7F7CE48003}">
      <dgm:prSet/>
      <dgm:spPr/>
      <dgm:t>
        <a:bodyPr/>
        <a:lstStyle/>
        <a:p>
          <a:endParaRPr lang="en-IN"/>
        </a:p>
      </dgm:t>
    </dgm:pt>
    <dgm:pt modelId="{00CEE748-A7A9-41E0-AF4D-8E2A97F23B7E}" type="sibTrans" cxnId="{8F036CB4-E305-4BA7-BCD5-3F7F7CE48003}">
      <dgm:prSet/>
      <dgm:spPr/>
      <dgm:t>
        <a:bodyPr/>
        <a:lstStyle/>
        <a:p>
          <a:endParaRPr lang="en-IN"/>
        </a:p>
      </dgm:t>
    </dgm:pt>
    <dgm:pt modelId="{9F121EA8-6C86-4B8A-B678-889D3EB7D5E8}" type="pres">
      <dgm:prSet presAssocID="{2CB84691-4F3A-4344-AAD1-BF55E314CFBD}" presName="linear" presStyleCnt="0">
        <dgm:presLayoutVars>
          <dgm:animLvl val="lvl"/>
          <dgm:resizeHandles val="exact"/>
        </dgm:presLayoutVars>
      </dgm:prSet>
      <dgm:spPr/>
    </dgm:pt>
    <dgm:pt modelId="{5BE9C3DD-6CA4-4C5A-B8B5-67F3952E5691}" type="pres">
      <dgm:prSet presAssocID="{17550EEE-BAA9-4387-9EC6-AEB646F25573}" presName="parentText" presStyleLbl="node1" presStyleIdx="0" presStyleCnt="6" custLinFactY="-93008" custLinFactNeighborY="-100000">
        <dgm:presLayoutVars>
          <dgm:chMax val="0"/>
          <dgm:bulletEnabled val="1"/>
        </dgm:presLayoutVars>
      </dgm:prSet>
      <dgm:spPr/>
    </dgm:pt>
    <dgm:pt modelId="{6D32EEB4-7853-4C96-9FCE-9253C7746940}" type="pres">
      <dgm:prSet presAssocID="{41C1DC1E-3EF7-4088-B72E-55FAC8195E5E}" presName="spacer" presStyleCnt="0"/>
      <dgm:spPr/>
    </dgm:pt>
    <dgm:pt modelId="{6C0523C9-DC45-4A5E-A752-B7ECD90A52C6}" type="pres">
      <dgm:prSet presAssocID="{3832FCC1-6090-4A6E-84AA-05AAE374296C}" presName="parentText" presStyleLbl="node1" presStyleIdx="1" presStyleCnt="6" custLinFactY="-47490" custLinFactNeighborY="-100000">
        <dgm:presLayoutVars>
          <dgm:chMax val="0"/>
          <dgm:bulletEnabled val="1"/>
        </dgm:presLayoutVars>
      </dgm:prSet>
      <dgm:spPr/>
    </dgm:pt>
    <dgm:pt modelId="{5AEE165E-B8F6-4970-9A5F-7AC20711EBA8}" type="pres">
      <dgm:prSet presAssocID="{EDFD16A5-1364-4A2C-A9F4-372E22B32032}" presName="spacer" presStyleCnt="0"/>
      <dgm:spPr/>
    </dgm:pt>
    <dgm:pt modelId="{75865651-1CD3-49B2-A531-4735AC30EEFE}" type="pres">
      <dgm:prSet presAssocID="{E2665F70-9058-47F4-A4E2-C8CABE708318}" presName="parentText" presStyleLbl="node1" presStyleIdx="2" presStyleCnt="6" custLinFactY="-10509" custLinFactNeighborY="-100000">
        <dgm:presLayoutVars>
          <dgm:chMax val="0"/>
          <dgm:bulletEnabled val="1"/>
        </dgm:presLayoutVars>
      </dgm:prSet>
      <dgm:spPr/>
    </dgm:pt>
    <dgm:pt modelId="{65C549C2-6D6C-4893-89F0-70E15926D63F}" type="pres">
      <dgm:prSet presAssocID="{B6F796C9-C408-4EF5-9681-B48835A0CD81}" presName="spacer" presStyleCnt="0"/>
      <dgm:spPr/>
    </dgm:pt>
    <dgm:pt modelId="{C3C2A0BA-4C25-4DED-A4B8-3DFBD75AF50A}" type="pres">
      <dgm:prSet presAssocID="{5B4091F9-89D2-4DEE-B251-5E95D70548D8}" presName="parentText" presStyleLbl="node1" presStyleIdx="3" presStyleCnt="6" custLinFactY="12236" custLinFactNeighborY="100000">
        <dgm:presLayoutVars>
          <dgm:chMax val="0"/>
          <dgm:bulletEnabled val="1"/>
        </dgm:presLayoutVars>
      </dgm:prSet>
      <dgm:spPr/>
    </dgm:pt>
    <dgm:pt modelId="{C274E9C3-5BDF-412F-9449-B7CB72262EB4}" type="pres">
      <dgm:prSet presAssocID="{FDA0A820-C802-4C98-A41A-EF4B200D0F92}" presName="spacer" presStyleCnt="0"/>
      <dgm:spPr/>
    </dgm:pt>
    <dgm:pt modelId="{A4E08ADF-1936-4501-A4E2-7BDFA83E6209}" type="pres">
      <dgm:prSet presAssocID="{C82B96B9-FD56-4D13-A052-6348369C6E00}" presName="parentText" presStyleLbl="node1" presStyleIdx="4" presStyleCnt="6" custLinFactY="34477" custLinFactNeighborX="-836" custLinFactNeighborY="100000">
        <dgm:presLayoutVars>
          <dgm:chMax val="0"/>
          <dgm:bulletEnabled val="1"/>
        </dgm:presLayoutVars>
      </dgm:prSet>
      <dgm:spPr/>
    </dgm:pt>
    <dgm:pt modelId="{94F42013-359A-476D-B308-9E77EE6AB870}" type="pres">
      <dgm:prSet presAssocID="{3F110F8C-F547-4403-AF8E-A2356BA0A819}" presName="spacer" presStyleCnt="0"/>
      <dgm:spPr/>
    </dgm:pt>
    <dgm:pt modelId="{519F7CFF-2AFF-41E1-9118-044C2B71FCDE}" type="pres">
      <dgm:prSet presAssocID="{CF076F59-A011-4A8F-A6EF-5852EC06E94D}" presName="parentText" presStyleLbl="node1" presStyleIdx="5" presStyleCnt="6" custLinFactY="65144" custLinFactNeighborX="-557" custLinFactNeighborY="100000">
        <dgm:presLayoutVars>
          <dgm:chMax val="0"/>
          <dgm:bulletEnabled val="1"/>
        </dgm:presLayoutVars>
      </dgm:prSet>
      <dgm:spPr/>
    </dgm:pt>
  </dgm:ptLst>
  <dgm:cxnLst>
    <dgm:cxn modelId="{148E3A1E-A05C-40F8-94AE-5FAD4B4FFFC7}" srcId="{2CB84691-4F3A-4344-AAD1-BF55E314CFBD}" destId="{3832FCC1-6090-4A6E-84AA-05AAE374296C}" srcOrd="1" destOrd="0" parTransId="{4D22816E-DC2B-4F77-8792-D8E5EBEED284}" sibTransId="{EDFD16A5-1364-4A2C-A9F4-372E22B32032}"/>
    <dgm:cxn modelId="{5FBCFC60-4B53-4EDF-A13C-442CAAB19B14}" srcId="{2CB84691-4F3A-4344-AAD1-BF55E314CFBD}" destId="{17550EEE-BAA9-4387-9EC6-AEB646F25573}" srcOrd="0" destOrd="0" parTransId="{18DD358A-2FA3-4B09-97C2-E65CF67F81E1}" sibTransId="{41C1DC1E-3EF7-4088-B72E-55FAC8195E5E}"/>
    <dgm:cxn modelId="{5CB8E541-193F-49CA-8910-129AC48FDA2A}" srcId="{2CB84691-4F3A-4344-AAD1-BF55E314CFBD}" destId="{E2665F70-9058-47F4-A4E2-C8CABE708318}" srcOrd="2" destOrd="0" parTransId="{146EA14D-F87A-4AF0-BBEB-5A0AED574EA6}" sibTransId="{B6F796C9-C408-4EF5-9681-B48835A0CD81}"/>
    <dgm:cxn modelId="{87CB2A77-7C7E-4D7A-B83E-4E1FC41716D1}" type="presOf" srcId="{3832FCC1-6090-4A6E-84AA-05AAE374296C}" destId="{6C0523C9-DC45-4A5E-A752-B7ECD90A52C6}" srcOrd="0" destOrd="0" presId="urn:microsoft.com/office/officeart/2005/8/layout/vList2"/>
    <dgm:cxn modelId="{DDB5AB7A-392A-489E-BF46-D9E77CA5F6AC}" type="presOf" srcId="{2CB84691-4F3A-4344-AAD1-BF55E314CFBD}" destId="{9F121EA8-6C86-4B8A-B678-889D3EB7D5E8}" srcOrd="0" destOrd="0" presId="urn:microsoft.com/office/officeart/2005/8/layout/vList2"/>
    <dgm:cxn modelId="{12338380-9915-4C5D-96AC-B5FE1EEED1C4}" srcId="{2CB84691-4F3A-4344-AAD1-BF55E314CFBD}" destId="{5B4091F9-89D2-4DEE-B251-5E95D70548D8}" srcOrd="3" destOrd="0" parTransId="{4D1E3DF0-B024-4BBB-9759-B8C67D40D1ED}" sibTransId="{FDA0A820-C802-4C98-A41A-EF4B200D0F92}"/>
    <dgm:cxn modelId="{92832D91-9B85-4B52-979D-B0DFE93B3BE9}" type="presOf" srcId="{C82B96B9-FD56-4D13-A052-6348369C6E00}" destId="{A4E08ADF-1936-4501-A4E2-7BDFA83E6209}" srcOrd="0" destOrd="0" presId="urn:microsoft.com/office/officeart/2005/8/layout/vList2"/>
    <dgm:cxn modelId="{8F036CB4-E305-4BA7-BCD5-3F7F7CE48003}" srcId="{2CB84691-4F3A-4344-AAD1-BF55E314CFBD}" destId="{CF076F59-A011-4A8F-A6EF-5852EC06E94D}" srcOrd="5" destOrd="0" parTransId="{B9A6D991-2AD0-482F-ABDB-C204A1768520}" sibTransId="{00CEE748-A7A9-41E0-AF4D-8E2A97F23B7E}"/>
    <dgm:cxn modelId="{A955F9B8-5200-447E-8DC0-4687F4582E17}" type="presOf" srcId="{5B4091F9-89D2-4DEE-B251-5E95D70548D8}" destId="{C3C2A0BA-4C25-4DED-A4B8-3DFBD75AF50A}" srcOrd="0" destOrd="0" presId="urn:microsoft.com/office/officeart/2005/8/layout/vList2"/>
    <dgm:cxn modelId="{452EB2C4-C7B6-45B4-9A35-00B354D2E63F}" type="presOf" srcId="{17550EEE-BAA9-4387-9EC6-AEB646F25573}" destId="{5BE9C3DD-6CA4-4C5A-B8B5-67F3952E5691}" srcOrd="0" destOrd="0" presId="urn:microsoft.com/office/officeart/2005/8/layout/vList2"/>
    <dgm:cxn modelId="{4FF83AD6-9484-4DEB-B5C2-4437ED8880B6}" type="presOf" srcId="{E2665F70-9058-47F4-A4E2-C8CABE708318}" destId="{75865651-1CD3-49B2-A531-4735AC30EEFE}" srcOrd="0" destOrd="0" presId="urn:microsoft.com/office/officeart/2005/8/layout/vList2"/>
    <dgm:cxn modelId="{1F7337DB-3171-4933-9817-4E4FF5F1B2BE}" srcId="{2CB84691-4F3A-4344-AAD1-BF55E314CFBD}" destId="{C82B96B9-FD56-4D13-A052-6348369C6E00}" srcOrd="4" destOrd="0" parTransId="{B545A468-1680-48F3-A2F8-13FFF67FE5EB}" sibTransId="{3F110F8C-F547-4403-AF8E-A2356BA0A819}"/>
    <dgm:cxn modelId="{8B97BEEA-62C9-4892-AA11-879CF0B3B357}" type="presOf" srcId="{CF076F59-A011-4A8F-A6EF-5852EC06E94D}" destId="{519F7CFF-2AFF-41E1-9118-044C2B71FCDE}" srcOrd="0" destOrd="0" presId="urn:microsoft.com/office/officeart/2005/8/layout/vList2"/>
    <dgm:cxn modelId="{8942EE3E-9163-47DE-895B-85DE25EB4FE0}" type="presParOf" srcId="{9F121EA8-6C86-4B8A-B678-889D3EB7D5E8}" destId="{5BE9C3DD-6CA4-4C5A-B8B5-67F3952E5691}" srcOrd="0" destOrd="0" presId="urn:microsoft.com/office/officeart/2005/8/layout/vList2"/>
    <dgm:cxn modelId="{3272371E-3ECD-4780-811E-3DDE59509E44}" type="presParOf" srcId="{9F121EA8-6C86-4B8A-B678-889D3EB7D5E8}" destId="{6D32EEB4-7853-4C96-9FCE-9253C7746940}" srcOrd="1" destOrd="0" presId="urn:microsoft.com/office/officeart/2005/8/layout/vList2"/>
    <dgm:cxn modelId="{0BCA4A63-A862-4F3D-B396-14AD701F162D}" type="presParOf" srcId="{9F121EA8-6C86-4B8A-B678-889D3EB7D5E8}" destId="{6C0523C9-DC45-4A5E-A752-B7ECD90A52C6}" srcOrd="2" destOrd="0" presId="urn:microsoft.com/office/officeart/2005/8/layout/vList2"/>
    <dgm:cxn modelId="{838138A9-9973-4DFF-8CB7-D3922D528B39}" type="presParOf" srcId="{9F121EA8-6C86-4B8A-B678-889D3EB7D5E8}" destId="{5AEE165E-B8F6-4970-9A5F-7AC20711EBA8}" srcOrd="3" destOrd="0" presId="urn:microsoft.com/office/officeart/2005/8/layout/vList2"/>
    <dgm:cxn modelId="{224F2E47-954B-4B71-8280-D7F942859B27}" type="presParOf" srcId="{9F121EA8-6C86-4B8A-B678-889D3EB7D5E8}" destId="{75865651-1CD3-49B2-A531-4735AC30EEFE}" srcOrd="4" destOrd="0" presId="urn:microsoft.com/office/officeart/2005/8/layout/vList2"/>
    <dgm:cxn modelId="{5E14C474-B468-49A4-B2BC-DA7C8D444363}" type="presParOf" srcId="{9F121EA8-6C86-4B8A-B678-889D3EB7D5E8}" destId="{65C549C2-6D6C-4893-89F0-70E15926D63F}" srcOrd="5" destOrd="0" presId="urn:microsoft.com/office/officeart/2005/8/layout/vList2"/>
    <dgm:cxn modelId="{3BEFE9FD-2714-4536-B340-81F4237042BB}" type="presParOf" srcId="{9F121EA8-6C86-4B8A-B678-889D3EB7D5E8}" destId="{C3C2A0BA-4C25-4DED-A4B8-3DFBD75AF50A}" srcOrd="6" destOrd="0" presId="urn:microsoft.com/office/officeart/2005/8/layout/vList2"/>
    <dgm:cxn modelId="{7EFF9A97-CBBD-48AD-8639-8EBFFE2863D0}" type="presParOf" srcId="{9F121EA8-6C86-4B8A-B678-889D3EB7D5E8}" destId="{C274E9C3-5BDF-412F-9449-B7CB72262EB4}" srcOrd="7" destOrd="0" presId="urn:microsoft.com/office/officeart/2005/8/layout/vList2"/>
    <dgm:cxn modelId="{FFF63643-FEB1-43EA-80E9-7899B71BF497}" type="presParOf" srcId="{9F121EA8-6C86-4B8A-B678-889D3EB7D5E8}" destId="{A4E08ADF-1936-4501-A4E2-7BDFA83E6209}" srcOrd="8" destOrd="0" presId="urn:microsoft.com/office/officeart/2005/8/layout/vList2"/>
    <dgm:cxn modelId="{6B9CD22E-4BA4-4423-8AF3-0EF3D5D0B02A}" type="presParOf" srcId="{9F121EA8-6C86-4B8A-B678-889D3EB7D5E8}" destId="{94F42013-359A-476D-B308-9E77EE6AB870}" srcOrd="9" destOrd="0" presId="urn:microsoft.com/office/officeart/2005/8/layout/vList2"/>
    <dgm:cxn modelId="{76B72822-279D-4F9F-BAB2-AEEFD97485EF}" type="presParOf" srcId="{9F121EA8-6C86-4B8A-B678-889D3EB7D5E8}" destId="{519F7CFF-2AFF-41E1-9118-044C2B71FCD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5D8FA-EB37-491E-9900-19FB95C220A7}">
      <dsp:nvSpPr>
        <dsp:cNvPr id="0" name=""/>
        <dsp:cNvSpPr/>
      </dsp:nvSpPr>
      <dsp:spPr>
        <a:xfrm>
          <a:off x="0" y="412658"/>
          <a:ext cx="6900512" cy="3109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37388" rIns="53555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Preprocess raw text data to remove noise and extract meaningful content.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Use pre-trained Word2Vec embeddings to create dense numerical representations of words.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Design and train an FFNN model to classify text sentiment (positive/negative).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Evaluate the model’s performance using metrics like accuracy, precision, recall, and F1-score.</a:t>
          </a:r>
        </a:p>
      </dsp:txBody>
      <dsp:txXfrm>
        <a:off x="0" y="412658"/>
        <a:ext cx="6900512" cy="3109050"/>
      </dsp:txXfrm>
    </dsp:sp>
    <dsp:sp modelId="{080D4BCC-AABD-4B1D-A453-EF207E92D0E9}">
      <dsp:nvSpPr>
        <dsp:cNvPr id="0" name=""/>
        <dsp:cNvSpPr/>
      </dsp:nvSpPr>
      <dsp:spPr>
        <a:xfrm>
          <a:off x="345025" y="102698"/>
          <a:ext cx="4830358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Project Goals</a:t>
          </a:r>
          <a:r>
            <a:rPr lang="en-US" sz="2100" kern="1200"/>
            <a:t>:</a:t>
          </a:r>
        </a:p>
      </dsp:txBody>
      <dsp:txXfrm>
        <a:off x="375287" y="132960"/>
        <a:ext cx="4769834" cy="559396"/>
      </dsp:txXfrm>
    </dsp:sp>
    <dsp:sp modelId="{85AE9782-DCCE-4E70-86D6-C0C62AB82241}">
      <dsp:nvSpPr>
        <dsp:cNvPr id="0" name=""/>
        <dsp:cNvSpPr/>
      </dsp:nvSpPr>
      <dsp:spPr>
        <a:xfrm>
          <a:off x="0" y="3945068"/>
          <a:ext cx="6900512" cy="14883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37388" rIns="53555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Develop a robust sentiment analysis pipeline with competitive accuracy and minimal overfitting.</a:t>
          </a:r>
        </a:p>
      </dsp:txBody>
      <dsp:txXfrm>
        <a:off x="0" y="3945068"/>
        <a:ext cx="6900512" cy="1488374"/>
      </dsp:txXfrm>
    </dsp:sp>
    <dsp:sp modelId="{8F96CF6D-8B03-4836-A50B-AE942D14E9E8}">
      <dsp:nvSpPr>
        <dsp:cNvPr id="0" name=""/>
        <dsp:cNvSpPr/>
      </dsp:nvSpPr>
      <dsp:spPr>
        <a:xfrm>
          <a:off x="345025" y="3635108"/>
          <a:ext cx="4830358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Outcome</a:t>
          </a:r>
          <a:r>
            <a:rPr lang="en-US" sz="2100" kern="1200"/>
            <a:t>:</a:t>
          </a:r>
        </a:p>
      </dsp:txBody>
      <dsp:txXfrm>
        <a:off x="375287" y="3665370"/>
        <a:ext cx="4769834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9C3DD-6CA4-4C5A-B8B5-67F3952E5691}">
      <dsp:nvSpPr>
        <dsp:cNvPr id="0" name=""/>
        <dsp:cNvSpPr/>
      </dsp:nvSpPr>
      <dsp:spPr>
        <a:xfrm>
          <a:off x="0" y="105864"/>
          <a:ext cx="3529781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Raw Text</a:t>
          </a:r>
          <a:r>
            <a:rPr lang="en-US" sz="1400" kern="1200" dirty="0"/>
            <a:t>: Input example - </a:t>
          </a:r>
          <a:r>
            <a:rPr lang="en-US" sz="1400" i="1" kern="1200" dirty="0"/>
            <a:t>"The movie was AMAZING!!! 10/10 </a:t>
          </a:r>
          <a:r>
            <a:rPr lang="en-US" sz="1400" i="1" kern="1200" dirty="0">
              <a:hlinkClick xmlns:r="http://schemas.openxmlformats.org/officeDocument/2006/relationships" r:id="rId1"/>
            </a:rPr>
            <a:t>http://example.com</a:t>
          </a:r>
          <a:r>
            <a:rPr lang="en-US" sz="1400" i="1" kern="1200" dirty="0"/>
            <a:t>"</a:t>
          </a:r>
          <a:endParaRPr lang="en-IN" sz="1400" kern="1200" dirty="0"/>
        </a:p>
      </dsp:txBody>
      <dsp:txXfrm>
        <a:off x="27187" y="133051"/>
        <a:ext cx="3475407" cy="502546"/>
      </dsp:txXfrm>
    </dsp:sp>
    <dsp:sp modelId="{6C0523C9-DC45-4A5E-A752-B7ECD90A52C6}">
      <dsp:nvSpPr>
        <dsp:cNvPr id="0" name=""/>
        <dsp:cNvSpPr/>
      </dsp:nvSpPr>
      <dsp:spPr>
        <a:xfrm>
          <a:off x="0" y="956603"/>
          <a:ext cx="3529781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Lowercasing</a:t>
          </a:r>
          <a:r>
            <a:rPr lang="en-US" sz="1400" kern="1200" dirty="0"/>
            <a:t>: Example - </a:t>
          </a:r>
          <a:r>
            <a:rPr lang="en-US" sz="1400" i="1" kern="1200" dirty="0"/>
            <a:t>"the movie was amazing!!! 10/10 </a:t>
          </a:r>
          <a:r>
            <a:rPr lang="en-US" sz="1400" i="1" kern="1200" dirty="0">
              <a:hlinkClick xmlns:r="http://schemas.openxmlformats.org/officeDocument/2006/relationships" r:id="rId1"/>
            </a:rPr>
            <a:t>http://example.com</a:t>
          </a:r>
          <a:r>
            <a:rPr lang="en-US" sz="1400" i="1" kern="1200" dirty="0"/>
            <a:t>"</a:t>
          </a:r>
          <a:endParaRPr lang="en-IN" sz="1400" kern="1200" dirty="0"/>
        </a:p>
      </dsp:txBody>
      <dsp:txXfrm>
        <a:off x="27187" y="983790"/>
        <a:ext cx="3475407" cy="502546"/>
      </dsp:txXfrm>
    </dsp:sp>
    <dsp:sp modelId="{75865651-1CD3-49B2-A531-4735AC30EEFE}">
      <dsp:nvSpPr>
        <dsp:cNvPr id="0" name=""/>
        <dsp:cNvSpPr/>
      </dsp:nvSpPr>
      <dsp:spPr>
        <a:xfrm>
          <a:off x="0" y="1759797"/>
          <a:ext cx="3529781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Remove Noise (URLs, special characters)</a:t>
          </a:r>
          <a:r>
            <a:rPr lang="en-US" sz="1400" kern="1200"/>
            <a:t>: Example - </a:t>
          </a:r>
          <a:r>
            <a:rPr lang="en-US" sz="1400" i="1" kern="1200"/>
            <a:t>"the movie was amazing 10 10"</a:t>
          </a:r>
          <a:endParaRPr lang="en-IN" sz="1400" kern="1200"/>
        </a:p>
      </dsp:txBody>
      <dsp:txXfrm>
        <a:off x="27187" y="1786984"/>
        <a:ext cx="3475407" cy="502546"/>
      </dsp:txXfrm>
    </dsp:sp>
    <dsp:sp modelId="{C3C2A0BA-4C25-4DED-A4B8-3DFBD75AF50A}">
      <dsp:nvSpPr>
        <dsp:cNvPr id="0" name=""/>
        <dsp:cNvSpPr/>
      </dsp:nvSpPr>
      <dsp:spPr>
        <a:xfrm>
          <a:off x="0" y="2564349"/>
          <a:ext cx="3529781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Remove Stopwords</a:t>
          </a:r>
          <a:r>
            <a:rPr lang="en-US" sz="1400" kern="1200"/>
            <a:t>: Example - </a:t>
          </a:r>
          <a:r>
            <a:rPr lang="en-US" sz="1400" i="1" kern="1200"/>
            <a:t>"movie amazing 10 10"</a:t>
          </a:r>
          <a:endParaRPr lang="en-IN" sz="1400" kern="1200"/>
        </a:p>
      </dsp:txBody>
      <dsp:txXfrm>
        <a:off x="27187" y="2591536"/>
        <a:ext cx="3475407" cy="502546"/>
      </dsp:txXfrm>
    </dsp:sp>
    <dsp:sp modelId="{A4E08ADF-1936-4501-A4E2-7BDFA83E6209}">
      <dsp:nvSpPr>
        <dsp:cNvPr id="0" name=""/>
        <dsp:cNvSpPr/>
      </dsp:nvSpPr>
      <dsp:spPr>
        <a:xfrm>
          <a:off x="0" y="3285453"/>
          <a:ext cx="3529781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Lemmatization</a:t>
          </a:r>
          <a:r>
            <a:rPr lang="en-US" sz="1400" kern="1200"/>
            <a:t>: Example - </a:t>
          </a:r>
          <a:r>
            <a:rPr lang="en-US" sz="1400" i="1" kern="1200"/>
            <a:t>"movie amazing 10"</a:t>
          </a:r>
          <a:endParaRPr lang="en-IN" sz="1400" kern="1200"/>
        </a:p>
      </dsp:txBody>
      <dsp:txXfrm>
        <a:off x="27187" y="3312640"/>
        <a:ext cx="3475407" cy="502546"/>
      </dsp:txXfrm>
    </dsp:sp>
    <dsp:sp modelId="{519F7CFF-2AFF-41E1-9118-044C2B71FCDE}">
      <dsp:nvSpPr>
        <dsp:cNvPr id="0" name=""/>
        <dsp:cNvSpPr/>
      </dsp:nvSpPr>
      <dsp:spPr>
        <a:xfrm>
          <a:off x="0" y="4053484"/>
          <a:ext cx="3529781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Final Cleaned Text</a:t>
          </a:r>
          <a:r>
            <a:rPr lang="en-US" sz="1400" kern="1200"/>
            <a:t>: Example - </a:t>
          </a:r>
          <a:r>
            <a:rPr lang="en-US" sz="1400" i="1" kern="1200"/>
            <a:t>"movie amazing"</a:t>
          </a:r>
          <a:endParaRPr lang="en-IN" sz="1400" kern="1200"/>
        </a:p>
      </dsp:txBody>
      <dsp:txXfrm>
        <a:off x="27187" y="4080671"/>
        <a:ext cx="3475407" cy="502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6B5C8-FDF9-4117-866A-57172EC6B4BA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C60AC-29B0-474D-B282-4A1B0A5DC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1C60AC-29B0-474D-B282-4A1B0A5DC57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591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214B-F48A-EC60-89FC-C3C23E08F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246F0-5A15-DC57-CF7B-33A6886CE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3D068-E837-A98C-6E8E-1ED762EB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ECB-BC2C-48B4-A47D-AAB590FED4A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6E95-7163-859A-B6EE-5E70B933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F1CF-33D0-4AFB-272E-83134C69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FB06-3A34-485F-ABFD-471911B8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AA3D-1C14-0625-7EE0-BDC76E2A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29976-33BA-5F5B-9BE5-79821828E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5FC80-CC99-E20C-49B2-7CE72331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ECB-BC2C-48B4-A47D-AAB590FED4A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796C0-609C-DB5C-9147-97FBC55C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92306-C910-31A4-F8FA-D3859A1A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FB06-3A34-485F-ABFD-471911B8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1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A3C0C-69DE-2044-E832-2694BB223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1E297-578B-36BC-8DC0-8FC495C8A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823C0-298C-62C0-48DC-C1B78841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ECB-BC2C-48B4-A47D-AAB590FED4A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E3D6B-484E-FA88-4B60-5A918618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4466-E190-8247-D941-96FADC74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FB06-3A34-485F-ABFD-471911B8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93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3AF9-DD59-61F5-BFF0-1197E107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C1243-9BC0-7372-F8F9-3C1C6F84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76A4A-222E-5821-5251-32E86E0F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ECB-BC2C-48B4-A47D-AAB590FED4A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39B4B-7822-479E-0BD0-24D64D22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07E4F-CC7D-3D5E-81A2-F6849069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FB06-3A34-485F-ABFD-471911B8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4F50-3C0F-2D9B-6941-B6221FAC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4C5EE-4D99-0142-F16C-AAED2E34F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AA526-F669-91AE-D6A1-AB27F628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ECB-BC2C-48B4-A47D-AAB590FED4A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C5B1A-3F9C-4281-41AE-790F3853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3E059-84E3-A875-5436-98345F8E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FB06-3A34-485F-ABFD-471911B8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45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0E10-0C83-EA95-61F5-88B7C179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9AB0D-A3B6-327C-AA1F-9D46A5ADD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25C11-D4A8-E0AB-9218-16B99E543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11F85-9820-A894-4CF0-8FC1836D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ECB-BC2C-48B4-A47D-AAB590FED4A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C30DB-DE92-9E43-7BE5-DF91D068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CEEF9-4C5E-5BFD-F983-FC9B4F55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FB06-3A34-485F-ABFD-471911B8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8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842-E7A7-7A51-D1E6-568BA621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991BD-5051-F9B1-64EB-66302B89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6C966-34DB-BA78-E3A7-96E1B9EBE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EA3E8-D258-EA00-747C-17DD28359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BC8AB-4001-CCF3-E83A-520AE4A04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E01A15-56B5-21F2-FF63-8C58542F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ECB-BC2C-48B4-A47D-AAB590FED4A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1EF9D-D101-1C3C-717E-362D7228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E9001-D405-AD29-DA99-E6BB9F03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FB06-3A34-485F-ABFD-471911B8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98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D910-13C7-F9C0-4EAB-47694935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DF281-5FCE-F77C-E256-E3C267F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ECB-BC2C-48B4-A47D-AAB590FED4A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E3C8F-1C9A-FBA6-7A1C-A12BAAAB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4AA39-AF82-8BBF-262D-2D035BCE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FB06-3A34-485F-ABFD-471911B8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32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26AAC-4668-4B1C-F300-8D115575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ECB-BC2C-48B4-A47D-AAB590FED4A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BC5DC-E495-D329-5990-5CE58DB1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22AE9-31AF-6866-438E-22DC424F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FB06-3A34-485F-ABFD-471911B8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25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FE9B-5C17-5831-2E64-FB69E551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CAF3-C263-D0F8-0A01-88D627F2A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93A76-AF42-2803-089E-D815E8634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F6ED0-E933-579F-42E7-BC4E27C2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ECB-BC2C-48B4-A47D-AAB590FED4A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71744-65F1-EEE1-347D-BF1B9A13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1331A-2B61-57DD-921C-9CD028C3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FB06-3A34-485F-ABFD-471911B8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8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8255-42C1-ED57-A6FE-B2CF6753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5C5E5-A62D-F9AE-8268-4D0D09860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AE591-1346-C45C-D086-D937AD9FD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BFEC2-C255-920E-7DFD-27911AE8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CECB-BC2C-48B4-A47D-AAB590FED4A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16A51-0A0B-8E69-6DFD-10969FB7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1BAA-9FE5-74A4-51CA-3CE08F6F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9FB06-3A34-485F-ABFD-471911B8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86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7B36C-1B4D-8051-65D0-D39F83E9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DD118-3319-145A-9E5B-F5427E47B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1F12A-5466-FB44-58C3-3CA517FBC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DCECB-BC2C-48B4-A47D-AAB590FED4A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53BC-52F9-3582-5CBD-60F3C952D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56434-7D9B-277A-9FDB-B0FA2D2DA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9FB06-3A34-485F-ABFD-471911B88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62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lab.research.google.com/drive/19zoQMVmABsKS180zdtATQ4lWlQYhczIh?authuser=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rtificial intelligence, machine learning, ai, data deep learning for ...">
            <a:extLst>
              <a:ext uri="{FF2B5EF4-FFF2-40B4-BE49-F238E27FC236}">
                <a16:creationId xmlns:a16="http://schemas.microsoft.com/office/drawing/2014/main" id="{905324A6-6813-13C4-4DE1-B662A1F4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74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B93377-18CA-7381-D581-25771E539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8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</a:t>
            </a:r>
            <a:r>
              <a:rPr lang="en-US" sz="67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Word2Vec and Feedforward Neural Network</a:t>
            </a:r>
            <a:endParaRPr lang="en-IN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F0BEE-2832-FCFA-D12A-6170A2C63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3432" y="2828721"/>
            <a:ext cx="9144000" cy="773317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COSC-6339-002 Deep Learning</a:t>
            </a:r>
            <a:br>
              <a:rPr lang="en-I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A&amp;M University – Corpus Christi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8328D-E011-E24B-F20E-6F168189E802}"/>
              </a:ext>
            </a:extLst>
          </p:cNvPr>
          <p:cNvSpPr txBox="1"/>
          <p:nvPr/>
        </p:nvSpPr>
        <p:spPr>
          <a:xfrm>
            <a:off x="0" y="6015260"/>
            <a:ext cx="4159047" cy="830997"/>
          </a:xfrm>
          <a:prstGeom prst="rect">
            <a:avLst/>
          </a:prstGeom>
          <a:solidFill>
            <a:srgbClr val="06131C"/>
          </a:solidFill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Professor: Dr. </a:t>
            </a:r>
            <a:r>
              <a:rPr lang="en-IN" sz="24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Minhua</a:t>
            </a:r>
            <a:r>
              <a:rPr lang="en-I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Huang</a:t>
            </a: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11/26/24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E3C14-11C1-2025-992E-977C058353EC}"/>
              </a:ext>
            </a:extLst>
          </p:cNvPr>
          <p:cNvSpPr txBox="1"/>
          <p:nvPr/>
        </p:nvSpPr>
        <p:spPr>
          <a:xfrm>
            <a:off x="8652388" y="4599488"/>
            <a:ext cx="34511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Manasa Kuchavaram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Shivani </a:t>
            </a:r>
            <a:r>
              <a:rPr lang="en-IN" sz="20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Jilukara</a:t>
            </a:r>
            <a:endParaRPr lang="en-IN" sz="20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Thirumala</a:t>
            </a:r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 Kola</a:t>
            </a: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Sarika </a:t>
            </a:r>
            <a:r>
              <a:rPr lang="en-IN" sz="20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Gurram</a:t>
            </a:r>
            <a:br>
              <a:rPr lang="en-IN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Sampath Reddy </a:t>
            </a:r>
            <a:r>
              <a:rPr lang="en-IN" sz="20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Kothakapu</a:t>
            </a:r>
            <a:endParaRPr lang="en-IN" sz="20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Gowtham Krishna Sai Malina</a:t>
            </a:r>
          </a:p>
        </p:txBody>
      </p:sp>
    </p:spTree>
    <p:extLst>
      <p:ext uri="{BB962C8B-B14F-4D97-AF65-F5344CB8AC3E}">
        <p14:creationId xmlns:p14="http://schemas.microsoft.com/office/powerpoint/2010/main" val="274274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976F2-9076-698A-958D-45101318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000"/>
              <a:t>Implementation of the Code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72D7-66F3-DC56-3093-E2B2BC00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N" sz="2200"/>
              <a:t>Redirecting to Google Colab</a:t>
            </a:r>
          </a:p>
          <a:p>
            <a:pPr marL="0" indent="0">
              <a:buNone/>
            </a:pPr>
            <a:r>
              <a:rPr lang="en-IN" sz="2200">
                <a:hlinkClick r:id="rId2"/>
              </a:rPr>
              <a:t>DLProject (1).ipynb - Colab</a:t>
            </a:r>
            <a:endParaRPr lang="en-IN" sz="2200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78C61AAE-B596-6BDD-6811-55D9133F9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1CF34-FD56-3824-6482-0B7FFC48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N" sz="5400" dirty="0"/>
              <a:t>Model Performance Metrics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9B6F3A-B69E-9E78-0E2D-046E23EF54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3944" y="2706623"/>
            <a:ext cx="6008198" cy="39511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85%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Precision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Negative: 83%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Positive: 86%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Negative: 86%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Positive: 83%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F1-Score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Balanced at 85% for both classes.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Confusion Matrix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True Negatives (TN): 3,223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False Positives (FP): 617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False Negatives (FN): 485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True Positives (TP): 3,175</a:t>
            </a:r>
          </a:p>
        </p:txBody>
      </p:sp>
      <p:pic>
        <p:nvPicPr>
          <p:cNvPr id="6" name="Picture 5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B2C31022-81EF-D25A-F474-1763777C7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45" y="543854"/>
            <a:ext cx="4975811" cy="371941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245C304-4D2B-FEA7-8674-07D9ECF03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95"/>
          <a:stretch/>
        </p:blipFill>
        <p:spPr bwMode="auto">
          <a:xfrm>
            <a:off x="6035979" y="4480194"/>
            <a:ext cx="5823789" cy="200290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831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28DCC-5A7B-7C72-D4A4-56266FA33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000"/>
              <a:t>Accuracy Curves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5C8C22-00F9-A8F6-61F7-AB810AFA23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vs Validation Accuracy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accuracy steadily increased, reaching 85%.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Validation accuracy closely followed, indicating minimal overfitting.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graph of a graph showing the performance of a performance&#10;&#10;Description automatically generated with medium confidence">
            <a:extLst>
              <a:ext uri="{FF2B5EF4-FFF2-40B4-BE49-F238E27FC236}">
                <a16:creationId xmlns:a16="http://schemas.microsoft.com/office/drawing/2014/main" id="{45F11EBB-F758-9D50-AAFA-17B09BF07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279531"/>
            <a:ext cx="5458968" cy="42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16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C766E-A2C7-4FC5-848D-AD750F47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400"/>
              <a:t>Loss Curves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5D61-EE6D-70AB-CF85-C7A1D0FF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2057401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vs Validation Loss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loss decreased consistently.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Validation loss mirrored training loss, confirming good generalization.</a:t>
            </a:r>
          </a:p>
          <a:p>
            <a:endParaRPr lang="en-IN" sz="2200" dirty="0"/>
          </a:p>
        </p:txBody>
      </p:sp>
      <p:pic>
        <p:nvPicPr>
          <p:cNvPr id="6" name="Picture 5" descr="A graph of a graph with blue and orange lines&#10;&#10;Description automatically generated">
            <a:extLst>
              <a:ext uri="{FF2B5EF4-FFF2-40B4-BE49-F238E27FC236}">
                <a16:creationId xmlns:a16="http://schemas.microsoft.com/office/drawing/2014/main" id="{DC86D351-03F4-1CF0-E345-890133763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238589"/>
            <a:ext cx="5458968" cy="4380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080021-665B-BC20-29FF-F7A4070FAA68}"/>
              </a:ext>
            </a:extLst>
          </p:cNvPr>
          <p:cNvSpPr txBox="1"/>
          <p:nvPr/>
        </p:nvSpPr>
        <p:spPr>
          <a:xfrm>
            <a:off x="643277" y="5558742"/>
            <a:ext cx="73896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Key Observations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Consistent improvement across epochs.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No significant divergence between training and validation metrics.</a:t>
            </a:r>
          </a:p>
        </p:txBody>
      </p:sp>
    </p:spTree>
    <p:extLst>
      <p:ext uri="{BB962C8B-B14F-4D97-AF65-F5344CB8AC3E}">
        <p14:creationId xmlns:p14="http://schemas.microsoft.com/office/powerpoint/2010/main" val="190408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C724F-21B5-C03B-85D9-B145890A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Visualizing Sentiment Predictions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1E7F41-14F2-20F6-F58B-C6B4860E4F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Prediction Examples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Input Review 1: </a:t>
            </a:r>
            <a:r>
              <a:rPr kumimoji="0" lang="en-US" altLang="en-US" sz="22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"The movie was amazing!"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Predicted Sentiment: Positive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Input Review 2: </a:t>
            </a:r>
            <a:r>
              <a:rPr kumimoji="0" lang="en-US" altLang="en-US" sz="22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"The product did not meet expectations."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Predicted Sentiment: Negative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Confidence Scores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Positive review: 0.92 (high confidence).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Negative review: 0.88 (high confidence).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57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B3BBD-6C9A-DF13-9709-18F86A18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Comparison with Traditional Methods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E449B4-C30F-A23A-C9E0-23C00FF3C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Traditional Approaches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Bag-of-Words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BoW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Treats text as a collection of words without considering word order.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 dimensionality and loss of semantic meaning.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Weighs words based on importance.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Captures some significance but ignores context and relationships.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Advantages of Word2Vec + FFNN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Captures semantic relationships between words.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Fixed-size embeddings reduce dimensionality.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Neural network architecture enhances prediction power.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38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ED1F5-9556-C07A-6FE7-C45025693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Challenges Faced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7B2DCD-42CF-48BB-BFB6-9E7A76543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1107994" cy="4818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 Conversion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Design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Constraints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3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C1378-CCF8-EC10-5540-B2935DC9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Real-World Applications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EA201C-8B18-08D2-F78D-CD1B5EDB5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 Feedback Analysis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Monitor reviews to gauge customer satisfaction.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Social Media Monitoring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Track public sentiment on trends or events.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Market Research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Analyze consumer opinions for product development.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Healthcare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Understand patient feedback to improve services.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391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22C34-E34F-2669-B376-2EA7258C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/>
              <a:t>Scope for Future Enhancements</a:t>
            </a:r>
            <a:endParaRPr lang="en-IN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06FDE5-5D98-3845-E9D8-C5D6BFB07B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Incorporate Contextual Embeddings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BERT, GPT, or other transformer-based embeddings for deeper contextual understanding.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Explore Advanced Architectures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Experiment with attention mechanisms or transformers for better sequential modeling.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Adapt to Multi-Class Sentiment Analysis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Extend the model to classify sentiments like "positive," "neutral," and "negative.“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Domain Adaptation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Fine-tune embeddings and models for specific industries like healthcare, retail, or finance.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63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3A594-24E1-E707-230E-D19D4604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Conclusions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18B435-55B3-8271-0285-6D7A136EAA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Summary of Achievements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Successfully implemented a sentiment analysis model using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Word2Vec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FFNN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Achieved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85% accuracy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balanced precision, recall, and F1-scores.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Demonstrated the effectiveness of embeddings for converting text into meaningful features.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Highlights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Minimal overfitting observed during training.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Simple architecture, yet competitive performance.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Future Potential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Opportunity to incorporate advanced NLP techniques and architectures.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Extend the model for domain-specific sentiment analysis applications.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3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B1F9A-133E-97A4-BA40-13C9C9C6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/>
              <a:t>Agenda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B12A-FA1D-FA3A-0C65-1FFA5ED20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38564"/>
          </a:xfrm>
        </p:spPr>
        <p:txBody>
          <a:bodyPr>
            <a:normAutofit lnSpcReduction="10000"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Word2vec Embeddings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Neural Network Architecture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neural network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the code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metric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Sentiment Predictions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Traditional Methods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Applications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928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D27E8-C15A-27C4-7F21-839378545F4D}"/>
              </a:ext>
            </a:extLst>
          </p:cNvPr>
          <p:cNvSpPr txBox="1">
            <a:spLocks/>
          </p:cNvSpPr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 to questions and feedback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B53DEC-59A8-1A40-DAB0-97EBE0BC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5400" dirty="0"/>
              <a:t>Introduction</a:t>
            </a:r>
          </a:p>
        </p:txBody>
      </p:sp>
      <p:sp>
        <p:nvSpPr>
          <p:cNvPr id="205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96C855-04B2-9BDF-3D73-49511ACEE5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5769864" cy="40579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What is Sentiment Analysis?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technique in Natural Language Processing (NLP) used to determine whether a text expresses a positive or negative opinion.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Project 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Build a sentiment classifier using Word2Vec embeddings and a Feedforward Neural Network (FFNN).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Transform raw text data into meaningful representations for accurate sentiment classification.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Analyzing customer reviews, tracking brand sentiment, monitoring social media opinions, etc.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Premium Vector | Customer Satisfaction Meter with Emotions Icons ...">
            <a:extLst>
              <a:ext uri="{FF2B5EF4-FFF2-40B4-BE49-F238E27FC236}">
                <a16:creationId xmlns:a16="http://schemas.microsoft.com/office/drawing/2014/main" id="{FEFB69CC-BE56-9F19-4327-AFF0FB8D3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8135" y="2022723"/>
            <a:ext cx="5458968" cy="378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77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BD8C5-7003-E9C0-6558-7674E9BBA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1551771"/>
          </a:xfrm>
        </p:spPr>
        <p:txBody>
          <a:bodyPr anchor="ctr">
            <a:normAutofit/>
          </a:bodyPr>
          <a:lstStyle/>
          <a:p>
            <a:r>
              <a:rPr lang="en-IN" sz="5400" dirty="0"/>
              <a:t>Objectives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04D58E-7CD3-0639-6FF9-16655B7F9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710175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 descr="Image result for Objectives Icon with Transparent Background">
            <a:extLst>
              <a:ext uri="{FF2B5EF4-FFF2-40B4-BE49-F238E27FC236}">
                <a16:creationId xmlns:a16="http://schemas.microsoft.com/office/drawing/2014/main" id="{8B1F7EAF-390D-ED6F-5808-FC0C527B5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79" y="2663006"/>
            <a:ext cx="2495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37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46DC9-1436-84B5-E931-4DA013F8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800"/>
              <a:t>Dataset Overview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2C12BB-69C7-1B8B-0980-AF36B843DC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094" y="2718054"/>
            <a:ext cx="3438906" cy="32072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Description of the Dataset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Text reviews with binary sentiment labels (positive/negative).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Each data entry consists of: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Review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The text expressing user opinion.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Sentiment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A label indicating positive or negative sentiment.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Dataset Statistics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Number of reviews: 50001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3BB7FA35-DB92-303C-2D19-7D54DD6A9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911416"/>
            <a:ext cx="6922008" cy="313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040A-EEE1-3787-F197-021FC160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FA2147-0BED-24E8-D3D1-20380810B9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2138"/>
            <a:ext cx="757821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standardize raw text data for consistent and effective model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Involved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Noise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 special characters, punctuation,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stopwords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Standardizing 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text to lowercase for uniformity.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sentences into individual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Lemmatization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words to their base forms (e.g., "running" → "run").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Produce clean, tokenized, and lemmatized text suitable for embedding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D7E67F3-4E5D-1199-C83E-BA9795665D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240942"/>
              </p:ext>
            </p:extLst>
          </p:nvPr>
        </p:nvGraphicFramePr>
        <p:xfrm>
          <a:off x="8347586" y="1027906"/>
          <a:ext cx="3529781" cy="4871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3508E3-9857-8214-BAFA-89E0AE2BAF15}"/>
              </a:ext>
            </a:extLst>
          </p:cNvPr>
          <p:cNvCxnSpPr/>
          <p:nvPr/>
        </p:nvCxnSpPr>
        <p:spPr>
          <a:xfrm>
            <a:off x="10205884" y="1690688"/>
            <a:ext cx="0" cy="354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9933C-7F04-0634-2812-CAB8126D186E}"/>
              </a:ext>
            </a:extLst>
          </p:cNvPr>
          <p:cNvCxnSpPr/>
          <p:nvPr/>
        </p:nvCxnSpPr>
        <p:spPr>
          <a:xfrm>
            <a:off x="10225548" y="251705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BD1B4B-686B-9243-6698-D0C0F10FC3F5}"/>
              </a:ext>
            </a:extLst>
          </p:cNvPr>
          <p:cNvCxnSpPr/>
          <p:nvPr/>
        </p:nvCxnSpPr>
        <p:spPr>
          <a:xfrm>
            <a:off x="10205884" y="333313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65FFC1-294A-F942-C5FF-23BF31B3EA5F}"/>
              </a:ext>
            </a:extLst>
          </p:cNvPr>
          <p:cNvCxnSpPr/>
          <p:nvPr/>
        </p:nvCxnSpPr>
        <p:spPr>
          <a:xfrm>
            <a:off x="10225548" y="4119716"/>
            <a:ext cx="0" cy="24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884A0D-1598-9BE7-0378-7781B563A495}"/>
              </a:ext>
            </a:extLst>
          </p:cNvPr>
          <p:cNvCxnSpPr/>
          <p:nvPr/>
        </p:nvCxnSpPr>
        <p:spPr>
          <a:xfrm>
            <a:off x="10196052" y="4817806"/>
            <a:ext cx="0" cy="314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0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7" name="Rectangle 513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2A2B1-DBAA-1AEC-ECF8-000D079B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261477" cy="1481328"/>
          </a:xfrm>
        </p:spPr>
        <p:txBody>
          <a:bodyPr anchor="b">
            <a:normAutofit/>
          </a:bodyPr>
          <a:lstStyle/>
          <a:p>
            <a:r>
              <a:rPr lang="en-IN" sz="5000" dirty="0"/>
              <a:t>Word2Vec Embeddings</a:t>
            </a:r>
          </a:p>
        </p:txBody>
      </p:sp>
      <p:sp>
        <p:nvSpPr>
          <p:cNvPr id="513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AD064E-BB9A-6A6E-5194-F2E3BD4621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What is Word2Vec?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technique that converts words into dense numerical vectors by learning word relationships from large text corpora.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Why Word2Vec?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Captures semantic meaning and context.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Represents words as 300-dimensional vectors.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Our Approach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Used pre-trained Word2Vec embeddings (e.g., Google News) for efficiency.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Aggregated word embeddings in each review to form a single sentence vector (average pooling).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Implementing Word2Vec in Tensorflow | by Saurabh Pal | Analytics Vidhya ...">
            <a:extLst>
              <a:ext uri="{FF2B5EF4-FFF2-40B4-BE49-F238E27FC236}">
                <a16:creationId xmlns:a16="http://schemas.microsoft.com/office/drawing/2014/main" id="{23896754-9AED-30E1-C391-9D1D32C3F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2096" y="2382012"/>
            <a:ext cx="5458968" cy="28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764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6" name="Rectangle 717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10C52-6FC2-73F8-ABF7-2F656946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000"/>
              <a:t>Feedforward Neural Network Architecture</a:t>
            </a:r>
          </a:p>
        </p:txBody>
      </p:sp>
      <p:sp>
        <p:nvSpPr>
          <p:cNvPr id="717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97A2B6-10D2-DBC8-A7FB-86685E5E73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87" y="2071315"/>
            <a:ext cx="5683045" cy="4673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What is a Feedforward Neural Network (FFNN)?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type of deep learning model where data flows in one direction, from input to output.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Suitable for binary classification tasks, such as sentiment analysis.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Our Model Architecture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Input Layer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Accepts 300-dimensional Word2Vec embeddings as input.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Hidden Layers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Two fully connected layers: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Layer 1: 128 neurons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activation.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Layer 2: 64 neurons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activation.</a:t>
            </a: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Output Layer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Single neuron with Sigmoid activation to output a probability score (positive or negative sentiment).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173" name="Picture 5" descr="8: Basic FFNN with input, hidden, and output layers. [Agg18] | Download ...">
            <a:extLst>
              <a:ext uri="{FF2B5EF4-FFF2-40B4-BE49-F238E27FC236}">
                <a16:creationId xmlns:a16="http://schemas.microsoft.com/office/drawing/2014/main" id="{653EDB99-2BD9-CC92-6D8F-79345A88C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190" y="2071316"/>
            <a:ext cx="5463687" cy="426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19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7D030-24A2-7902-024F-F67E6532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IN" sz="5000"/>
              <a:t>Training the Neural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A8B77-074E-95E3-0C04-D656EB54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1" y="1258530"/>
            <a:ext cx="6194323" cy="4788310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C894CF-F128-170D-69C8-94A1D35C48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39128" y="2664886"/>
            <a:ext cx="5305388" cy="38468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Steps for Training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Prepare the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Split dataset into training, validation, and test sets.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Loss Function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Binary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Crossentropy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Measures the error between predicted probabilities and actual labels.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Optimizer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Adam optimizer: Efficient gradient descent algorithm.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Early Stopping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Monitored validation loss to stop training if no improvement was observed for 5 consecutive epochs.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Details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Number of epochs: e.g., 20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Batch size: e.g., 32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8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4913</TotalTime>
  <Words>1217</Words>
  <Application>Microsoft Office PowerPoint</Application>
  <PresentationFormat>Widescreen</PresentationFormat>
  <Paragraphs>216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Sentiment Analysis Using Word2Vec and Feedforward Neural Network</vt:lpstr>
      <vt:lpstr>Agenda</vt:lpstr>
      <vt:lpstr>Introduction</vt:lpstr>
      <vt:lpstr>Objectives</vt:lpstr>
      <vt:lpstr>Dataset Overview</vt:lpstr>
      <vt:lpstr>Preprocessing</vt:lpstr>
      <vt:lpstr>Word2Vec Embeddings</vt:lpstr>
      <vt:lpstr>Feedforward Neural Network Architecture</vt:lpstr>
      <vt:lpstr>Training the Neural Network</vt:lpstr>
      <vt:lpstr>Implementation of the Code</vt:lpstr>
      <vt:lpstr>Model Performance Metrics</vt:lpstr>
      <vt:lpstr>Accuracy Curves</vt:lpstr>
      <vt:lpstr>Loss Curves</vt:lpstr>
      <vt:lpstr>Visualizing Sentiment Predictions</vt:lpstr>
      <vt:lpstr>Comparison with Traditional Methods</vt:lpstr>
      <vt:lpstr>Challenges Faced</vt:lpstr>
      <vt:lpstr>Real-World Applications</vt:lpstr>
      <vt:lpstr>Scope for Future Enhancements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Manasa Kuchavaram</dc:creator>
  <cp:lastModifiedBy>Manasa Kuchavaram</cp:lastModifiedBy>
  <cp:revision>5</cp:revision>
  <dcterms:created xsi:type="dcterms:W3CDTF">2024-11-20T18:47:06Z</dcterms:created>
  <dcterms:modified xsi:type="dcterms:W3CDTF">2024-11-24T18:56:26Z</dcterms:modified>
</cp:coreProperties>
</file>