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1" r:id="rId4"/>
    <p:sldId id="260" r:id="rId5"/>
    <p:sldId id="262" r:id="rId6"/>
    <p:sldId id="257" r:id="rId7"/>
    <p:sldId id="264" r:id="rId8"/>
    <p:sldId id="266" r:id="rId9"/>
    <p:sldId id="258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42" autoAdjust="0"/>
    <p:restoredTop sz="94660"/>
  </p:normalViewPr>
  <p:slideViewPr>
    <p:cSldViewPr snapToGrid="0">
      <p:cViewPr>
        <p:scale>
          <a:sx n="78" d="100"/>
          <a:sy n="78" d="100"/>
        </p:scale>
        <p:origin x="519" y="10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43AFB-0168-4DD2-9B17-7402D637090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ED071-857B-46AD-A0EB-0EDAD8288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3FC6-F781-4B9F-AE4B-0FADCEE46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DE5AE-40D8-4E69-A484-368067F75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55A71-48E3-444B-81E7-57AFED15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DADC-A1D1-4B08-A41C-BB1E5077E1BD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6F873-92C0-40AF-A715-7218665D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D9102-52EE-40A7-87D3-EAB00B2C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7AD1-D020-4DB9-85DD-49E647A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59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BB09-2A9E-4F18-9070-3489E2EF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6EF0-C3E9-4CBD-89D1-A65043471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B1D7C-8B6A-4D63-B945-B524E5D2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63FB-14B7-43C7-B4BB-3FD935A49743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5B57E-E719-46D2-8010-A3FD8E68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83A41-2ADD-400F-B3A9-3EB1F9A0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7AD1-D020-4DB9-85DD-49E647A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40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2FAC2-63ED-4A35-9D16-E3B34B27E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40DA1-3236-467D-ABF3-03AD35E36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494DF-D66D-47B7-B9C7-B871AB6D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3EF7-C056-4AAE-9957-FC89928FEA03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877FE-F88B-4E35-B88D-8DBF139D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89DD0-B591-4AD8-A689-CD0283E9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7AD1-D020-4DB9-85DD-49E647A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0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6249-6678-4CAE-88D0-54F38DBC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CD96-3168-4827-809D-E5D8F110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08F6C-B5D0-449D-B5C2-966E4576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D26C-0AF1-4ABA-A41A-72CC4C2353CB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87B93-AC9D-405C-B86C-D8D95B5F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C7A01-BDC5-4D24-BF27-923E2E98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7AD1-D020-4DB9-85DD-49E647A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06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2245-73BA-473D-B3D2-5AF49CDE3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59466-F23D-447F-89E2-584EFC310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25419-F295-45BD-9650-EF312227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394D-D4C3-4663-83F3-C5A3EBFA909F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CBE3-C996-40B6-BDF5-25741B34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72B5B-6466-44ED-910E-B2F094CA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7AD1-D020-4DB9-85DD-49E647A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04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F6AF-44E4-4214-B33C-D1EA6701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B22CE-E7F2-46E5-80FA-7E7018A0C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5DA21-A092-4069-8EDC-C751AA727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1BAA9-20E2-4F2F-B14F-02D7CBE2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A686-18DC-4999-8532-63A853D9E296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15936-87BC-45B1-94F2-7688CF3E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25510-CE5E-4F15-8D42-2FF271F4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7AD1-D020-4DB9-85DD-49E647A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7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EE3A-4282-401A-A54E-1DD12654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0F323-7D77-431B-9263-055E91F3E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40172-4193-4415-8F9F-BBEFE52BC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5CDBB-BE85-43C5-B6B3-C8F1E1F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9FD41-E833-439C-9690-FA0ABC1D8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C9820-B10B-4B80-963B-94A3FF2F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35FE-2E55-4E83-A2BB-91B43A733414}" type="datetime1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8012E-BB02-4595-B0A2-EE8CE81D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1C72B-7C7F-4F16-8F10-00142139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7AD1-D020-4DB9-85DD-49E647A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0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8FBE-6E5D-46D4-80C8-31FD1897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55D37-252E-495F-899C-788F687F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ECA0-3F7A-42A7-8991-47FF3A638652}" type="datetime1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38749-D75E-4905-8AAF-8DD44177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F2B14-E940-4CE4-8DF4-A1606046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7AD1-D020-4DB9-85DD-49E647A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3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F8213-35DC-4208-803D-F7A001FE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0A6D-363F-40C1-97BC-E01A7EC17CF7}" type="datetime1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2A73A-1A64-4489-9028-2346FFD0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63A3-4A78-443D-8197-F6C5F994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7AD1-D020-4DB9-85DD-49E647A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7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4297-CFD5-4AE7-8A27-57BDB12C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F0FA-072A-4AD1-9D5C-228911E57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3AF33-F1F4-489B-90C0-B4DF48801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86632-8F80-462F-863E-C225A982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CE70-E6BA-44D2-BE04-FBFD15D95110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0F8A2-F07E-4E39-BF7B-322F247A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7168E-C574-4DD6-99FE-DA4FFA41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7AD1-D020-4DB9-85DD-49E647A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6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34B2-3475-47B9-86D1-1670A916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8F974-2CBF-409C-81F4-511445D1E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38A20-8F34-4C50-8D4A-1D9BF419C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053E9-2A39-42FF-A99C-39075C88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2BED-6544-488D-9CA9-0AEF103100C2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5F600-B988-406F-AD68-D3C4CBFC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668F6-7EC2-404C-976B-D253DFE6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7AD1-D020-4DB9-85DD-49E647A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8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D6296-FCA3-4E3B-AB20-20A940AC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59043-F547-4407-8B9F-EDA93E86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BD2F-617B-423F-84CE-CC738C6F5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CE09-B5B0-40FE-9156-C91BA61E768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2D8A6-DA97-45B3-9D74-EEC640E4D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02C4A-5D5C-4221-8658-527E7B2AF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7AD1-D020-4DB9-85DD-49E647A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D29C-5A6B-4AC9-A9F4-776D3CA92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163" y="1134804"/>
            <a:ext cx="10263673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COVID-19 Vaccination Rates and its Effectiveness at preventing COVID-19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14556-E9CE-44ED-ADB9-FB5B53550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95388"/>
            <a:ext cx="9144000" cy="188019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County: Miami-Dade County, Florida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How does the vaccination rate in Miami-Dade County impact the number of confirmed COVID-19 cases?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Samuel Perebikovsky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20317-43E6-4141-BB27-6D843477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0453" y="6446502"/>
            <a:ext cx="2743200" cy="365125"/>
          </a:xfrm>
        </p:spPr>
        <p:txBody>
          <a:bodyPr/>
          <a:lstStyle/>
          <a:p>
            <a:fld id="{48877AD1-D020-4DB9-85DD-49E647A85F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F2D333-0779-41A9-BAC5-7D51235AF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" y="2958663"/>
            <a:ext cx="6729685" cy="3846436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B0D2A03-D493-4BE8-BFAE-BCFF4AE6D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09" y="0"/>
            <a:ext cx="7547491" cy="4313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C5B215-1493-42F4-A35C-DC888D2001C2}"/>
              </a:ext>
            </a:extLst>
          </p:cNvPr>
          <p:cNvSpPr txBox="1"/>
          <p:nvPr/>
        </p:nvSpPr>
        <p:spPr>
          <a:xfrm>
            <a:off x="3631843" y="3478749"/>
            <a:ext cx="3515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*Time Period: Mon Nov 22 2021 - Sun Nov 28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65D55-0A27-4DF7-8FD9-3F3300F9F5B8}"/>
              </a:ext>
            </a:extLst>
          </p:cNvPr>
          <p:cNvSpPr txBox="1"/>
          <p:nvPr/>
        </p:nvSpPr>
        <p:spPr>
          <a:xfrm>
            <a:off x="6574221" y="4406211"/>
            <a:ext cx="5267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“Without mandates or lockdowns, COVID-19 cases in Florida have decreased 90% since August,”  </a:t>
            </a:r>
          </a:p>
          <a:p>
            <a:r>
              <a:rPr lang="en-US" dirty="0">
                <a:latin typeface="Constantia" panose="02030602050306030303" pitchFamily="18" charset="0"/>
              </a:rPr>
              <a:t>- Governor Ron DeSantis.</a:t>
            </a:r>
          </a:p>
          <a:p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But that’s not a bad thing? Right?</a:t>
            </a:r>
          </a:p>
          <a:p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EB974-2AF8-422F-B41F-395445887C91}"/>
              </a:ext>
            </a:extLst>
          </p:cNvPr>
          <p:cNvSpPr/>
          <p:nvPr/>
        </p:nvSpPr>
        <p:spPr>
          <a:xfrm>
            <a:off x="3829875" y="5337791"/>
            <a:ext cx="888642" cy="8542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169D5C-6409-4027-90C8-F418337EEBB2}"/>
              </a:ext>
            </a:extLst>
          </p:cNvPr>
          <p:cNvSpPr/>
          <p:nvPr/>
        </p:nvSpPr>
        <p:spPr>
          <a:xfrm>
            <a:off x="7360838" y="2281040"/>
            <a:ext cx="888388" cy="84115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AB3B5D-E85D-439E-AAD1-CC64D2F81BE8}"/>
              </a:ext>
            </a:extLst>
          </p:cNvPr>
          <p:cNvSpPr/>
          <p:nvPr/>
        </p:nvSpPr>
        <p:spPr>
          <a:xfrm>
            <a:off x="7012974" y="3895733"/>
            <a:ext cx="491412" cy="51047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A56978-8D6A-4CCF-B16B-19C21F702540}"/>
              </a:ext>
            </a:extLst>
          </p:cNvPr>
          <p:cNvSpPr/>
          <p:nvPr/>
        </p:nvSpPr>
        <p:spPr>
          <a:xfrm>
            <a:off x="0" y="6405090"/>
            <a:ext cx="491412" cy="51047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38230-5A1C-4801-B972-EB49E4D19B0D}"/>
              </a:ext>
            </a:extLst>
          </p:cNvPr>
          <p:cNvSpPr txBox="1"/>
          <p:nvPr/>
        </p:nvSpPr>
        <p:spPr>
          <a:xfrm>
            <a:off x="0" y="32230"/>
            <a:ext cx="5285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more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870C51-C1A0-41E9-B387-D06355490308}"/>
              </a:ext>
            </a:extLst>
          </p:cNvPr>
          <p:cNvSpPr txBox="1"/>
          <p:nvPr/>
        </p:nvSpPr>
        <p:spPr>
          <a:xfrm>
            <a:off x="74326" y="981539"/>
            <a:ext cx="429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Miami Dade County and Florida in general had some of the lowest transmission rates and cases in the country for the Thanksgiving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B29FD-3ABD-4082-8540-917F47B4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4474" y="6450703"/>
            <a:ext cx="2743200" cy="365125"/>
          </a:xfrm>
        </p:spPr>
        <p:txBody>
          <a:bodyPr/>
          <a:lstStyle/>
          <a:p>
            <a:fld id="{48877AD1-D020-4DB9-85DD-49E647A85F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9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DA6C2D-0F53-49B7-937A-9B50C61D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449" y="1438155"/>
            <a:ext cx="7326945" cy="10233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AB3837-2974-4944-A890-5A167EAEAB3B}"/>
              </a:ext>
            </a:extLst>
          </p:cNvPr>
          <p:cNvSpPr txBox="1"/>
          <p:nvPr/>
        </p:nvSpPr>
        <p:spPr>
          <a:xfrm>
            <a:off x="261871" y="241738"/>
            <a:ext cx="7626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7D26F-FA56-427D-919B-F72AAD00957B}"/>
              </a:ext>
            </a:extLst>
          </p:cNvPr>
          <p:cNvSpPr txBox="1"/>
          <p:nvPr/>
        </p:nvSpPr>
        <p:spPr>
          <a:xfrm>
            <a:off x="261871" y="1011179"/>
            <a:ext cx="41233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framed in such a way to make the situation seem better than it probably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in the previous slide, the data given to the CDC indicated ‘0’  cases, when it should have been reported as ‘No Data’.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a bad case of selection bias to tailor the numbers to their advantage: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vaccinations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get vaccinated in Miami but don’t live there you will be counted towards the vaccination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cases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you don’t live in Miami but get sick there you won't get counted as a case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6AC474-6364-4230-A2A2-CDFCB3B9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449" y="4425555"/>
            <a:ext cx="7320879" cy="1023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970652-6254-497E-8F7F-58DEA0C20A3B}"/>
              </a:ext>
            </a:extLst>
          </p:cNvPr>
          <p:cNvCxnSpPr/>
          <p:nvPr/>
        </p:nvCxnSpPr>
        <p:spPr>
          <a:xfrm>
            <a:off x="261871" y="3368566"/>
            <a:ext cx="115635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70063F-AB8E-4117-9036-332D151056E8}"/>
              </a:ext>
            </a:extLst>
          </p:cNvPr>
          <p:cNvSpPr txBox="1"/>
          <p:nvPr/>
        </p:nvSpPr>
        <p:spPr>
          <a:xfrm>
            <a:off x="8954814" y="5448955"/>
            <a:ext cx="2811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Quote from article on healthline.com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04333E3-D83B-402D-BE0A-E8A3374F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6893" y="6460927"/>
            <a:ext cx="2743200" cy="365125"/>
          </a:xfrm>
        </p:spPr>
        <p:txBody>
          <a:bodyPr/>
          <a:lstStyle/>
          <a:p>
            <a:fld id="{48877AD1-D020-4DB9-85DD-49E647A85FC2}" type="slidenum">
              <a:rPr lang="en-US" smtClean="0"/>
              <a:t>11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E25F3-135F-410C-B68A-DB2A8442669C}"/>
              </a:ext>
            </a:extLst>
          </p:cNvPr>
          <p:cNvSpPr txBox="1"/>
          <p:nvPr/>
        </p:nvSpPr>
        <p:spPr>
          <a:xfrm>
            <a:off x="9762186" y="2276888"/>
            <a:ext cx="211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clickorlando.com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5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4AC2-F37A-499D-A441-C7E1F62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123FA-B64B-47AB-876E-3DFD73E9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Florida and Miami-Dade County are reporting the data about COVID leads to a disconnect between what is actually happening and what they want to happen.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lack of transparency in the reporting causes people to have a false sense of security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analysis done with Florida’s COVID data has a high risk of being completely incorrect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A8B64-0A1B-4918-A140-30D98590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3333" y="6446502"/>
            <a:ext cx="2743200" cy="365125"/>
          </a:xfrm>
        </p:spPr>
        <p:txBody>
          <a:bodyPr/>
          <a:lstStyle/>
          <a:p>
            <a:fld id="{48877AD1-D020-4DB9-85DD-49E647A85F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2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491E-194C-43BA-AE7E-6E0B8325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Miami-Dade total COVID cases over time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72EB7-813C-4D32-8B91-0218DBEBE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70" y="1813559"/>
            <a:ext cx="8797365" cy="48685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C2F7E7-8657-4501-81A9-3DC4221AAF26}"/>
              </a:ext>
            </a:extLst>
          </p:cNvPr>
          <p:cNvSpPr txBox="1"/>
          <p:nvPr/>
        </p:nvSpPr>
        <p:spPr>
          <a:xfrm>
            <a:off x="485191" y="1881983"/>
            <a:ext cx="23637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expect this function to be monotonically increasing but notice the strange behavior of the function starting in June of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becomes almost a step function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happening here?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72E79-E8C0-4E1A-A464-C44E33C8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3332" y="6439899"/>
            <a:ext cx="2743200" cy="365125"/>
          </a:xfrm>
        </p:spPr>
        <p:txBody>
          <a:bodyPr/>
          <a:lstStyle/>
          <a:p>
            <a:fld id="{48877AD1-D020-4DB9-85DD-49E647A85F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98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6BDB-8007-4ACE-B3A3-C00D5C28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58" y="153632"/>
            <a:ext cx="1109876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New COVID cases across weekdays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6C570-5413-4FA4-BCCC-378F01D8B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956523"/>
            <a:ext cx="6739641" cy="3901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429B9E-F23A-446B-92D3-8A6CFDECC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264" y="1238335"/>
            <a:ext cx="6200549" cy="3659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69BD11-82B5-465A-ACF4-FC183D6EE2DB}"/>
              </a:ext>
            </a:extLst>
          </p:cNvPr>
          <p:cNvSpPr txBox="1"/>
          <p:nvPr/>
        </p:nvSpPr>
        <p:spPr>
          <a:xfrm>
            <a:off x="404326" y="1479195"/>
            <a:ext cx="5274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is the bar chart for the entire COVID data and we see Friday is by far the day with the most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contains the same data, but only from before June 2021.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6D4DC-FB6E-4B96-BCF6-9E49BD0B64BE}"/>
              </a:ext>
            </a:extLst>
          </p:cNvPr>
          <p:cNvSpPr txBox="1"/>
          <p:nvPr/>
        </p:nvSpPr>
        <p:spPr>
          <a:xfrm>
            <a:off x="6739640" y="5231364"/>
            <a:ext cx="5592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Turns out, Miami-Dade County started reporting numbers for the whole week, once a week: on Friday. Starting from June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25370-47DA-4E06-8D03-9222234D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0613" y="6488443"/>
            <a:ext cx="2743200" cy="365125"/>
          </a:xfrm>
        </p:spPr>
        <p:txBody>
          <a:bodyPr/>
          <a:lstStyle/>
          <a:p>
            <a:fld id="{48877AD1-D020-4DB9-85DD-49E647A85F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1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AAF5-5BDD-4C0B-882E-75D2E975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84" y="227438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Graphing the New Cases on a Daily Basis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1FF4E-D5C3-4028-A93F-EC8057C4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9" y="1553001"/>
            <a:ext cx="8206244" cy="5061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DEC8CE-C185-4955-8AB4-773BB4172B95}"/>
              </a:ext>
            </a:extLst>
          </p:cNvPr>
          <p:cNvSpPr txBox="1"/>
          <p:nvPr/>
        </p:nvSpPr>
        <p:spPr>
          <a:xfrm>
            <a:off x="8441977" y="1674674"/>
            <a:ext cx="33095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see how the stepwise function presents itself in this view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first glance just looking at the new daily cases, it appears like COVID got much worse after about 6 months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7-day averages gives us a better understanding of how the COVID cases were behaving during this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the vaccination data is the next step for our analysis 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5F40F8-E233-41DD-8E36-4EA70B6F19EB}"/>
              </a:ext>
            </a:extLst>
          </p:cNvPr>
          <p:cNvCxnSpPr/>
          <p:nvPr/>
        </p:nvCxnSpPr>
        <p:spPr>
          <a:xfrm flipH="1">
            <a:off x="4866968" y="4602976"/>
            <a:ext cx="430653" cy="7020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1CB4D8-697D-432F-8F86-27904EDB96CA}"/>
              </a:ext>
            </a:extLst>
          </p:cNvPr>
          <p:cNvSpPr txBox="1"/>
          <p:nvPr/>
        </p:nvSpPr>
        <p:spPr>
          <a:xfrm>
            <a:off x="4377322" y="4295199"/>
            <a:ext cx="1940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Vaccinations start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7CB25-C2FE-4960-B41C-5D09C51C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901" y="6447999"/>
            <a:ext cx="2743200" cy="365125"/>
          </a:xfrm>
        </p:spPr>
        <p:txBody>
          <a:bodyPr/>
          <a:lstStyle/>
          <a:p>
            <a:fld id="{48877AD1-D020-4DB9-85DD-49E647A85F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3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8007-83E5-4707-B125-16F80AC8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2" y="149972"/>
            <a:ext cx="1098133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Graphing Infection Rate with Vaccination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2D52B-FC61-4A9A-BB7C-AD19A9459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218" y="1416996"/>
            <a:ext cx="9591404" cy="5441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073E59-FEA2-4C57-A259-13EB4C684320}"/>
              </a:ext>
            </a:extLst>
          </p:cNvPr>
          <p:cNvSpPr txBox="1"/>
          <p:nvPr/>
        </p:nvSpPr>
        <p:spPr>
          <a:xfrm>
            <a:off x="74378" y="1416996"/>
            <a:ext cx="25308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80% of the population of Miami-Dade County was vaccinated at the time, the infection rate was just as high as before the vaccines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seems to suggest that the vaccinations were not effective in preventing the spread of COVID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something about this graph seemed problematic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8471B-B133-436C-828F-8A2ACD04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499" y="6525465"/>
            <a:ext cx="2743200" cy="365125"/>
          </a:xfrm>
        </p:spPr>
        <p:txBody>
          <a:bodyPr/>
          <a:lstStyle/>
          <a:p>
            <a:fld id="{48877AD1-D020-4DB9-85DD-49E647A85F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259C67-167C-4A72-8D9F-1CFFE1B38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785" y="914318"/>
            <a:ext cx="8805769" cy="34364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3DF32E-7CC1-4DAD-93E5-A6E02FC7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976" y="4168615"/>
            <a:ext cx="3404164" cy="2690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00C5A4-8433-4A64-B5BA-7BDC79AF33E3}"/>
              </a:ext>
            </a:extLst>
          </p:cNvPr>
          <p:cNvSpPr txBox="1"/>
          <p:nvPr/>
        </p:nvSpPr>
        <p:spPr>
          <a:xfrm>
            <a:off x="8784139" y="4450656"/>
            <a:ext cx="32918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*All screenshots taken on November 30</a:t>
            </a:r>
            <a:r>
              <a:rPr lang="en-US" sz="1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 using most recent data at each location. Left photo is from NY Times while top is from CDC.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67A20-BCC1-44B4-8B3B-18DB850D88BC}"/>
              </a:ext>
            </a:extLst>
          </p:cNvPr>
          <p:cNvSpPr txBox="1"/>
          <p:nvPr/>
        </p:nvSpPr>
        <p:spPr>
          <a:xfrm>
            <a:off x="353961" y="213225"/>
            <a:ext cx="7828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Current Statistics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8468E-5837-4D09-B84E-06E7DF5C9AFB}"/>
              </a:ext>
            </a:extLst>
          </p:cNvPr>
          <p:cNvSpPr txBox="1"/>
          <p:nvPr/>
        </p:nvSpPr>
        <p:spPr>
          <a:xfrm>
            <a:off x="156130" y="1504335"/>
            <a:ext cx="3085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graph seemed to indicate that Miami-Dade County is one of the most vaccinated at the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the percentage of population over 12 years of age that have had at least 1 dose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NY Times and CDC seemed to be displaying the same information which indicated to me there was a likely problem with the source.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AD38CA-E075-4574-A89E-0D453E67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6731" y="6492875"/>
            <a:ext cx="2743200" cy="365125"/>
          </a:xfrm>
        </p:spPr>
        <p:txBody>
          <a:bodyPr/>
          <a:lstStyle/>
          <a:p>
            <a:fld id="{48877AD1-D020-4DB9-85DD-49E647A85FC2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8A33AA-4012-48A7-A868-B44DB31573BD}"/>
              </a:ext>
            </a:extLst>
          </p:cNvPr>
          <p:cNvSpPr/>
          <p:nvPr/>
        </p:nvSpPr>
        <p:spPr>
          <a:xfrm>
            <a:off x="8182405" y="1571223"/>
            <a:ext cx="1174096" cy="2779551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4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CD194C-90D7-40D7-9DD7-366836AE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376" y="4057511"/>
            <a:ext cx="5638575" cy="10318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F926F3-DA2E-4E4E-ADBB-8F08046DF1C1}"/>
              </a:ext>
            </a:extLst>
          </p:cNvPr>
          <p:cNvSpPr txBox="1"/>
          <p:nvPr/>
        </p:nvSpPr>
        <p:spPr>
          <a:xfrm>
            <a:off x="188779" y="244464"/>
            <a:ext cx="581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of Course…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761A1F-7B7B-49E6-AAF7-13E12FD2776D}"/>
              </a:ext>
            </a:extLst>
          </p:cNvPr>
          <p:cNvSpPr txBox="1"/>
          <p:nvPr/>
        </p:nvSpPr>
        <p:spPr>
          <a:xfrm>
            <a:off x="188779" y="1146095"/>
            <a:ext cx="57348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quick google search seemed I dug up some articles that seemed to reveal a little bit of the truth: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“As of Friday, 24 Miami-Dade ZIP codes logged a mathematically impossible vaccination rate of greater than 100% of eligible residents (those over 12) who have received at least one dose.”   –Miami Herald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‘“The true percent vaccinated is nowhere near 90%,” said Dr. Aileen Marty, infectious disease expert at Florida International University. “It’s really giving people a false sense of security. “It’s just not true,” Marty added. “It’s based on a lot of people who gave Miami-Dade addresses who do not live here.’ –Local 10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0EC7EE-9678-48F1-90D2-B402EE1F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81" y="1670487"/>
            <a:ext cx="5915219" cy="134505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AB0AF-9083-4A37-91A6-88561F3E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6000" y="6441986"/>
            <a:ext cx="2743200" cy="365125"/>
          </a:xfrm>
        </p:spPr>
        <p:txBody>
          <a:bodyPr/>
          <a:lstStyle/>
          <a:p>
            <a:fld id="{48877AD1-D020-4DB9-85DD-49E647A85F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87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57F8-A04B-4A8F-B8B1-F25942E9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71" y="365125"/>
            <a:ext cx="1151554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how does the Original Question get Answered?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0BC3-DBD5-43FC-A3BA-71E3F32F5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527" y="1607349"/>
            <a:ext cx="11161088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doesn’t, it literally can’t.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my question had to pivot to something a little more feasible while still explaining why the original question couldn’t get answered.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Q: “How do the reporting practices and lack of transparency of Miami-Dade County’s COVID data impact analysis using that data?”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9AF91-437E-4BE1-BBA7-4C61B565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4696" y="6446502"/>
            <a:ext cx="2743200" cy="365125"/>
          </a:xfrm>
        </p:spPr>
        <p:txBody>
          <a:bodyPr/>
          <a:lstStyle/>
          <a:p>
            <a:fld id="{48877AD1-D020-4DB9-85DD-49E647A85F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9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1156653-C2E2-4F9C-8F9F-A3F7E007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" y="916925"/>
            <a:ext cx="8128000" cy="5515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A36451-92DE-470F-9453-4B000B532524}"/>
              </a:ext>
            </a:extLst>
          </p:cNvPr>
          <p:cNvSpPr txBox="1"/>
          <p:nvPr/>
        </p:nvSpPr>
        <p:spPr>
          <a:xfrm>
            <a:off x="82591" y="6427113"/>
            <a:ext cx="23858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*Data gathered November 13</a:t>
            </a:r>
            <a:r>
              <a:rPr lang="en-US" sz="1100" baseline="30000" dirty="0"/>
              <a:t>th</a:t>
            </a:r>
            <a:r>
              <a:rPr lang="en-US" sz="1100" dirty="0"/>
              <a:t>, 2021 from Miami Herald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552276-E1E9-4B3B-83DE-2175CE9719E0}"/>
              </a:ext>
            </a:extLst>
          </p:cNvPr>
          <p:cNvSpPr txBox="1"/>
          <p:nvPr/>
        </p:nvSpPr>
        <p:spPr>
          <a:xfrm>
            <a:off x="188779" y="147484"/>
            <a:ext cx="9220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it Down by Zip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47A24-CBE7-4C3B-85EC-3FD018C265BA}"/>
              </a:ext>
            </a:extLst>
          </p:cNvPr>
          <p:cNvSpPr/>
          <p:nvPr/>
        </p:nvSpPr>
        <p:spPr>
          <a:xfrm>
            <a:off x="4070555" y="973394"/>
            <a:ext cx="4140036" cy="442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378A7-80E0-4EA3-B4DD-6C605C6D074E}"/>
              </a:ext>
            </a:extLst>
          </p:cNvPr>
          <p:cNvSpPr txBox="1"/>
          <p:nvPr/>
        </p:nvSpPr>
        <p:spPr>
          <a:xfrm>
            <a:off x="8294493" y="916925"/>
            <a:ext cx="36281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of Miami-Dade’s Zip codes color coded by percentage of eligible population that has received at least one dose of the vaccine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the scale is not from 0-100%, but rather 0-200%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3 very dark green zip codes with blue markers indicate a vaccination rate of over 200%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left to right the vaccination rates in those zip codes are: 203%, 2289%, and 269%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CAFD70-A882-4C8C-8E1C-56A7B152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9471" y="6512819"/>
            <a:ext cx="2743200" cy="365125"/>
          </a:xfrm>
        </p:spPr>
        <p:txBody>
          <a:bodyPr/>
          <a:lstStyle/>
          <a:p>
            <a:fld id="{48877AD1-D020-4DB9-85DD-49E647A85F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1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30021</TotalTime>
  <Words>906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Constantia</vt:lpstr>
      <vt:lpstr>Times New Roman</vt:lpstr>
      <vt:lpstr>Office Theme</vt:lpstr>
      <vt:lpstr>Analyzing COVID-19 Vaccination Rates and its Effectiveness at preventing COVID-19 </vt:lpstr>
      <vt:lpstr>Miami-Dade total COVID cases over time </vt:lpstr>
      <vt:lpstr>Looking at New COVID cases across weekdays</vt:lpstr>
      <vt:lpstr>Graphing the New Cases on a Daily Basis</vt:lpstr>
      <vt:lpstr>Graphing Infection Rate with Vaccination Rate</vt:lpstr>
      <vt:lpstr>PowerPoint Presentation</vt:lpstr>
      <vt:lpstr>PowerPoint Presentation</vt:lpstr>
      <vt:lpstr>So how does the Original Question get Answered?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COVID-19 Vaccination Rates and Effectiveness </dc:title>
  <dc:creator>Samuel Perebikovsky</dc:creator>
  <cp:lastModifiedBy>Samuel Perebikovsky</cp:lastModifiedBy>
  <cp:revision>14</cp:revision>
  <dcterms:created xsi:type="dcterms:W3CDTF">2021-11-14T22:55:04Z</dcterms:created>
  <dcterms:modified xsi:type="dcterms:W3CDTF">2021-12-10T18:12:16Z</dcterms:modified>
</cp:coreProperties>
</file>