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3"/>
  </p:notesMasterIdLst>
  <p:sldIdLst>
    <p:sldId id="276" r:id="rId2"/>
    <p:sldId id="256" r:id="rId3"/>
    <p:sldId id="277" r:id="rId4"/>
    <p:sldId id="279" r:id="rId5"/>
    <p:sldId id="280" r:id="rId6"/>
    <p:sldId id="281" r:id="rId7"/>
    <p:sldId id="282" r:id="rId8"/>
    <p:sldId id="283" r:id="rId9"/>
    <p:sldId id="285" r:id="rId10"/>
    <p:sldId id="284" r:id="rId11"/>
    <p:sldId id="286" r:id="rId12"/>
    <p:sldId id="287" r:id="rId13"/>
    <p:sldId id="288" r:id="rId14"/>
    <p:sldId id="289" r:id="rId15"/>
    <p:sldId id="291" r:id="rId16"/>
    <p:sldId id="292" r:id="rId17"/>
    <p:sldId id="293" r:id="rId18"/>
    <p:sldId id="294" r:id="rId19"/>
    <p:sldId id="299" r:id="rId20"/>
    <p:sldId id="29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94"/>
  </p:normalViewPr>
  <p:slideViewPr>
    <p:cSldViewPr snapToGrid="0" snapToObjects="1">
      <p:cViewPr varScale="1">
        <p:scale>
          <a:sx n="88" d="100"/>
          <a:sy n="88" d="100"/>
        </p:scale>
        <p:origin x="259"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03865-7F9C-4440-9C8D-305EF859C47E}"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F1C9C-BAFE-5A47-8FD4-29938C07B680}" type="slidenum">
              <a:rPr lang="en-US" smtClean="0"/>
              <a:t>‹#›</a:t>
            </a:fld>
            <a:endParaRPr lang="en-US"/>
          </a:p>
        </p:txBody>
      </p:sp>
    </p:spTree>
    <p:extLst>
      <p:ext uri="{BB962C8B-B14F-4D97-AF65-F5344CB8AC3E}">
        <p14:creationId xmlns:p14="http://schemas.microsoft.com/office/powerpoint/2010/main" val="393077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17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6282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156430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383500" y="1848300"/>
            <a:ext cx="50148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4" name="Google Shape;44;p13"/>
          <p:cNvSpPr txBox="1">
            <a:spLocks noGrp="1"/>
          </p:cNvSpPr>
          <p:nvPr>
            <p:ph type="subTitle" idx="1"/>
          </p:nvPr>
        </p:nvSpPr>
        <p:spPr>
          <a:xfrm>
            <a:off x="2383500" y="2410767"/>
            <a:ext cx="50148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2" hasCustomPrompt="1"/>
          </p:nvPr>
        </p:nvSpPr>
        <p:spPr>
          <a:xfrm>
            <a:off x="979500" y="2038136"/>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6" name="Google Shape;46;p13"/>
          <p:cNvSpPr txBox="1">
            <a:spLocks noGrp="1"/>
          </p:cNvSpPr>
          <p:nvPr>
            <p:ph type="title" idx="3"/>
          </p:nvPr>
        </p:nvSpPr>
        <p:spPr>
          <a:xfrm>
            <a:off x="2383500" y="3974033"/>
            <a:ext cx="49952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7" name="Google Shape;47;p13"/>
          <p:cNvSpPr txBox="1">
            <a:spLocks noGrp="1"/>
          </p:cNvSpPr>
          <p:nvPr>
            <p:ph type="subTitle" idx="4"/>
          </p:nvPr>
        </p:nvSpPr>
        <p:spPr>
          <a:xfrm>
            <a:off x="2383500" y="4536500"/>
            <a:ext cx="49952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5" hasCustomPrompt="1"/>
          </p:nvPr>
        </p:nvSpPr>
        <p:spPr>
          <a:xfrm>
            <a:off x="960000" y="4163869"/>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9" name="Google Shape;49;p13"/>
          <p:cNvSpPr txBox="1">
            <a:spLocks noGrp="1"/>
          </p:cNvSpPr>
          <p:nvPr>
            <p:ph type="title" idx="6"/>
          </p:nvPr>
        </p:nvSpPr>
        <p:spPr>
          <a:xfrm>
            <a:off x="2383500" y="2911168"/>
            <a:ext cx="50148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0" name="Google Shape;50;p13"/>
          <p:cNvSpPr txBox="1">
            <a:spLocks noGrp="1"/>
          </p:cNvSpPr>
          <p:nvPr>
            <p:ph type="subTitle" idx="7"/>
          </p:nvPr>
        </p:nvSpPr>
        <p:spPr>
          <a:xfrm>
            <a:off x="2383500" y="3473633"/>
            <a:ext cx="50148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8" hasCustomPrompt="1"/>
          </p:nvPr>
        </p:nvSpPr>
        <p:spPr>
          <a:xfrm>
            <a:off x="960000" y="3101003"/>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2" name="Google Shape;52;p13"/>
          <p:cNvSpPr txBox="1">
            <a:spLocks noGrp="1"/>
          </p:cNvSpPr>
          <p:nvPr>
            <p:ph type="title" idx="9"/>
          </p:nvPr>
        </p:nvSpPr>
        <p:spPr>
          <a:xfrm>
            <a:off x="2383500" y="5036901"/>
            <a:ext cx="4995200" cy="7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3067">
                <a:solidFill>
                  <a:schemeClr val="l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3" name="Google Shape;53;p13"/>
          <p:cNvSpPr txBox="1">
            <a:spLocks noGrp="1"/>
          </p:cNvSpPr>
          <p:nvPr>
            <p:ph type="subTitle" idx="13"/>
          </p:nvPr>
        </p:nvSpPr>
        <p:spPr>
          <a:xfrm>
            <a:off x="2383500" y="5599367"/>
            <a:ext cx="4995200" cy="5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14" hasCustomPrompt="1"/>
          </p:nvPr>
        </p:nvSpPr>
        <p:spPr>
          <a:xfrm>
            <a:off x="960000" y="5226736"/>
            <a:ext cx="1220400" cy="7492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4267">
                <a:solidFill>
                  <a:schemeClr val="dk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5" name="Google Shape;55;p13"/>
          <p:cNvSpPr txBox="1">
            <a:spLocks noGrp="1"/>
          </p:cNvSpPr>
          <p:nvPr>
            <p:ph type="title" idx="15"/>
          </p:nvPr>
        </p:nvSpPr>
        <p:spPr>
          <a:xfrm>
            <a:off x="979500" y="719333"/>
            <a:ext cx="6418800" cy="74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533">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20435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1354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1/10/2025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554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267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347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65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9450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8286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1/10/2025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4395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883209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sldNum="0"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 xmlns:a16="http://schemas.microsoft.com/office/drawing/2014/main" id="{8FB64EC0-0416-6E1E-EC85-08E2A4E3FDED}"/>
              </a:ext>
            </a:extLst>
          </p:cNvPr>
          <p:cNvSpPr txBox="1"/>
          <p:nvPr/>
        </p:nvSpPr>
        <p:spPr>
          <a:xfrm>
            <a:off x="-21005" y="65840"/>
            <a:ext cx="12192000" cy="1471878"/>
          </a:xfrm>
          <a:prstGeom prst="rect">
            <a:avLst/>
          </a:prstGeom>
          <a:noFill/>
        </p:spPr>
        <p:txBody>
          <a:bodyPr wrap="square" rtlCol="0">
            <a:spAutoFit/>
          </a:bodyPr>
          <a:lstStyle/>
          <a:p>
            <a:pPr algn="ctr"/>
            <a:r>
              <a:rPr lang="hi-IN" sz="1833" b="1" dirty="0">
                <a:solidFill>
                  <a:srgbClr val="0033CC"/>
                </a:solidFill>
                <a:latin typeface="Times New Roman" panose="02020603050405020304" pitchFamily="18" charset="0"/>
              </a:rPr>
              <a:t>माधव प्रौद्योगिकी एवं विज्ञान संस्थान, ग्वालियर (म.प्र.), भारत</a:t>
            </a:r>
          </a:p>
          <a:p>
            <a:pPr algn="ctr"/>
            <a:r>
              <a:rPr lang="en-IN" sz="1833" b="1" u="sng" dirty="0">
                <a:solidFill>
                  <a:srgbClr val="0033CC"/>
                </a:solidFill>
                <a:latin typeface="Times New Roman" panose="02020603050405020304" pitchFamily="18" charset="0"/>
                <a:cs typeface="Times New Roman" panose="02020603050405020304" pitchFamily="18" charset="0"/>
              </a:rPr>
              <a:t>MADHAV INSTITUTE OF TECHNOLOGY &amp; SCIENCE, GWALIOR (M.P.), INDIA</a:t>
            </a:r>
          </a:p>
          <a:p>
            <a:pPr algn="ctr"/>
            <a:r>
              <a:rPr lang="en-IN" sz="1833" b="1" dirty="0">
                <a:solidFill>
                  <a:srgbClr val="FF0000"/>
                </a:solidFill>
                <a:latin typeface="Times New Roman" panose="02020603050405020304" pitchFamily="18" charset="0"/>
                <a:cs typeface="Times New Roman" panose="02020603050405020304" pitchFamily="18" charset="0"/>
              </a:rPr>
              <a:t>Deemed to be University</a:t>
            </a:r>
          </a:p>
          <a:p>
            <a:pPr algn="ctr"/>
            <a:r>
              <a:rPr lang="en-IN" sz="1733" b="1" dirty="0">
                <a:solidFill>
                  <a:srgbClr val="00B050"/>
                </a:solidFill>
                <a:latin typeface="Times New Roman" panose="02020603050405020304" pitchFamily="18" charset="0"/>
                <a:cs typeface="Times New Roman" panose="02020603050405020304" pitchFamily="18" charset="0"/>
              </a:rPr>
              <a:t>(Declared under Distinct Category by Ministry of Education, Government of India)</a:t>
            </a:r>
          </a:p>
          <a:p>
            <a:pPr algn="ctr"/>
            <a:r>
              <a:rPr lang="en-IN" sz="1733" b="1" dirty="0">
                <a:solidFill>
                  <a:srgbClr val="FF0000"/>
                </a:solidFill>
                <a:latin typeface="Times New Roman" panose="02020603050405020304" pitchFamily="18" charset="0"/>
                <a:cs typeface="Times New Roman" panose="02020603050405020304" pitchFamily="18" charset="0"/>
              </a:rPr>
              <a:t>NAAC ACCREDITED WITH A++ GRADE</a:t>
            </a:r>
          </a:p>
        </p:txBody>
      </p:sp>
      <p:sp>
        <p:nvSpPr>
          <p:cNvPr id="16" name="Freeform 5">
            <a:extLst>
              <a:ext uri="{FF2B5EF4-FFF2-40B4-BE49-F238E27FC236}">
                <a16:creationId xmlns="" xmlns:a16="http://schemas.microsoft.com/office/drawing/2014/main" id="{3CE718A4-5E0B-7D39-5801-FD1E6DE65C81}"/>
              </a:ext>
            </a:extLst>
          </p:cNvPr>
          <p:cNvSpPr/>
          <p:nvPr/>
        </p:nvSpPr>
        <p:spPr>
          <a:xfrm>
            <a:off x="5138410" y="1427619"/>
            <a:ext cx="1960712" cy="1562232"/>
          </a:xfrm>
          <a:custGeom>
            <a:avLst/>
            <a:gdLst/>
            <a:ahLst/>
            <a:cxnLst/>
            <a:rect l="l" t="t" r="r" b="b"/>
            <a:pathLst>
              <a:path w="2947619" h="2337369">
                <a:moveTo>
                  <a:pt x="0" y="0"/>
                </a:moveTo>
                <a:lnTo>
                  <a:pt x="2947618" y="0"/>
                </a:lnTo>
                <a:lnTo>
                  <a:pt x="2947618" y="2337370"/>
                </a:lnTo>
                <a:lnTo>
                  <a:pt x="0" y="2337370"/>
                </a:lnTo>
                <a:lnTo>
                  <a:pt x="0" y="0"/>
                </a:lnTo>
                <a:close/>
              </a:path>
            </a:pathLst>
          </a:custGeom>
          <a:blipFill>
            <a:blip r:embed="rId2"/>
            <a:stretch>
              <a:fillRect/>
            </a:stretch>
          </a:blipFill>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dirty="0">
              <a:latin typeface="Times New Roman" panose="02020603050405020304" pitchFamily="18" charset="0"/>
              <a:cs typeface="Times New Roman" panose="02020603050405020304" pitchFamily="18" charset="0"/>
            </a:endParaRPr>
          </a:p>
        </p:txBody>
      </p:sp>
      <p:sp>
        <p:nvSpPr>
          <p:cNvPr id="17" name="TextBox 4">
            <a:extLst>
              <a:ext uri="{FF2B5EF4-FFF2-40B4-BE49-F238E27FC236}">
                <a16:creationId xmlns="" xmlns:a16="http://schemas.microsoft.com/office/drawing/2014/main" id="{2542965E-DAB1-2093-0E98-0FB46822781A}"/>
              </a:ext>
            </a:extLst>
          </p:cNvPr>
          <p:cNvSpPr txBox="1"/>
          <p:nvPr/>
        </p:nvSpPr>
        <p:spPr>
          <a:xfrm>
            <a:off x="-16761" y="3084375"/>
            <a:ext cx="12184791" cy="45134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333" b="1" u="sng" dirty="0">
                <a:solidFill>
                  <a:schemeClr val="accent6">
                    <a:lumMod val="85000"/>
                  </a:schemeClr>
                </a:solidFill>
                <a:latin typeface="Times New Roman" panose="02020603050405020304" pitchFamily="18" charset="0"/>
                <a:cs typeface="Times New Roman" panose="02020603050405020304" pitchFamily="18" charset="0"/>
              </a:rPr>
              <a:t>DEPARTMENT OF ENGINEERING MATHEMATICS AND COMPUTING</a:t>
            </a:r>
          </a:p>
        </p:txBody>
      </p:sp>
      <p:sp>
        <p:nvSpPr>
          <p:cNvPr id="19" name="TextBox 5">
            <a:extLst>
              <a:ext uri="{FF2B5EF4-FFF2-40B4-BE49-F238E27FC236}">
                <a16:creationId xmlns="" xmlns:a16="http://schemas.microsoft.com/office/drawing/2014/main" id="{7C9BB71B-58A5-1B55-FD03-8E53F91DD40A}"/>
              </a:ext>
            </a:extLst>
          </p:cNvPr>
          <p:cNvSpPr txBox="1"/>
          <p:nvPr/>
        </p:nvSpPr>
        <p:spPr>
          <a:xfrm>
            <a:off x="2703964" y="3501420"/>
            <a:ext cx="6399915" cy="83099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smtClean="0">
                <a:solidFill>
                  <a:schemeClr val="accent6">
                    <a:lumMod val="85000"/>
                  </a:schemeClr>
                </a:solidFill>
                <a:latin typeface="Times New Roman" panose="02020603050405020304" pitchFamily="18" charset="0"/>
                <a:cs typeface="Times New Roman" panose="02020603050405020304" pitchFamily="18" charset="0"/>
              </a:rPr>
              <a:t>CREATIVE PROBLEM SOLVING </a:t>
            </a:r>
            <a:r>
              <a:rPr lang="en-US" sz="2400" b="1" dirty="0">
                <a:solidFill>
                  <a:schemeClr val="accent6">
                    <a:lumMod val="85000"/>
                  </a:schemeClr>
                </a:solidFill>
                <a:latin typeface="Times New Roman" panose="02020603050405020304" pitchFamily="18" charset="0"/>
                <a:cs typeface="Times New Roman" panose="02020603050405020304" pitchFamily="18" charset="0"/>
              </a:rPr>
              <a:t>(</a:t>
            </a:r>
            <a:r>
              <a:rPr lang="en-US" sz="2400" b="1" dirty="0" smtClean="0">
                <a:solidFill>
                  <a:schemeClr val="accent6">
                    <a:lumMod val="85000"/>
                  </a:schemeClr>
                </a:solidFill>
                <a:latin typeface="Times New Roman" panose="02020603050405020304" pitchFamily="18" charset="0"/>
                <a:cs typeface="Times New Roman" panose="02020603050405020304" pitchFamily="18" charset="0"/>
              </a:rPr>
              <a:t>250705)</a:t>
            </a:r>
          </a:p>
          <a:p>
            <a:pPr algn="ctr"/>
            <a:r>
              <a:rPr lang="en-US" sz="2400" b="1" u="sng" dirty="0" smtClean="0">
                <a:solidFill>
                  <a:schemeClr val="accent6">
                    <a:lumMod val="85000"/>
                  </a:schemeClr>
                </a:solidFill>
                <a:latin typeface="Times New Roman" panose="02020603050405020304" pitchFamily="18" charset="0"/>
                <a:ea typeface="Lora"/>
                <a:cs typeface="Times New Roman" panose="02020603050405020304" pitchFamily="18" charset="0"/>
                <a:sym typeface="Lora SemiBold"/>
              </a:rPr>
              <a:t>PROJECT PRESENTATION</a:t>
            </a:r>
            <a:endParaRPr lang="en-IN" sz="2400" u="sng" dirty="0">
              <a:solidFill>
                <a:schemeClr val="accent6">
                  <a:lumMod val="85000"/>
                </a:schemeClr>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 xmlns:a16="http://schemas.microsoft.com/office/drawing/2014/main" id="{639B5F19-712A-A31B-8751-79B749C09632}"/>
              </a:ext>
            </a:extLst>
          </p:cNvPr>
          <p:cNvSpPr txBox="1"/>
          <p:nvPr/>
        </p:nvSpPr>
        <p:spPr>
          <a:xfrm>
            <a:off x="445693" y="4558856"/>
            <a:ext cx="5053240" cy="1836721"/>
          </a:xfrm>
          <a:prstGeom prst="rect">
            <a:avLst/>
          </a:prstGeom>
          <a:noFill/>
        </p:spPr>
        <p:txBody>
          <a:bodyPr wrap="square" rtlCol="0">
            <a:spAutoFit/>
          </a:bodyPr>
          <a:lstStyle/>
          <a:p>
            <a:r>
              <a:rPr lang="en-IN" sz="2267" b="1" u="sng" dirty="0">
                <a:solidFill>
                  <a:srgbClr val="0070C0"/>
                </a:solidFill>
                <a:latin typeface="Times New Roman" panose="02020603050405020304" pitchFamily="18" charset="0"/>
                <a:cs typeface="Times New Roman" panose="02020603050405020304" pitchFamily="18" charset="0"/>
              </a:rPr>
              <a:t>Presented To</a:t>
            </a:r>
            <a:r>
              <a:rPr lang="en-IN" sz="2267" dirty="0">
                <a:solidFill>
                  <a:srgbClr val="0070C0"/>
                </a:solidFill>
                <a:latin typeface="Times New Roman" panose="02020603050405020304" pitchFamily="18" charset="0"/>
                <a:cs typeface="Times New Roman" panose="02020603050405020304" pitchFamily="18" charset="0"/>
              </a:rPr>
              <a:t>:</a:t>
            </a:r>
          </a:p>
          <a:p>
            <a:r>
              <a:rPr lang="en-US" sz="2267" dirty="0" smtClean="0">
                <a:solidFill>
                  <a:schemeClr val="accent6">
                    <a:lumMod val="85000"/>
                  </a:schemeClr>
                </a:solidFill>
                <a:latin typeface="Times New Roman" panose="02020603050405020304" pitchFamily="18" charset="0"/>
                <a:cs typeface="Times New Roman" panose="02020603050405020304" pitchFamily="18" charset="0"/>
              </a:rPr>
              <a:t>Dr. S.K. Bhardwaj</a:t>
            </a:r>
            <a:endParaRPr lang="en-IN" sz="2267" dirty="0" smtClean="0">
              <a:solidFill>
                <a:schemeClr val="accent6">
                  <a:lumMod val="85000"/>
                </a:schemeClr>
              </a:solidFill>
              <a:latin typeface="Times New Roman" panose="02020603050405020304" pitchFamily="18" charset="0"/>
              <a:cs typeface="Times New Roman" panose="02020603050405020304" pitchFamily="18" charset="0"/>
            </a:endParaRP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Assistant Professor</a:t>
            </a: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Department of Mathematics And Computing</a:t>
            </a:r>
            <a:endParaRPr lang="en-IN" sz="2267" dirty="0">
              <a:solidFill>
                <a:srgbClr val="00206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 xmlns:a16="http://schemas.microsoft.com/office/drawing/2014/main" id="{72292884-CC12-B8AE-8119-9ADE35CC7828}"/>
              </a:ext>
            </a:extLst>
          </p:cNvPr>
          <p:cNvSpPr txBox="1"/>
          <p:nvPr/>
        </p:nvSpPr>
        <p:spPr>
          <a:xfrm>
            <a:off x="7977376" y="5264070"/>
            <a:ext cx="5209500" cy="790088"/>
          </a:xfrm>
          <a:prstGeom prst="rect">
            <a:avLst/>
          </a:prstGeom>
          <a:noFill/>
        </p:spPr>
        <p:txBody>
          <a:bodyPr wrap="square" rtlCol="0">
            <a:spAutoFit/>
          </a:bodyPr>
          <a:lstStyle/>
          <a:p>
            <a:r>
              <a:rPr lang="en-IN" sz="2267" b="1" u="sng" dirty="0">
                <a:solidFill>
                  <a:srgbClr val="0070C0"/>
                </a:solidFill>
                <a:latin typeface="Times New Roman" panose="02020603050405020304" pitchFamily="18" charset="0"/>
                <a:cs typeface="Times New Roman" panose="02020603050405020304" pitchFamily="18" charset="0"/>
              </a:rPr>
              <a:t>Presented By:</a:t>
            </a:r>
          </a:p>
          <a:p>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0901MC211058(</a:t>
            </a:r>
            <a:r>
              <a:rPr lang="en-IN" sz="2267" dirty="0" err="1" smtClean="0">
                <a:solidFill>
                  <a:schemeClr val="accent6">
                    <a:lumMod val="85000"/>
                  </a:schemeClr>
                </a:solidFill>
                <a:latin typeface="Times New Roman" panose="02020603050405020304" pitchFamily="18" charset="0"/>
                <a:cs typeface="Times New Roman" panose="02020603050405020304" pitchFamily="18" charset="0"/>
              </a:rPr>
              <a:t>Shaily</a:t>
            </a:r>
            <a:r>
              <a:rPr lang="en-IN" sz="2267" dirty="0" smtClean="0">
                <a:solidFill>
                  <a:schemeClr val="accent6">
                    <a:lumMod val="85000"/>
                  </a:schemeClr>
                </a:solidFill>
                <a:latin typeface="Times New Roman" panose="02020603050405020304" pitchFamily="18" charset="0"/>
                <a:cs typeface="Times New Roman" panose="02020603050405020304" pitchFamily="18" charset="0"/>
              </a:rPr>
              <a:t> Singh)</a:t>
            </a:r>
            <a:endParaRPr lang="en-IN" sz="2267" dirty="0">
              <a:solidFill>
                <a:schemeClr val="accent6">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361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94" y="741872"/>
            <a:ext cx="10877910" cy="5430328"/>
          </a:xfrm>
        </p:spPr>
        <p:txBody>
          <a:bodyPr>
            <a:normAutofit/>
          </a:bodyPr>
          <a:lstStyle/>
          <a:p>
            <a:pPr algn="just"/>
            <a:r>
              <a:rPr lang="en-US" sz="1800" dirty="0">
                <a:solidFill>
                  <a:srgbClr val="002060"/>
                </a:solidFill>
              </a:rPr>
              <a:t>Now let’s understands how the computation happened above. We slide the 3 x 3 matrix over our original image (7 x 7) by 1 pixel (also called ‘stride’) and for every position, we compute element wise multiplication (between the two matrices) and add the multiplication outputs to get the final integer which forms a single element of the output matrix (Feature Map). Note that the 3×3 matrix “sees” only a part of the input image in each stride. In CNN terminology, the 3×3 matrix is called a ‘filter’ or ‘kernel’ or ‘feature detector’ and the matrix formed by sliding the filter over the image and computing the dot product is called the ‘Convolved Feature’ or ‘Activation Map’ or the ‘Feature Map’. It is important to note that filters act as feature detectors from the original input image</a:t>
            </a:r>
            <a:r>
              <a:rPr lang="en-US" sz="1800" dirty="0" smtClean="0">
                <a:solidFill>
                  <a:srgbClr val="002060"/>
                </a:solidFill>
              </a:rPr>
              <a:t>.</a:t>
            </a:r>
          </a:p>
          <a:p>
            <a:pPr algn="just"/>
            <a:r>
              <a:rPr lang="en-US" sz="1800" dirty="0">
                <a:solidFill>
                  <a:srgbClr val="002060"/>
                </a:solidFill>
              </a:rPr>
              <a:t>The size of the Feature Map is controlled by three parameters</a:t>
            </a:r>
            <a:r>
              <a:rPr lang="en-US" sz="1800" dirty="0" smtClean="0">
                <a:solidFill>
                  <a:srgbClr val="002060"/>
                </a:solidFill>
              </a:rPr>
              <a:t>:</a:t>
            </a:r>
          </a:p>
          <a:p>
            <a:pPr algn="just"/>
            <a:r>
              <a:rPr lang="en-US" sz="1800" dirty="0" smtClean="0">
                <a:solidFill>
                  <a:srgbClr val="002060"/>
                </a:solidFill>
              </a:rPr>
              <a:t>Depth</a:t>
            </a:r>
            <a:r>
              <a:rPr lang="en-US" sz="1800" dirty="0">
                <a:solidFill>
                  <a:srgbClr val="002060"/>
                </a:solidFill>
              </a:rPr>
              <a:t>: Depth corresponds to the number of filters we use for the convolution operation. </a:t>
            </a:r>
            <a:endParaRPr lang="en-US" sz="1800" dirty="0" smtClean="0">
              <a:solidFill>
                <a:srgbClr val="002060"/>
              </a:solidFill>
            </a:endParaRPr>
          </a:p>
          <a:p>
            <a:pPr algn="just"/>
            <a:r>
              <a:rPr lang="en-US" sz="1800" dirty="0" smtClean="0">
                <a:solidFill>
                  <a:srgbClr val="002060"/>
                </a:solidFill>
              </a:rPr>
              <a:t>Stride</a:t>
            </a:r>
            <a:r>
              <a:rPr lang="en-US" sz="1800" dirty="0">
                <a:solidFill>
                  <a:srgbClr val="002060"/>
                </a:solidFill>
              </a:rPr>
              <a:t>: Stride is the number of pixels by which we slide our filter matrix over the input matrix. </a:t>
            </a:r>
            <a:endParaRPr lang="en-US" sz="1800" dirty="0" smtClean="0">
              <a:solidFill>
                <a:srgbClr val="002060"/>
              </a:solidFill>
            </a:endParaRPr>
          </a:p>
          <a:p>
            <a:pPr algn="just"/>
            <a:r>
              <a:rPr lang="en-US" sz="1800" dirty="0">
                <a:solidFill>
                  <a:srgbClr val="002060"/>
                </a:solidFill>
              </a:rPr>
              <a:t>Padding</a:t>
            </a:r>
            <a:r>
              <a:rPr lang="en-US" sz="1800" dirty="0" smtClean="0">
                <a:solidFill>
                  <a:srgbClr val="002060"/>
                </a:solidFill>
              </a:rPr>
              <a:t>: Sometimes</a:t>
            </a:r>
            <a:r>
              <a:rPr lang="en-US" sz="1800" dirty="0">
                <a:solidFill>
                  <a:srgbClr val="002060"/>
                </a:solidFill>
              </a:rPr>
              <a:t>, it is convenient to pad the input matrix with zeros around the border, so that we can apply the filter to bordering elements of our input image matrix. </a:t>
            </a:r>
            <a:endParaRPr lang="en-US" sz="1800" dirty="0" smtClean="0">
              <a:solidFill>
                <a:srgbClr val="002060"/>
              </a:solidFill>
            </a:endParaRPr>
          </a:p>
          <a:p>
            <a:pPr algn="just"/>
            <a:r>
              <a:rPr lang="en-IN" sz="1800" b="1" dirty="0">
                <a:solidFill>
                  <a:schemeClr val="accent1">
                    <a:lumMod val="75000"/>
                  </a:schemeClr>
                </a:solidFill>
              </a:rPr>
              <a:t>Introducing Non-Linearity (</a:t>
            </a:r>
            <a:r>
              <a:rPr lang="en-IN" sz="1800" b="1" dirty="0" err="1">
                <a:solidFill>
                  <a:schemeClr val="accent1">
                    <a:lumMod val="75000"/>
                  </a:schemeClr>
                </a:solidFill>
              </a:rPr>
              <a:t>ReLU</a:t>
            </a:r>
            <a:r>
              <a:rPr lang="en-IN" sz="1800" b="1" dirty="0">
                <a:solidFill>
                  <a:schemeClr val="accent1">
                    <a:lumMod val="75000"/>
                  </a:schemeClr>
                </a:solidFill>
              </a:rPr>
              <a:t>): </a:t>
            </a:r>
            <a:endParaRPr lang="en-IN" sz="1800" b="1" dirty="0" smtClean="0">
              <a:solidFill>
                <a:schemeClr val="accent1">
                  <a:lumMod val="75000"/>
                </a:schemeClr>
              </a:solidFill>
            </a:endParaRPr>
          </a:p>
          <a:p>
            <a:pPr lvl="1" algn="just"/>
            <a:r>
              <a:rPr lang="en-US" dirty="0" err="1"/>
              <a:t>ReLU</a:t>
            </a:r>
            <a:r>
              <a:rPr lang="en-US" dirty="0"/>
              <a:t> is an element wise operation (applied per pixel) and replaces all negative pixel values in the feature map by zero. The purpose of </a:t>
            </a:r>
            <a:r>
              <a:rPr lang="en-US" dirty="0" err="1"/>
              <a:t>ReLu</a:t>
            </a:r>
            <a:r>
              <a:rPr lang="en-US" dirty="0"/>
              <a:t> is to introduce non-linearity in CNN. </a:t>
            </a:r>
            <a:endParaRPr lang="en-US" dirty="0" smtClean="0"/>
          </a:p>
          <a:p>
            <a:pPr lvl="1" algn="just"/>
            <a:endParaRPr lang="en-IN" b="1" dirty="0" smtClean="0"/>
          </a:p>
          <a:p>
            <a:pPr algn="just"/>
            <a:endParaRPr lang="en-IN" sz="1800" dirty="0"/>
          </a:p>
        </p:txBody>
      </p:sp>
    </p:spTree>
    <p:extLst>
      <p:ext uri="{BB962C8B-B14F-4D97-AF65-F5344CB8AC3E}">
        <p14:creationId xmlns:p14="http://schemas.microsoft.com/office/powerpoint/2010/main" val="2305465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0113"/>
            <a:ext cx="10058400" cy="5482087"/>
          </a:xfrm>
        </p:spPr>
        <p:txBody>
          <a:bodyPr/>
          <a:lstStyle/>
          <a:p>
            <a:pPr algn="just"/>
            <a:r>
              <a:rPr lang="en-IN" sz="1800" b="1" dirty="0">
                <a:solidFill>
                  <a:schemeClr val="accent1">
                    <a:lumMod val="75000"/>
                  </a:schemeClr>
                </a:solidFill>
              </a:rPr>
              <a:t>Flattening: </a:t>
            </a:r>
          </a:p>
          <a:p>
            <a:pPr lvl="1" algn="just"/>
            <a:r>
              <a:rPr lang="en-US" dirty="0">
                <a:solidFill>
                  <a:srgbClr val="002060"/>
                </a:solidFill>
              </a:rPr>
              <a:t>Flattening is the process of converting all the resultant 2 dimensional arrays into a single long continuous linear vector</a:t>
            </a:r>
            <a:r>
              <a:rPr lang="en-US" dirty="0" smtClean="0">
                <a:solidFill>
                  <a:srgbClr val="002060"/>
                </a:solidFill>
              </a:rPr>
              <a:t>.</a:t>
            </a:r>
            <a:endParaRPr lang="en-IN" sz="1800" b="1" dirty="0">
              <a:solidFill>
                <a:schemeClr val="accent1">
                  <a:lumMod val="75000"/>
                </a:schemeClr>
              </a:solidFill>
            </a:endParaRPr>
          </a:p>
          <a:p>
            <a:r>
              <a:rPr lang="en-IN" sz="1800" b="1" dirty="0" err="1" smtClean="0">
                <a:solidFill>
                  <a:schemeClr val="accent1">
                    <a:lumMod val="75000"/>
                  </a:schemeClr>
                </a:solidFill>
              </a:rPr>
              <a:t>SoftMax</a:t>
            </a:r>
            <a:r>
              <a:rPr lang="en-IN" sz="1800" b="1" dirty="0">
                <a:solidFill>
                  <a:schemeClr val="accent1">
                    <a:lumMod val="75000"/>
                  </a:schemeClr>
                </a:solidFill>
              </a:rPr>
              <a:t>: </a:t>
            </a:r>
            <a:endParaRPr lang="en-IN" sz="1800" b="1" dirty="0" smtClean="0">
              <a:solidFill>
                <a:schemeClr val="accent1">
                  <a:lumMod val="75000"/>
                </a:schemeClr>
              </a:solidFill>
            </a:endParaRPr>
          </a:p>
          <a:p>
            <a:pPr lvl="1" algn="just"/>
            <a:r>
              <a:rPr lang="en-US" sz="1600" dirty="0" smtClean="0">
                <a:solidFill>
                  <a:srgbClr val="002060"/>
                </a:solidFill>
              </a:rPr>
              <a:t>The </a:t>
            </a:r>
            <a:r>
              <a:rPr lang="en-US" sz="1600" dirty="0" err="1">
                <a:solidFill>
                  <a:srgbClr val="002060"/>
                </a:solidFill>
              </a:rPr>
              <a:t>SoftMax</a:t>
            </a:r>
            <a:r>
              <a:rPr lang="en-US" sz="1600" dirty="0">
                <a:solidFill>
                  <a:srgbClr val="002060"/>
                </a:solidFill>
              </a:rPr>
              <a:t> activation function is useful predominantly in the output layer of a clustering system. </a:t>
            </a:r>
            <a:r>
              <a:rPr lang="en-US" sz="1600" dirty="0" err="1">
                <a:solidFill>
                  <a:srgbClr val="002060"/>
                </a:solidFill>
              </a:rPr>
              <a:t>Softmax</a:t>
            </a:r>
            <a:r>
              <a:rPr lang="en-US" sz="1600" dirty="0">
                <a:solidFill>
                  <a:srgbClr val="002060"/>
                </a:solidFill>
              </a:rPr>
              <a:t> functions convert a raw value into a posterior probability. The sum of output probabilities from the Fully Connected Layer is always 1. This provides a measure of certainty</a:t>
            </a:r>
            <a:r>
              <a:rPr lang="en-US" sz="1600" dirty="0" smtClean="0">
                <a:solidFill>
                  <a:srgbClr val="002060"/>
                </a:solidFill>
              </a:rPr>
              <a:t>.</a:t>
            </a:r>
          </a:p>
          <a:p>
            <a:pPr lvl="1" algn="just"/>
            <a:endParaRPr lang="en-US" sz="1600" dirty="0">
              <a:solidFill>
                <a:srgbClr val="002060"/>
              </a:solidFill>
            </a:endParaRPr>
          </a:p>
          <a:p>
            <a:pPr lvl="1" algn="just"/>
            <a:endParaRPr lang="en-IN" sz="1600" dirty="0">
              <a:solidFill>
                <a:srgbClr val="002060"/>
              </a:solidFill>
            </a:endParaRPr>
          </a:p>
        </p:txBody>
      </p:sp>
      <p:pic>
        <p:nvPicPr>
          <p:cNvPr id="4" name="Picture 3"/>
          <p:cNvPicPr>
            <a:picLocks noChangeAspect="1"/>
          </p:cNvPicPr>
          <p:nvPr/>
        </p:nvPicPr>
        <p:blipFill>
          <a:blip r:embed="rId2"/>
          <a:stretch>
            <a:fillRect/>
          </a:stretch>
        </p:blipFill>
        <p:spPr>
          <a:xfrm>
            <a:off x="3076780" y="3093174"/>
            <a:ext cx="6391924" cy="2092390"/>
          </a:xfrm>
          <a:prstGeom prst="rect">
            <a:avLst/>
          </a:prstGeom>
        </p:spPr>
      </p:pic>
    </p:spTree>
    <p:extLst>
      <p:ext uri="{BB962C8B-B14F-4D97-AF65-F5344CB8AC3E}">
        <p14:creationId xmlns:p14="http://schemas.microsoft.com/office/powerpoint/2010/main" val="229215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Compiling the Model:</a:t>
            </a:r>
          </a:p>
        </p:txBody>
      </p:sp>
      <p:sp>
        <p:nvSpPr>
          <p:cNvPr id="3" name="Content Placeholder 2"/>
          <p:cNvSpPr>
            <a:spLocks noGrp="1"/>
          </p:cNvSpPr>
          <p:nvPr>
            <p:ph idx="1"/>
          </p:nvPr>
        </p:nvSpPr>
        <p:spPr>
          <a:xfrm>
            <a:off x="1069848" y="1673524"/>
            <a:ext cx="10058400" cy="4464170"/>
          </a:xfrm>
        </p:spPr>
        <p:txBody>
          <a:bodyPr>
            <a:normAutofit lnSpcReduction="10000"/>
          </a:bodyPr>
          <a:lstStyle/>
          <a:p>
            <a:r>
              <a:rPr lang="en-US" b="1" dirty="0">
                <a:solidFill>
                  <a:srgbClr val="002060"/>
                </a:solidFill>
              </a:rPr>
              <a:t>Adam: </a:t>
            </a:r>
            <a:endParaRPr lang="en-US" b="1" dirty="0" smtClean="0">
              <a:solidFill>
                <a:srgbClr val="002060"/>
              </a:solidFill>
            </a:endParaRPr>
          </a:p>
          <a:p>
            <a:pPr lvl="1" algn="just"/>
            <a:r>
              <a:rPr lang="en-US" sz="1600" dirty="0" smtClean="0">
                <a:solidFill>
                  <a:srgbClr val="002060"/>
                </a:solidFill>
              </a:rPr>
              <a:t>Adam </a:t>
            </a:r>
            <a:r>
              <a:rPr lang="en-US" sz="1600" dirty="0">
                <a:solidFill>
                  <a:srgbClr val="002060"/>
                </a:solidFill>
              </a:rPr>
              <a:t>stands for Adaptive Moment Estimation. </a:t>
            </a:r>
            <a:r>
              <a:rPr lang="en-US" dirty="0">
                <a:solidFill>
                  <a:srgbClr val="002060"/>
                </a:solidFill>
              </a:rPr>
              <a:t>The core idea behind Adam is to compute adaptive learning rates for each parameter in the model. Unlike traditional gradient descent, which uses a fixed learning rate, Adam adjusts the learning rate dynamically for each parameter based on the history of its gradients. This means that parameters with larger gradients get smaller updates, and parameters with smaller gradients receive larger updates, allowing the optimizer to focus on parameters that are more important for learning</a:t>
            </a:r>
            <a:r>
              <a:rPr lang="en-US" dirty="0" smtClean="0">
                <a:solidFill>
                  <a:srgbClr val="002060"/>
                </a:solidFill>
              </a:rPr>
              <a:t>.</a:t>
            </a:r>
          </a:p>
          <a:p>
            <a:pPr algn="just"/>
            <a:r>
              <a:rPr lang="en-US" b="1" dirty="0" smtClean="0">
                <a:solidFill>
                  <a:srgbClr val="002060"/>
                </a:solidFill>
              </a:rPr>
              <a:t>Categorical </a:t>
            </a:r>
            <a:r>
              <a:rPr lang="en-US" b="1" dirty="0">
                <a:solidFill>
                  <a:srgbClr val="002060"/>
                </a:solidFill>
              </a:rPr>
              <a:t>Cross-Entropy</a:t>
            </a:r>
            <a:r>
              <a:rPr lang="en-US" b="1" dirty="0" smtClean="0">
                <a:solidFill>
                  <a:srgbClr val="002060"/>
                </a:solidFill>
              </a:rPr>
              <a:t>:</a:t>
            </a:r>
          </a:p>
          <a:p>
            <a:pPr lvl="1" algn="just"/>
            <a:r>
              <a:rPr lang="en-US" dirty="0" smtClean="0">
                <a:solidFill>
                  <a:srgbClr val="002060"/>
                </a:solidFill>
              </a:rPr>
              <a:t>Cross-entropy </a:t>
            </a:r>
            <a:r>
              <a:rPr lang="en-US" dirty="0">
                <a:solidFill>
                  <a:srgbClr val="002060"/>
                </a:solidFill>
              </a:rPr>
              <a:t>loss, or log loss, measures the performance of a classification model whose output is a probability value between 0 and 1. Cross-entropy loss increases as the predicted probability diverges from the </a:t>
            </a:r>
            <a:r>
              <a:rPr lang="en-US" dirty="0" smtClean="0">
                <a:solidFill>
                  <a:srgbClr val="002060"/>
                </a:solidFill>
              </a:rPr>
              <a:t>actual </a:t>
            </a:r>
            <a:r>
              <a:rPr lang="en-US" dirty="0">
                <a:solidFill>
                  <a:srgbClr val="002060"/>
                </a:solidFill>
              </a:rPr>
              <a:t>label. </a:t>
            </a:r>
            <a:endParaRPr lang="en-US" dirty="0" smtClean="0">
              <a:solidFill>
                <a:srgbClr val="002060"/>
              </a:solidFill>
            </a:endParaRPr>
          </a:p>
          <a:p>
            <a:pPr algn="just"/>
            <a:r>
              <a:rPr lang="en-US" sz="1800" b="1" dirty="0">
                <a:solidFill>
                  <a:srgbClr val="002060"/>
                </a:solidFill>
              </a:rPr>
              <a:t>Evaluation Metric:</a:t>
            </a:r>
          </a:p>
          <a:p>
            <a:pPr lvl="1" algn="just"/>
            <a:r>
              <a:rPr lang="en-US" sz="1600" dirty="0">
                <a:solidFill>
                  <a:srgbClr val="002060"/>
                </a:solidFill>
              </a:rPr>
              <a:t>Evaluation metrics explain the performance of a model. An important aspects of evaluation metrics is their capability to discriminate among model results. Because we have equal number of samples from each class initially we are using ‘Accuracy’ to evaluate the performance of the model. Also, we will plot confusion matrix and observe different metrics in our later analysis.</a:t>
            </a:r>
          </a:p>
          <a:p>
            <a:pPr algn="just"/>
            <a:endParaRPr lang="en-US" dirty="0" smtClean="0">
              <a:solidFill>
                <a:srgbClr val="002060"/>
              </a:solidFill>
            </a:endParaRPr>
          </a:p>
        </p:txBody>
      </p:sp>
      <p:pic>
        <p:nvPicPr>
          <p:cNvPr id="5" name="Picture 4"/>
          <p:cNvPicPr>
            <a:picLocks noChangeAspect="1"/>
          </p:cNvPicPr>
          <p:nvPr/>
        </p:nvPicPr>
        <p:blipFill>
          <a:blip r:embed="rId2"/>
          <a:stretch>
            <a:fillRect/>
          </a:stretch>
        </p:blipFill>
        <p:spPr>
          <a:xfrm>
            <a:off x="2734573" y="6026248"/>
            <a:ext cx="7375585" cy="657317"/>
          </a:xfrm>
          <a:prstGeom prst="rect">
            <a:avLst/>
          </a:prstGeom>
        </p:spPr>
      </p:pic>
    </p:spTree>
    <p:extLst>
      <p:ext uri="{BB962C8B-B14F-4D97-AF65-F5344CB8AC3E}">
        <p14:creationId xmlns:p14="http://schemas.microsoft.com/office/powerpoint/2010/main" val="374440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Training the Model:</a:t>
            </a:r>
          </a:p>
        </p:txBody>
      </p:sp>
      <p:sp>
        <p:nvSpPr>
          <p:cNvPr id="3" name="Content Placeholder 2"/>
          <p:cNvSpPr>
            <a:spLocks noGrp="1"/>
          </p:cNvSpPr>
          <p:nvPr>
            <p:ph idx="1"/>
          </p:nvPr>
        </p:nvSpPr>
        <p:spPr/>
        <p:txBody>
          <a:bodyPr>
            <a:normAutofit/>
          </a:bodyPr>
          <a:lstStyle/>
          <a:p>
            <a:pPr algn="just"/>
            <a:r>
              <a:rPr lang="en-US" sz="1800" dirty="0"/>
              <a:t>We use fit method to train our model. Also, we will be optimizing the weights to improve model efficiency and now the question is when are we optimizing the weights? Hence, we use batch-size to specify the number of observations after which we want to update the weights. Epoch is nothing but the total number of iterations. There is no specific rule or method to choose batch-size and epoch values. It’s a trial and error, we had experimented different values and finally stick to use the below mentioned values</a:t>
            </a:r>
            <a:r>
              <a:rPr lang="en-US" sz="1800" dirty="0" smtClean="0"/>
              <a:t>.</a:t>
            </a:r>
          </a:p>
          <a:p>
            <a:pPr algn="just"/>
            <a:r>
              <a:rPr lang="en-US" sz="1800" dirty="0"/>
              <a:t>Let’s see how we fit our model </a:t>
            </a:r>
            <a:r>
              <a:rPr lang="en-US" sz="1800" dirty="0" smtClean="0"/>
              <a:t>in python:</a:t>
            </a:r>
          </a:p>
          <a:p>
            <a:pPr marL="0" indent="0" algn="just">
              <a:buNone/>
            </a:pPr>
            <a:endParaRPr lang="en-US" sz="1800" dirty="0" smtClean="0"/>
          </a:p>
          <a:p>
            <a:pPr algn="just"/>
            <a:endParaRPr lang="en-IN" sz="1800" dirty="0"/>
          </a:p>
        </p:txBody>
      </p:sp>
      <p:pic>
        <p:nvPicPr>
          <p:cNvPr id="4" name="Picture 3"/>
          <p:cNvPicPr>
            <a:picLocks noChangeAspect="1"/>
          </p:cNvPicPr>
          <p:nvPr/>
        </p:nvPicPr>
        <p:blipFill>
          <a:blip r:embed="rId2"/>
          <a:stretch>
            <a:fillRect/>
          </a:stretch>
        </p:blipFill>
        <p:spPr>
          <a:xfrm>
            <a:off x="2027208" y="4443034"/>
            <a:ext cx="8643668" cy="771633"/>
          </a:xfrm>
          <a:prstGeom prst="rect">
            <a:avLst/>
          </a:prstGeom>
        </p:spPr>
      </p:pic>
    </p:spTree>
    <p:extLst>
      <p:ext uri="{BB962C8B-B14F-4D97-AF65-F5344CB8AC3E}">
        <p14:creationId xmlns:p14="http://schemas.microsoft.com/office/powerpoint/2010/main" val="747492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Testing and Evaluating the Model</a:t>
            </a:r>
            <a:endParaRPr lang="en-IN" u="sng" dirty="0"/>
          </a:p>
        </p:txBody>
      </p:sp>
      <p:pic>
        <p:nvPicPr>
          <p:cNvPr id="6" name="Content Placeholder 3"/>
          <p:cNvPicPr>
            <a:picLocks noGrp="1" noChangeAspect="1"/>
          </p:cNvPicPr>
          <p:nvPr>
            <p:ph idx="1"/>
          </p:nvPr>
        </p:nvPicPr>
        <p:blipFill>
          <a:blip r:embed="rId2"/>
          <a:stretch>
            <a:fillRect/>
          </a:stretch>
        </p:blipFill>
        <p:spPr>
          <a:xfrm>
            <a:off x="1864311" y="2120900"/>
            <a:ext cx="8637971" cy="4051300"/>
          </a:xfrm>
          <a:prstGeom prst="rect">
            <a:avLst/>
          </a:prstGeom>
        </p:spPr>
      </p:pic>
    </p:spTree>
    <p:extLst>
      <p:ext uri="{BB962C8B-B14F-4D97-AF65-F5344CB8AC3E}">
        <p14:creationId xmlns:p14="http://schemas.microsoft.com/office/powerpoint/2010/main" val="3501540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25746" y="146080"/>
            <a:ext cx="9335803" cy="3296110"/>
          </a:xfrm>
          <a:prstGeom prst="rect">
            <a:avLst/>
          </a:prstGeom>
        </p:spPr>
      </p:pic>
      <p:pic>
        <p:nvPicPr>
          <p:cNvPr id="5" name="Picture 4"/>
          <p:cNvPicPr>
            <a:picLocks noChangeAspect="1"/>
          </p:cNvPicPr>
          <p:nvPr/>
        </p:nvPicPr>
        <p:blipFill>
          <a:blip r:embed="rId3"/>
          <a:stretch>
            <a:fillRect/>
          </a:stretch>
        </p:blipFill>
        <p:spPr>
          <a:xfrm>
            <a:off x="1523399" y="3621611"/>
            <a:ext cx="9335803" cy="3058836"/>
          </a:xfrm>
          <a:prstGeom prst="rect">
            <a:avLst/>
          </a:prstGeom>
        </p:spPr>
      </p:pic>
    </p:spTree>
    <p:extLst>
      <p:ext uri="{BB962C8B-B14F-4D97-AF65-F5344CB8AC3E}">
        <p14:creationId xmlns:p14="http://schemas.microsoft.com/office/powerpoint/2010/main" val="24850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123922"/>
            <a:ext cx="10058400" cy="1609344"/>
          </a:xfrm>
        </p:spPr>
        <p:txBody>
          <a:bodyPr/>
          <a:lstStyle/>
          <a:p>
            <a:pPr algn="ctr"/>
            <a:r>
              <a:rPr lang="en-US" u="sng" dirty="0" smtClean="0">
                <a:solidFill>
                  <a:schemeClr val="accent1">
                    <a:lumMod val="75000"/>
                  </a:schemeClr>
                </a:solidFill>
              </a:rPr>
              <a:t>VISUALIZE OUTPUT</a:t>
            </a:r>
            <a:endParaRPr lang="en-IN" u="sng" dirty="0">
              <a:solidFill>
                <a:schemeClr val="accent1">
                  <a:lumMod val="75000"/>
                </a:schemeClr>
              </a:solidFill>
            </a:endParaRPr>
          </a:p>
        </p:txBody>
      </p:sp>
      <p:sp>
        <p:nvSpPr>
          <p:cNvPr id="3" name="Content Placeholder 2"/>
          <p:cNvSpPr>
            <a:spLocks noGrp="1"/>
          </p:cNvSpPr>
          <p:nvPr>
            <p:ph idx="1"/>
          </p:nvPr>
        </p:nvSpPr>
        <p:spPr>
          <a:xfrm>
            <a:off x="1069848" y="1276709"/>
            <a:ext cx="10058400" cy="4895491"/>
          </a:xfrm>
        </p:spPr>
        <p:txBody>
          <a:bodyPr/>
          <a:lstStyle/>
          <a:p>
            <a:r>
              <a:rPr lang="en-IN" dirty="0">
                <a:solidFill>
                  <a:srgbClr val="002060"/>
                </a:solidFill>
              </a:rPr>
              <a:t>Displays predictions alongside actual images for comparison</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2173857" y="1738096"/>
            <a:ext cx="8022566" cy="1858748"/>
          </a:xfrm>
          <a:prstGeom prst="rect">
            <a:avLst/>
          </a:prstGeom>
        </p:spPr>
      </p:pic>
      <p:pic>
        <p:nvPicPr>
          <p:cNvPr id="5" name="Picture 4"/>
          <p:cNvPicPr>
            <a:picLocks noChangeAspect="1"/>
          </p:cNvPicPr>
          <p:nvPr/>
        </p:nvPicPr>
        <p:blipFill>
          <a:blip r:embed="rId3"/>
          <a:stretch>
            <a:fillRect/>
          </a:stretch>
        </p:blipFill>
        <p:spPr>
          <a:xfrm>
            <a:off x="2173857" y="3796710"/>
            <a:ext cx="8108829" cy="2988304"/>
          </a:xfrm>
          <a:prstGeom prst="rect">
            <a:avLst/>
          </a:prstGeom>
        </p:spPr>
      </p:pic>
    </p:spTree>
    <p:extLst>
      <p:ext uri="{BB962C8B-B14F-4D97-AF65-F5344CB8AC3E}">
        <p14:creationId xmlns:p14="http://schemas.microsoft.com/office/powerpoint/2010/main" val="3189833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rPr>
              <a:t>CONFUSION MATRIX</a:t>
            </a:r>
            <a:endParaRPr lang="en-IN" u="sng" dirty="0">
              <a:solidFill>
                <a:schemeClr val="accent1">
                  <a:lumMod val="75000"/>
                </a:schemeClr>
              </a:solidFill>
            </a:endParaRPr>
          </a:p>
        </p:txBody>
      </p:sp>
      <p:sp>
        <p:nvSpPr>
          <p:cNvPr id="5" name="Content Placeholder 4"/>
          <p:cNvSpPr>
            <a:spLocks noGrp="1"/>
          </p:cNvSpPr>
          <p:nvPr>
            <p:ph idx="1"/>
          </p:nvPr>
        </p:nvSpPr>
        <p:spPr>
          <a:xfrm>
            <a:off x="1069848" y="1612449"/>
            <a:ext cx="10524054" cy="4050792"/>
          </a:xfrm>
        </p:spPr>
        <p:txBody>
          <a:bodyPr/>
          <a:lstStyle/>
          <a:p>
            <a:r>
              <a:rPr lang="en-US" sz="1800" dirty="0">
                <a:solidFill>
                  <a:srgbClr val="002060"/>
                </a:solidFill>
              </a:rPr>
              <a:t>Confusion Matrix helps us to describe the performance of the classifier visually by plotting the true labels and predicted labels</a:t>
            </a:r>
            <a:r>
              <a:rPr lang="en-US" sz="1800" dirty="0" smtClean="0">
                <a:solidFill>
                  <a:srgbClr val="002060"/>
                </a:solidFill>
              </a:rPr>
              <a:t>.</a:t>
            </a:r>
          </a:p>
          <a:p>
            <a:endParaRPr lang="en-IN" sz="1800" b="1" dirty="0">
              <a:solidFill>
                <a:srgbClr val="002060"/>
              </a:solidFill>
            </a:endParaRPr>
          </a:p>
        </p:txBody>
      </p:sp>
      <p:pic>
        <p:nvPicPr>
          <p:cNvPr id="6" name="Picture 5"/>
          <p:cNvPicPr>
            <a:picLocks noChangeAspect="1"/>
          </p:cNvPicPr>
          <p:nvPr/>
        </p:nvPicPr>
        <p:blipFill>
          <a:blip r:embed="rId2"/>
          <a:stretch>
            <a:fillRect/>
          </a:stretch>
        </p:blipFill>
        <p:spPr>
          <a:xfrm>
            <a:off x="2907102" y="2263013"/>
            <a:ext cx="7427343" cy="4467660"/>
          </a:xfrm>
          <a:prstGeom prst="rect">
            <a:avLst/>
          </a:prstGeom>
        </p:spPr>
      </p:pic>
    </p:spTree>
    <p:extLst>
      <p:ext uri="{BB962C8B-B14F-4D97-AF65-F5344CB8AC3E}">
        <p14:creationId xmlns:p14="http://schemas.microsoft.com/office/powerpoint/2010/main" val="2094681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1">
                    <a:lumMod val="75000"/>
                  </a:schemeClr>
                </a:solidFill>
              </a:rPr>
              <a:t>Classification report</a:t>
            </a:r>
            <a:endParaRPr lang="en-IN" u="sng" dirty="0">
              <a:solidFill>
                <a:schemeClr val="accent1">
                  <a:lumMod val="75000"/>
                </a:schemeClr>
              </a:solidFill>
            </a:endParaRPr>
          </a:p>
        </p:txBody>
      </p:sp>
      <p:sp>
        <p:nvSpPr>
          <p:cNvPr id="3" name="Content Placeholder 2"/>
          <p:cNvSpPr>
            <a:spLocks noGrp="1"/>
          </p:cNvSpPr>
          <p:nvPr>
            <p:ph idx="1"/>
          </p:nvPr>
        </p:nvSpPr>
        <p:spPr>
          <a:xfrm>
            <a:off x="1069848" y="1690777"/>
            <a:ext cx="10938122" cy="4481423"/>
          </a:xfrm>
        </p:spPr>
        <p:txBody>
          <a:bodyPr>
            <a:normAutofit lnSpcReduction="10000"/>
          </a:bodyPr>
          <a:lstStyle/>
          <a:p>
            <a:pPr algn="just"/>
            <a:r>
              <a:rPr lang="en-US" sz="1800" dirty="0">
                <a:solidFill>
                  <a:srgbClr val="002060"/>
                </a:solidFill>
              </a:rPr>
              <a:t>The </a:t>
            </a:r>
            <a:r>
              <a:rPr lang="en-US" sz="1800" b="1" dirty="0">
                <a:solidFill>
                  <a:srgbClr val="002060"/>
                </a:solidFill>
              </a:rPr>
              <a:t>classification report</a:t>
            </a:r>
            <a:r>
              <a:rPr lang="en-US" sz="1800" dirty="0">
                <a:solidFill>
                  <a:srgbClr val="002060"/>
                </a:solidFill>
              </a:rPr>
              <a:t> provides a detailed evaluation of the performance of a classification model. It computes key metrics for each class and offers insights into precision, recall, and </a:t>
            </a:r>
            <a:r>
              <a:rPr lang="en-US" sz="1800" dirty="0" smtClean="0">
                <a:solidFill>
                  <a:srgbClr val="002060"/>
                </a:solidFill>
              </a:rPr>
              <a:t>F1-score.For </a:t>
            </a:r>
            <a:r>
              <a:rPr lang="en-US" sz="1800" dirty="0">
                <a:solidFill>
                  <a:srgbClr val="002060"/>
                </a:solidFill>
              </a:rPr>
              <a:t>the </a:t>
            </a:r>
            <a:r>
              <a:rPr lang="en-US" sz="1800" b="1" dirty="0">
                <a:solidFill>
                  <a:srgbClr val="002060"/>
                </a:solidFill>
              </a:rPr>
              <a:t>Fashion-MNIST dataset</a:t>
            </a:r>
            <a:r>
              <a:rPr lang="en-US" sz="1800" dirty="0">
                <a:solidFill>
                  <a:srgbClr val="002060"/>
                </a:solidFill>
              </a:rPr>
              <a:t>, where we classify images into 10 categories, the classification report evaluates the CNN model's performance on these categories</a:t>
            </a:r>
            <a:r>
              <a:rPr lang="en-US" sz="1800" dirty="0" smtClean="0">
                <a:solidFill>
                  <a:srgbClr val="002060"/>
                </a:solidFill>
              </a:rPr>
              <a:t>.</a:t>
            </a:r>
          </a:p>
          <a:p>
            <a:pPr algn="just"/>
            <a:r>
              <a:rPr lang="en-IN" sz="1800" b="1" dirty="0">
                <a:solidFill>
                  <a:srgbClr val="002060"/>
                </a:solidFill>
              </a:rPr>
              <a:t>High-performing Classes</a:t>
            </a:r>
            <a:r>
              <a:rPr lang="en-IN" sz="1800" dirty="0" smtClean="0">
                <a:solidFill>
                  <a:srgbClr val="002060"/>
                </a:solidFill>
              </a:rPr>
              <a:t>:</a:t>
            </a:r>
          </a:p>
          <a:p>
            <a:pPr lvl="1" algn="just"/>
            <a:r>
              <a:rPr lang="en-US" b="1" dirty="0">
                <a:solidFill>
                  <a:srgbClr val="002060"/>
                </a:solidFill>
              </a:rPr>
              <a:t>Trouser (1)</a:t>
            </a:r>
            <a:r>
              <a:rPr lang="en-US" dirty="0">
                <a:solidFill>
                  <a:srgbClr val="002060"/>
                </a:solidFill>
              </a:rPr>
              <a:t>, </a:t>
            </a:r>
            <a:r>
              <a:rPr lang="en-US" b="1" dirty="0">
                <a:solidFill>
                  <a:srgbClr val="002060"/>
                </a:solidFill>
              </a:rPr>
              <a:t>Sandal (5)</a:t>
            </a:r>
            <a:r>
              <a:rPr lang="en-US" dirty="0">
                <a:solidFill>
                  <a:srgbClr val="002060"/>
                </a:solidFill>
              </a:rPr>
              <a:t>, and </a:t>
            </a:r>
            <a:r>
              <a:rPr lang="en-US" b="1" dirty="0">
                <a:solidFill>
                  <a:srgbClr val="002060"/>
                </a:solidFill>
              </a:rPr>
              <a:t>Ankle boot (9)</a:t>
            </a:r>
            <a:r>
              <a:rPr lang="en-US" dirty="0">
                <a:solidFill>
                  <a:srgbClr val="002060"/>
                </a:solidFill>
              </a:rPr>
              <a:t> have high precision, recall, and F1-scores, indicating the model predicts these classes accurately</a:t>
            </a:r>
            <a:r>
              <a:rPr lang="en-US" dirty="0" smtClean="0">
                <a:solidFill>
                  <a:srgbClr val="002060"/>
                </a:solidFill>
              </a:rPr>
              <a:t>.</a:t>
            </a:r>
          </a:p>
          <a:p>
            <a:r>
              <a:rPr lang="en-US" sz="1800" b="1" dirty="0">
                <a:solidFill>
                  <a:srgbClr val="002060"/>
                </a:solidFill>
              </a:rPr>
              <a:t>Challenging Classes</a:t>
            </a:r>
            <a:r>
              <a:rPr lang="en-US" sz="1800" dirty="0">
                <a:solidFill>
                  <a:srgbClr val="002060"/>
                </a:solidFill>
              </a:rPr>
              <a:t>:</a:t>
            </a:r>
          </a:p>
          <a:p>
            <a:pPr lvl="1" algn="just"/>
            <a:r>
              <a:rPr lang="en-US" sz="1600" b="1" dirty="0">
                <a:solidFill>
                  <a:srgbClr val="002060"/>
                </a:solidFill>
              </a:rPr>
              <a:t>Shirt (6)</a:t>
            </a:r>
            <a:r>
              <a:rPr lang="en-US" sz="1600" dirty="0">
                <a:solidFill>
                  <a:srgbClr val="002060"/>
                </a:solidFill>
              </a:rPr>
              <a:t> has lower scores, particularly in precision and recall. This could be due to its similarity to other classes like </a:t>
            </a:r>
            <a:r>
              <a:rPr lang="en-US" sz="1600" b="1" dirty="0">
                <a:solidFill>
                  <a:srgbClr val="002060"/>
                </a:solidFill>
              </a:rPr>
              <a:t>T-shirt/top (0)</a:t>
            </a:r>
            <a:r>
              <a:rPr lang="en-US" sz="1600" dirty="0">
                <a:solidFill>
                  <a:srgbClr val="002060"/>
                </a:solidFill>
              </a:rPr>
              <a:t> and </a:t>
            </a:r>
            <a:r>
              <a:rPr lang="en-US" sz="1600" b="1" dirty="0">
                <a:solidFill>
                  <a:srgbClr val="002060"/>
                </a:solidFill>
              </a:rPr>
              <a:t>Pullover (2</a:t>
            </a:r>
            <a:r>
              <a:rPr lang="en-US" sz="1600" b="1" dirty="0" smtClean="0">
                <a:solidFill>
                  <a:srgbClr val="002060"/>
                </a:solidFill>
              </a:rPr>
              <a:t>)</a:t>
            </a:r>
            <a:r>
              <a:rPr lang="en-US" sz="1600" dirty="0" smtClean="0">
                <a:solidFill>
                  <a:srgbClr val="002060"/>
                </a:solidFill>
              </a:rPr>
              <a:t>.</a:t>
            </a:r>
          </a:p>
          <a:p>
            <a:r>
              <a:rPr lang="en-US" sz="1800" b="1" dirty="0">
                <a:solidFill>
                  <a:srgbClr val="002060"/>
                </a:solidFill>
              </a:rPr>
              <a:t>Overall Model Performance</a:t>
            </a:r>
            <a:r>
              <a:rPr lang="en-US" sz="1800" dirty="0">
                <a:solidFill>
                  <a:srgbClr val="002060"/>
                </a:solidFill>
              </a:rPr>
              <a:t>:</a:t>
            </a:r>
          </a:p>
          <a:p>
            <a:pPr lvl="1"/>
            <a:r>
              <a:rPr lang="en-US" dirty="0">
                <a:solidFill>
                  <a:srgbClr val="002060"/>
                </a:solidFill>
              </a:rPr>
              <a:t>Averaged metrics across all classes provide an indication of the model's general effectiveness:</a:t>
            </a:r>
          </a:p>
          <a:p>
            <a:pPr lvl="2"/>
            <a:r>
              <a:rPr lang="en-US" sz="1800" b="1" dirty="0">
                <a:solidFill>
                  <a:srgbClr val="002060"/>
                </a:solidFill>
              </a:rPr>
              <a:t>Macro Average</a:t>
            </a:r>
            <a:r>
              <a:rPr lang="en-US" sz="1800" dirty="0">
                <a:solidFill>
                  <a:srgbClr val="002060"/>
                </a:solidFill>
              </a:rPr>
              <a:t>: </a:t>
            </a:r>
            <a:r>
              <a:rPr lang="en-US" sz="1800" dirty="0" err="1">
                <a:solidFill>
                  <a:srgbClr val="002060"/>
                </a:solidFill>
              </a:rPr>
              <a:t>Unweighted</a:t>
            </a:r>
            <a:r>
              <a:rPr lang="en-US" sz="1800" dirty="0">
                <a:solidFill>
                  <a:srgbClr val="002060"/>
                </a:solidFill>
              </a:rPr>
              <a:t> mean across all classes (treats all classes equally).</a:t>
            </a:r>
          </a:p>
          <a:p>
            <a:pPr lvl="2"/>
            <a:r>
              <a:rPr lang="en-US" sz="1800" b="1" dirty="0">
                <a:solidFill>
                  <a:srgbClr val="002060"/>
                </a:solidFill>
              </a:rPr>
              <a:t>Weighted Average</a:t>
            </a:r>
            <a:r>
              <a:rPr lang="en-US" sz="1800" dirty="0">
                <a:solidFill>
                  <a:srgbClr val="002060"/>
                </a:solidFill>
              </a:rPr>
              <a:t>: Mean weighted by the number of true instances in each class (accounts for class imbalance).</a:t>
            </a:r>
          </a:p>
          <a:p>
            <a:pPr lvl="1" algn="just"/>
            <a:endParaRPr lang="en-US" sz="1600" dirty="0">
              <a:solidFill>
                <a:srgbClr val="002060"/>
              </a:solidFill>
            </a:endParaRPr>
          </a:p>
          <a:p>
            <a:pPr algn="just"/>
            <a:endParaRPr lang="en-US" sz="1800" dirty="0">
              <a:solidFill>
                <a:srgbClr val="002060"/>
              </a:solidFill>
            </a:endParaRPr>
          </a:p>
        </p:txBody>
      </p:sp>
    </p:spTree>
    <p:extLst>
      <p:ext uri="{BB962C8B-B14F-4D97-AF65-F5344CB8AC3E}">
        <p14:creationId xmlns:p14="http://schemas.microsoft.com/office/powerpoint/2010/main" val="2037339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1660" y="1526876"/>
            <a:ext cx="7686136" cy="4323390"/>
          </a:xfrm>
          <a:prstGeom prst="rect">
            <a:avLst/>
          </a:prstGeom>
        </p:spPr>
      </p:pic>
    </p:spTree>
    <p:extLst>
      <p:ext uri="{BB962C8B-B14F-4D97-AF65-F5344CB8AC3E}">
        <p14:creationId xmlns:p14="http://schemas.microsoft.com/office/powerpoint/2010/main" val="248662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EA746-9BA2-C145-B9DF-E6D181561EFA}"/>
              </a:ext>
            </a:extLst>
          </p:cNvPr>
          <p:cNvSpPr>
            <a:spLocks noGrp="1"/>
          </p:cNvSpPr>
          <p:nvPr>
            <p:ph type="ctrTitle"/>
          </p:nvPr>
        </p:nvSpPr>
        <p:spPr/>
        <p:txBody>
          <a:bodyPr/>
          <a:lstStyle/>
          <a:p>
            <a:r>
              <a:rPr lang="en-US" sz="2400" dirty="0">
                <a:solidFill>
                  <a:schemeClr val="accent2">
                    <a:lumMod val="75000"/>
                  </a:schemeClr>
                </a:solidFill>
              </a:rPr>
              <a:t> </a:t>
            </a:r>
            <a:r>
              <a:rPr lang="en-US" sz="3600" u="sng" dirty="0">
                <a:solidFill>
                  <a:schemeClr val="accent2">
                    <a:lumMod val="75000"/>
                  </a:schemeClr>
                </a:solidFill>
              </a:rPr>
              <a:t>Image classification</a:t>
            </a:r>
            <a:r>
              <a:rPr lang="en-US" sz="3600" dirty="0">
                <a:solidFill>
                  <a:schemeClr val="accent2">
                    <a:lumMod val="75000"/>
                  </a:schemeClr>
                </a:solidFill>
              </a:rPr>
              <a:t/>
            </a:r>
            <a:br>
              <a:rPr lang="en-US" sz="3600" dirty="0">
                <a:solidFill>
                  <a:schemeClr val="accent2">
                    <a:lumMod val="75000"/>
                  </a:schemeClr>
                </a:solidFill>
              </a:rPr>
            </a:br>
            <a:r>
              <a:rPr lang="en-US" sz="2400" dirty="0">
                <a:solidFill>
                  <a:schemeClr val="accent2">
                    <a:lumMod val="75000"/>
                  </a:schemeClr>
                </a:solidFill>
              </a:rPr>
              <a:t/>
            </a:r>
            <a:br>
              <a:rPr lang="en-US" sz="2400" dirty="0">
                <a:solidFill>
                  <a:schemeClr val="accent2">
                    <a:lumMod val="75000"/>
                  </a:schemeClr>
                </a:solidFill>
              </a:rPr>
            </a:br>
            <a:r>
              <a:rPr lang="en-US" u="sng" dirty="0">
                <a:solidFill>
                  <a:schemeClr val="accent2">
                    <a:lumMod val="75000"/>
                  </a:schemeClr>
                </a:solidFill>
              </a:rPr>
              <a:t>Fashion-</a:t>
            </a:r>
            <a:r>
              <a:rPr lang="en-US" u="sng" dirty="0" err="1">
                <a:solidFill>
                  <a:schemeClr val="accent2">
                    <a:lumMod val="75000"/>
                  </a:schemeClr>
                </a:solidFill>
              </a:rPr>
              <a:t>Mnist</a:t>
            </a:r>
            <a:r>
              <a:rPr lang="en-US" dirty="0">
                <a:solidFill>
                  <a:schemeClr val="accent2">
                    <a:lumMod val="75000"/>
                  </a:schemeClr>
                </a:solidFill>
              </a:rPr>
              <a:t> </a:t>
            </a:r>
          </a:p>
        </p:txBody>
      </p:sp>
    </p:spTree>
    <p:extLst>
      <p:ext uri="{BB962C8B-B14F-4D97-AF65-F5344CB8AC3E}">
        <p14:creationId xmlns:p14="http://schemas.microsoft.com/office/powerpoint/2010/main" val="1772450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accent2">
                    <a:lumMod val="75000"/>
                  </a:schemeClr>
                </a:solidFill>
              </a:rPr>
              <a:t>IMPROVE MODEL ACCURACY</a:t>
            </a:r>
            <a:endParaRPr lang="en-IN" u="sng" dirty="0">
              <a:solidFill>
                <a:schemeClr val="accent2">
                  <a:lumMod val="75000"/>
                </a:schemeClr>
              </a:solidFill>
            </a:endParaRPr>
          </a:p>
        </p:txBody>
      </p:sp>
      <p:sp>
        <p:nvSpPr>
          <p:cNvPr id="3" name="Content Placeholder 2"/>
          <p:cNvSpPr>
            <a:spLocks noGrp="1"/>
          </p:cNvSpPr>
          <p:nvPr>
            <p:ph idx="1"/>
          </p:nvPr>
        </p:nvSpPr>
        <p:spPr>
          <a:xfrm>
            <a:off x="1069848" y="1940253"/>
            <a:ext cx="10058400" cy="4050792"/>
          </a:xfrm>
        </p:spPr>
        <p:txBody>
          <a:bodyPr>
            <a:normAutofit fontScale="92500" lnSpcReduction="10000"/>
          </a:bodyPr>
          <a:lstStyle/>
          <a:p>
            <a:r>
              <a:rPr lang="en-IN" sz="1900" b="1" dirty="0" err="1">
                <a:solidFill>
                  <a:srgbClr val="002060"/>
                </a:solidFill>
              </a:rPr>
              <a:t>Hyperparameter</a:t>
            </a:r>
            <a:r>
              <a:rPr lang="en-IN" sz="1900" b="1" dirty="0">
                <a:solidFill>
                  <a:srgbClr val="002060"/>
                </a:solidFill>
              </a:rPr>
              <a:t> </a:t>
            </a:r>
            <a:r>
              <a:rPr lang="en-IN" sz="1900" b="1" dirty="0" smtClean="0">
                <a:solidFill>
                  <a:srgbClr val="002060"/>
                </a:solidFill>
              </a:rPr>
              <a:t>Tuning</a:t>
            </a:r>
          </a:p>
          <a:p>
            <a:pPr marL="457200" lvl="2">
              <a:spcBef>
                <a:spcPts val="1200"/>
              </a:spcBef>
              <a:spcAft>
                <a:spcPts val="0"/>
              </a:spcAft>
            </a:pPr>
            <a:r>
              <a:rPr lang="en-IN" dirty="0" err="1">
                <a:solidFill>
                  <a:srgbClr val="002060"/>
                </a:solidFill>
              </a:rPr>
              <a:t>Usetools</a:t>
            </a:r>
            <a:r>
              <a:rPr lang="en-IN" dirty="0">
                <a:solidFill>
                  <a:srgbClr val="002060"/>
                </a:solidFill>
              </a:rPr>
              <a:t> like </a:t>
            </a:r>
            <a:r>
              <a:rPr lang="en-IN" b="1" dirty="0" err="1">
                <a:solidFill>
                  <a:srgbClr val="002060"/>
                </a:solidFill>
              </a:rPr>
              <a:t>GridSearchCV</a:t>
            </a:r>
            <a:r>
              <a:rPr lang="en-IN" dirty="0">
                <a:solidFill>
                  <a:srgbClr val="002060"/>
                </a:solidFill>
              </a:rPr>
              <a:t>, </a:t>
            </a:r>
            <a:r>
              <a:rPr lang="en-IN" b="1" dirty="0" err="1">
                <a:solidFill>
                  <a:srgbClr val="002060"/>
                </a:solidFill>
              </a:rPr>
              <a:t>RandomSearch</a:t>
            </a:r>
            <a:r>
              <a:rPr lang="en-IN" dirty="0">
                <a:solidFill>
                  <a:srgbClr val="002060"/>
                </a:solidFill>
              </a:rPr>
              <a:t>, or </a:t>
            </a:r>
            <a:r>
              <a:rPr lang="en-IN" b="1" dirty="0" err="1">
                <a:solidFill>
                  <a:srgbClr val="002060"/>
                </a:solidFill>
              </a:rPr>
              <a:t>Optuna</a:t>
            </a:r>
            <a:r>
              <a:rPr lang="en-IN" dirty="0">
                <a:solidFill>
                  <a:srgbClr val="002060"/>
                </a:solidFill>
              </a:rPr>
              <a:t> for automated </a:t>
            </a:r>
            <a:r>
              <a:rPr lang="en-IN" dirty="0" err="1">
                <a:solidFill>
                  <a:srgbClr val="002060"/>
                </a:solidFill>
              </a:rPr>
              <a:t>hyperparameter</a:t>
            </a:r>
            <a:r>
              <a:rPr lang="en-IN" dirty="0">
                <a:solidFill>
                  <a:srgbClr val="002060"/>
                </a:solidFill>
              </a:rPr>
              <a:t> optimization.</a:t>
            </a:r>
          </a:p>
          <a:p>
            <a:pPr lvl="1" algn="just"/>
            <a:r>
              <a:rPr lang="en-IN" sz="1600" dirty="0">
                <a:solidFill>
                  <a:srgbClr val="002060"/>
                </a:solidFill>
              </a:rPr>
              <a:t>Key parameters to tune:</a:t>
            </a:r>
          </a:p>
          <a:p>
            <a:pPr lvl="3" algn="just"/>
            <a:r>
              <a:rPr lang="en-IN" sz="1800" dirty="0">
                <a:solidFill>
                  <a:srgbClr val="002060"/>
                </a:solidFill>
              </a:rPr>
              <a:t>Number of filters in Conv2D layers</a:t>
            </a:r>
          </a:p>
          <a:p>
            <a:pPr lvl="3" algn="just"/>
            <a:r>
              <a:rPr lang="en-IN" sz="1800" dirty="0">
                <a:solidFill>
                  <a:srgbClr val="002060"/>
                </a:solidFill>
              </a:rPr>
              <a:t>Kernel size</a:t>
            </a:r>
          </a:p>
          <a:p>
            <a:pPr lvl="3" algn="just"/>
            <a:r>
              <a:rPr lang="en-IN" sz="1800" dirty="0">
                <a:solidFill>
                  <a:srgbClr val="002060"/>
                </a:solidFill>
              </a:rPr>
              <a:t>Dropout rate</a:t>
            </a:r>
          </a:p>
          <a:p>
            <a:pPr lvl="3" algn="just"/>
            <a:r>
              <a:rPr lang="en-IN" sz="1800" dirty="0">
                <a:solidFill>
                  <a:srgbClr val="002060"/>
                </a:solidFill>
              </a:rPr>
              <a:t>Learning rate</a:t>
            </a:r>
          </a:p>
          <a:p>
            <a:pPr lvl="3" algn="just"/>
            <a:r>
              <a:rPr lang="en-IN" sz="1800" dirty="0">
                <a:solidFill>
                  <a:srgbClr val="002060"/>
                </a:solidFill>
              </a:rPr>
              <a:t>Batch </a:t>
            </a:r>
            <a:r>
              <a:rPr lang="en-IN" sz="1800" dirty="0" smtClean="0">
                <a:solidFill>
                  <a:srgbClr val="002060"/>
                </a:solidFill>
              </a:rPr>
              <a:t>size</a:t>
            </a:r>
          </a:p>
          <a:p>
            <a:pPr algn="just"/>
            <a:r>
              <a:rPr lang="en-US" sz="2100" b="1" dirty="0">
                <a:solidFill>
                  <a:srgbClr val="002060"/>
                </a:solidFill>
              </a:rPr>
              <a:t>Data Augmentation</a:t>
            </a:r>
            <a:r>
              <a:rPr lang="en-US" sz="2100" b="1" dirty="0" smtClean="0">
                <a:solidFill>
                  <a:srgbClr val="002060"/>
                </a:solidFill>
              </a:rPr>
              <a:t>:</a:t>
            </a:r>
          </a:p>
          <a:p>
            <a:pPr lvl="1" algn="just"/>
            <a:r>
              <a:rPr lang="en-US" sz="1900" dirty="0" smtClean="0">
                <a:solidFill>
                  <a:srgbClr val="002060"/>
                </a:solidFill>
              </a:rPr>
              <a:t>Deep </a:t>
            </a:r>
            <a:r>
              <a:rPr lang="en-US" sz="1900" dirty="0">
                <a:solidFill>
                  <a:srgbClr val="002060"/>
                </a:solidFill>
              </a:rPr>
              <a:t>networks need large amount of training data to achieve good performance. To build a powerful image classifier using very little training data, image augmentation is usually required to boost the performance of deep networks. Image augmentation artificially creates training images through different ways of processing or combination of multiple processing, such as random rotation, shifts, shear, zoom and flips, etc.</a:t>
            </a:r>
            <a:endParaRPr lang="en-IN" sz="1900" dirty="0" smtClean="0">
              <a:solidFill>
                <a:srgbClr val="002060"/>
              </a:solidFill>
            </a:endParaRPr>
          </a:p>
          <a:p>
            <a:pPr lvl="2" algn="just"/>
            <a:endParaRPr lang="en-US" sz="2100" dirty="0">
              <a:solidFill>
                <a:srgbClr val="002060"/>
              </a:solidFill>
            </a:endParaRPr>
          </a:p>
          <a:p>
            <a:pPr lvl="2" algn="just"/>
            <a:endParaRPr lang="en-IN" sz="1800" dirty="0">
              <a:solidFill>
                <a:srgbClr val="002060"/>
              </a:solidFill>
            </a:endParaRPr>
          </a:p>
          <a:p>
            <a:endParaRPr lang="en-IN" b="1" dirty="0"/>
          </a:p>
        </p:txBody>
      </p:sp>
    </p:spTree>
    <p:extLst>
      <p:ext uri="{BB962C8B-B14F-4D97-AF65-F5344CB8AC3E}">
        <p14:creationId xmlns:p14="http://schemas.microsoft.com/office/powerpoint/2010/main" val="1649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583" y="2738197"/>
            <a:ext cx="10058400" cy="4050792"/>
          </a:xfrm>
        </p:spPr>
        <p:txBody>
          <a:bodyPr>
            <a:normAutofit/>
          </a:bodyPr>
          <a:lstStyle/>
          <a:p>
            <a:pPr marL="0" indent="0" algn="ctr">
              <a:buNone/>
            </a:pPr>
            <a:r>
              <a:rPr lang="en-US" sz="4800" b="1" i="1" dirty="0" smtClean="0">
                <a:solidFill>
                  <a:schemeClr val="accent1">
                    <a:lumMod val="75000"/>
                  </a:schemeClr>
                </a:solidFill>
              </a:rPr>
              <a:t>THANK  YOU!</a:t>
            </a:r>
            <a:endParaRPr lang="en-IN" sz="4800" b="1" i="1" dirty="0">
              <a:solidFill>
                <a:schemeClr val="accent1">
                  <a:lumMod val="75000"/>
                </a:schemeClr>
              </a:solidFill>
            </a:endParaRPr>
          </a:p>
        </p:txBody>
      </p:sp>
    </p:spTree>
    <p:extLst>
      <p:ext uri="{BB962C8B-B14F-4D97-AF65-F5344CB8AC3E}">
        <p14:creationId xmlns:p14="http://schemas.microsoft.com/office/powerpoint/2010/main" val="208024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256" y="484632"/>
            <a:ext cx="10058400" cy="1609344"/>
          </a:xfrm>
        </p:spPr>
        <p:txBody>
          <a:bodyPr/>
          <a:lstStyle/>
          <a:p>
            <a:pPr algn="ctr"/>
            <a:r>
              <a:rPr lang="en-US" u="sng" dirty="0" smtClean="0">
                <a:solidFill>
                  <a:schemeClr val="accent1">
                    <a:lumMod val="75000"/>
                  </a:schemeClr>
                </a:solidFill>
              </a:rPr>
              <a:t>INTRODUCTION</a:t>
            </a:r>
            <a:endParaRPr lang="en-IN" u="sng" dirty="0">
              <a:solidFill>
                <a:schemeClr val="accent1">
                  <a:lumMod val="75000"/>
                </a:schemeClr>
              </a:solidFill>
            </a:endParaRPr>
          </a:p>
        </p:txBody>
      </p:sp>
      <p:sp>
        <p:nvSpPr>
          <p:cNvPr id="6" name="Rectangle 3"/>
          <p:cNvSpPr>
            <a:spLocks noGrp="1" noChangeArrowheads="1"/>
          </p:cNvSpPr>
          <p:nvPr>
            <p:ph idx="1"/>
          </p:nvPr>
        </p:nvSpPr>
        <p:spPr bwMode="auto">
          <a:xfrm>
            <a:off x="992210" y="1806797"/>
            <a:ext cx="10799596" cy="438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solidFill>
                  <a:srgbClr val="002060"/>
                </a:solidFill>
              </a:rPr>
              <a:t>Fashion-MNIST classification using Convolutional Neural Networks (CNNs) is a machine learning project designed to classify images of clothing and accessories into predefined categories. The project utilizes the Fashion-MNIST dataset, which comprises 70,000 grayscale images of 28x28 pixels, divided into 10 categories such as T-shirts, dresses, sneakers, and bags. This dataset serves as a modern benchmark for image classification tasks, offering a more challenging alternative to the traditional MNIST handwritten digits dataset</a:t>
            </a:r>
            <a:r>
              <a:rPr lang="en-US" sz="1800" dirty="0" smtClean="0">
                <a:solidFill>
                  <a:srgbClr val="002060"/>
                </a:solidFill>
              </a:rPr>
              <a:t>.</a:t>
            </a:r>
          </a:p>
          <a:p>
            <a:pPr algn="just"/>
            <a:r>
              <a:rPr lang="en-US" sz="1800" dirty="0">
                <a:solidFill>
                  <a:srgbClr val="002060"/>
                </a:solidFill>
              </a:rPr>
              <a:t>In this project, CNNs are employed due to their ability to automatically learn hierarchical features from image data. These networks mimic the way the human brain processes visual information by using convolutional layers to detect patterns, pooling layers to reduce dimensionality, and dense layers to perform classification. The model is trained on 60,000 images and evaluated on 10,000 test images to assess its accuracy and generalization</a:t>
            </a:r>
            <a:r>
              <a:rPr lang="en-US" sz="1800" dirty="0" smtClean="0">
                <a:solidFill>
                  <a:srgbClr val="002060"/>
                </a:solidFill>
              </a:rPr>
              <a:t>.</a:t>
            </a:r>
          </a:p>
          <a:p>
            <a:pPr algn="just"/>
            <a:r>
              <a:rPr lang="en-US" sz="1800" dirty="0">
                <a:solidFill>
                  <a:srgbClr val="002060"/>
                </a:solidFill>
              </a:rPr>
              <a:t>The project involves several steps, including data preprocessing, model building, training, evaluation, and visualization of results. Techniques such as feature scaling and data splitting are applied to ensure the model's robustness. By leveraging CNNs, the project demonstrates the power of deep learning in handling complex image classification tasks, paving the way for applications in fields such as fashion technology, e-commerce, and image recognition systems.</a:t>
            </a:r>
            <a:endParaRPr lang="en-US" sz="1800"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454957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Importing Libraries</a:t>
            </a:r>
          </a:p>
        </p:txBody>
      </p:sp>
      <p:sp>
        <p:nvSpPr>
          <p:cNvPr id="4" name="Rectangle 1"/>
          <p:cNvSpPr>
            <a:spLocks noGrp="1" noChangeArrowheads="1"/>
          </p:cNvSpPr>
          <p:nvPr>
            <p:ph idx="1"/>
          </p:nvPr>
        </p:nvSpPr>
        <p:spPr bwMode="auto">
          <a:xfrm>
            <a:off x="1009463" y="1593973"/>
            <a:ext cx="995471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N</a:t>
            </a:r>
            <a:r>
              <a:rPr kumimoji="0" lang="en-US" sz="1800" b="0" i="0" u="none" strike="noStrike" cap="none" normalizeH="0" baseline="0" dirty="0" err="1" smtClean="0">
                <a:ln>
                  <a:noFill/>
                </a:ln>
                <a:solidFill>
                  <a:srgbClr val="002060"/>
                </a:solidFill>
                <a:effectLst/>
              </a:rPr>
              <a:t>umpy</a:t>
            </a:r>
            <a:r>
              <a:rPr kumimoji="0" lang="en-US" sz="1800" b="0" i="0" u="none" strike="noStrike" cap="none" normalizeH="0" baseline="0" dirty="0" smtClean="0">
                <a:ln>
                  <a:noFill/>
                </a:ln>
                <a:solidFill>
                  <a:srgbClr val="002060"/>
                </a:solidFill>
                <a:effectLst/>
              </a:rPr>
              <a:t>: For numerical operations and data manipulation.</a:t>
            </a: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M</a:t>
            </a:r>
            <a:r>
              <a:rPr kumimoji="0" lang="en-US" sz="1800" b="0" i="0" u="none" strike="noStrike" cap="none" normalizeH="0" baseline="0" dirty="0" err="1" smtClean="0">
                <a:ln>
                  <a:noFill/>
                </a:ln>
                <a:solidFill>
                  <a:srgbClr val="002060"/>
                </a:solidFill>
                <a:effectLst/>
              </a:rPr>
              <a:t>atplotlib.pyplot</a:t>
            </a:r>
            <a:r>
              <a:rPr kumimoji="0" lang="en-US" sz="1800" b="0" i="0" u="none" strike="noStrike" cap="none" normalizeH="0" baseline="0" dirty="0" smtClean="0">
                <a:ln>
                  <a:noFill/>
                </a:ln>
                <a:solidFill>
                  <a:srgbClr val="002060"/>
                </a:solidFill>
                <a:effectLst/>
              </a:rPr>
              <a:t>: For visualizing images and results.</a:t>
            </a: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S</a:t>
            </a:r>
            <a:r>
              <a:rPr kumimoji="0" lang="en-US" sz="1800" b="0" i="0" u="none" strike="noStrike" cap="none" normalizeH="0" baseline="0" dirty="0" err="1" smtClean="0">
                <a:ln>
                  <a:noFill/>
                </a:ln>
                <a:solidFill>
                  <a:srgbClr val="002060"/>
                </a:solidFill>
                <a:effectLst/>
              </a:rPr>
              <a:t>eaborn</a:t>
            </a:r>
            <a:r>
              <a:rPr kumimoji="0" lang="en-US" sz="1800" b="0" i="0" u="none" strike="noStrike" cap="none" normalizeH="0" baseline="0" dirty="0" smtClean="0">
                <a:ln>
                  <a:noFill/>
                </a:ln>
                <a:solidFill>
                  <a:srgbClr val="002060"/>
                </a:solidFill>
                <a:effectLst/>
              </a:rPr>
              <a:t>: For creating </a:t>
            </a:r>
            <a:r>
              <a:rPr kumimoji="0" lang="en-US" sz="1800" b="0" i="0" u="none" strike="noStrike" cap="none" normalizeH="0" baseline="0" dirty="0" err="1" smtClean="0">
                <a:ln>
                  <a:noFill/>
                </a:ln>
                <a:solidFill>
                  <a:srgbClr val="002060"/>
                </a:solidFill>
                <a:effectLst/>
              </a:rPr>
              <a:t>heatmaps</a:t>
            </a:r>
            <a:r>
              <a:rPr kumimoji="0" lang="en-US" sz="1800" b="0" i="0" u="none" strike="noStrike" cap="none" normalizeH="0" baseline="0" dirty="0" smtClean="0">
                <a:ln>
                  <a:noFill/>
                </a:ln>
                <a:solidFill>
                  <a:srgbClr val="002060"/>
                </a:solidFill>
                <a:effectLst/>
              </a:rPr>
              <a:t> (used later for the confusion matrix).</a:t>
            </a:r>
          </a:p>
          <a:p>
            <a:pPr marR="0" lvl="0" algn="l" defTabSz="914400" rtl="0" eaLnBrk="0" fontAlgn="base" latinLnBrk="0" hangingPunct="0">
              <a:lnSpc>
                <a:spcPct val="150000"/>
              </a:lnSpc>
              <a:spcBef>
                <a:spcPct val="0"/>
              </a:spcBef>
              <a:spcAft>
                <a:spcPct val="0"/>
              </a:spcAft>
              <a:buClrTx/>
              <a:buSzTx/>
              <a:tabLst/>
            </a:pPr>
            <a:r>
              <a:rPr lang="en-US" sz="1800" dirty="0" err="1">
                <a:solidFill>
                  <a:srgbClr val="002060"/>
                </a:solidFill>
              </a:rPr>
              <a:t>K</a:t>
            </a:r>
            <a:r>
              <a:rPr kumimoji="0" lang="en-US" sz="1800" b="0" i="0" u="none" strike="noStrike" cap="none" normalizeH="0" baseline="0" dirty="0" err="1" smtClean="0">
                <a:ln>
                  <a:noFill/>
                </a:ln>
                <a:solidFill>
                  <a:srgbClr val="002060"/>
                </a:solidFill>
                <a:effectLst/>
              </a:rPr>
              <a:t>eras</a:t>
            </a:r>
            <a:r>
              <a:rPr kumimoji="0" lang="en-US" sz="1800" b="0" i="0" u="none" strike="noStrike" cap="none" normalizeH="0" baseline="0" dirty="0" smtClean="0">
                <a:ln>
                  <a:noFill/>
                </a:ln>
                <a:solidFill>
                  <a:srgbClr val="002060"/>
                </a:solidFill>
                <a:effectLst/>
              </a:rPr>
              <a:t>: To build and train neural networks.</a:t>
            </a:r>
          </a:p>
          <a:p>
            <a:pPr marR="0" lvl="0" algn="l" defTabSz="914400" rtl="0" eaLnBrk="0" fontAlgn="base" latinLnBrk="0" hangingPunct="0">
              <a:lnSpc>
                <a:spcPct val="150000"/>
              </a:lnSpc>
              <a:spcBef>
                <a:spcPct val="0"/>
              </a:spcBef>
              <a:spcAft>
                <a:spcPct val="0"/>
              </a:spcAft>
              <a:buClrTx/>
              <a:buSzTx/>
              <a:tabLst/>
            </a:pPr>
            <a:endParaRPr lang="en-US" sz="1800" dirty="0">
              <a:solidFill>
                <a:srgbClr val="002060"/>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813041" y="4127829"/>
            <a:ext cx="4744541" cy="1772637"/>
          </a:xfrm>
          <a:prstGeom prst="rect">
            <a:avLst/>
          </a:prstGeom>
        </p:spPr>
      </p:pic>
    </p:spTree>
    <p:extLst>
      <p:ext uri="{BB962C8B-B14F-4D97-AF65-F5344CB8AC3E}">
        <p14:creationId xmlns:p14="http://schemas.microsoft.com/office/powerpoint/2010/main" val="410650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51" y="415621"/>
            <a:ext cx="10058400" cy="1609344"/>
          </a:xfrm>
        </p:spPr>
        <p:txBody>
          <a:bodyPr/>
          <a:lstStyle/>
          <a:p>
            <a:pPr algn="ctr"/>
            <a:r>
              <a:rPr lang="en-IN" u="sng" dirty="0">
                <a:solidFill>
                  <a:schemeClr val="accent1">
                    <a:lumMod val="75000"/>
                  </a:schemeClr>
                </a:solidFill>
              </a:rPr>
              <a:t>Data </a:t>
            </a:r>
            <a:r>
              <a:rPr lang="en-IN" u="sng" dirty="0" err="1">
                <a:solidFill>
                  <a:schemeClr val="accent1">
                    <a:lumMod val="75000"/>
                  </a:schemeClr>
                </a:solidFill>
              </a:rPr>
              <a:t>Preprocessing</a:t>
            </a:r>
            <a:endParaRPr lang="en-IN" u="sng" dirty="0">
              <a:solidFill>
                <a:schemeClr val="accent1">
                  <a:lumMod val="75000"/>
                </a:schemeClr>
              </a:solidFill>
            </a:endParaRPr>
          </a:p>
        </p:txBody>
      </p:sp>
      <p:sp>
        <p:nvSpPr>
          <p:cNvPr id="4" name="Rectangle 1"/>
          <p:cNvSpPr>
            <a:spLocks noGrp="1" noChangeArrowheads="1"/>
          </p:cNvSpPr>
          <p:nvPr>
            <p:ph idx="1"/>
          </p:nvPr>
        </p:nvSpPr>
        <p:spPr bwMode="auto">
          <a:xfrm>
            <a:off x="1152681" y="1512296"/>
            <a:ext cx="10471950" cy="735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rPr>
              <a:t>1.</a:t>
            </a:r>
            <a:r>
              <a:rPr kumimoji="0" lang="en-US" b="1" i="0" u="none" strike="noStrike" cap="none" normalizeH="0" dirty="0" smtClean="0">
                <a:ln>
                  <a:noFill/>
                </a:ln>
                <a:solidFill>
                  <a:srgbClr val="002060"/>
                </a:solidFill>
                <a:effectLst/>
              </a:rPr>
              <a:t> </a:t>
            </a:r>
            <a:r>
              <a:rPr kumimoji="0" lang="en-US" b="1" i="0" u="none" strike="noStrike" cap="none" normalizeH="0" baseline="0" dirty="0" smtClean="0">
                <a:ln>
                  <a:noFill/>
                </a:ln>
                <a:solidFill>
                  <a:srgbClr val="002060"/>
                </a:solidFill>
                <a:effectLst/>
              </a:rPr>
              <a:t>Load Dataset</a:t>
            </a:r>
          </a:p>
          <a:p>
            <a:pPr marL="274320" lvl="1" indent="0" algn="just" eaLnBrk="0" fontAlgn="base" hangingPunct="0">
              <a:lnSpc>
                <a:spcPct val="100000"/>
              </a:lnSpc>
              <a:spcBef>
                <a:spcPct val="0"/>
              </a:spcBef>
              <a:spcAft>
                <a:spcPct val="0"/>
              </a:spcAft>
              <a:buClrTx/>
              <a:buSzTx/>
              <a:buNone/>
            </a:pPr>
            <a:r>
              <a:rPr lang="en-US" dirty="0" smtClean="0">
                <a:solidFill>
                  <a:srgbClr val="002060"/>
                </a:solidFill>
              </a:rPr>
              <a:t>The </a:t>
            </a:r>
            <a:r>
              <a:rPr lang="en-US" b="1" dirty="0">
                <a:solidFill>
                  <a:srgbClr val="002060"/>
                </a:solidFill>
              </a:rPr>
              <a:t>Fashion-MNIST</a:t>
            </a:r>
            <a:r>
              <a:rPr lang="en-US" dirty="0">
                <a:solidFill>
                  <a:srgbClr val="002060"/>
                </a:solidFill>
              </a:rPr>
              <a:t> dataset is available in </a:t>
            </a:r>
            <a:r>
              <a:rPr lang="en-US" dirty="0" err="1">
                <a:solidFill>
                  <a:srgbClr val="002060"/>
                </a:solidFill>
              </a:rPr>
              <a:t>Keras</a:t>
            </a:r>
            <a:r>
              <a:rPr lang="en-US" dirty="0">
                <a:solidFill>
                  <a:srgbClr val="002060"/>
                </a:solidFill>
              </a:rPr>
              <a:t> and consists of 60,000 training images </a:t>
            </a:r>
            <a:r>
              <a:rPr lang="en-US" dirty="0" smtClean="0">
                <a:solidFill>
                  <a:srgbClr val="002060"/>
                </a:solidFill>
              </a:rPr>
              <a:t>and 10,000 </a:t>
            </a:r>
            <a:r>
              <a:rPr lang="en-US" dirty="0">
                <a:solidFill>
                  <a:srgbClr val="002060"/>
                </a:solidFill>
              </a:rPr>
              <a:t>test images of size 28x28 pixels, with 10 classes of clothing items (e.g., t-shirts, trousers, dresses, etc</a:t>
            </a:r>
            <a:r>
              <a:rPr lang="en-US" dirty="0" smtClean="0">
                <a:solidFill>
                  <a:srgbClr val="002060"/>
                </a:solidFill>
              </a:rPr>
              <a:t>.).</a:t>
            </a: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indent="0" algn="just" eaLnBrk="0" fontAlgn="base" hangingPunct="0">
              <a:lnSpc>
                <a:spcPct val="100000"/>
              </a:lnSpc>
              <a:spcBef>
                <a:spcPct val="0"/>
              </a:spcBef>
              <a:spcAft>
                <a:spcPct val="0"/>
              </a:spcAft>
              <a:buClrTx/>
              <a:buSzTx/>
              <a:buNone/>
            </a:pPr>
            <a:endParaRPr lang="en-US" dirty="0">
              <a:solidFill>
                <a:srgbClr val="002060"/>
              </a:solidFill>
            </a:endParaRPr>
          </a:p>
          <a:p>
            <a:pPr marL="0" indent="0" algn="just" eaLnBrk="0" fontAlgn="base" hangingPunct="0">
              <a:lnSpc>
                <a:spcPct val="100000"/>
              </a:lnSpc>
              <a:spcBef>
                <a:spcPct val="0"/>
              </a:spcBef>
              <a:spcAft>
                <a:spcPct val="0"/>
              </a:spcAft>
              <a:buClrTx/>
              <a:buSzTx/>
              <a:buNone/>
            </a:pPr>
            <a:endParaRPr lang="en-US" dirty="0" smtClean="0">
              <a:solidFill>
                <a:srgbClr val="002060"/>
              </a:solidFill>
            </a:endParaRPr>
          </a:p>
          <a:p>
            <a:pPr marL="0" lvl="0" indent="0" algn="just" eaLnBrk="0" fontAlgn="base" hangingPunct="0">
              <a:lnSpc>
                <a:spcPct val="100000"/>
              </a:lnSpc>
              <a:spcBef>
                <a:spcPct val="0"/>
              </a:spcBef>
              <a:spcAft>
                <a:spcPct val="0"/>
              </a:spcAft>
              <a:buClrTx/>
              <a:buSzTx/>
              <a:buNone/>
            </a:pPr>
            <a:endParaRPr lang="en-US" sz="1800" b="1" dirty="0" smtClean="0"/>
          </a:p>
          <a:p>
            <a:pPr marL="0" lvl="0" indent="0" algn="just" eaLnBrk="0" fontAlgn="base" hangingPunct="0">
              <a:lnSpc>
                <a:spcPct val="100000"/>
              </a:lnSpc>
              <a:spcBef>
                <a:spcPct val="0"/>
              </a:spcBef>
              <a:spcAft>
                <a:spcPct val="0"/>
              </a:spcAft>
              <a:buClrTx/>
              <a:buSzTx/>
              <a:buNone/>
            </a:pPr>
            <a:endParaRPr lang="en-US" sz="1800" b="1"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3733447" y="4259322"/>
            <a:ext cx="5473073" cy="1861808"/>
          </a:xfrm>
          <a:prstGeom prst="rect">
            <a:avLst/>
          </a:prstGeom>
        </p:spPr>
      </p:pic>
      <p:sp>
        <p:nvSpPr>
          <p:cNvPr id="15" name="Rectangle 5"/>
          <p:cNvSpPr>
            <a:spLocks noChangeArrowheads="1"/>
          </p:cNvSpPr>
          <p:nvPr/>
        </p:nvSpPr>
        <p:spPr bwMode="auto">
          <a:xfrm>
            <a:off x="1122815" y="2854328"/>
            <a:ext cx="104167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b="0" i="0" u="none" strike="noStrike" cap="none" normalizeH="0" baseline="0" dirty="0" err="1" smtClean="0">
                <a:ln>
                  <a:noFill/>
                </a:ln>
                <a:solidFill>
                  <a:srgbClr val="002060"/>
                </a:solidFill>
                <a:effectLst/>
              </a:rPr>
              <a:t>X_train</a:t>
            </a:r>
            <a:r>
              <a:rPr kumimoji="0" lang="en-US" b="0" i="0" u="none" strike="noStrike" cap="none" normalizeH="0" baseline="0" dirty="0" smtClean="0">
                <a:ln>
                  <a:noFill/>
                </a:ln>
                <a:solidFill>
                  <a:srgbClr val="002060"/>
                </a:solidFill>
                <a:effectLst/>
              </a:rPr>
              <a:t> and </a:t>
            </a:r>
            <a:r>
              <a:rPr kumimoji="0" lang="en-US" b="0" i="0" u="none" strike="noStrike" cap="none" normalizeH="0" baseline="0" dirty="0" err="1" smtClean="0">
                <a:ln>
                  <a:noFill/>
                </a:ln>
                <a:solidFill>
                  <a:srgbClr val="002060"/>
                </a:solidFill>
                <a:effectLst/>
              </a:rPr>
              <a:t>X_test</a:t>
            </a:r>
            <a:r>
              <a:rPr kumimoji="0" lang="en-US" b="0" i="0" u="none" strike="noStrike" cap="none" normalizeH="0" baseline="0" dirty="0" smtClean="0">
                <a:ln>
                  <a:noFill/>
                </a:ln>
                <a:solidFill>
                  <a:srgbClr val="002060"/>
                </a:solidFill>
                <a:effectLst/>
              </a:rPr>
              <a:t> contain the images in the form of </a:t>
            </a:r>
            <a:r>
              <a:rPr kumimoji="0" lang="en-US" b="0" i="0" u="none" strike="noStrike" cap="none" normalizeH="0" baseline="0" dirty="0" err="1" smtClean="0">
                <a:ln>
                  <a:noFill/>
                </a:ln>
                <a:solidFill>
                  <a:srgbClr val="002060"/>
                </a:solidFill>
                <a:effectLst/>
              </a:rPr>
              <a:t>numpy</a:t>
            </a:r>
            <a:r>
              <a:rPr kumimoji="0" lang="en-US" b="0" i="0" u="none" strike="noStrike" cap="none" normalizeH="0" baseline="0" dirty="0" smtClean="0">
                <a:ln>
                  <a:noFill/>
                </a:ln>
                <a:solidFill>
                  <a:srgbClr val="002060"/>
                </a:solidFill>
                <a:effectLst/>
              </a:rPr>
              <a:t> arrays with shape (60000, 28, 28) and</a:t>
            </a:r>
            <a:r>
              <a:rPr kumimoji="0" lang="en-US" b="0" i="0" u="none" strike="noStrike" cap="none" normalizeH="0" dirty="0" smtClean="0">
                <a:ln>
                  <a:noFill/>
                </a:ln>
                <a:solidFill>
                  <a:srgbClr val="002060"/>
                </a:solidFill>
                <a:effectLst/>
              </a:rPr>
              <a:t> </a:t>
            </a:r>
            <a:r>
              <a:rPr kumimoji="0" lang="en-US" b="0" i="0" u="none" strike="noStrike" cap="none" normalizeH="0" baseline="0" dirty="0" smtClean="0">
                <a:ln>
                  <a:noFill/>
                </a:ln>
                <a:solidFill>
                  <a:srgbClr val="002060"/>
                </a:solidFill>
                <a:effectLst/>
              </a:rPr>
              <a:t>(10000, 28, 28) respectively.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b="0" i="0" u="none" strike="noStrike" cap="none" normalizeH="0" baseline="0" dirty="0" smtClean="0">
              <a:ln>
                <a:noFill/>
              </a:ln>
              <a:solidFill>
                <a:srgbClr val="002060"/>
              </a:solidFill>
              <a:effectLst/>
            </a:endParaRPr>
          </a:p>
        </p:txBody>
      </p:sp>
      <p:sp>
        <p:nvSpPr>
          <p:cNvPr id="17" name="Rectangle 7"/>
          <p:cNvSpPr>
            <a:spLocks noChangeArrowheads="1"/>
          </p:cNvSpPr>
          <p:nvPr/>
        </p:nvSpPr>
        <p:spPr bwMode="auto">
          <a:xfrm>
            <a:off x="1127492" y="3591379"/>
            <a:ext cx="64530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b="0" i="0" u="none" strike="noStrike" cap="none" normalizeH="0" baseline="0" dirty="0" err="1" smtClean="0">
                <a:ln>
                  <a:noFill/>
                </a:ln>
                <a:solidFill>
                  <a:srgbClr val="002060"/>
                </a:solidFill>
                <a:effectLst/>
              </a:rPr>
              <a:t>y_train</a:t>
            </a:r>
            <a:r>
              <a:rPr kumimoji="0" lang="en-US" b="0" i="0" u="none" strike="noStrike" cap="none" normalizeH="0" baseline="0" dirty="0" smtClean="0">
                <a:ln>
                  <a:noFill/>
                </a:ln>
                <a:solidFill>
                  <a:srgbClr val="002060"/>
                </a:solidFill>
                <a:effectLst/>
              </a:rPr>
              <a:t> and </a:t>
            </a:r>
            <a:r>
              <a:rPr kumimoji="0" lang="en-US" b="0" i="0" u="none" strike="noStrike" cap="none" normalizeH="0" baseline="0" dirty="0" err="1" smtClean="0">
                <a:ln>
                  <a:noFill/>
                </a:ln>
                <a:solidFill>
                  <a:srgbClr val="002060"/>
                </a:solidFill>
                <a:effectLst/>
              </a:rPr>
              <a:t>y_test</a:t>
            </a:r>
            <a:r>
              <a:rPr kumimoji="0" lang="en-US" b="0" i="0" u="none" strike="noStrike" cap="none" normalizeH="0" baseline="0" dirty="0" smtClean="0">
                <a:ln>
                  <a:noFill/>
                </a:ln>
                <a:solidFill>
                  <a:srgbClr val="002060"/>
                </a:solidFill>
                <a:effectLst/>
              </a:rPr>
              <a:t> contain the class labels for the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2060"/>
              </a:solidFill>
              <a:effectLst/>
            </a:endParaRPr>
          </a:p>
        </p:txBody>
      </p:sp>
    </p:spTree>
    <p:extLst>
      <p:ext uri="{BB962C8B-B14F-4D97-AF65-F5344CB8AC3E}">
        <p14:creationId xmlns:p14="http://schemas.microsoft.com/office/powerpoint/2010/main" val="3886796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069" y="650658"/>
            <a:ext cx="10972627" cy="3996000"/>
          </a:xfrm>
        </p:spPr>
        <p:txBody>
          <a:bodyPr/>
          <a:lstStyle/>
          <a:p>
            <a:pPr marL="0" indent="0">
              <a:buNone/>
            </a:pPr>
            <a:r>
              <a:rPr lang="en-IN" b="1" dirty="0" smtClean="0">
                <a:solidFill>
                  <a:srgbClr val="002060"/>
                </a:solidFill>
              </a:rPr>
              <a:t>2.     Normalization/Feature Scaling</a:t>
            </a:r>
          </a:p>
          <a:p>
            <a:pPr marL="548640" lvl="2" indent="0" algn="just">
              <a:buNone/>
            </a:pPr>
            <a:r>
              <a:rPr lang="en-US" dirty="0" smtClean="0">
                <a:solidFill>
                  <a:srgbClr val="002060"/>
                </a:solidFill>
              </a:rPr>
              <a:t>Normalization </a:t>
            </a:r>
            <a:r>
              <a:rPr lang="en-US" dirty="0">
                <a:solidFill>
                  <a:srgbClr val="002060"/>
                </a:solidFill>
              </a:rPr>
              <a:t>is essential to ensure that all pixel values fall within a </a:t>
            </a:r>
            <a:r>
              <a:rPr lang="en-US" dirty="0" smtClean="0">
                <a:solidFill>
                  <a:srgbClr val="002060"/>
                </a:solidFill>
              </a:rPr>
              <a:t>similar range</a:t>
            </a:r>
            <a:r>
              <a:rPr lang="en-US" dirty="0">
                <a:solidFill>
                  <a:srgbClr val="002060"/>
                </a:solidFill>
              </a:rPr>
              <a:t>, typically between 0 and 1. This helps in faster convergence when training a neural network. Since pixel values range from 0 to 255, we divide by 255 to scale them to [0, 1</a:t>
            </a:r>
            <a:r>
              <a:rPr lang="en-US" dirty="0" smtClean="0">
                <a:solidFill>
                  <a:srgbClr val="002060"/>
                </a:solidFill>
              </a:rPr>
              <a:t>].</a:t>
            </a:r>
          </a:p>
          <a:p>
            <a:pPr marL="548640" lvl="2" indent="0" algn="just">
              <a:buNone/>
            </a:pPr>
            <a:endParaRPr lang="en-IN" dirty="0">
              <a:solidFill>
                <a:srgbClr val="002060"/>
              </a:solidFill>
            </a:endParaRPr>
          </a:p>
        </p:txBody>
      </p:sp>
      <p:pic>
        <p:nvPicPr>
          <p:cNvPr id="4" name="Picture 3"/>
          <p:cNvPicPr>
            <a:picLocks noChangeAspect="1"/>
          </p:cNvPicPr>
          <p:nvPr/>
        </p:nvPicPr>
        <p:blipFill>
          <a:blip r:embed="rId2"/>
          <a:stretch>
            <a:fillRect/>
          </a:stretch>
        </p:blipFill>
        <p:spPr>
          <a:xfrm>
            <a:off x="4019908" y="2011583"/>
            <a:ext cx="5158597" cy="1274150"/>
          </a:xfrm>
          <a:prstGeom prst="rect">
            <a:avLst/>
          </a:prstGeom>
        </p:spPr>
      </p:pic>
      <p:pic>
        <p:nvPicPr>
          <p:cNvPr id="6" name="Picture 5"/>
          <p:cNvPicPr>
            <a:picLocks noChangeAspect="1"/>
          </p:cNvPicPr>
          <p:nvPr/>
        </p:nvPicPr>
        <p:blipFill>
          <a:blip r:embed="rId3"/>
          <a:stretch>
            <a:fillRect/>
          </a:stretch>
        </p:blipFill>
        <p:spPr>
          <a:xfrm>
            <a:off x="3554081" y="5191235"/>
            <a:ext cx="6090250" cy="1475786"/>
          </a:xfrm>
          <a:prstGeom prst="rect">
            <a:avLst/>
          </a:prstGeom>
        </p:spPr>
      </p:pic>
      <p:sp>
        <p:nvSpPr>
          <p:cNvPr id="8" name="TextBox 7"/>
          <p:cNvSpPr txBox="1"/>
          <p:nvPr/>
        </p:nvSpPr>
        <p:spPr>
          <a:xfrm>
            <a:off x="655697" y="3962047"/>
            <a:ext cx="10964000" cy="1200329"/>
          </a:xfrm>
          <a:prstGeom prst="rect">
            <a:avLst/>
          </a:prstGeom>
          <a:noFill/>
        </p:spPr>
        <p:txBody>
          <a:bodyPr wrap="square" rtlCol="0">
            <a:spAutoFit/>
          </a:bodyPr>
          <a:lstStyle/>
          <a:p>
            <a:r>
              <a:rPr lang="en-US" dirty="0" smtClean="0">
                <a:solidFill>
                  <a:srgbClr val="002060"/>
                </a:solidFill>
              </a:rPr>
              <a:t>3.     </a:t>
            </a:r>
            <a:r>
              <a:rPr lang="en-US" b="1" dirty="0" smtClean="0">
                <a:solidFill>
                  <a:srgbClr val="002060"/>
                </a:solidFill>
              </a:rPr>
              <a:t>Splitting </a:t>
            </a:r>
            <a:r>
              <a:rPr lang="en-US" b="1" dirty="0">
                <a:solidFill>
                  <a:srgbClr val="002060"/>
                </a:solidFill>
              </a:rPr>
              <a:t>Data into Training and Validation Sets</a:t>
            </a:r>
          </a:p>
          <a:p>
            <a:pPr lvl="1" algn="just"/>
            <a:r>
              <a:rPr lang="en-US" dirty="0" smtClean="0">
                <a:solidFill>
                  <a:srgbClr val="002060"/>
                </a:solidFill>
              </a:rPr>
              <a:t>split </a:t>
            </a:r>
            <a:r>
              <a:rPr lang="en-US" dirty="0">
                <a:solidFill>
                  <a:srgbClr val="002060"/>
                </a:solidFill>
              </a:rPr>
              <a:t>the training data further into training and validation sets. This helps to evaluate the model </a:t>
            </a:r>
            <a:r>
              <a:rPr lang="en-US" dirty="0" smtClean="0">
                <a:solidFill>
                  <a:srgbClr val="002060"/>
                </a:solidFill>
              </a:rPr>
              <a:t>                    performance </a:t>
            </a:r>
            <a:r>
              <a:rPr lang="en-US" dirty="0">
                <a:solidFill>
                  <a:srgbClr val="002060"/>
                </a:solidFill>
              </a:rPr>
              <a:t>during training.</a:t>
            </a:r>
            <a:endParaRPr lang="en-IN" b="1" dirty="0">
              <a:solidFill>
                <a:srgbClr val="002060"/>
              </a:solidFill>
            </a:endParaRPr>
          </a:p>
          <a:p>
            <a:endParaRPr lang="en-IN" dirty="0"/>
          </a:p>
        </p:txBody>
      </p:sp>
    </p:spTree>
    <p:extLst>
      <p:ext uri="{BB962C8B-B14F-4D97-AF65-F5344CB8AC3E}">
        <p14:creationId xmlns:p14="http://schemas.microsoft.com/office/powerpoint/2010/main" val="2075867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Building the First CNN</a:t>
            </a:r>
          </a:p>
        </p:txBody>
      </p:sp>
      <p:sp>
        <p:nvSpPr>
          <p:cNvPr id="5" name="Content Placeholder 4"/>
          <p:cNvSpPr>
            <a:spLocks noGrp="1"/>
          </p:cNvSpPr>
          <p:nvPr>
            <p:ph idx="1"/>
          </p:nvPr>
        </p:nvSpPr>
        <p:spPr>
          <a:xfrm>
            <a:off x="983583" y="1664208"/>
            <a:ext cx="10679329" cy="4050792"/>
          </a:xfrm>
        </p:spPr>
        <p:txBody>
          <a:bodyPr/>
          <a:lstStyle/>
          <a:p>
            <a:pPr algn="just"/>
            <a:r>
              <a:rPr lang="en-US" dirty="0">
                <a:solidFill>
                  <a:srgbClr val="002060"/>
                </a:solidFill>
              </a:rPr>
              <a:t>For building an image classifier here we use deep convolutional neural networks (CNN’s). So, let’s see what happens in each step in a CNN</a:t>
            </a:r>
            <a:r>
              <a:rPr lang="en-US" dirty="0" smtClean="0">
                <a:solidFill>
                  <a:srgbClr val="002060"/>
                </a:solidFill>
              </a:rPr>
              <a:t>.</a:t>
            </a:r>
          </a:p>
          <a:p>
            <a:pPr algn="just"/>
            <a:r>
              <a:rPr lang="en-US" dirty="0" smtClean="0">
                <a:solidFill>
                  <a:srgbClr val="002060"/>
                </a:solidFill>
              </a:rPr>
              <a:t> </a:t>
            </a:r>
            <a:r>
              <a:rPr lang="en-US" dirty="0">
                <a:solidFill>
                  <a:srgbClr val="002060"/>
                </a:solidFill>
              </a:rPr>
              <a:t>Layers in a CNN: </a:t>
            </a:r>
            <a:endParaRPr lang="en-US" dirty="0" smtClean="0">
              <a:solidFill>
                <a:srgbClr val="002060"/>
              </a:solidFill>
            </a:endParaRPr>
          </a:p>
          <a:p>
            <a:pPr lvl="1" algn="just"/>
            <a:r>
              <a:rPr lang="en-US" dirty="0" smtClean="0">
                <a:solidFill>
                  <a:srgbClr val="002060"/>
                </a:solidFill>
              </a:rPr>
              <a:t>Convolution </a:t>
            </a:r>
            <a:r>
              <a:rPr lang="en-US" dirty="0">
                <a:solidFill>
                  <a:srgbClr val="002060"/>
                </a:solidFill>
              </a:rPr>
              <a:t>Layer </a:t>
            </a:r>
            <a:endParaRPr lang="en-US" dirty="0" smtClean="0">
              <a:solidFill>
                <a:srgbClr val="002060"/>
              </a:solidFill>
            </a:endParaRPr>
          </a:p>
          <a:p>
            <a:pPr lvl="1" algn="just"/>
            <a:r>
              <a:rPr lang="en-US" dirty="0" smtClean="0">
                <a:solidFill>
                  <a:srgbClr val="002060"/>
                </a:solidFill>
              </a:rPr>
              <a:t>Pooling Layer</a:t>
            </a:r>
          </a:p>
          <a:p>
            <a:pPr lvl="1" algn="just"/>
            <a:r>
              <a:rPr lang="en-US" dirty="0" smtClean="0">
                <a:solidFill>
                  <a:srgbClr val="002060"/>
                </a:solidFill>
              </a:rPr>
              <a:t>Fully </a:t>
            </a:r>
            <a:r>
              <a:rPr lang="en-US" dirty="0">
                <a:solidFill>
                  <a:srgbClr val="002060"/>
                </a:solidFill>
              </a:rPr>
              <a:t>Connected Layer/Dense Layer </a:t>
            </a:r>
            <a:endParaRPr lang="en-US" dirty="0" smtClean="0">
              <a:solidFill>
                <a:srgbClr val="002060"/>
              </a:solidFill>
            </a:endParaRPr>
          </a:p>
          <a:p>
            <a:pPr algn="just"/>
            <a:r>
              <a:rPr lang="en-US" dirty="0" smtClean="0">
                <a:solidFill>
                  <a:srgbClr val="002060"/>
                </a:solidFill>
              </a:rPr>
              <a:t>We </a:t>
            </a:r>
            <a:r>
              <a:rPr lang="en-US" dirty="0">
                <a:solidFill>
                  <a:srgbClr val="002060"/>
                </a:solidFill>
              </a:rPr>
              <a:t>are going to build a sequential model. The sequential model is a linear stack of layers and this is how we build a sequential model in python</a:t>
            </a:r>
            <a:r>
              <a:rPr lang="en-US" dirty="0" smtClean="0">
                <a:solidFill>
                  <a:srgbClr val="002060"/>
                </a:solidFill>
              </a:rPr>
              <a:t>.</a:t>
            </a:r>
          </a:p>
          <a:p>
            <a:pPr algn="just"/>
            <a:endParaRPr lang="en-US" dirty="0" smtClean="0">
              <a:solidFill>
                <a:srgbClr val="002060"/>
              </a:solidFill>
            </a:endParaRPr>
          </a:p>
          <a:p>
            <a:pPr algn="just"/>
            <a:r>
              <a:rPr lang="en-US" dirty="0" smtClean="0">
                <a:solidFill>
                  <a:srgbClr val="002060"/>
                </a:solidFill>
              </a:rPr>
              <a:t>Once </a:t>
            </a:r>
            <a:r>
              <a:rPr lang="en-US" dirty="0">
                <a:solidFill>
                  <a:srgbClr val="002060"/>
                </a:solidFill>
              </a:rPr>
              <a:t>the sequential model is defined then we can add different layers required as explained below.</a:t>
            </a:r>
            <a:endParaRPr lang="en-US" dirty="0" smtClean="0">
              <a:solidFill>
                <a:srgbClr val="002060"/>
              </a:solidFill>
            </a:endParaRPr>
          </a:p>
          <a:p>
            <a:pPr algn="just"/>
            <a:endParaRPr lang="en-US" dirty="0"/>
          </a:p>
          <a:p>
            <a:pPr algn="just"/>
            <a:endParaRPr lang="en-IN" dirty="0"/>
          </a:p>
        </p:txBody>
      </p:sp>
      <p:pic>
        <p:nvPicPr>
          <p:cNvPr id="6" name="Picture 5"/>
          <p:cNvPicPr>
            <a:picLocks noChangeAspect="1"/>
          </p:cNvPicPr>
          <p:nvPr/>
        </p:nvPicPr>
        <p:blipFill>
          <a:blip r:embed="rId2"/>
          <a:stretch>
            <a:fillRect/>
          </a:stretch>
        </p:blipFill>
        <p:spPr>
          <a:xfrm>
            <a:off x="4971565" y="4445251"/>
            <a:ext cx="3077004" cy="390580"/>
          </a:xfrm>
          <a:prstGeom prst="rect">
            <a:avLst/>
          </a:prstGeom>
        </p:spPr>
      </p:pic>
      <p:pic>
        <p:nvPicPr>
          <p:cNvPr id="8" name="Picture 7"/>
          <p:cNvPicPr>
            <a:picLocks noChangeAspect="1"/>
          </p:cNvPicPr>
          <p:nvPr/>
        </p:nvPicPr>
        <p:blipFill>
          <a:blip r:embed="rId3"/>
          <a:stretch>
            <a:fillRect/>
          </a:stretch>
        </p:blipFill>
        <p:spPr>
          <a:xfrm>
            <a:off x="8186468" y="2093976"/>
            <a:ext cx="3476444" cy="1662396"/>
          </a:xfrm>
          <a:prstGeom prst="rect">
            <a:avLst/>
          </a:prstGeom>
        </p:spPr>
      </p:pic>
    </p:spTree>
    <p:extLst>
      <p:ext uri="{BB962C8B-B14F-4D97-AF65-F5344CB8AC3E}">
        <p14:creationId xmlns:p14="http://schemas.microsoft.com/office/powerpoint/2010/main" val="2054279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solidFill>
                  <a:schemeClr val="accent1">
                    <a:lumMod val="75000"/>
                  </a:schemeClr>
                </a:solidFill>
              </a:rPr>
              <a:t>Convolution Layer:</a:t>
            </a:r>
          </a:p>
        </p:txBody>
      </p:sp>
      <p:sp>
        <p:nvSpPr>
          <p:cNvPr id="3" name="Content Placeholder 2"/>
          <p:cNvSpPr>
            <a:spLocks noGrp="1"/>
          </p:cNvSpPr>
          <p:nvPr>
            <p:ph idx="1"/>
          </p:nvPr>
        </p:nvSpPr>
        <p:spPr>
          <a:xfrm>
            <a:off x="1095900" y="1733220"/>
            <a:ext cx="10058400" cy="4050792"/>
          </a:xfrm>
        </p:spPr>
        <p:txBody>
          <a:bodyPr>
            <a:normAutofit/>
          </a:bodyPr>
          <a:lstStyle/>
          <a:p>
            <a:pPr algn="just"/>
            <a:r>
              <a:rPr lang="en-US" sz="1800" dirty="0">
                <a:solidFill>
                  <a:srgbClr val="002060"/>
                </a:solidFill>
              </a:rPr>
              <a:t>The primary purpose of Convolution in case of a CNN is to extract features from the input image. Convolution preserves the spatial relationship between pixels by learning image features using small squares of input data. </a:t>
            </a:r>
            <a:endParaRPr lang="en-US" sz="1800" dirty="0" smtClean="0">
              <a:solidFill>
                <a:srgbClr val="002060"/>
              </a:solidFill>
            </a:endParaRPr>
          </a:p>
          <a:p>
            <a:pPr algn="just"/>
            <a:r>
              <a:rPr lang="en-US" sz="1800" dirty="0" smtClean="0">
                <a:solidFill>
                  <a:srgbClr val="002060"/>
                </a:solidFill>
              </a:rPr>
              <a:t>Every </a:t>
            </a:r>
            <a:r>
              <a:rPr lang="en-US" sz="1800" dirty="0">
                <a:solidFill>
                  <a:srgbClr val="002060"/>
                </a:solidFill>
              </a:rPr>
              <a:t>image can be considered as a matrix of pixel values. Consider a 7 x 7 image whose pixel values are only 0 and 1 (note that for a grayscale image, pixel values range from 0 to 255, the input matrix below is a special case where pixel values are only 0 and 1). Also, consider another 3 x 3 matrix as shown below. Then, the Convolution of the 7 x 7 image and the 3 x 3 matrix can be computed as shown</a:t>
            </a:r>
            <a:r>
              <a:rPr lang="en-US" sz="1800" dirty="0" smtClean="0">
                <a:solidFill>
                  <a:srgbClr val="002060"/>
                </a:solidFill>
              </a:rPr>
              <a:t>.</a:t>
            </a:r>
          </a:p>
          <a:p>
            <a:pPr algn="just"/>
            <a:endParaRPr lang="en-US" sz="1800" dirty="0">
              <a:solidFill>
                <a:srgbClr val="002060"/>
              </a:solidFill>
            </a:endParaRPr>
          </a:p>
          <a:p>
            <a:pPr algn="just"/>
            <a:endParaRPr lang="en-IN" sz="1800" dirty="0">
              <a:solidFill>
                <a:srgbClr val="002060"/>
              </a:solidFill>
            </a:endParaRPr>
          </a:p>
        </p:txBody>
      </p:sp>
      <p:pic>
        <p:nvPicPr>
          <p:cNvPr id="4" name="Picture 3"/>
          <p:cNvPicPr>
            <a:picLocks noChangeAspect="1"/>
          </p:cNvPicPr>
          <p:nvPr/>
        </p:nvPicPr>
        <p:blipFill>
          <a:blip r:embed="rId2"/>
          <a:stretch>
            <a:fillRect/>
          </a:stretch>
        </p:blipFill>
        <p:spPr>
          <a:xfrm>
            <a:off x="3655005" y="4168399"/>
            <a:ext cx="5463115" cy="2343298"/>
          </a:xfrm>
          <a:prstGeom prst="rect">
            <a:avLst/>
          </a:prstGeom>
        </p:spPr>
      </p:pic>
    </p:spTree>
    <p:extLst>
      <p:ext uri="{BB962C8B-B14F-4D97-AF65-F5344CB8AC3E}">
        <p14:creationId xmlns:p14="http://schemas.microsoft.com/office/powerpoint/2010/main" val="98580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465" y="767751"/>
            <a:ext cx="11188460" cy="5404449"/>
          </a:xfrm>
        </p:spPr>
        <p:txBody>
          <a:bodyPr>
            <a:normAutofit/>
          </a:bodyPr>
          <a:lstStyle/>
          <a:p>
            <a:r>
              <a:rPr lang="en-IN" sz="1800" b="1" dirty="0">
                <a:solidFill>
                  <a:schemeClr val="accent1">
                    <a:lumMod val="75000"/>
                  </a:schemeClr>
                </a:solidFill>
              </a:rPr>
              <a:t>Pooling Layer</a:t>
            </a:r>
            <a:r>
              <a:rPr lang="en-IN" sz="1800" b="1" dirty="0" smtClean="0">
                <a:solidFill>
                  <a:schemeClr val="accent1">
                    <a:lumMod val="75000"/>
                  </a:schemeClr>
                </a:solidFill>
              </a:rPr>
              <a:t>:</a:t>
            </a:r>
          </a:p>
          <a:p>
            <a:pPr lvl="1" algn="just"/>
            <a:r>
              <a:rPr lang="en-US" sz="1600" dirty="0">
                <a:solidFill>
                  <a:srgbClr val="002060"/>
                </a:solidFill>
              </a:rPr>
              <a:t>Pooling reduces the dimensionality of each feature map but retains the most important information. Spatial Pooling can be of different types: Max, Average, Sum etc. In case of Max Pooling, we define a spatial neighborhood (a 2×2 window which we considered in this project) and take the largest element from the rectified feature </a:t>
            </a:r>
            <a:r>
              <a:rPr lang="en-US" sz="1600" dirty="0" smtClean="0">
                <a:solidFill>
                  <a:srgbClr val="002060"/>
                </a:solidFill>
              </a:rPr>
              <a:t>map </a:t>
            </a:r>
            <a:r>
              <a:rPr lang="en-US" sz="1600" dirty="0">
                <a:solidFill>
                  <a:srgbClr val="002060"/>
                </a:solidFill>
              </a:rPr>
              <a:t>within that window.</a:t>
            </a:r>
            <a:r>
              <a:rPr lang="en-IN" sz="1600" dirty="0" smtClean="0">
                <a:solidFill>
                  <a:srgbClr val="002060"/>
                </a:solidFill>
              </a:rPr>
              <a:t> </a:t>
            </a:r>
          </a:p>
          <a:p>
            <a:pPr lvl="1" algn="just"/>
            <a:endParaRPr lang="en-US" sz="1600" dirty="0" smtClean="0">
              <a:solidFill>
                <a:srgbClr val="002060"/>
              </a:solidFill>
            </a:endParaRPr>
          </a:p>
          <a:p>
            <a:pPr lvl="1" algn="just"/>
            <a:endParaRPr lang="en-US" sz="1600" dirty="0">
              <a:solidFill>
                <a:srgbClr val="002060"/>
              </a:solidFill>
            </a:endParaRPr>
          </a:p>
          <a:p>
            <a:pPr lvl="1" algn="just"/>
            <a:endParaRPr lang="en-US" sz="1600" dirty="0" smtClean="0">
              <a:solidFill>
                <a:srgbClr val="002060"/>
              </a:solidFill>
            </a:endParaRPr>
          </a:p>
          <a:p>
            <a:pPr lvl="1" algn="just"/>
            <a:endParaRPr lang="en-US" sz="1600" dirty="0" smtClean="0">
              <a:solidFill>
                <a:srgbClr val="002060"/>
              </a:solidFill>
            </a:endParaRPr>
          </a:p>
          <a:p>
            <a:pPr marL="274320" lvl="1" indent="0" algn="just">
              <a:buNone/>
            </a:pPr>
            <a:endParaRPr lang="en-US" sz="1600" dirty="0">
              <a:solidFill>
                <a:srgbClr val="002060"/>
              </a:solidFill>
            </a:endParaRPr>
          </a:p>
          <a:p>
            <a:pPr lvl="1" algn="just"/>
            <a:endParaRPr lang="en-IN" sz="1600" dirty="0" smtClean="0">
              <a:solidFill>
                <a:srgbClr val="002060"/>
              </a:solidFill>
            </a:endParaRPr>
          </a:p>
          <a:p>
            <a:pPr marL="274320" lvl="1" indent="0" algn="just">
              <a:buNone/>
            </a:pPr>
            <a:endParaRPr lang="en-US" b="1" dirty="0">
              <a:solidFill>
                <a:srgbClr val="002060"/>
              </a:solidFill>
            </a:endParaRPr>
          </a:p>
          <a:p>
            <a:pPr algn="just"/>
            <a:r>
              <a:rPr lang="en-IN" sz="1800" b="1" dirty="0">
                <a:solidFill>
                  <a:schemeClr val="accent1">
                    <a:lumMod val="75000"/>
                  </a:schemeClr>
                </a:solidFill>
              </a:rPr>
              <a:t>Fully Connected Layer/Dense Layer: </a:t>
            </a:r>
            <a:endParaRPr lang="en-IN" sz="1800" b="1" dirty="0" smtClean="0">
              <a:solidFill>
                <a:schemeClr val="accent1">
                  <a:lumMod val="75000"/>
                </a:schemeClr>
              </a:solidFill>
            </a:endParaRPr>
          </a:p>
          <a:p>
            <a:pPr lvl="1" algn="just"/>
            <a:r>
              <a:rPr lang="en-US" dirty="0">
                <a:solidFill>
                  <a:srgbClr val="002060"/>
                </a:solidFill>
              </a:rPr>
              <a:t>The term “Fully Connected” implies that every neuron in the previous layer is connected to every neuron on the next layer. The output from the convolutional and pooling layers represent high level features of the input image. The purpose of the Fully Connected layer is to use these features for classifying the input image into various classes based on the training dataset. Fully connected layer uses a ‘</a:t>
            </a:r>
            <a:r>
              <a:rPr lang="en-US" dirty="0" err="1">
                <a:solidFill>
                  <a:srgbClr val="002060"/>
                </a:solidFill>
              </a:rPr>
              <a:t>softmax</a:t>
            </a:r>
            <a:r>
              <a:rPr lang="en-US" dirty="0">
                <a:solidFill>
                  <a:srgbClr val="002060"/>
                </a:solidFill>
              </a:rPr>
              <a:t>’ activation function in the output layer.</a:t>
            </a:r>
            <a:endParaRPr lang="en-US" b="1" dirty="0">
              <a:solidFill>
                <a:srgbClr val="002060"/>
              </a:solidFill>
            </a:endParaRPr>
          </a:p>
          <a:p>
            <a:pPr algn="just"/>
            <a:endParaRPr lang="en-IN" sz="1800" b="1" dirty="0" smtClean="0">
              <a:solidFill>
                <a:schemeClr val="accent1">
                  <a:lumMod val="75000"/>
                </a:schemeClr>
              </a:solidFill>
            </a:endParaRPr>
          </a:p>
          <a:p>
            <a:pPr lvl="1" algn="just"/>
            <a:endParaRPr lang="en-IN" sz="1600" dirty="0">
              <a:solidFill>
                <a:srgbClr val="002060"/>
              </a:solidFill>
            </a:endParaRPr>
          </a:p>
        </p:txBody>
      </p:sp>
      <p:pic>
        <p:nvPicPr>
          <p:cNvPr id="4" name="Picture 3"/>
          <p:cNvPicPr>
            <a:picLocks noChangeAspect="1"/>
          </p:cNvPicPr>
          <p:nvPr/>
        </p:nvPicPr>
        <p:blipFill>
          <a:blip r:embed="rId2"/>
          <a:stretch>
            <a:fillRect/>
          </a:stretch>
        </p:blipFill>
        <p:spPr>
          <a:xfrm>
            <a:off x="4261449" y="2180846"/>
            <a:ext cx="5236234" cy="1744173"/>
          </a:xfrm>
          <a:prstGeom prst="rect">
            <a:avLst/>
          </a:prstGeom>
        </p:spPr>
      </p:pic>
    </p:spTree>
    <p:extLst>
      <p:ext uri="{BB962C8B-B14F-4D97-AF65-F5344CB8AC3E}">
        <p14:creationId xmlns:p14="http://schemas.microsoft.com/office/powerpoint/2010/main" val="3036240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{1BA8B4D9-AFDB-3C49-B72A-6C0BB0FDA843}tf10001070</Template>
  <TotalTime>2027</TotalTime>
  <Words>1920</Words>
  <Application>Microsoft Office PowerPoint</Application>
  <PresentationFormat>Widescreen</PresentationFormat>
  <Paragraphs>125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Lora</vt:lpstr>
      <vt:lpstr>Lora SemiBold</vt:lpstr>
      <vt:lpstr>Mangal</vt:lpstr>
      <vt:lpstr>Rockwell</vt:lpstr>
      <vt:lpstr>Rockwell Condensed</vt:lpstr>
      <vt:lpstr>Rockwell Extra Bold</vt:lpstr>
      <vt:lpstr>Times New Roman</vt:lpstr>
      <vt:lpstr>Wingdings</vt:lpstr>
      <vt:lpstr>Wood Type</vt:lpstr>
      <vt:lpstr>PowerPoint Presentation</vt:lpstr>
      <vt:lpstr> Image classification  Fashion-Mnist </vt:lpstr>
      <vt:lpstr>INTRODUCTION</vt:lpstr>
      <vt:lpstr>Importing Libraries</vt:lpstr>
      <vt:lpstr>Data Preprocessing</vt:lpstr>
      <vt:lpstr>PowerPoint Presentation</vt:lpstr>
      <vt:lpstr>Building the First CNN</vt:lpstr>
      <vt:lpstr>Convolution Layer:</vt:lpstr>
      <vt:lpstr>PowerPoint Presentation</vt:lpstr>
      <vt:lpstr>PowerPoint Presentation</vt:lpstr>
      <vt:lpstr>PowerPoint Presentation</vt:lpstr>
      <vt:lpstr>Compiling the Model:</vt:lpstr>
      <vt:lpstr>Training the Model:</vt:lpstr>
      <vt:lpstr>Testing and Evaluating the Model</vt:lpstr>
      <vt:lpstr>PowerPoint Presentation</vt:lpstr>
      <vt:lpstr>VISUALIZE OUTPUT</vt:lpstr>
      <vt:lpstr>CONFUSION MATRIX</vt:lpstr>
      <vt:lpstr>Classification report</vt:lpstr>
      <vt:lpstr>PowerPoint Presentation</vt:lpstr>
      <vt:lpstr>IMPROVE MODEL ACCURACY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Fashion-Mnist</dc:title>
  <dc:creator>Dinesh Viswa Teja Gurram</dc:creator>
  <cp:lastModifiedBy>Microsoft account</cp:lastModifiedBy>
  <cp:revision>56</cp:revision>
  <dcterms:created xsi:type="dcterms:W3CDTF">2018-04-21T21:39:02Z</dcterms:created>
  <dcterms:modified xsi:type="dcterms:W3CDTF">2025-01-10T11:42:14Z</dcterms:modified>
</cp:coreProperties>
</file>