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0"/>
  </p:notesMasterIdLst>
  <p:handoutMasterIdLst>
    <p:handoutMasterId r:id="rId21"/>
  </p:handoutMasterIdLst>
  <p:sldIdLst>
    <p:sldId id="339" r:id="rId6"/>
    <p:sldId id="395" r:id="rId7"/>
    <p:sldId id="406" r:id="rId8"/>
    <p:sldId id="408" r:id="rId9"/>
    <p:sldId id="409" r:id="rId10"/>
    <p:sldId id="410" r:id="rId11"/>
    <p:sldId id="411" r:id="rId12"/>
    <p:sldId id="405" r:id="rId13"/>
    <p:sldId id="401" r:id="rId14"/>
    <p:sldId id="403" r:id="rId15"/>
    <p:sldId id="412" r:id="rId16"/>
    <p:sldId id="397" r:id="rId17"/>
    <p:sldId id="376" r:id="rId18"/>
    <p:sldId id="378"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snovne zakonitosti" id="{44008CE7-4650-416C-ACBD-B9B1038E76EB}">
          <p14:sldIdLst>
            <p14:sldId id="339"/>
            <p14:sldId id="395"/>
            <p14:sldId id="406"/>
            <p14:sldId id="408"/>
            <p14:sldId id="409"/>
            <p14:sldId id="410"/>
            <p14:sldId id="411"/>
            <p14:sldId id="405"/>
            <p14:sldId id="401"/>
            <p14:sldId id="403"/>
            <p14:sldId id="412"/>
            <p14:sldId id="397"/>
            <p14:sldId id="376"/>
          </p14:sldIdLst>
        </p14:section>
        <p14:section name="Fotografija" id="{AE8ABB39-D6C7-42D8-8957-46318C29C858}">
          <p14:sldIdLst>
            <p14:sldId id="378"/>
          </p14:sldIdLst>
        </p14:section>
      </p14:sectionLst>
    </p:ex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B14"/>
    <a:srgbClr val="E8500E"/>
    <a:srgbClr val="E84C0E"/>
    <a:srgbClr val="E64C0E"/>
    <a:srgbClr val="F04C0E"/>
    <a:srgbClr val="D9470D"/>
    <a:srgbClr val="F16F1F"/>
    <a:srgbClr val="E64422"/>
    <a:srgbClr val="EE4422"/>
    <a:srgbClr val="EE5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6909" autoAdjust="0"/>
  </p:normalViewPr>
  <p:slideViewPr>
    <p:cSldViewPr snapToGrid="0">
      <p:cViewPr varScale="1">
        <p:scale>
          <a:sx n="126" d="100"/>
          <a:sy n="126" d="100"/>
        </p:scale>
        <p:origin x="144" y="150"/>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12528"/>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2/24/2016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2/24/2016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2/24/2016 2:37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440662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2/24/2016 2:37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11707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7141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0" r:id="rId10"/>
    <p:sldLayoutId id="2147483769" r:id="rId11"/>
    <p:sldLayoutId id="2147483771"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2724762"/>
            <a:ext cx="11694722" cy="1218795"/>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hr-HR" sz="8800" spc="-100" dirty="0" smtClean="0">
                <a:ln w="3175">
                  <a:noFill/>
                </a:ln>
                <a:gradFill>
                  <a:gsLst>
                    <a:gs pos="96667">
                      <a:srgbClr val="FFFFFF"/>
                    </a:gs>
                    <a:gs pos="90000">
                      <a:srgbClr val="FFFFFF"/>
                    </a:gs>
                  </a:gsLst>
                  <a:lin ang="5400000" scaled="0"/>
                </a:gradFill>
                <a:latin typeface="+mj-lt"/>
                <a:cs typeface="Arial" charset="0"/>
              </a:rPr>
              <a:t>Dobro došli!</a:t>
            </a:r>
            <a:endParaRPr lang="en-US" sz="8800" spc="-100" dirty="0">
              <a:ln w="3175">
                <a:noFill/>
              </a:ln>
              <a:gradFill>
                <a:gsLst>
                  <a:gs pos="96667">
                    <a:srgbClr val="FFFFFF"/>
                  </a:gs>
                  <a:gs pos="90000">
                    <a:srgbClr val="FFFFFF"/>
                  </a:gs>
                </a:gsLst>
                <a:lin ang="5400000" scaled="0"/>
              </a:gradFill>
              <a:latin typeface="+mj-lt"/>
              <a:cs typeface="Arial" charset="0"/>
            </a:endParaRPr>
          </a:p>
        </p:txBody>
      </p:sp>
    </p:spTree>
    <p:extLst>
      <p:ext uri="{BB962C8B-B14F-4D97-AF65-F5344CB8AC3E}">
        <p14:creationId xmlns:p14="http://schemas.microsoft.com/office/powerpoint/2010/main" val="33130131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pc="-100" dirty="0" err="1" smtClean="0">
                <a:solidFill>
                  <a:srgbClr val="E84B14"/>
                </a:solidFill>
                <a:latin typeface="+mj-lt"/>
              </a:rPr>
              <a:t>Pluralsight</a:t>
            </a: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1428083"/>
          </a:xfrm>
        </p:spPr>
        <p:txBody>
          <a:bodyPr/>
          <a:lstStyle/>
          <a:p>
            <a:r>
              <a:rPr lang="hr-HR" dirty="0" err="1">
                <a:solidFill>
                  <a:srgbClr val="E84B14"/>
                </a:solidFill>
              </a:rPr>
              <a:t>Hardcore</a:t>
            </a:r>
            <a:r>
              <a:rPr lang="hr-HR" dirty="0">
                <a:solidFill>
                  <a:srgbClr val="E84B14"/>
                </a:solidFill>
              </a:rPr>
              <a:t> </a:t>
            </a:r>
            <a:r>
              <a:rPr lang="hr-HR" dirty="0" err="1">
                <a:solidFill>
                  <a:srgbClr val="E84B14"/>
                </a:solidFill>
              </a:rPr>
              <a:t>developer</a:t>
            </a:r>
            <a:r>
              <a:rPr lang="hr-HR" dirty="0">
                <a:solidFill>
                  <a:srgbClr val="E84B14"/>
                </a:solidFill>
              </a:rPr>
              <a:t> </a:t>
            </a:r>
            <a:r>
              <a:rPr lang="hr-HR" dirty="0" err="1">
                <a:solidFill>
                  <a:srgbClr val="E84B14"/>
                </a:solidFill>
              </a:rPr>
              <a:t>training</a:t>
            </a:r>
            <a:endParaRPr lang="hr-HR" dirty="0">
              <a:solidFill>
                <a:srgbClr val="E84B14"/>
              </a:solidFill>
            </a:endParaRPr>
          </a:p>
          <a:p>
            <a:r>
              <a:rPr lang="hr-HR" dirty="0">
                <a:solidFill>
                  <a:srgbClr val="E84B14"/>
                </a:solidFill>
              </a:rPr>
              <a:t>Na svakom sastanku dijelit ćemo </a:t>
            </a:r>
            <a:r>
              <a:rPr lang="hr-HR" dirty="0" smtClean="0">
                <a:solidFill>
                  <a:srgbClr val="E84B14"/>
                </a:solidFill>
              </a:rPr>
              <a:t>3 vauchera </a:t>
            </a:r>
            <a:r>
              <a:rPr lang="hr-HR" dirty="0">
                <a:solidFill>
                  <a:srgbClr val="E84B14"/>
                </a:solidFill>
              </a:rPr>
              <a:t>za jednomjesečni pristup </a:t>
            </a:r>
            <a:r>
              <a:rPr lang="hr-HR" dirty="0" smtClean="0">
                <a:solidFill>
                  <a:srgbClr val="E84B14"/>
                </a:solidFill>
              </a:rPr>
              <a:t>treninzima</a:t>
            </a:r>
            <a:endParaRPr lang="hr-HR" dirty="0">
              <a:solidFill>
                <a:srgbClr val="E84B14"/>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305" y="3660340"/>
            <a:ext cx="5654047" cy="212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48370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pc="-100" dirty="0" err="1" smtClean="0">
                <a:solidFill>
                  <a:srgbClr val="E84B14"/>
                </a:solidFill>
                <a:latin typeface="+mj-lt"/>
              </a:rPr>
              <a:t>Resharper</a:t>
            </a:r>
            <a:r>
              <a:rPr lang="hr-HR" spc="-100" dirty="0" smtClean="0">
                <a:solidFill>
                  <a:srgbClr val="E84B14"/>
                </a:solidFill>
                <a:latin typeface="+mj-lt"/>
              </a:rPr>
              <a:t> </a:t>
            </a:r>
            <a:r>
              <a:rPr lang="hr-HR" spc="-100" dirty="0" err="1" smtClean="0">
                <a:solidFill>
                  <a:srgbClr val="E84B14"/>
                </a:solidFill>
                <a:latin typeface="+mj-lt"/>
              </a:rPr>
              <a:t>Ultimate</a:t>
            </a: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984885"/>
          </a:xfrm>
        </p:spPr>
        <p:txBody>
          <a:bodyPr/>
          <a:lstStyle/>
          <a:p>
            <a:r>
              <a:rPr lang="hr-HR" dirty="0" smtClean="0">
                <a:solidFill>
                  <a:srgbClr val="E84B14"/>
                </a:solidFill>
              </a:rPr>
              <a:t>Najluđi dodatak za </a:t>
            </a:r>
            <a:r>
              <a:rPr lang="hr-HR" dirty="0" err="1" smtClean="0">
                <a:solidFill>
                  <a:srgbClr val="E84B14"/>
                </a:solidFill>
              </a:rPr>
              <a:t>Visual</a:t>
            </a:r>
            <a:r>
              <a:rPr lang="hr-HR" dirty="0" smtClean="0">
                <a:solidFill>
                  <a:srgbClr val="E84B14"/>
                </a:solidFill>
              </a:rPr>
              <a:t> Studio</a:t>
            </a:r>
            <a:endParaRPr lang="hr-HR" dirty="0">
              <a:solidFill>
                <a:srgbClr val="E84B14"/>
              </a:solidFill>
            </a:endParaRPr>
          </a:p>
          <a:p>
            <a:r>
              <a:rPr lang="hr-HR" dirty="0">
                <a:solidFill>
                  <a:srgbClr val="E84B14"/>
                </a:solidFill>
              </a:rPr>
              <a:t>Na svakom sastanku </a:t>
            </a:r>
            <a:r>
              <a:rPr lang="hr-HR" dirty="0" smtClean="0">
                <a:solidFill>
                  <a:srgbClr val="E84B14"/>
                </a:solidFill>
              </a:rPr>
              <a:t>dijelimo 2 osobnu licencu</a:t>
            </a:r>
            <a:endParaRPr lang="hr-HR" dirty="0">
              <a:solidFill>
                <a:srgbClr val="E84B14"/>
              </a:solidFill>
            </a:endParaRPr>
          </a:p>
        </p:txBody>
      </p:sp>
      <p:pic>
        <p:nvPicPr>
          <p:cNvPr id="1026" name="Picture 2" descr="Code analysis with ReShar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739" y="2894901"/>
            <a:ext cx="7859395" cy="367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697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4B1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Izvlačenje</a:t>
            </a:r>
            <a:endParaRPr lang="en-US" dirty="0"/>
          </a:p>
        </p:txBody>
      </p:sp>
    </p:spTree>
    <p:extLst>
      <p:ext uri="{BB962C8B-B14F-4D97-AF65-F5344CB8AC3E}">
        <p14:creationId xmlns:p14="http://schemas.microsoft.com/office/powerpoint/2010/main" val="26743998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512764" y="1768475"/>
            <a:ext cx="11228440" cy="3748719"/>
          </a:xfrm>
        </p:spPr>
        <p:txBody>
          <a:bodyPr/>
          <a:lstStyle/>
          <a:p>
            <a:pPr marL="0" indent="0">
              <a:spcBef>
                <a:spcPts val="0"/>
              </a:spcBef>
              <a:spcAft>
                <a:spcPts val="1800"/>
              </a:spcAft>
              <a:buNone/>
            </a:pPr>
            <a:r>
              <a:rPr lang="hr-HR" sz="3600" spc="-100" dirty="0" smtClean="0">
                <a:gradFill>
                  <a:gsLst>
                    <a:gs pos="0">
                      <a:srgbClr val="FFFFFF"/>
                    </a:gs>
                    <a:gs pos="86000">
                      <a:srgbClr val="FFFFFF"/>
                    </a:gs>
                  </a:gsLst>
                  <a:lin ang="5400000" scaled="0"/>
                </a:gradFill>
                <a:latin typeface="+mj-lt"/>
              </a:rPr>
              <a:t>Sljedeći sastanak</a:t>
            </a:r>
          </a:p>
          <a:p>
            <a:pPr marL="0" indent="0">
              <a:spcBef>
                <a:spcPts val="0"/>
              </a:spcBef>
              <a:spcAft>
                <a:spcPts val="1800"/>
              </a:spcAft>
              <a:buNone/>
            </a:pPr>
            <a:endParaRPr lang="hr-HR" sz="3600" dirty="0">
              <a:gradFill>
                <a:gsLst>
                  <a:gs pos="0">
                    <a:srgbClr val="FFFFFF"/>
                  </a:gs>
                  <a:gs pos="86000">
                    <a:srgbClr val="FFFFFF"/>
                  </a:gs>
                </a:gsLst>
                <a:lin ang="5400000" scaled="0"/>
              </a:gradFill>
              <a:latin typeface="+mj-lt"/>
            </a:endParaRPr>
          </a:p>
          <a:p>
            <a:pPr marL="0" indent="0">
              <a:spcBef>
                <a:spcPts val="0"/>
              </a:spcBef>
              <a:spcAft>
                <a:spcPts val="1800"/>
              </a:spcAft>
              <a:buNone/>
            </a:pPr>
            <a:r>
              <a:rPr lang="hr-HR" sz="6000" spc="-100" dirty="0" smtClean="0">
                <a:gradFill>
                  <a:gsLst>
                    <a:gs pos="0">
                      <a:srgbClr val="FFFFFF"/>
                    </a:gs>
                    <a:gs pos="86000">
                      <a:srgbClr val="FFFFFF"/>
                    </a:gs>
                  </a:gsLst>
                  <a:lin ang="5400000" scaled="0"/>
                </a:gradFill>
                <a:latin typeface="+mj-lt"/>
              </a:rPr>
              <a:t>2</a:t>
            </a:r>
            <a:r>
              <a:rPr lang="hr-HR" sz="6000" dirty="0" smtClean="0">
                <a:gradFill>
                  <a:gsLst>
                    <a:gs pos="0">
                      <a:srgbClr val="FFFFFF"/>
                    </a:gs>
                    <a:gs pos="86000">
                      <a:srgbClr val="FFFFFF"/>
                    </a:gs>
                  </a:gsLst>
                  <a:lin ang="5400000" scaled="0"/>
                </a:gradFill>
                <a:latin typeface="+mj-lt"/>
              </a:rPr>
              <a:t>3</a:t>
            </a:r>
            <a:r>
              <a:rPr lang="hr-HR" sz="6000" spc="-100" dirty="0" smtClean="0">
                <a:gradFill>
                  <a:gsLst>
                    <a:gs pos="0">
                      <a:srgbClr val="FFFFFF"/>
                    </a:gs>
                    <a:gs pos="86000">
                      <a:srgbClr val="FFFFFF"/>
                    </a:gs>
                  </a:gsLst>
                  <a:lin ang="5400000" scaled="0"/>
                </a:gradFill>
                <a:latin typeface="+mj-lt"/>
              </a:rPr>
              <a:t>. </a:t>
            </a:r>
            <a:r>
              <a:rPr lang="hr-HR" sz="6000" smtClean="0">
                <a:gradFill>
                  <a:gsLst>
                    <a:gs pos="0">
                      <a:srgbClr val="FFFFFF"/>
                    </a:gs>
                    <a:gs pos="86000">
                      <a:srgbClr val="FFFFFF"/>
                    </a:gs>
                  </a:gsLst>
                  <a:lin ang="5400000" scaled="0"/>
                </a:gradFill>
                <a:latin typeface="+mj-lt"/>
              </a:rPr>
              <a:t>ožujka</a:t>
            </a:r>
            <a:r>
              <a:rPr lang="hr-HR" sz="6000" spc="-100" smtClean="0">
                <a:gradFill>
                  <a:gsLst>
                    <a:gs pos="0">
                      <a:srgbClr val="FFFFFF"/>
                    </a:gs>
                    <a:gs pos="86000">
                      <a:srgbClr val="FFFFFF"/>
                    </a:gs>
                  </a:gsLst>
                  <a:lin ang="5400000" scaled="0"/>
                </a:gradFill>
                <a:latin typeface="+mj-lt"/>
              </a:rPr>
              <a:t> </a:t>
            </a:r>
            <a:r>
              <a:rPr lang="hr-HR" sz="6000" spc="-100" dirty="0" smtClean="0">
                <a:gradFill>
                  <a:gsLst>
                    <a:gs pos="0">
                      <a:srgbClr val="FFFFFF"/>
                    </a:gs>
                    <a:gs pos="86000">
                      <a:srgbClr val="FFFFFF"/>
                    </a:gs>
                  </a:gsLst>
                  <a:lin ang="5400000" scaled="0"/>
                </a:gradFill>
                <a:latin typeface="+mj-lt"/>
              </a:rPr>
              <a:t>201</a:t>
            </a:r>
            <a:r>
              <a:rPr lang="en-US" sz="6000" spc="-100" dirty="0" smtClean="0">
                <a:gradFill>
                  <a:gsLst>
                    <a:gs pos="0">
                      <a:srgbClr val="FFFFFF"/>
                    </a:gs>
                    <a:gs pos="86000">
                      <a:srgbClr val="FFFFFF"/>
                    </a:gs>
                  </a:gsLst>
                  <a:lin ang="5400000" scaled="0"/>
                </a:gradFill>
                <a:latin typeface="+mj-lt"/>
              </a:rPr>
              <a:t>6</a:t>
            </a:r>
            <a:r>
              <a:rPr lang="hr-HR" sz="6000" spc="-100" dirty="0" smtClean="0">
                <a:gradFill>
                  <a:gsLst>
                    <a:gs pos="0">
                      <a:srgbClr val="FFFFFF"/>
                    </a:gs>
                    <a:gs pos="86000">
                      <a:srgbClr val="FFFFFF"/>
                    </a:gs>
                  </a:gsLst>
                  <a:lin ang="5400000" scaled="0"/>
                </a:gradFill>
                <a:latin typeface="+mj-lt"/>
              </a:rPr>
              <a:t>.</a:t>
            </a:r>
          </a:p>
          <a:p>
            <a:pPr marL="0" indent="0">
              <a:spcBef>
                <a:spcPts val="0"/>
              </a:spcBef>
              <a:spcAft>
                <a:spcPts val="1800"/>
              </a:spcAft>
              <a:buNone/>
            </a:pPr>
            <a:endParaRPr lang="hr-HR" sz="3600" dirty="0">
              <a:gradFill>
                <a:gsLst>
                  <a:gs pos="0">
                    <a:srgbClr val="FFFFFF"/>
                  </a:gs>
                  <a:gs pos="86000">
                    <a:srgbClr val="FFFFFF"/>
                  </a:gs>
                </a:gsLst>
                <a:lin ang="5400000" scaled="0"/>
              </a:gradFill>
              <a:latin typeface="+mj-lt"/>
            </a:endParaRPr>
          </a:p>
          <a:p>
            <a:pPr marL="0" indent="0">
              <a:spcBef>
                <a:spcPts val="0"/>
              </a:spcBef>
              <a:spcAft>
                <a:spcPts val="1800"/>
              </a:spcAft>
              <a:buNone/>
            </a:pPr>
            <a:r>
              <a:rPr lang="hr-HR" sz="3600" spc="-100" dirty="0" smtClean="0">
                <a:gradFill>
                  <a:gsLst>
                    <a:gs pos="0">
                      <a:srgbClr val="FFFFFF"/>
                    </a:gs>
                    <a:gs pos="86000">
                      <a:srgbClr val="FFFFFF"/>
                    </a:gs>
                  </a:gsLst>
                  <a:lin ang="5400000" scaled="0"/>
                </a:gradFill>
                <a:latin typeface="+mj-lt"/>
              </a:rPr>
              <a:t>Svaka četvrta srijeda u mjesecu</a:t>
            </a:r>
          </a:p>
        </p:txBody>
      </p:sp>
    </p:spTree>
    <p:extLst>
      <p:ext uri="{BB962C8B-B14F-4D97-AF65-F5344CB8AC3E}">
        <p14:creationId xmlns:p14="http://schemas.microsoft.com/office/powerpoint/2010/main" val="25491649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www.igrekuhanja.net/wp-content/uploads/2011/10/sunka-pizz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12188825" cy="891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3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solidFill>
                  <a:srgbClr val="E84B14"/>
                </a:solidFill>
              </a:rPr>
              <a:t>Raspored</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4425827"/>
          </a:xfrm>
        </p:spPr>
        <p:txBody>
          <a:bodyPr/>
          <a:lstStyle/>
          <a:p>
            <a:r>
              <a:rPr lang="hr-HR" dirty="0">
                <a:solidFill>
                  <a:srgbClr val="E84B14"/>
                </a:solidFill>
              </a:rPr>
              <a:t>Uvod i tekući poslovi</a:t>
            </a:r>
          </a:p>
          <a:p>
            <a:pPr lvl="1"/>
            <a:endParaRPr lang="en-US" sz="1100" dirty="0" smtClean="0"/>
          </a:p>
          <a:p>
            <a:r>
              <a:rPr lang="en-US" dirty="0" err="1">
                <a:solidFill>
                  <a:srgbClr val="E84B14"/>
                </a:solidFill>
              </a:rPr>
              <a:t>Viseplatformske</a:t>
            </a:r>
            <a:r>
              <a:rPr lang="en-US" dirty="0">
                <a:solidFill>
                  <a:srgbClr val="E84B14"/>
                </a:solidFill>
              </a:rPr>
              <a:t> </a:t>
            </a:r>
            <a:r>
              <a:rPr lang="en-US" dirty="0" err="1">
                <a:solidFill>
                  <a:srgbClr val="E84B14"/>
                </a:solidFill>
              </a:rPr>
              <a:t>kalorije</a:t>
            </a:r>
            <a:r>
              <a:rPr lang="en-US" dirty="0">
                <a:solidFill>
                  <a:srgbClr val="E84B14"/>
                </a:solidFill>
              </a:rPr>
              <a:t> za </a:t>
            </a:r>
            <a:r>
              <a:rPr lang="en-US" dirty="0" err="1">
                <a:solidFill>
                  <a:srgbClr val="E84B14"/>
                </a:solidFill>
              </a:rPr>
              <a:t>buildere</a:t>
            </a:r>
            <a:r>
              <a:rPr lang="en-US" dirty="0">
                <a:solidFill>
                  <a:srgbClr val="E84B14"/>
                </a:solidFill>
              </a:rPr>
              <a:t> (make the cake)</a:t>
            </a:r>
            <a:endParaRPr lang="en-US" dirty="0" smtClean="0">
              <a:solidFill>
                <a:srgbClr val="E84B14"/>
              </a:solidFill>
            </a:endParaRPr>
          </a:p>
          <a:p>
            <a:pPr lvl="1"/>
            <a:r>
              <a:rPr lang="hr-HR" dirty="0" smtClean="0"/>
              <a:t>Miljenko Cvjetko</a:t>
            </a:r>
            <a:endParaRPr lang="en-US" dirty="0" smtClean="0"/>
          </a:p>
          <a:p>
            <a:pPr lvl="1"/>
            <a:endParaRPr lang="hr-HR" sz="1100" dirty="0" smtClean="0"/>
          </a:p>
          <a:p>
            <a:r>
              <a:rPr lang="hr-HR" dirty="0" smtClean="0">
                <a:solidFill>
                  <a:srgbClr val="E84B14"/>
                </a:solidFill>
              </a:rPr>
              <a:t>Azure Mobile </a:t>
            </a:r>
            <a:r>
              <a:rPr lang="hr-HR" dirty="0" err="1" smtClean="0">
                <a:solidFill>
                  <a:srgbClr val="E84B14"/>
                </a:solidFill>
              </a:rPr>
              <a:t>Engagement</a:t>
            </a:r>
            <a:endParaRPr lang="en-US" dirty="0" smtClean="0">
              <a:solidFill>
                <a:srgbClr val="E84B14"/>
              </a:solidFill>
            </a:endParaRPr>
          </a:p>
          <a:p>
            <a:pPr lvl="1"/>
            <a:r>
              <a:rPr lang="hr-HR" dirty="0" smtClean="0"/>
              <a:t>Ivan Čuljak</a:t>
            </a:r>
            <a:endParaRPr lang="en-US" sz="1100" dirty="0"/>
          </a:p>
          <a:p>
            <a:pPr lvl="1"/>
            <a:endParaRPr lang="en-US" sz="1100" dirty="0" smtClean="0"/>
          </a:p>
          <a:p>
            <a:r>
              <a:rPr lang="hr-HR" dirty="0" err="1" smtClean="0">
                <a:solidFill>
                  <a:srgbClr val="E84B14"/>
                </a:solidFill>
              </a:rPr>
              <a:t>Networking</a:t>
            </a:r>
            <a:r>
              <a:rPr lang="hr-HR" dirty="0" smtClean="0">
                <a:solidFill>
                  <a:srgbClr val="E84B14"/>
                </a:solidFill>
              </a:rPr>
              <a:t>, druženje, klopa</a:t>
            </a:r>
            <a:endParaRPr lang="hr-HR" dirty="0">
              <a:solidFill>
                <a:srgbClr val="E84B14"/>
              </a:solidFill>
            </a:endParaRPr>
          </a:p>
          <a:p>
            <a:pPr lvl="1"/>
            <a:endParaRPr lang="en-US" sz="1100" dirty="0"/>
          </a:p>
          <a:p>
            <a:pPr lvl="1"/>
            <a:endParaRPr lang="hr-HR" dirty="0" smtClean="0"/>
          </a:p>
        </p:txBody>
      </p:sp>
    </p:spTree>
    <p:extLst>
      <p:ext uri="{BB962C8B-B14F-4D97-AF65-F5344CB8AC3E}">
        <p14:creationId xmlns:p14="http://schemas.microsoft.com/office/powerpoint/2010/main" val="42726114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solidFill>
                  <a:srgbClr val="E84B14"/>
                </a:solidFill>
              </a:rPr>
              <a:t>Što je </a:t>
            </a:r>
            <a:r>
              <a:rPr lang="hr-HR" dirty="0" err="1" smtClean="0">
                <a:solidFill>
                  <a:srgbClr val="E84B14"/>
                </a:solidFill>
              </a:rPr>
              <a:t>DevUG</a:t>
            </a:r>
            <a:r>
              <a:rPr lang="hr-HR" dirty="0" smtClean="0">
                <a:solidFill>
                  <a:srgbClr val="E84B14"/>
                </a:solidFill>
              </a:rPr>
              <a:t> Zagreb?</a:t>
            </a:r>
            <a:endParaRPr lang="en-US" dirty="0">
              <a:solidFill>
                <a:srgbClr val="E84B14"/>
              </a:solidFill>
            </a:endParaRPr>
          </a:p>
        </p:txBody>
      </p:sp>
      <p:sp>
        <p:nvSpPr>
          <p:cNvPr id="4" name="Text Placeholder 3"/>
          <p:cNvSpPr>
            <a:spLocks noGrp="1"/>
          </p:cNvSpPr>
          <p:nvPr>
            <p:ph type="body" sz="quarter" idx="10"/>
          </p:nvPr>
        </p:nvSpPr>
        <p:spPr>
          <a:xfrm>
            <a:off x="519112" y="1447799"/>
            <a:ext cx="11149013" cy="6587957"/>
          </a:xfrm>
        </p:spPr>
        <p:txBody>
          <a:bodyPr/>
          <a:lstStyle/>
          <a:p>
            <a:pPr marL="457200" indent="-457200">
              <a:buFont typeface="Wingdings" panose="05000000000000000000" pitchFamily="2" charset="2"/>
              <a:buChar char="v"/>
            </a:pPr>
            <a:r>
              <a:rPr lang="hr-HR" sz="3200" dirty="0"/>
              <a:t>Na osobnoj bazi</a:t>
            </a:r>
          </a:p>
          <a:p>
            <a:pPr marL="457200" indent="-457200">
              <a:buFont typeface="Wingdings" panose="05000000000000000000" pitchFamily="2" charset="2"/>
              <a:buChar char="v"/>
            </a:pPr>
            <a:r>
              <a:rPr lang="hr-HR" sz="3200" dirty="0"/>
              <a:t>Druženje</a:t>
            </a:r>
          </a:p>
          <a:p>
            <a:pPr marL="457200" indent="-457200">
              <a:buFont typeface="Wingdings" panose="05000000000000000000" pitchFamily="2" charset="2"/>
              <a:buChar char="v"/>
            </a:pPr>
            <a:r>
              <a:rPr lang="hr-HR" sz="3200" dirty="0"/>
              <a:t>Dijeljenje znanja</a:t>
            </a:r>
          </a:p>
          <a:p>
            <a:pPr marL="457200" indent="-457200">
              <a:buFont typeface="Wingdings" panose="05000000000000000000" pitchFamily="2" charset="2"/>
              <a:buChar char="v"/>
            </a:pPr>
            <a:r>
              <a:rPr lang="hr-HR" sz="3200" dirty="0"/>
              <a:t>Razmjena konkretnih iskustava</a:t>
            </a:r>
          </a:p>
          <a:p>
            <a:pPr marL="457200" indent="-457200">
              <a:buFont typeface="Wingdings" panose="05000000000000000000" pitchFamily="2" charset="2"/>
              <a:buChar char="v"/>
            </a:pPr>
            <a:r>
              <a:rPr lang="hr-HR" sz="3200" dirty="0"/>
              <a:t>Otvorenost</a:t>
            </a:r>
          </a:p>
          <a:p>
            <a:pPr marL="457200" indent="-457200">
              <a:buFont typeface="Wingdings" panose="05000000000000000000" pitchFamily="2" charset="2"/>
              <a:buChar char="v"/>
            </a:pPr>
            <a:r>
              <a:rPr lang="hr-HR" sz="3200" dirty="0"/>
              <a:t>Besplatno + volonterski</a:t>
            </a:r>
          </a:p>
          <a:p>
            <a:pPr marL="457200" indent="-457200">
              <a:buFont typeface="Wingdings" panose="05000000000000000000" pitchFamily="2" charset="2"/>
              <a:buChar char="v"/>
            </a:pPr>
            <a:r>
              <a:rPr lang="hr-HR" sz="3200" dirty="0"/>
              <a:t>Suradnja s drugim UG</a:t>
            </a:r>
          </a:p>
          <a:p>
            <a:pPr marL="457200" indent="-457200">
              <a:buFont typeface="Wingdings" panose="05000000000000000000" pitchFamily="2" charset="2"/>
              <a:buChar char="v"/>
            </a:pPr>
            <a:r>
              <a:rPr lang="hr-HR" sz="3200" dirty="0"/>
              <a:t>Suradnja sa srodnim udrugama/organizacijama</a:t>
            </a:r>
          </a:p>
          <a:p>
            <a:pPr marL="457200" indent="-457200">
              <a:buFont typeface="Wingdings" panose="05000000000000000000" pitchFamily="2" charset="2"/>
              <a:buChar char="v"/>
            </a:pPr>
            <a:r>
              <a:rPr lang="hr-HR" sz="3200" dirty="0"/>
              <a:t>Razne pogodnosti za članove</a:t>
            </a:r>
          </a:p>
          <a:p>
            <a:endParaRPr lang="hr-HR" sz="3200" dirty="0"/>
          </a:p>
          <a:p>
            <a:endParaRPr lang="hr-HR" sz="3200" dirty="0"/>
          </a:p>
          <a:p>
            <a:endParaRPr lang="hr-HR" sz="3200" dirty="0"/>
          </a:p>
        </p:txBody>
      </p:sp>
    </p:spTree>
    <p:extLst>
      <p:ext uri="{BB962C8B-B14F-4D97-AF65-F5344CB8AC3E}">
        <p14:creationId xmlns:p14="http://schemas.microsoft.com/office/powerpoint/2010/main" val="51867467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solidFill>
                  <a:srgbClr val="E84B14"/>
                </a:solidFill>
              </a:rPr>
              <a:t>Teme</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4386329"/>
          </a:xfrm>
        </p:spPr>
        <p:txBody>
          <a:bodyPr/>
          <a:lstStyle/>
          <a:p>
            <a:pPr marL="571500" indent="-571500">
              <a:buFont typeface="Wingdings" panose="05000000000000000000" pitchFamily="2" charset="2"/>
              <a:buChar char="v"/>
            </a:pPr>
            <a:r>
              <a:rPr lang="hr-HR" sz="3600" dirty="0" smtClean="0">
                <a:solidFill>
                  <a:srgbClr val="E84B14"/>
                </a:solidFill>
              </a:rPr>
              <a:t>Microsoft Developer Platform</a:t>
            </a:r>
            <a:r>
              <a:rPr lang="hr-HR" sz="3600" b="1" dirty="0" smtClean="0">
                <a:solidFill>
                  <a:srgbClr val="E84B14"/>
                </a:solidFill>
              </a:rPr>
              <a:t/>
            </a:r>
            <a:br>
              <a:rPr lang="hr-HR" sz="3600" b="1" dirty="0" smtClean="0">
                <a:solidFill>
                  <a:srgbClr val="E84B14"/>
                </a:solidFill>
              </a:rPr>
            </a:br>
            <a:r>
              <a:rPr lang="hr-HR" sz="3600" dirty="0" smtClean="0"/>
              <a:t>ASP.NET, Windows, Azure, </a:t>
            </a:r>
            <a:r>
              <a:rPr lang="hr-HR" sz="3600" dirty="0" err="1" smtClean="0"/>
              <a:t>Visual</a:t>
            </a:r>
            <a:r>
              <a:rPr lang="hr-HR" sz="3600" dirty="0" smtClean="0"/>
              <a:t> Studio</a:t>
            </a:r>
          </a:p>
          <a:p>
            <a:pPr marL="571500" indent="-571500">
              <a:buFont typeface="Wingdings" panose="05000000000000000000" pitchFamily="2" charset="2"/>
              <a:buChar char="v"/>
            </a:pPr>
            <a:r>
              <a:rPr lang="hr-HR" sz="3600" dirty="0" smtClean="0">
                <a:solidFill>
                  <a:srgbClr val="E84B14"/>
                </a:solidFill>
              </a:rPr>
              <a:t>Development </a:t>
            </a:r>
            <a:r>
              <a:rPr lang="hr-HR" sz="3600" i="1" dirty="0" err="1" smtClean="0">
                <a:solidFill>
                  <a:srgbClr val="E84B14"/>
                </a:solidFill>
              </a:rPr>
              <a:t>en</a:t>
            </a:r>
            <a:r>
              <a:rPr lang="hr-HR" sz="3600" i="1" dirty="0" smtClean="0">
                <a:solidFill>
                  <a:srgbClr val="E84B14"/>
                </a:solidFill>
              </a:rPr>
              <a:t> general</a:t>
            </a:r>
            <a:r>
              <a:rPr lang="hr-HR" sz="3600" b="1" i="1" dirty="0" smtClean="0">
                <a:solidFill>
                  <a:srgbClr val="E84B14"/>
                </a:solidFill>
              </a:rPr>
              <a:t/>
            </a:r>
            <a:br>
              <a:rPr lang="hr-HR" sz="3600" b="1" i="1" dirty="0" smtClean="0">
                <a:solidFill>
                  <a:srgbClr val="E84B14"/>
                </a:solidFill>
              </a:rPr>
            </a:br>
            <a:r>
              <a:rPr lang="hr-HR" sz="3600" dirty="0" smtClean="0"/>
              <a:t>arhitektura, ALM, </a:t>
            </a:r>
            <a:r>
              <a:rPr lang="hr-HR" sz="3600" i="1" dirty="0" err="1" smtClean="0"/>
              <a:t>best</a:t>
            </a:r>
            <a:r>
              <a:rPr lang="hr-HR" sz="3600" i="1" dirty="0" smtClean="0"/>
              <a:t> </a:t>
            </a:r>
            <a:r>
              <a:rPr lang="hr-HR" sz="3600" i="1" dirty="0" err="1" smtClean="0"/>
              <a:t>practices</a:t>
            </a:r>
            <a:endParaRPr lang="hr-HR" sz="3600" i="1" dirty="0"/>
          </a:p>
          <a:p>
            <a:pPr marL="571500" indent="-571500">
              <a:buFont typeface="Wingdings" panose="05000000000000000000" pitchFamily="2" charset="2"/>
              <a:buChar char="v"/>
            </a:pPr>
            <a:r>
              <a:rPr lang="hr-HR" sz="3600" dirty="0" smtClean="0">
                <a:solidFill>
                  <a:srgbClr val="E84B14"/>
                </a:solidFill>
              </a:rPr>
              <a:t>Standardne i srodne tehnologije</a:t>
            </a:r>
            <a:r>
              <a:rPr lang="hr-HR" sz="3600" b="1" dirty="0" smtClean="0">
                <a:solidFill>
                  <a:srgbClr val="E84B14"/>
                </a:solidFill>
              </a:rPr>
              <a:t/>
            </a:r>
            <a:br>
              <a:rPr lang="hr-HR" sz="3600" b="1" dirty="0" smtClean="0">
                <a:solidFill>
                  <a:srgbClr val="E84B14"/>
                </a:solidFill>
              </a:rPr>
            </a:br>
            <a:r>
              <a:rPr lang="hr-HR" sz="3600" dirty="0" smtClean="0"/>
              <a:t>Web, </a:t>
            </a:r>
            <a:r>
              <a:rPr lang="hr-HR" sz="3600" dirty="0" err="1" smtClean="0"/>
              <a:t>Cloud</a:t>
            </a:r>
            <a:r>
              <a:rPr lang="hr-HR" sz="3600" dirty="0" smtClean="0"/>
              <a:t>, HTML, </a:t>
            </a:r>
            <a:r>
              <a:rPr lang="hr-HR" sz="3600" dirty="0" err="1" smtClean="0"/>
              <a:t>cross</a:t>
            </a:r>
            <a:r>
              <a:rPr lang="hr-HR" sz="3600" dirty="0" smtClean="0"/>
              <a:t>-platform, </a:t>
            </a:r>
            <a:r>
              <a:rPr lang="hr-HR" sz="3600" dirty="0" err="1" smtClean="0"/>
              <a:t>Xamarin</a:t>
            </a:r>
            <a:endParaRPr lang="hr-HR" sz="3600" dirty="0"/>
          </a:p>
          <a:p>
            <a:pPr lvl="1"/>
            <a:endParaRPr lang="en-US" sz="3600" dirty="0"/>
          </a:p>
          <a:p>
            <a:pPr lvl="1"/>
            <a:endParaRPr lang="hr-HR" sz="3600" dirty="0" smtClean="0"/>
          </a:p>
        </p:txBody>
      </p:sp>
    </p:spTree>
    <p:extLst>
      <p:ext uri="{BB962C8B-B14F-4D97-AF65-F5344CB8AC3E}">
        <p14:creationId xmlns:p14="http://schemas.microsoft.com/office/powerpoint/2010/main" val="19247536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solidFill>
                  <a:srgbClr val="E84B14"/>
                </a:solidFill>
              </a:rPr>
              <a:t>Brojevi</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2839239"/>
          </a:xfrm>
        </p:spPr>
        <p:txBody>
          <a:bodyPr/>
          <a:lstStyle/>
          <a:p>
            <a:pPr marL="571500" indent="-571500">
              <a:buFont typeface="Wingdings" panose="05000000000000000000" pitchFamily="2" charset="2"/>
              <a:buChar char="v"/>
            </a:pPr>
            <a:r>
              <a:rPr lang="hr-HR" sz="3600" dirty="0" smtClean="0">
                <a:solidFill>
                  <a:srgbClr val="E84B14"/>
                </a:solidFill>
              </a:rPr>
              <a:t>816 pretplatnika na listi</a:t>
            </a:r>
          </a:p>
          <a:p>
            <a:pPr marL="571500" indent="-571500">
              <a:buFont typeface="Wingdings" panose="05000000000000000000" pitchFamily="2" charset="2"/>
              <a:buChar char="v"/>
            </a:pPr>
            <a:r>
              <a:rPr lang="hr-HR" sz="3600" dirty="0" smtClean="0">
                <a:solidFill>
                  <a:srgbClr val="E84B14"/>
                </a:solidFill>
              </a:rPr>
              <a:t>98 prijava na današnji sastanak</a:t>
            </a:r>
          </a:p>
          <a:p>
            <a:r>
              <a:rPr lang="hr-HR" sz="3600" b="1" i="1" dirty="0" smtClean="0">
                <a:solidFill>
                  <a:srgbClr val="E84B14"/>
                </a:solidFill>
              </a:rPr>
              <a:t/>
            </a:r>
            <a:br>
              <a:rPr lang="hr-HR" sz="3600" b="1" i="1" dirty="0" smtClean="0">
                <a:solidFill>
                  <a:srgbClr val="E84B14"/>
                </a:solidFill>
              </a:rPr>
            </a:br>
            <a:endParaRPr lang="en-US" sz="3600" dirty="0"/>
          </a:p>
          <a:p>
            <a:pPr lvl="1"/>
            <a:endParaRPr lang="hr-HR" sz="3600" dirty="0" smtClean="0"/>
          </a:p>
        </p:txBody>
      </p:sp>
    </p:spTree>
    <p:extLst>
      <p:ext uri="{BB962C8B-B14F-4D97-AF65-F5344CB8AC3E}">
        <p14:creationId xmlns:p14="http://schemas.microsoft.com/office/powerpoint/2010/main" val="40404515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solidFill>
                  <a:srgbClr val="E84B14"/>
                </a:solidFill>
              </a:rPr>
              <a:t>Kako se uključiti?</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2954655"/>
          </a:xfrm>
        </p:spPr>
        <p:txBody>
          <a:bodyPr/>
          <a:lstStyle/>
          <a:p>
            <a:pPr marL="571500" indent="-571500">
              <a:buFont typeface="Wingdings" panose="05000000000000000000" pitchFamily="2" charset="2"/>
              <a:buChar char="v"/>
            </a:pPr>
            <a:r>
              <a:rPr lang="hr-HR" sz="3600" dirty="0">
                <a:solidFill>
                  <a:srgbClr val="E84B14"/>
                </a:solidFill>
              </a:rPr>
              <a:t>Predavanja</a:t>
            </a:r>
          </a:p>
          <a:p>
            <a:pPr marL="571500" indent="-571500">
              <a:buFont typeface="Wingdings" panose="05000000000000000000" pitchFamily="2" charset="2"/>
              <a:buChar char="v"/>
            </a:pPr>
            <a:r>
              <a:rPr lang="hr-HR" sz="3600" dirty="0">
                <a:solidFill>
                  <a:srgbClr val="E84B14"/>
                </a:solidFill>
              </a:rPr>
              <a:t>Sudjelovanje u organizaciji</a:t>
            </a:r>
          </a:p>
          <a:p>
            <a:pPr marL="571500" indent="-571500">
              <a:buFont typeface="Wingdings" panose="05000000000000000000" pitchFamily="2" charset="2"/>
              <a:buChar char="v"/>
            </a:pPr>
            <a:r>
              <a:rPr lang="hr-HR" sz="3600" dirty="0">
                <a:solidFill>
                  <a:srgbClr val="E84B14"/>
                </a:solidFill>
              </a:rPr>
              <a:t>Ideje</a:t>
            </a:r>
          </a:p>
          <a:p>
            <a:pPr marL="571500" indent="-571500">
              <a:buFont typeface="Wingdings" panose="05000000000000000000" pitchFamily="2" charset="2"/>
              <a:buChar char="v"/>
            </a:pPr>
            <a:r>
              <a:rPr lang="hr-HR" sz="3600" dirty="0">
                <a:solidFill>
                  <a:srgbClr val="E84B14"/>
                </a:solidFill>
              </a:rPr>
              <a:t>Promocija oko sebe</a:t>
            </a:r>
          </a:p>
          <a:p>
            <a:pPr marL="571500" indent="-571500">
              <a:buFont typeface="Wingdings" panose="05000000000000000000" pitchFamily="2" charset="2"/>
              <a:buChar char="v"/>
            </a:pPr>
            <a:r>
              <a:rPr lang="hr-HR" sz="3600" dirty="0">
                <a:solidFill>
                  <a:srgbClr val="E84B14"/>
                </a:solidFill>
              </a:rPr>
              <a:t>Sponzorstva</a:t>
            </a:r>
          </a:p>
        </p:txBody>
      </p:sp>
    </p:spTree>
    <p:extLst>
      <p:ext uri="{BB962C8B-B14F-4D97-AF65-F5344CB8AC3E}">
        <p14:creationId xmlns:p14="http://schemas.microsoft.com/office/powerpoint/2010/main" val="23772008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solidFill>
                  <a:srgbClr val="E84B14"/>
                </a:solidFill>
              </a:rPr>
              <a:t>Kada?</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997196"/>
          </a:xfrm>
        </p:spPr>
        <p:txBody>
          <a:bodyPr/>
          <a:lstStyle/>
          <a:p>
            <a:pPr marL="571500" indent="-571500">
              <a:buFont typeface="Wingdings" panose="05000000000000000000" pitchFamily="2" charset="2"/>
              <a:buChar char="v"/>
            </a:pPr>
            <a:r>
              <a:rPr lang="hr-HR" sz="3600" dirty="0" smtClean="0">
                <a:solidFill>
                  <a:srgbClr val="E84B14"/>
                </a:solidFill>
              </a:rPr>
              <a:t>Svaka četvrta srijeda u mjesecu</a:t>
            </a:r>
            <a:br>
              <a:rPr lang="hr-HR" sz="3600" dirty="0" smtClean="0">
                <a:solidFill>
                  <a:srgbClr val="E84B14"/>
                </a:solidFill>
              </a:rPr>
            </a:br>
            <a:r>
              <a:rPr lang="hr-HR" sz="3600" dirty="0" smtClean="0">
                <a:solidFill>
                  <a:srgbClr val="E84B14"/>
                </a:solidFill>
              </a:rPr>
              <a:t>(osim kad nije)</a:t>
            </a:r>
          </a:p>
        </p:txBody>
      </p:sp>
    </p:spTree>
    <p:extLst>
      <p:ext uri="{BB962C8B-B14F-4D97-AF65-F5344CB8AC3E}">
        <p14:creationId xmlns:p14="http://schemas.microsoft.com/office/powerpoint/2010/main" val="176523665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4B1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Najave i </a:t>
            </a:r>
            <a:r>
              <a:rPr lang="hr-HR" dirty="0" err="1" smtClean="0"/>
              <a:t>gudizi</a:t>
            </a:r>
            <a:endParaRPr lang="en-US" dirty="0"/>
          </a:p>
        </p:txBody>
      </p:sp>
    </p:spTree>
    <p:extLst>
      <p:ext uri="{BB962C8B-B14F-4D97-AF65-F5344CB8AC3E}">
        <p14:creationId xmlns:p14="http://schemas.microsoft.com/office/powerpoint/2010/main" val="30460793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pc="-100" dirty="0" smtClean="0">
                <a:solidFill>
                  <a:srgbClr val="E84B14"/>
                </a:solidFill>
                <a:latin typeface="+mj-lt"/>
              </a:rPr>
              <a:t>WinDays 16</a:t>
            </a:r>
            <a:endParaRPr lang="en-US" spc="-100" dirty="0">
              <a:solidFill>
                <a:srgbClr val="E84B14"/>
              </a:solidFill>
              <a:latin typeface="+mj-lt"/>
            </a:endParaRPr>
          </a:p>
        </p:txBody>
      </p:sp>
      <p:sp>
        <p:nvSpPr>
          <p:cNvPr id="5" name="Text Placeholder 2"/>
          <p:cNvSpPr>
            <a:spLocks noGrp="1"/>
          </p:cNvSpPr>
          <p:nvPr>
            <p:ph idx="1"/>
          </p:nvPr>
        </p:nvSpPr>
        <p:spPr>
          <a:xfrm>
            <a:off x="519113" y="1447799"/>
            <a:ext cx="6841808" cy="3127010"/>
          </a:xfrm>
        </p:spPr>
        <p:txBody>
          <a:bodyPr/>
          <a:lstStyle/>
          <a:p>
            <a:r>
              <a:rPr lang="hr-HR" b="1" dirty="0" smtClean="0">
                <a:solidFill>
                  <a:srgbClr val="E84B14"/>
                </a:solidFill>
              </a:rPr>
              <a:t>Poreč</a:t>
            </a:r>
            <a:r>
              <a:rPr lang="hr-HR" dirty="0" smtClean="0">
                <a:solidFill>
                  <a:srgbClr val="E84B14"/>
                </a:solidFill>
              </a:rPr>
              <a:t> - 26. – 29. travnja 2016.</a:t>
            </a:r>
          </a:p>
          <a:p>
            <a:r>
              <a:rPr lang="hr-HR" dirty="0" err="1" smtClean="0">
                <a:solidFill>
                  <a:srgbClr val="E84B14"/>
                </a:solidFill>
              </a:rPr>
              <a:t>Tech</a:t>
            </a:r>
            <a:r>
              <a:rPr lang="hr-HR" dirty="0" smtClean="0">
                <a:solidFill>
                  <a:srgbClr val="E84B14"/>
                </a:solidFill>
              </a:rPr>
              <a:t> dio: </a:t>
            </a:r>
            <a:r>
              <a:rPr lang="hr-HR" b="1" dirty="0" smtClean="0">
                <a:solidFill>
                  <a:srgbClr val="E84B14"/>
                </a:solidFill>
              </a:rPr>
              <a:t>srijeda - petak</a:t>
            </a:r>
            <a:endParaRPr lang="hr-HR" b="1" dirty="0">
              <a:solidFill>
                <a:srgbClr val="E84B14"/>
              </a:solidFill>
            </a:endParaRPr>
          </a:p>
          <a:p>
            <a:r>
              <a:rPr lang="hr-HR" dirty="0" smtClean="0">
                <a:solidFill>
                  <a:srgbClr val="E84B14"/>
                </a:solidFill>
              </a:rPr>
              <a:t>Kotizacija </a:t>
            </a:r>
            <a:r>
              <a:rPr lang="hr-HR" dirty="0">
                <a:solidFill>
                  <a:srgbClr val="E84B14"/>
                </a:solidFill>
              </a:rPr>
              <a:t>-30% za </a:t>
            </a:r>
            <a:r>
              <a:rPr lang="hr-HR" b="1" dirty="0">
                <a:solidFill>
                  <a:srgbClr val="E84B14"/>
                </a:solidFill>
              </a:rPr>
              <a:t>aktivne </a:t>
            </a:r>
            <a:r>
              <a:rPr lang="hr-HR" dirty="0">
                <a:solidFill>
                  <a:srgbClr val="E84B14"/>
                </a:solidFill>
              </a:rPr>
              <a:t>članove </a:t>
            </a:r>
            <a:r>
              <a:rPr lang="hr-HR" i="1" dirty="0" err="1" smtClean="0">
                <a:solidFill>
                  <a:srgbClr val="E84B14"/>
                </a:solidFill>
              </a:rPr>
              <a:t>communityja</a:t>
            </a:r>
            <a:endParaRPr lang="hr-HR" i="1" dirty="0" smtClean="0">
              <a:solidFill>
                <a:srgbClr val="E84B14"/>
              </a:solidFill>
            </a:endParaRPr>
          </a:p>
          <a:p>
            <a:pPr lvl="1"/>
            <a:r>
              <a:rPr lang="hr-HR" i="1" dirty="0" smtClean="0">
                <a:solidFill>
                  <a:srgbClr val="E84B14"/>
                </a:solidFill>
              </a:rPr>
              <a:t>aktivan = na barem jednom sastanku u zadnjih 6 mjeseci </a:t>
            </a:r>
            <a:r>
              <a:rPr lang="hr-HR" i="1" dirty="0" smtClean="0">
                <a:solidFill>
                  <a:srgbClr val="E84B14"/>
                </a:solidFill>
              </a:rPr>
              <a:t>2015. godine</a:t>
            </a:r>
            <a:endParaRPr lang="hr-HR" i="1" dirty="0">
              <a:solidFill>
                <a:srgbClr val="E84B14"/>
              </a:solidFill>
            </a:endParaRPr>
          </a:p>
          <a:p>
            <a:r>
              <a:rPr lang="hr-HR" dirty="0">
                <a:solidFill>
                  <a:srgbClr val="E84B14"/>
                </a:solidFill>
              </a:rPr>
              <a:t>Više informacija na </a:t>
            </a:r>
            <a:r>
              <a:rPr lang="hr-HR" u="sng" dirty="0" smtClean="0">
                <a:solidFill>
                  <a:srgbClr val="E84B14"/>
                </a:solidFill>
              </a:rPr>
              <a:t>www.windays.hr</a:t>
            </a:r>
            <a:endParaRPr lang="hr-HR" u="sng" dirty="0">
              <a:solidFill>
                <a:srgbClr val="E84B14"/>
              </a:solidFill>
            </a:endParaRPr>
          </a:p>
        </p:txBody>
      </p:sp>
      <p:pic>
        <p:nvPicPr>
          <p:cNvPr id="2050" name="Picture 2" descr="https://www.windays.hr/_cache/cms_3265aee23ba14aea9042686d2fc17b66_20151105-102226-0930.1000.jpeg?sig=422ab5b5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117" y="1623060"/>
            <a:ext cx="4335196" cy="2890131"/>
          </a:xfrm>
          <a:prstGeom prst="rect">
            <a:avLst/>
          </a:prstGeom>
          <a:noFill/>
          <a:extLst>
            <a:ext uri="{909E8E84-426E-40DD-AFC4-6F175D3DCCD1}">
              <a14:hiddenFill xmlns:a14="http://schemas.microsoft.com/office/drawing/2010/main">
                <a:solidFill>
                  <a:srgbClr val="FFFFFF"/>
                </a:solidFill>
              </a14:hiddenFill>
            </a:ext>
          </a:extLst>
        </p:spPr>
      </p:pic>
      <p:pic>
        <p:nvPicPr>
          <p:cNvPr id="2051" name="3E18DE65-79A8-4BB3-A2AF-749C7A540991" descr="cid:CAB4D332-3D6F-47FB-97A1-8E88D55DD2C1@H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117" y="344178"/>
            <a:ext cx="4335196" cy="127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Microsoft WinDays15 u brojka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117" y="4513191"/>
            <a:ext cx="4335196" cy="123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713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3E45340CFB8646A1BDD0B7301AFEE2" ma:contentTypeVersion="0" ma:contentTypeDescription="Create a new document." ma:contentTypeScope="" ma:versionID="a9a1d6a92d9c6ab6b7b74482b3164128">
  <xsd:schema xmlns:xsd="http://www.w3.org/2001/XMLSchema" xmlns:xs="http://www.w3.org/2001/XMLSchema" xmlns:p="http://schemas.microsoft.com/office/2006/metadata/properties" targetNamespace="http://schemas.microsoft.com/office/2006/metadata/properties" ma:root="true" ma:fieldsID="9e0292339122a00956d7869f244bd0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F40BB5B-A09E-456D-A92C-8D0E545BB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627</TotalTime>
  <Words>386</Words>
  <Application>Microsoft Office PowerPoint</Application>
  <PresentationFormat>Custom</PresentationFormat>
  <Paragraphs>65</Paragraphs>
  <Slides>14</Slides>
  <Notes>2</Notes>
  <HiddenSlides>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Segoe UI</vt:lpstr>
      <vt:lpstr>Segoe UI Light</vt:lpstr>
      <vt:lpstr>Wingdings</vt:lpstr>
      <vt:lpstr>Metro Template Light 16x9</vt:lpstr>
      <vt:lpstr>Metro Template Colored Titles Segoe UI 16x9</vt:lpstr>
      <vt:lpstr>PowerPoint Presentation</vt:lpstr>
      <vt:lpstr>Raspored</vt:lpstr>
      <vt:lpstr>Što je DevUG Zagreb?</vt:lpstr>
      <vt:lpstr>Teme</vt:lpstr>
      <vt:lpstr>Brojevi</vt:lpstr>
      <vt:lpstr>Kako se uključiti?</vt:lpstr>
      <vt:lpstr>Kada?</vt:lpstr>
      <vt:lpstr>PowerPoint Presentation</vt:lpstr>
      <vt:lpstr>WinDays 16</vt:lpstr>
      <vt:lpstr>Pluralsight</vt:lpstr>
      <vt:lpstr>Resharper Ultimate</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Domagoj Pavlešić</cp:lastModifiedBy>
  <cp:revision>126</cp:revision>
  <dcterms:created xsi:type="dcterms:W3CDTF">2012-01-14T00:09:53Z</dcterms:created>
  <dcterms:modified xsi:type="dcterms:W3CDTF">2016-02-24T13:38:58Z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0x010100D03E45340CFB8646A1BDD0B7301AFEE2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ies>
</file>