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18" r:id="rId2"/>
    <p:sldId id="319" r:id="rId3"/>
    <p:sldId id="320" r:id="rId4"/>
    <p:sldId id="313" r:id="rId5"/>
    <p:sldId id="321" r:id="rId6"/>
    <p:sldId id="303" r:id="rId7"/>
    <p:sldId id="304" r:id="rId8"/>
    <p:sldId id="330" r:id="rId9"/>
    <p:sldId id="332" r:id="rId10"/>
    <p:sldId id="331" r:id="rId11"/>
    <p:sldId id="333" r:id="rId12"/>
    <p:sldId id="305" r:id="rId13"/>
    <p:sldId id="334" r:id="rId14"/>
    <p:sldId id="335" r:id="rId15"/>
    <p:sldId id="336" r:id="rId16"/>
    <p:sldId id="337" r:id="rId17"/>
    <p:sldId id="338" r:id="rId18"/>
    <p:sldId id="327" r:id="rId19"/>
    <p:sldId id="323" r:id="rId20"/>
    <p:sldId id="329" r:id="rId21"/>
    <p:sldId id="328" r:id="rId22"/>
    <p:sldId id="325" r:id="rId23"/>
    <p:sldId id="306" r:id="rId24"/>
    <p:sldId id="326" r:id="rId25"/>
    <p:sldId id="301" r:id="rId26"/>
  </p:sldIdLst>
  <p:sldSz cx="9906000" cy="6858000" type="A4"/>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ASH SIKARWAR" initials="AS" lastIdx="1" clrIdx="0">
    <p:extLst>
      <p:ext uri="{19B8F6BF-5375-455C-9EA6-DF929625EA0E}">
        <p15:presenceInfo xmlns:p15="http://schemas.microsoft.com/office/powerpoint/2012/main" userId="c4c03e21e9d345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009900"/>
    <a:srgbClr val="871B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709" autoAdjust="0"/>
  </p:normalViewPr>
  <p:slideViewPr>
    <p:cSldViewPr>
      <p:cViewPr varScale="1">
        <p:scale>
          <a:sx n="72" d="100"/>
          <a:sy n="72" d="100"/>
        </p:scale>
        <p:origin x="1092" y="60"/>
      </p:cViewPr>
      <p:guideLst>
        <p:guide orient="horz" pos="2160"/>
        <p:guide pos="31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FDBD6149-F860-46EB-888F-B7F54A879ACB}" type="datetimeFigureOut">
              <a:rPr lang="en-US" smtClean="0"/>
              <a:pPr/>
              <a:t>6/24/2020</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2271421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54DE4C5-FD42-43C3-A107-FC2F226E7727}" type="datetimeFigureOut">
              <a:rPr lang="en-US" smtClean="0"/>
              <a:pPr/>
              <a:t>6/24/2020</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360870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08B528B-B34F-4B88-8010-3B17FC4A4621}" type="slidenum">
              <a:rPr lang="en-US" smtClean="0"/>
              <a:pPr/>
              <a:t>8</a:t>
            </a:fld>
            <a:endParaRPr lang="en-US"/>
          </a:p>
        </p:txBody>
      </p:sp>
    </p:spTree>
    <p:extLst>
      <p:ext uri="{BB962C8B-B14F-4D97-AF65-F5344CB8AC3E}">
        <p14:creationId xmlns:p14="http://schemas.microsoft.com/office/powerpoint/2010/main" val="212369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1" name="Shape 181"/>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627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pPr/>
              <a:t>21</a:t>
            </a:fld>
            <a:endParaRPr lang="en-US"/>
          </a:p>
        </p:txBody>
      </p:sp>
    </p:spTree>
    <p:extLst>
      <p:ext uri="{BB962C8B-B14F-4D97-AF65-F5344CB8AC3E}">
        <p14:creationId xmlns:p14="http://schemas.microsoft.com/office/powerpoint/2010/main" val="2620690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ECAC74B9-463D-434F-AF84-A33D1083F538}" type="datetime1">
              <a:rPr lang="en-US" smtClean="0"/>
              <a:pPr/>
              <a:t>6/24/2020</a:t>
            </a:fld>
            <a:endParaRPr lang="en-US"/>
          </a:p>
        </p:txBody>
      </p:sp>
      <p:sp>
        <p:nvSpPr>
          <p:cNvPr id="6" name="Slide Number Placeholder 5"/>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5"/>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81E18827-50A3-47FD-B052-056CCE2BA648}" type="datetime1">
              <a:rPr lang="en-US" smtClean="0"/>
              <a:pPr/>
              <a:t>6/24/2020</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3"/>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43"/>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66142703-080D-431C-9210-448AAAFC7019}" type="datetime1">
              <a:rPr lang="en-US" smtClean="0"/>
              <a:pPr/>
              <a:t>6/24/2020</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5"/>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55E837F8-EB33-4E02-A530-F97B6BB9F42E}" type="datetime1">
              <a:rPr lang="en-US" smtClean="0"/>
              <a:pPr/>
              <a:t>6/24/2020</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12F7C6BA-89E0-46D9-AF87-BEF8C6E8A245}" type="datetime1">
              <a:rPr lang="en-US" smtClean="0"/>
              <a:pPr/>
              <a:t>6/24/2020</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08FD1041-A4C8-4355-BE7B-136FF7B1949A}" type="datetime1">
              <a:rPr lang="en-US" smtClean="0"/>
              <a:pPr/>
              <a:t>6/24/2020</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5"/>
            <a:ext cx="2311400" cy="365125"/>
          </a:xfrm>
          <a:prstGeom prst="rect">
            <a:avLst/>
          </a:prstGeom>
        </p:spPr>
        <p:txBody>
          <a:bodyPr/>
          <a:lstStyle/>
          <a:p>
            <a:fld id="{1A9D615E-C225-414F-9D2E-349345C695EC}" type="datetime1">
              <a:rPr lang="en-US" smtClean="0"/>
              <a:pPr/>
              <a:t>6/24/2020</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5"/>
            <a:ext cx="2311400" cy="365125"/>
          </a:xfrm>
          <a:prstGeom prst="rect">
            <a:avLst/>
          </a:prstGeom>
        </p:spPr>
        <p:txBody>
          <a:bodyPr/>
          <a:lstStyle/>
          <a:p>
            <a:fld id="{ECD0D04D-971F-4E0F-A46E-E6FFB652D52C}" type="datetime1">
              <a:rPr lang="en-US" smtClean="0"/>
              <a:pPr/>
              <a:t>6/24/2020</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5"/>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B5C8B040-290F-4763-95A1-D8D3A4135CA3}" type="datetime1">
              <a:rPr lang="en-US" smtClean="0"/>
              <a:pPr/>
              <a:t>6/24/2020</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C17AE36B-98A3-4826-AB3B-5EF0368DCC4D}" type="datetime1">
              <a:rPr lang="en-US" smtClean="0"/>
              <a:pPr/>
              <a:t>6/24/2020</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416" y="6655360"/>
            <a:ext cx="2505814" cy="253916"/>
          </a:xfrm>
          <a:prstGeom prst="rect">
            <a:avLst/>
          </a:prstGeom>
          <a:noFill/>
        </p:spPr>
        <p:txBody>
          <a:bodyPr wrap="none" rtlCol="0">
            <a:spAutoFit/>
          </a:bodyPr>
          <a:lstStyle/>
          <a:p>
            <a:r>
              <a:rPr lang="en-US" sz="1050" dirty="0">
                <a:solidFill>
                  <a:schemeClr val="bg1"/>
                </a:solidFill>
              </a:rPr>
              <a:t>© </a:t>
            </a:r>
            <a:r>
              <a:rPr lang="en-US" sz="1050" dirty="0" err="1">
                <a:solidFill>
                  <a:schemeClr val="bg1"/>
                </a:solidFill>
              </a:rPr>
              <a:t>Ramaiah</a:t>
            </a:r>
            <a:r>
              <a:rPr lang="en-US" sz="1050" dirty="0">
                <a:solidFill>
                  <a:schemeClr val="bg1"/>
                </a:solidFill>
              </a:rPr>
              <a:t> University of Applied Sciences</a:t>
            </a: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8" name="Picture 7" descr="Fe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75883" y="171132"/>
            <a:ext cx="3234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14"/>
          <a:stretch>
            <a:fillRect/>
          </a:stretch>
        </p:blipFill>
        <p:spPr>
          <a:xfrm>
            <a:off x="63252" y="6075927"/>
            <a:ext cx="497260" cy="5904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mailto:ychu%7D@purdue.edu"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776536" y="2132856"/>
            <a:ext cx="8568952" cy="2124516"/>
          </a:xfrm>
        </p:spPr>
        <p:txBody>
          <a:bodyPr anchor="ctr"/>
          <a:lstStyle/>
          <a:p>
            <a:r>
              <a:rPr lang="en-US" altLang="en-US" b="1" dirty="0">
                <a:solidFill>
                  <a:srgbClr val="FF0000"/>
                </a:solidFill>
                <a:effectLst>
                  <a:outerShdw blurRad="38100" dist="38100" dir="2700000" algn="tl">
                    <a:srgbClr val="000000">
                      <a:alpha val="43137"/>
                    </a:srgbClr>
                  </a:outerShdw>
                </a:effectLst>
              </a:rPr>
              <a:t>Interim Project Presentation </a:t>
            </a:r>
            <a:br>
              <a:rPr lang="en-US" altLang="en-US" b="1" dirty="0">
                <a:solidFill>
                  <a:srgbClr val="FF0000"/>
                </a:solidFill>
                <a:effectLst>
                  <a:outerShdw blurRad="38100" dist="38100" dir="2700000" algn="tl">
                    <a:srgbClr val="000000">
                      <a:alpha val="43137"/>
                    </a:srgbClr>
                  </a:outerShdw>
                </a:effectLst>
              </a:rPr>
            </a:br>
            <a:br>
              <a:rPr lang="en-US" altLang="en-US" b="1" dirty="0">
                <a:solidFill>
                  <a:srgbClr val="002060"/>
                </a:solidFill>
                <a:effectLst>
                  <a:outerShdw blurRad="38100" dist="38100" dir="2700000" algn="tl">
                    <a:srgbClr val="000000">
                      <a:alpha val="43137"/>
                    </a:srgbClr>
                  </a:outerShdw>
                </a:effectLst>
              </a:rPr>
            </a:br>
            <a:r>
              <a:rPr lang="en-US" altLang="en-US" b="1" dirty="0">
                <a:solidFill>
                  <a:srgbClr val="002060"/>
                </a:solidFill>
                <a:effectLst>
                  <a:outerShdw blurRad="38100" dist="38100" dir="2700000" algn="tl">
                    <a:srgbClr val="000000">
                      <a:alpha val="43137"/>
                    </a:srgbClr>
                  </a:outerShdw>
                </a:effectLst>
              </a:rPr>
              <a:t>Mobile Anchor Assisted Localization in Wireless Sensor Network</a:t>
            </a:r>
            <a:br>
              <a:rPr lang="en-US" altLang="en-US" b="1" dirty="0">
                <a:solidFill>
                  <a:srgbClr val="002060"/>
                </a:solidFill>
                <a:effectLst>
                  <a:outerShdw blurRad="38100" dist="38100" dir="2700000" algn="tl">
                    <a:srgbClr val="000000">
                      <a:alpha val="43137"/>
                    </a:srgbClr>
                  </a:outerShdw>
                </a:effectLst>
              </a:rPr>
            </a:br>
            <a:br>
              <a:rPr lang="en-US" altLang="en-US" b="1" dirty="0">
                <a:solidFill>
                  <a:srgbClr val="002060"/>
                </a:solidFill>
                <a:effectLst>
                  <a:outerShdw blurRad="38100" dist="38100" dir="2700000" algn="tl">
                    <a:srgbClr val="000000">
                      <a:alpha val="43137"/>
                    </a:srgbClr>
                  </a:outerShdw>
                </a:effectLst>
              </a:rPr>
            </a:br>
            <a:r>
              <a:rPr lang="en-US" altLang="en-US" b="1" dirty="0">
                <a:solidFill>
                  <a:srgbClr val="002060"/>
                </a:solidFill>
                <a:effectLst>
                  <a:outerShdw blurRad="38100" dist="38100" dir="2700000" algn="tl">
                    <a:srgbClr val="000000">
                      <a:alpha val="43137"/>
                    </a:srgbClr>
                  </a:outerShdw>
                </a:effectLst>
              </a:rPr>
              <a:t>B.Tech CSE</a:t>
            </a: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extLst>
      <p:ext uri="{BB962C8B-B14F-4D97-AF65-F5344CB8AC3E}">
        <p14:creationId xmlns:p14="http://schemas.microsoft.com/office/powerpoint/2010/main" val="281793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780E41-AB99-40D4-A413-E0279515D83F}"/>
              </a:ext>
            </a:extLst>
          </p:cNvPr>
          <p:cNvSpPr>
            <a:spLocks noGrp="1"/>
          </p:cNvSpPr>
          <p:nvPr>
            <p:ph type="title"/>
          </p:nvPr>
        </p:nvSpPr>
        <p:spPr>
          <a:xfrm>
            <a:off x="495300" y="274638"/>
            <a:ext cx="8915400" cy="850106"/>
          </a:xfrm>
        </p:spPr>
        <p:txBody>
          <a:bodyPr/>
          <a:lstStyle/>
          <a:p>
            <a:r>
              <a:rPr lang="en-US" sz="3200" b="1" dirty="0">
                <a:solidFill>
                  <a:srgbClr val="FF0000"/>
                </a:solidFill>
              </a:rPr>
              <a:t>Methods and Methodology </a:t>
            </a:r>
          </a:p>
        </p:txBody>
      </p:sp>
      <p:sp>
        <p:nvSpPr>
          <p:cNvPr id="7" name="Content Placeholder 2">
            <a:extLst>
              <a:ext uri="{FF2B5EF4-FFF2-40B4-BE49-F238E27FC236}">
                <a16:creationId xmlns:a16="http://schemas.microsoft.com/office/drawing/2014/main" id="{F67F1E04-84AE-455A-93A0-6D298054C010}"/>
              </a:ext>
            </a:extLst>
          </p:cNvPr>
          <p:cNvSpPr>
            <a:spLocks noGrp="1"/>
          </p:cNvSpPr>
          <p:nvPr>
            <p:ph idx="1"/>
          </p:nvPr>
        </p:nvSpPr>
        <p:spPr>
          <a:xfrm>
            <a:off x="495300" y="1124745"/>
            <a:ext cx="8915400" cy="5001420"/>
          </a:xfrm>
        </p:spPr>
        <p:txBody>
          <a:bodyPr/>
          <a:lstStyle/>
          <a:p>
            <a:pPr marL="266700" indent="0">
              <a:buNone/>
            </a:pPr>
            <a:r>
              <a:rPr lang="en-US" sz="2800" dirty="0"/>
              <a:t>2.4 Trajectories to be simulated</a:t>
            </a:r>
          </a:p>
          <a:p>
            <a:pPr marL="898525"/>
            <a:r>
              <a:rPr lang="en-US" sz="2800" dirty="0"/>
              <a:t>Scan</a:t>
            </a:r>
          </a:p>
          <a:p>
            <a:pPr marL="898525"/>
            <a:r>
              <a:rPr lang="en-US" sz="2800" dirty="0"/>
              <a:t>Double Scan</a:t>
            </a:r>
          </a:p>
          <a:p>
            <a:pPr marL="898525"/>
            <a:r>
              <a:rPr lang="en-US" sz="2800" dirty="0"/>
              <a:t>Hilbert Scan</a:t>
            </a:r>
          </a:p>
          <a:p>
            <a:pPr marL="898525"/>
            <a:r>
              <a:rPr lang="en-US" sz="2800" dirty="0"/>
              <a:t>Random </a:t>
            </a:r>
          </a:p>
          <a:p>
            <a:pPr marL="898525"/>
            <a:r>
              <a:rPr lang="en-US" sz="2800" dirty="0"/>
              <a:t>Circular</a:t>
            </a:r>
          </a:p>
          <a:p>
            <a:pPr marL="0" indent="0">
              <a:buNone/>
            </a:pPr>
            <a:r>
              <a:rPr lang="en-US" sz="2800" dirty="0"/>
              <a:t>3. </a:t>
            </a:r>
            <a:r>
              <a:rPr lang="en-GB" sz="2800" dirty="0"/>
              <a:t>Localize dumb nodes using the </a:t>
            </a:r>
          </a:p>
          <a:p>
            <a:pPr marL="0" indent="0">
              <a:buNone/>
            </a:pPr>
            <a:r>
              <a:rPr lang="en-GB" sz="2800" dirty="0"/>
              <a:t>method called trilateration.</a:t>
            </a:r>
            <a:endParaRPr lang="en-US" sz="2800" dirty="0"/>
          </a:p>
        </p:txBody>
      </p:sp>
      <p:pic>
        <p:nvPicPr>
          <p:cNvPr id="8" name="Picture 7">
            <a:extLst>
              <a:ext uri="{FF2B5EF4-FFF2-40B4-BE49-F238E27FC236}">
                <a16:creationId xmlns:a16="http://schemas.microsoft.com/office/drawing/2014/main" id="{C447E115-E0D3-466F-9580-217395D2D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440" y="3789040"/>
            <a:ext cx="3024336" cy="2490630"/>
          </a:xfrm>
          <a:prstGeom prst="rect">
            <a:avLst/>
          </a:prstGeom>
        </p:spPr>
      </p:pic>
      <p:pic>
        <p:nvPicPr>
          <p:cNvPr id="9" name="Picture 8">
            <a:extLst>
              <a:ext uri="{FF2B5EF4-FFF2-40B4-BE49-F238E27FC236}">
                <a16:creationId xmlns:a16="http://schemas.microsoft.com/office/drawing/2014/main" id="{62D621DD-B6EB-42AB-B54F-F7FC1E6E5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6424" y="1090092"/>
            <a:ext cx="4219576" cy="2205038"/>
          </a:xfrm>
          <a:prstGeom prst="rect">
            <a:avLst/>
          </a:prstGeom>
        </p:spPr>
      </p:pic>
      <p:sp>
        <p:nvSpPr>
          <p:cNvPr id="10" name="Title 1">
            <a:extLst>
              <a:ext uri="{FF2B5EF4-FFF2-40B4-BE49-F238E27FC236}">
                <a16:creationId xmlns:a16="http://schemas.microsoft.com/office/drawing/2014/main" id="{005789C5-18A0-411A-B4A1-C88CF1D63D68}"/>
              </a:ext>
            </a:extLst>
          </p:cNvPr>
          <p:cNvSpPr txBox="1">
            <a:spLocks/>
          </p:cNvSpPr>
          <p:nvPr/>
        </p:nvSpPr>
        <p:spPr>
          <a:xfrm>
            <a:off x="6177136" y="3295130"/>
            <a:ext cx="2434680" cy="23815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i="1" dirty="0">
                <a:solidFill>
                  <a:schemeClr val="bg1">
                    <a:lumMod val="50000"/>
                  </a:schemeClr>
                </a:solidFill>
              </a:rPr>
              <a:t>Figure 2 : Circular Trajectory</a:t>
            </a:r>
          </a:p>
        </p:txBody>
      </p:sp>
      <p:sp>
        <p:nvSpPr>
          <p:cNvPr id="11" name="Title 1">
            <a:extLst>
              <a:ext uri="{FF2B5EF4-FFF2-40B4-BE49-F238E27FC236}">
                <a16:creationId xmlns:a16="http://schemas.microsoft.com/office/drawing/2014/main" id="{EBFFDDD0-3249-4EEB-910C-68EB220C9737}"/>
              </a:ext>
            </a:extLst>
          </p:cNvPr>
          <p:cNvSpPr txBox="1">
            <a:spLocks/>
          </p:cNvSpPr>
          <p:nvPr/>
        </p:nvSpPr>
        <p:spPr>
          <a:xfrm>
            <a:off x="6177136" y="6339593"/>
            <a:ext cx="2434680" cy="23815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i="1" dirty="0">
                <a:solidFill>
                  <a:schemeClr val="bg1">
                    <a:lumMod val="50000"/>
                  </a:schemeClr>
                </a:solidFill>
              </a:rPr>
              <a:t>Figure 3 : Trilateration</a:t>
            </a:r>
          </a:p>
        </p:txBody>
      </p:sp>
    </p:spTree>
    <p:extLst>
      <p:ext uri="{BB962C8B-B14F-4D97-AF65-F5344CB8AC3E}">
        <p14:creationId xmlns:p14="http://schemas.microsoft.com/office/powerpoint/2010/main" val="233642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A255-282D-45E6-B74F-52341DFBB5F3}"/>
              </a:ext>
            </a:extLst>
          </p:cNvPr>
          <p:cNvSpPr>
            <a:spLocks noGrp="1"/>
          </p:cNvSpPr>
          <p:nvPr>
            <p:ph type="title"/>
          </p:nvPr>
        </p:nvSpPr>
        <p:spPr>
          <a:xfrm>
            <a:off x="495300" y="274638"/>
            <a:ext cx="8915400" cy="778098"/>
          </a:xfrm>
        </p:spPr>
        <p:txBody>
          <a:bodyPr/>
          <a:lstStyle/>
          <a:p>
            <a:r>
              <a:rPr lang="en-US" sz="3200" b="1" dirty="0">
                <a:solidFill>
                  <a:srgbClr val="FF0000"/>
                </a:solidFill>
              </a:rPr>
              <a:t>Methods and Methodology </a:t>
            </a:r>
            <a:endParaRPr lang="en-IN" sz="3200" b="1" dirty="0">
              <a:solidFill>
                <a:srgbClr val="FF0000"/>
              </a:solidFill>
            </a:endParaRPr>
          </a:p>
        </p:txBody>
      </p:sp>
      <p:sp>
        <p:nvSpPr>
          <p:cNvPr id="3" name="Content Placeholder 2">
            <a:extLst>
              <a:ext uri="{FF2B5EF4-FFF2-40B4-BE49-F238E27FC236}">
                <a16:creationId xmlns:a16="http://schemas.microsoft.com/office/drawing/2014/main" id="{C8CAF157-8506-443B-B05F-D9360E1A375E}"/>
              </a:ext>
            </a:extLst>
          </p:cNvPr>
          <p:cNvSpPr>
            <a:spLocks noGrp="1"/>
          </p:cNvSpPr>
          <p:nvPr>
            <p:ph idx="1"/>
          </p:nvPr>
        </p:nvSpPr>
        <p:spPr/>
        <p:txBody>
          <a:bodyPr/>
          <a:lstStyle/>
          <a:p>
            <a:pPr marL="514350" indent="-514350" algn="just">
              <a:buFont typeface="+mj-lt"/>
              <a:buAutoNum type="arabicPeriod" startAt="4"/>
            </a:pPr>
            <a:r>
              <a:rPr lang="en-US" sz="2800" dirty="0"/>
              <a:t>To perform comparative analysis of the trajectories implemented.</a:t>
            </a:r>
          </a:p>
          <a:p>
            <a:pPr marL="449263" indent="-449263" algn="just">
              <a:buNone/>
            </a:pPr>
            <a:r>
              <a:rPr lang="en-US" sz="2800" dirty="0"/>
              <a:t>     </a:t>
            </a:r>
            <a:r>
              <a:rPr lang="en-US" sz="2600" dirty="0"/>
              <a:t>4.1 Number of nodes detected by the trajectories developed.</a:t>
            </a:r>
          </a:p>
          <a:p>
            <a:pPr marL="400050" lvl="1" indent="0">
              <a:buNone/>
            </a:pPr>
            <a:r>
              <a:rPr lang="en-US" sz="2600" dirty="0"/>
              <a:t>4.2 Time taken for the developed trajectories to find dumb nodes. </a:t>
            </a:r>
          </a:p>
          <a:p>
            <a:pPr marL="400050" lvl="1" indent="0" algn="just">
              <a:buNone/>
            </a:pPr>
            <a:r>
              <a:rPr lang="en-US" sz="2600" dirty="0"/>
              <a:t>4.3 Total errors found in the localization by the trajectories developed.</a:t>
            </a:r>
          </a:p>
          <a:p>
            <a:pPr marL="400050" lvl="1" indent="0" algn="just">
              <a:buNone/>
            </a:pPr>
            <a:endParaRPr lang="en-US" sz="2600" dirty="0"/>
          </a:p>
          <a:p>
            <a:endParaRPr lang="en-IN" dirty="0"/>
          </a:p>
        </p:txBody>
      </p:sp>
    </p:spTree>
    <p:extLst>
      <p:ext uri="{BB962C8B-B14F-4D97-AF65-F5344CB8AC3E}">
        <p14:creationId xmlns:p14="http://schemas.microsoft.com/office/powerpoint/2010/main" val="904555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633520" cy="792088"/>
          </a:xfrm>
        </p:spPr>
        <p:txBody>
          <a:bodyPr/>
          <a:lstStyle/>
          <a:p>
            <a:r>
              <a:rPr lang="en-US" altLang="en-US" sz="3200" b="1" dirty="0">
                <a:solidFill>
                  <a:srgbClr val="FF0000"/>
                </a:solidFill>
              </a:rPr>
              <a:t>Problem Solving</a:t>
            </a:r>
          </a:p>
        </p:txBody>
      </p:sp>
      <p:sp>
        <p:nvSpPr>
          <p:cNvPr id="3" name="Content Placeholder 2"/>
          <p:cNvSpPr>
            <a:spLocks noGrp="1"/>
          </p:cNvSpPr>
          <p:nvPr>
            <p:ph idx="1"/>
          </p:nvPr>
        </p:nvSpPr>
        <p:spPr>
          <a:xfrm>
            <a:off x="531304" y="820276"/>
            <a:ext cx="8843392" cy="5217448"/>
          </a:xfrm>
        </p:spPr>
        <p:txBody>
          <a:bodyPr/>
          <a:lstStyle/>
          <a:p>
            <a:pPr marL="0" indent="0">
              <a:buNone/>
            </a:pPr>
            <a:r>
              <a:rPr lang="en-US" altLang="en-US" sz="2800" dirty="0">
                <a:solidFill>
                  <a:srgbClr val="FF0000"/>
                </a:solidFill>
              </a:rPr>
              <a:t>Project Concept</a:t>
            </a:r>
          </a:p>
          <a:p>
            <a:pPr algn="just"/>
            <a:r>
              <a:rPr lang="en-US" altLang="en-US" sz="2800" dirty="0"/>
              <a:t>To localize the dumb nodes with the help of mobile anchor moving in specific trajectory.</a:t>
            </a:r>
          </a:p>
          <a:p>
            <a:pPr algn="just"/>
            <a:r>
              <a:rPr lang="en-US" altLang="en-US" sz="2800" dirty="0"/>
              <a:t>On the basis of results, selection of trajectories for different user requirements.</a:t>
            </a:r>
          </a:p>
          <a:p>
            <a:pPr marL="0" indent="0">
              <a:buNone/>
            </a:pPr>
            <a:r>
              <a:rPr lang="en-US" altLang="en-US" sz="2800" dirty="0">
                <a:solidFill>
                  <a:srgbClr val="FF0000"/>
                </a:solidFill>
              </a:rPr>
              <a:t>Design</a:t>
            </a:r>
          </a:p>
          <a:p>
            <a:pPr marL="0" indent="0">
              <a:buNone/>
            </a:pPr>
            <a:r>
              <a:rPr lang="en-US" altLang="en-US" sz="2800" dirty="0"/>
              <a:t>It is basically the trajectories which we are performing for localization</a:t>
            </a:r>
          </a:p>
          <a:p>
            <a:r>
              <a:rPr lang="en-US" altLang="en-US" sz="2800" dirty="0"/>
              <a:t>Random</a:t>
            </a:r>
          </a:p>
          <a:p>
            <a:r>
              <a:rPr lang="en-US" altLang="en-US" sz="2800" dirty="0"/>
              <a:t>Scan</a:t>
            </a:r>
          </a:p>
          <a:p>
            <a:r>
              <a:rPr lang="en-US" altLang="en-US" sz="2800" dirty="0"/>
              <a:t>Double Scan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754A-B44B-4838-B187-5B03B57884FE}"/>
              </a:ext>
            </a:extLst>
          </p:cNvPr>
          <p:cNvSpPr>
            <a:spLocks noGrp="1"/>
          </p:cNvSpPr>
          <p:nvPr>
            <p:ph type="title"/>
          </p:nvPr>
        </p:nvSpPr>
        <p:spPr>
          <a:xfrm>
            <a:off x="495300" y="274638"/>
            <a:ext cx="8915400" cy="706090"/>
          </a:xfrm>
        </p:spPr>
        <p:txBody>
          <a:bodyPr/>
          <a:lstStyle/>
          <a:p>
            <a:r>
              <a:rPr lang="en-US" b="1" dirty="0">
                <a:solidFill>
                  <a:srgbClr val="FF0000"/>
                </a:solidFill>
              </a:rPr>
              <a:t>Implementation</a:t>
            </a:r>
            <a:endParaRPr lang="en-IN" dirty="0"/>
          </a:p>
        </p:txBody>
      </p:sp>
      <p:sp>
        <p:nvSpPr>
          <p:cNvPr id="3" name="Content Placeholder 2">
            <a:extLst>
              <a:ext uri="{FF2B5EF4-FFF2-40B4-BE49-F238E27FC236}">
                <a16:creationId xmlns:a16="http://schemas.microsoft.com/office/drawing/2014/main" id="{47F5EBB9-E748-4BE1-9ED4-1CDE3A060B08}"/>
              </a:ext>
            </a:extLst>
          </p:cNvPr>
          <p:cNvSpPr>
            <a:spLocks noGrp="1"/>
          </p:cNvSpPr>
          <p:nvPr>
            <p:ph idx="1"/>
          </p:nvPr>
        </p:nvSpPr>
        <p:spPr>
          <a:xfrm>
            <a:off x="200472" y="1052736"/>
            <a:ext cx="4392488" cy="5256584"/>
          </a:xfrm>
        </p:spPr>
        <p:txBody>
          <a:bodyPr/>
          <a:lstStyle/>
          <a:p>
            <a:pPr marL="0" indent="0">
              <a:buNone/>
            </a:pPr>
            <a:r>
              <a:rPr lang="en-GB" b="1" dirty="0">
                <a:solidFill>
                  <a:srgbClr val="FF0000"/>
                </a:solidFill>
              </a:rPr>
              <a:t>Random</a:t>
            </a:r>
          </a:p>
          <a:p>
            <a:pPr marL="514350" indent="-514350">
              <a:buFont typeface="+mj-lt"/>
              <a:buAutoNum type="arabicPeriod"/>
            </a:pPr>
            <a:r>
              <a:rPr lang="en-IN" sz="2600" dirty="0"/>
              <a:t>First select a random position.</a:t>
            </a:r>
          </a:p>
          <a:p>
            <a:pPr marL="514350" indent="-514350">
              <a:buFont typeface="+mj-lt"/>
              <a:buAutoNum type="arabicPeriod"/>
            </a:pPr>
            <a:r>
              <a:rPr lang="en-IN" sz="2600" dirty="0"/>
              <a:t>Traverse to the position.</a:t>
            </a:r>
          </a:p>
          <a:p>
            <a:pPr marL="514350" indent="-514350">
              <a:buFont typeface="+mj-lt"/>
              <a:buAutoNum type="arabicPeriod"/>
            </a:pPr>
            <a:r>
              <a:rPr lang="en-IN" sz="2600" dirty="0"/>
              <a:t>Check if any dumb node is in range of mobile anchor.</a:t>
            </a:r>
          </a:p>
          <a:p>
            <a:pPr marL="514350" indent="-514350">
              <a:buFont typeface="+mj-lt"/>
              <a:buAutoNum type="arabicPeriod"/>
            </a:pPr>
            <a:r>
              <a:rPr lang="en-IN" sz="2600" dirty="0"/>
              <a:t>If yes, calculate the distance between dumb node and mobile anchor.</a:t>
            </a:r>
          </a:p>
          <a:p>
            <a:pPr marL="514350" indent="-514350">
              <a:buFont typeface="+mj-lt"/>
              <a:buAutoNum type="arabicPeriod"/>
            </a:pPr>
            <a:r>
              <a:rPr lang="en-IN" sz="2600" dirty="0"/>
              <a:t>Then, perform again from step 1 for limited number of iterations.</a:t>
            </a:r>
          </a:p>
        </p:txBody>
      </p:sp>
      <p:pic>
        <p:nvPicPr>
          <p:cNvPr id="6" name="Picture 5">
            <a:extLst>
              <a:ext uri="{FF2B5EF4-FFF2-40B4-BE49-F238E27FC236}">
                <a16:creationId xmlns:a16="http://schemas.microsoft.com/office/drawing/2014/main" id="{5C91A7A9-3BEE-460E-B1E3-1A2A632CDA75}"/>
              </a:ext>
            </a:extLst>
          </p:cNvPr>
          <p:cNvPicPr>
            <a:picLocks noChangeAspect="1"/>
          </p:cNvPicPr>
          <p:nvPr/>
        </p:nvPicPr>
        <p:blipFill>
          <a:blip r:embed="rId2"/>
          <a:stretch>
            <a:fillRect/>
          </a:stretch>
        </p:blipFill>
        <p:spPr>
          <a:xfrm>
            <a:off x="4088904" y="705212"/>
            <a:ext cx="6217920" cy="4991100"/>
          </a:xfrm>
          <a:prstGeom prst="rect">
            <a:avLst/>
          </a:prstGeom>
        </p:spPr>
      </p:pic>
    </p:spTree>
    <p:extLst>
      <p:ext uri="{BB962C8B-B14F-4D97-AF65-F5344CB8AC3E}">
        <p14:creationId xmlns:p14="http://schemas.microsoft.com/office/powerpoint/2010/main" val="71163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754A-B44B-4838-B187-5B03B57884FE}"/>
              </a:ext>
            </a:extLst>
          </p:cNvPr>
          <p:cNvSpPr>
            <a:spLocks noGrp="1"/>
          </p:cNvSpPr>
          <p:nvPr>
            <p:ph type="title"/>
          </p:nvPr>
        </p:nvSpPr>
        <p:spPr>
          <a:xfrm>
            <a:off x="495300" y="274638"/>
            <a:ext cx="8915400" cy="706090"/>
          </a:xfrm>
        </p:spPr>
        <p:txBody>
          <a:bodyPr/>
          <a:lstStyle/>
          <a:p>
            <a:r>
              <a:rPr lang="en-US" b="1" dirty="0">
                <a:solidFill>
                  <a:srgbClr val="FF0000"/>
                </a:solidFill>
              </a:rPr>
              <a:t>Implementation</a:t>
            </a:r>
            <a:endParaRPr lang="en-IN" dirty="0"/>
          </a:p>
        </p:txBody>
      </p:sp>
      <p:sp>
        <p:nvSpPr>
          <p:cNvPr id="3" name="Content Placeholder 2">
            <a:extLst>
              <a:ext uri="{FF2B5EF4-FFF2-40B4-BE49-F238E27FC236}">
                <a16:creationId xmlns:a16="http://schemas.microsoft.com/office/drawing/2014/main" id="{47F5EBB9-E748-4BE1-9ED4-1CDE3A060B08}"/>
              </a:ext>
            </a:extLst>
          </p:cNvPr>
          <p:cNvSpPr>
            <a:spLocks noGrp="1"/>
          </p:cNvSpPr>
          <p:nvPr>
            <p:ph idx="1"/>
          </p:nvPr>
        </p:nvSpPr>
        <p:spPr>
          <a:xfrm>
            <a:off x="200472" y="1140396"/>
            <a:ext cx="4392488" cy="4376836"/>
          </a:xfrm>
        </p:spPr>
        <p:txBody>
          <a:bodyPr/>
          <a:lstStyle/>
          <a:p>
            <a:pPr marL="0" indent="0">
              <a:buNone/>
            </a:pPr>
            <a:r>
              <a:rPr lang="en-GB" b="1" dirty="0">
                <a:solidFill>
                  <a:srgbClr val="FF0000"/>
                </a:solidFill>
              </a:rPr>
              <a:t>Scan</a:t>
            </a:r>
          </a:p>
          <a:p>
            <a:pPr marL="514350" indent="-514350">
              <a:buFont typeface="+mj-lt"/>
              <a:buAutoNum type="arabicPeriod"/>
            </a:pPr>
            <a:r>
              <a:rPr lang="en-IN" sz="2450" dirty="0"/>
              <a:t>First anchor moves vertically upward.</a:t>
            </a:r>
          </a:p>
          <a:p>
            <a:pPr marL="514350" indent="-514350">
              <a:buFont typeface="+mj-lt"/>
              <a:buAutoNum type="arabicPeriod"/>
            </a:pPr>
            <a:r>
              <a:rPr lang="en-IN" sz="2450" dirty="0"/>
              <a:t>Then horizontally left to right.</a:t>
            </a:r>
          </a:p>
          <a:p>
            <a:pPr marL="514350" indent="-514350">
              <a:buFont typeface="+mj-lt"/>
              <a:buAutoNum type="arabicPeriod"/>
            </a:pPr>
            <a:r>
              <a:rPr lang="en-IN" sz="2450" dirty="0"/>
              <a:t>Afterwards, anchor moves vertically downward.</a:t>
            </a:r>
          </a:p>
          <a:p>
            <a:pPr marL="514350" indent="-514350">
              <a:buFont typeface="+mj-lt"/>
              <a:buAutoNum type="arabicPeriod"/>
            </a:pPr>
            <a:r>
              <a:rPr lang="en-IN" sz="2450" dirty="0"/>
              <a:t>After every hop, Check if any dumb node is in range of mobile anchor.</a:t>
            </a:r>
          </a:p>
        </p:txBody>
      </p:sp>
      <p:pic>
        <p:nvPicPr>
          <p:cNvPr id="5" name="Picture 4">
            <a:extLst>
              <a:ext uri="{FF2B5EF4-FFF2-40B4-BE49-F238E27FC236}">
                <a16:creationId xmlns:a16="http://schemas.microsoft.com/office/drawing/2014/main" id="{3FE08B51-48A9-4ED4-BF8D-B84DF26A942E}"/>
              </a:ext>
            </a:extLst>
          </p:cNvPr>
          <p:cNvPicPr>
            <a:picLocks noChangeAspect="1"/>
          </p:cNvPicPr>
          <p:nvPr/>
        </p:nvPicPr>
        <p:blipFill>
          <a:blip r:embed="rId2"/>
          <a:stretch>
            <a:fillRect/>
          </a:stretch>
        </p:blipFill>
        <p:spPr>
          <a:xfrm>
            <a:off x="4070902" y="693008"/>
            <a:ext cx="6300310" cy="5040248"/>
          </a:xfrm>
          <a:prstGeom prst="rect">
            <a:avLst/>
          </a:prstGeom>
        </p:spPr>
      </p:pic>
      <p:sp>
        <p:nvSpPr>
          <p:cNvPr id="6" name="Title 1">
            <a:extLst>
              <a:ext uri="{FF2B5EF4-FFF2-40B4-BE49-F238E27FC236}">
                <a16:creationId xmlns:a16="http://schemas.microsoft.com/office/drawing/2014/main" id="{1E666DAF-A925-4972-916E-B1EEDCBA902F}"/>
              </a:ext>
            </a:extLst>
          </p:cNvPr>
          <p:cNvSpPr txBox="1">
            <a:spLocks/>
          </p:cNvSpPr>
          <p:nvPr/>
        </p:nvSpPr>
        <p:spPr>
          <a:xfrm>
            <a:off x="171814" y="5373216"/>
            <a:ext cx="9682960" cy="115212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just">
              <a:buFont typeface="+mj-lt"/>
              <a:buAutoNum type="arabicPeriod" startAt="5"/>
            </a:pPr>
            <a:r>
              <a:rPr lang="en-IN" sz="2450" dirty="0"/>
              <a:t>If yes, calculate the distance between dumb node and mobile anchor.</a:t>
            </a:r>
          </a:p>
          <a:p>
            <a:pPr marL="514350" indent="-514350" algn="just">
              <a:buFont typeface="+mj-lt"/>
              <a:buAutoNum type="arabicPeriod" startAt="5"/>
            </a:pPr>
            <a:r>
              <a:rPr lang="en-IN" sz="2450" dirty="0"/>
              <a:t>Then, perform again from step 1.</a:t>
            </a:r>
          </a:p>
        </p:txBody>
      </p:sp>
    </p:spTree>
    <p:extLst>
      <p:ext uri="{BB962C8B-B14F-4D97-AF65-F5344CB8AC3E}">
        <p14:creationId xmlns:p14="http://schemas.microsoft.com/office/powerpoint/2010/main" val="165945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754A-B44B-4838-B187-5B03B57884FE}"/>
              </a:ext>
            </a:extLst>
          </p:cNvPr>
          <p:cNvSpPr>
            <a:spLocks noGrp="1"/>
          </p:cNvSpPr>
          <p:nvPr>
            <p:ph type="title"/>
          </p:nvPr>
        </p:nvSpPr>
        <p:spPr>
          <a:xfrm>
            <a:off x="495300" y="274638"/>
            <a:ext cx="8915400" cy="706090"/>
          </a:xfrm>
        </p:spPr>
        <p:txBody>
          <a:bodyPr/>
          <a:lstStyle/>
          <a:p>
            <a:r>
              <a:rPr lang="en-US" b="1" dirty="0">
                <a:solidFill>
                  <a:srgbClr val="FF0000"/>
                </a:solidFill>
              </a:rPr>
              <a:t>Implementation</a:t>
            </a:r>
            <a:endParaRPr lang="en-IN" dirty="0"/>
          </a:p>
        </p:txBody>
      </p:sp>
      <p:pic>
        <p:nvPicPr>
          <p:cNvPr id="16" name="Picture 15">
            <a:extLst>
              <a:ext uri="{FF2B5EF4-FFF2-40B4-BE49-F238E27FC236}">
                <a16:creationId xmlns:a16="http://schemas.microsoft.com/office/drawing/2014/main" id="{AEDD1072-182B-469B-926D-96FF7641E2DE}"/>
              </a:ext>
            </a:extLst>
          </p:cNvPr>
          <p:cNvPicPr>
            <a:picLocks noChangeAspect="1"/>
          </p:cNvPicPr>
          <p:nvPr/>
        </p:nvPicPr>
        <p:blipFill rotWithShape="1">
          <a:blip r:embed="rId2"/>
          <a:srcRect l="8214" t="6281" r="8720" b="6281"/>
          <a:stretch/>
        </p:blipFill>
        <p:spPr>
          <a:xfrm>
            <a:off x="4520952" y="980728"/>
            <a:ext cx="5313040" cy="4464496"/>
          </a:xfrm>
          <a:prstGeom prst="rect">
            <a:avLst/>
          </a:prstGeom>
        </p:spPr>
      </p:pic>
      <p:sp>
        <p:nvSpPr>
          <p:cNvPr id="7" name="Content Placeholder 2">
            <a:extLst>
              <a:ext uri="{FF2B5EF4-FFF2-40B4-BE49-F238E27FC236}">
                <a16:creationId xmlns:a16="http://schemas.microsoft.com/office/drawing/2014/main" id="{7AC24A53-5DF8-454F-BC24-5850E8B95BCD}"/>
              </a:ext>
            </a:extLst>
          </p:cNvPr>
          <p:cNvSpPr>
            <a:spLocks noGrp="1"/>
          </p:cNvSpPr>
          <p:nvPr>
            <p:ph idx="1"/>
          </p:nvPr>
        </p:nvSpPr>
        <p:spPr>
          <a:xfrm>
            <a:off x="200472" y="1068388"/>
            <a:ext cx="4392488" cy="4376836"/>
          </a:xfrm>
        </p:spPr>
        <p:txBody>
          <a:bodyPr/>
          <a:lstStyle/>
          <a:p>
            <a:pPr marL="0" indent="0">
              <a:buNone/>
            </a:pPr>
            <a:r>
              <a:rPr lang="en-GB" b="1" dirty="0">
                <a:solidFill>
                  <a:srgbClr val="FF0000"/>
                </a:solidFill>
              </a:rPr>
              <a:t>Double Scan</a:t>
            </a:r>
          </a:p>
          <a:p>
            <a:pPr marL="514350" indent="-514350">
              <a:buFont typeface="+mj-lt"/>
              <a:buAutoNum type="arabicPeriod"/>
            </a:pPr>
            <a:r>
              <a:rPr lang="en-IN" sz="2450" dirty="0"/>
              <a:t>First “Scan” is performed.</a:t>
            </a:r>
          </a:p>
          <a:p>
            <a:pPr marL="514350" indent="-514350">
              <a:buFont typeface="+mj-lt"/>
              <a:buAutoNum type="arabicPeriod"/>
            </a:pPr>
            <a:r>
              <a:rPr lang="en-IN" sz="2450" dirty="0"/>
              <a:t>Then anchor moves horizontally leftward.</a:t>
            </a:r>
          </a:p>
          <a:p>
            <a:pPr marL="514350" indent="-514350">
              <a:buFont typeface="+mj-lt"/>
              <a:buAutoNum type="arabicPeriod"/>
            </a:pPr>
            <a:r>
              <a:rPr lang="en-IN" sz="2450" dirty="0"/>
              <a:t>Then vertically upward.</a:t>
            </a:r>
          </a:p>
          <a:p>
            <a:pPr marL="514350" indent="-514350">
              <a:buFont typeface="+mj-lt"/>
              <a:buAutoNum type="arabicPeriod"/>
            </a:pPr>
            <a:r>
              <a:rPr lang="en-IN" sz="2450" dirty="0"/>
              <a:t>Afterwards, anchor moves horizontally towards right.</a:t>
            </a:r>
          </a:p>
          <a:p>
            <a:pPr marL="514350" indent="-514350">
              <a:buFont typeface="+mj-lt"/>
              <a:buAutoNum type="arabicPeriod"/>
            </a:pPr>
            <a:r>
              <a:rPr lang="en-IN" sz="2450" dirty="0"/>
              <a:t>After every hop, Check if any dumb node is in range of mobile anchor.</a:t>
            </a:r>
          </a:p>
        </p:txBody>
      </p:sp>
      <p:sp>
        <p:nvSpPr>
          <p:cNvPr id="8" name="Title 1">
            <a:extLst>
              <a:ext uri="{FF2B5EF4-FFF2-40B4-BE49-F238E27FC236}">
                <a16:creationId xmlns:a16="http://schemas.microsoft.com/office/drawing/2014/main" id="{784621A3-2A96-426F-9118-739C56BCC78B}"/>
              </a:ext>
            </a:extLst>
          </p:cNvPr>
          <p:cNvSpPr txBox="1">
            <a:spLocks/>
          </p:cNvSpPr>
          <p:nvPr/>
        </p:nvSpPr>
        <p:spPr>
          <a:xfrm>
            <a:off x="197888" y="5373216"/>
            <a:ext cx="9682960" cy="115212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just">
              <a:buFont typeface="+mj-lt"/>
              <a:buAutoNum type="arabicPeriod" startAt="6"/>
            </a:pPr>
            <a:r>
              <a:rPr lang="en-IN" sz="2450" dirty="0"/>
              <a:t>If yes, calculate the distance between dumb node and mobile anchor.</a:t>
            </a:r>
          </a:p>
          <a:p>
            <a:pPr marL="514350" indent="-514350" algn="just">
              <a:buFont typeface="+mj-lt"/>
              <a:buAutoNum type="arabicPeriod" startAt="6"/>
            </a:pPr>
            <a:r>
              <a:rPr lang="en-IN" sz="2450" dirty="0"/>
              <a:t>Then, perform again from step 2.</a:t>
            </a:r>
          </a:p>
        </p:txBody>
      </p:sp>
    </p:spTree>
    <p:extLst>
      <p:ext uri="{BB962C8B-B14F-4D97-AF65-F5344CB8AC3E}">
        <p14:creationId xmlns:p14="http://schemas.microsoft.com/office/powerpoint/2010/main" val="227412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754A-B44B-4838-B187-5B03B57884FE}"/>
              </a:ext>
            </a:extLst>
          </p:cNvPr>
          <p:cNvSpPr>
            <a:spLocks noGrp="1"/>
          </p:cNvSpPr>
          <p:nvPr>
            <p:ph type="title"/>
          </p:nvPr>
        </p:nvSpPr>
        <p:spPr>
          <a:xfrm>
            <a:off x="495300" y="274638"/>
            <a:ext cx="8915400" cy="706090"/>
          </a:xfrm>
        </p:spPr>
        <p:txBody>
          <a:bodyPr/>
          <a:lstStyle/>
          <a:p>
            <a:r>
              <a:rPr lang="en-US" b="1" dirty="0">
                <a:solidFill>
                  <a:srgbClr val="FF0000"/>
                </a:solidFill>
              </a:rPr>
              <a:t>Results</a:t>
            </a:r>
            <a:endParaRPr lang="en-IN" dirty="0"/>
          </a:p>
        </p:txBody>
      </p:sp>
      <p:pic>
        <p:nvPicPr>
          <p:cNvPr id="6" name="Picture 5">
            <a:extLst>
              <a:ext uri="{FF2B5EF4-FFF2-40B4-BE49-F238E27FC236}">
                <a16:creationId xmlns:a16="http://schemas.microsoft.com/office/drawing/2014/main" id="{FA4DA6F4-163D-449B-86F7-DBAD6C559190}"/>
              </a:ext>
            </a:extLst>
          </p:cNvPr>
          <p:cNvPicPr>
            <a:picLocks noChangeAspect="1"/>
          </p:cNvPicPr>
          <p:nvPr/>
        </p:nvPicPr>
        <p:blipFill rotWithShape="1">
          <a:blip r:embed="rId2"/>
          <a:srcRect l="2026" t="2777" r="2097" b="2777"/>
          <a:stretch/>
        </p:blipFill>
        <p:spPr>
          <a:xfrm>
            <a:off x="5661312" y="3933056"/>
            <a:ext cx="3876567" cy="2545774"/>
          </a:xfrm>
          <a:prstGeom prst="rect">
            <a:avLst/>
          </a:prstGeom>
        </p:spPr>
      </p:pic>
      <p:pic>
        <p:nvPicPr>
          <p:cNvPr id="7" name="Picture 6">
            <a:extLst>
              <a:ext uri="{FF2B5EF4-FFF2-40B4-BE49-F238E27FC236}">
                <a16:creationId xmlns:a16="http://schemas.microsoft.com/office/drawing/2014/main" id="{90B052AC-5C77-4C13-A775-7A5BDF47D517}"/>
              </a:ext>
            </a:extLst>
          </p:cNvPr>
          <p:cNvPicPr>
            <a:picLocks noChangeAspect="1"/>
          </p:cNvPicPr>
          <p:nvPr/>
        </p:nvPicPr>
        <p:blipFill rotWithShape="1">
          <a:blip r:embed="rId3"/>
          <a:srcRect l="2825" t="4313" r="1912" b="4312"/>
          <a:stretch/>
        </p:blipFill>
        <p:spPr>
          <a:xfrm>
            <a:off x="5617392" y="959788"/>
            <a:ext cx="4104456" cy="2664296"/>
          </a:xfrm>
          <a:prstGeom prst="rect">
            <a:avLst/>
          </a:prstGeom>
        </p:spPr>
      </p:pic>
      <p:sp>
        <p:nvSpPr>
          <p:cNvPr id="5" name="Title 1">
            <a:extLst>
              <a:ext uri="{FF2B5EF4-FFF2-40B4-BE49-F238E27FC236}">
                <a16:creationId xmlns:a16="http://schemas.microsoft.com/office/drawing/2014/main" id="{67401730-F19A-4060-8755-9D9D1DD0314B}"/>
              </a:ext>
            </a:extLst>
          </p:cNvPr>
          <p:cNvSpPr txBox="1">
            <a:spLocks/>
          </p:cNvSpPr>
          <p:nvPr/>
        </p:nvSpPr>
        <p:spPr>
          <a:xfrm>
            <a:off x="294558" y="980728"/>
            <a:ext cx="5122092" cy="24482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F0000"/>
                </a:solidFill>
              </a:rPr>
              <a:t>Number of Dumb nodes localized</a:t>
            </a:r>
          </a:p>
          <a:p>
            <a:pPr algn="l"/>
            <a:r>
              <a:rPr lang="en-US" sz="2400" b="1" dirty="0"/>
              <a:t>From the graph, on an average Double Scan is able to localize 83 dumb nodes which comparatively higher than other trajectories.  </a:t>
            </a:r>
            <a:endParaRPr lang="en-IN" sz="2400" b="1" dirty="0"/>
          </a:p>
        </p:txBody>
      </p:sp>
      <p:sp>
        <p:nvSpPr>
          <p:cNvPr id="8" name="Title 1">
            <a:extLst>
              <a:ext uri="{FF2B5EF4-FFF2-40B4-BE49-F238E27FC236}">
                <a16:creationId xmlns:a16="http://schemas.microsoft.com/office/drawing/2014/main" id="{95873C5C-F8BF-4442-8214-6B212D37D353}"/>
              </a:ext>
            </a:extLst>
          </p:cNvPr>
          <p:cNvSpPr txBox="1">
            <a:spLocks/>
          </p:cNvSpPr>
          <p:nvPr/>
        </p:nvSpPr>
        <p:spPr>
          <a:xfrm>
            <a:off x="368121" y="3933056"/>
            <a:ext cx="5122092" cy="24482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F0000"/>
                </a:solidFill>
              </a:rPr>
              <a:t>Time taken in trajectory simulation</a:t>
            </a:r>
          </a:p>
          <a:p>
            <a:pPr algn="l"/>
            <a:r>
              <a:rPr lang="en-US" sz="2400" b="1" dirty="0"/>
              <a:t>From the graph, on an average Scan takes 10 to 11 seconds for localization which is least among all trajectories.</a:t>
            </a:r>
            <a:endParaRPr lang="en-IN" sz="2400" dirty="0"/>
          </a:p>
          <a:p>
            <a:pPr algn="l"/>
            <a:endParaRPr lang="en-IN" sz="2400" dirty="0"/>
          </a:p>
        </p:txBody>
      </p:sp>
    </p:spTree>
    <p:extLst>
      <p:ext uri="{BB962C8B-B14F-4D97-AF65-F5344CB8AC3E}">
        <p14:creationId xmlns:p14="http://schemas.microsoft.com/office/powerpoint/2010/main" val="376703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754A-B44B-4838-B187-5B03B57884FE}"/>
              </a:ext>
            </a:extLst>
          </p:cNvPr>
          <p:cNvSpPr>
            <a:spLocks noGrp="1"/>
          </p:cNvSpPr>
          <p:nvPr>
            <p:ph type="title"/>
          </p:nvPr>
        </p:nvSpPr>
        <p:spPr>
          <a:xfrm>
            <a:off x="495300" y="274638"/>
            <a:ext cx="8915400" cy="706090"/>
          </a:xfrm>
        </p:spPr>
        <p:txBody>
          <a:bodyPr/>
          <a:lstStyle/>
          <a:p>
            <a:r>
              <a:rPr lang="en-US" b="1" dirty="0">
                <a:solidFill>
                  <a:srgbClr val="FF0000"/>
                </a:solidFill>
              </a:rPr>
              <a:t>Results</a:t>
            </a:r>
            <a:endParaRPr lang="en-IN" dirty="0"/>
          </a:p>
        </p:txBody>
      </p:sp>
      <p:pic>
        <p:nvPicPr>
          <p:cNvPr id="4" name="Picture 3">
            <a:extLst>
              <a:ext uri="{FF2B5EF4-FFF2-40B4-BE49-F238E27FC236}">
                <a16:creationId xmlns:a16="http://schemas.microsoft.com/office/drawing/2014/main" id="{0536ABC1-331F-4EAE-AEE1-AAF3ED6B3FFE}"/>
              </a:ext>
            </a:extLst>
          </p:cNvPr>
          <p:cNvPicPr>
            <a:picLocks noChangeAspect="1"/>
          </p:cNvPicPr>
          <p:nvPr/>
        </p:nvPicPr>
        <p:blipFill rotWithShape="1">
          <a:blip r:embed="rId2"/>
          <a:srcRect t="4127"/>
          <a:stretch/>
        </p:blipFill>
        <p:spPr>
          <a:xfrm>
            <a:off x="4106048" y="1104000"/>
            <a:ext cx="5799952" cy="4536505"/>
          </a:xfrm>
          <a:prstGeom prst="rect">
            <a:avLst/>
          </a:prstGeom>
        </p:spPr>
      </p:pic>
      <p:sp>
        <p:nvSpPr>
          <p:cNvPr id="5" name="Title 1">
            <a:extLst>
              <a:ext uri="{FF2B5EF4-FFF2-40B4-BE49-F238E27FC236}">
                <a16:creationId xmlns:a16="http://schemas.microsoft.com/office/drawing/2014/main" id="{55EC2BDD-3102-4D91-86A2-94CED0FAB32D}"/>
              </a:ext>
            </a:extLst>
          </p:cNvPr>
          <p:cNvSpPr txBox="1">
            <a:spLocks/>
          </p:cNvSpPr>
          <p:nvPr/>
        </p:nvSpPr>
        <p:spPr>
          <a:xfrm>
            <a:off x="200472" y="1052736"/>
            <a:ext cx="4032448" cy="463903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F0000"/>
                </a:solidFill>
              </a:rPr>
              <a:t>Error in localized dumb nodes</a:t>
            </a:r>
          </a:p>
          <a:p>
            <a:pPr algn="just"/>
            <a:r>
              <a:rPr lang="en-US" sz="2400" b="1" dirty="0"/>
              <a:t>From the graph, on an average localization using Scan yields least error while Random yields the maximum.</a:t>
            </a:r>
          </a:p>
          <a:p>
            <a:pPr algn="just"/>
            <a:endParaRPr lang="en-US" sz="2400" b="1" dirty="0"/>
          </a:p>
          <a:p>
            <a:pPr algn="just"/>
            <a:r>
              <a:rPr lang="en-US" sz="2400" b="1" dirty="0"/>
              <a:t>But from previous results of number of dumb nodes localized and time taken, Double Scan is performing better than other trajectories.  </a:t>
            </a:r>
            <a:endParaRPr lang="en-IN" sz="2400" dirty="0"/>
          </a:p>
          <a:p>
            <a:pPr algn="l"/>
            <a:endParaRPr lang="en-IN" sz="2400" dirty="0"/>
          </a:p>
        </p:txBody>
      </p:sp>
    </p:spTree>
    <p:extLst>
      <p:ext uri="{BB962C8B-B14F-4D97-AF65-F5344CB8AC3E}">
        <p14:creationId xmlns:p14="http://schemas.microsoft.com/office/powerpoint/2010/main" val="284519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a:solidFill>
                  <a:srgbClr val="FF0000"/>
                </a:solidFill>
              </a:rPr>
              <a:t>Expected Outcomes</a:t>
            </a:r>
          </a:p>
        </p:txBody>
      </p:sp>
      <p:sp>
        <p:nvSpPr>
          <p:cNvPr id="3" name="Content Placeholder 2"/>
          <p:cNvSpPr>
            <a:spLocks noGrp="1"/>
          </p:cNvSpPr>
          <p:nvPr>
            <p:ph idx="1"/>
          </p:nvPr>
        </p:nvSpPr>
        <p:spPr>
          <a:xfrm>
            <a:off x="495300" y="1052737"/>
            <a:ext cx="8915400" cy="5073428"/>
          </a:xfrm>
        </p:spPr>
        <p:txBody>
          <a:bodyPr/>
          <a:lstStyle/>
          <a:p>
            <a:r>
              <a:rPr lang="en-US" sz="2800" dirty="0"/>
              <a:t>Demonstration of Working Model</a:t>
            </a:r>
          </a:p>
          <a:p>
            <a:r>
              <a:rPr lang="en-US" sz="2800" dirty="0"/>
              <a:t>Paper/Book chapter publish.</a:t>
            </a:r>
          </a:p>
          <a:p>
            <a:r>
              <a:rPr lang="en-US" sz="2800" dirty="0"/>
              <a:t>A New better and faster trajectories</a:t>
            </a:r>
          </a:p>
        </p:txBody>
      </p:sp>
    </p:spTree>
    <p:extLst>
      <p:ext uri="{BB962C8B-B14F-4D97-AF65-F5344CB8AC3E}">
        <p14:creationId xmlns:p14="http://schemas.microsoft.com/office/powerpoint/2010/main" val="272093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3C5576-EDC8-4D52-8884-0A3AC2F52413}"/>
              </a:ext>
            </a:extLst>
          </p:cNvPr>
          <p:cNvSpPr>
            <a:spLocks noGrp="1"/>
          </p:cNvSpPr>
          <p:nvPr>
            <p:ph type="title"/>
          </p:nvPr>
        </p:nvSpPr>
        <p:spPr>
          <a:xfrm>
            <a:off x="495300" y="274638"/>
            <a:ext cx="8915400" cy="778098"/>
          </a:xfrm>
        </p:spPr>
        <p:txBody>
          <a:bodyPr/>
          <a:lstStyle/>
          <a:p>
            <a:r>
              <a:rPr lang="en-IN" sz="3200" b="1" dirty="0">
                <a:solidFill>
                  <a:srgbClr val="FF0000"/>
                </a:solidFill>
              </a:rPr>
              <a:t>Project Cost Estimates</a:t>
            </a:r>
          </a:p>
        </p:txBody>
      </p:sp>
      <p:sp>
        <p:nvSpPr>
          <p:cNvPr id="7" name="Content Placeholder 2">
            <a:extLst>
              <a:ext uri="{FF2B5EF4-FFF2-40B4-BE49-F238E27FC236}">
                <a16:creationId xmlns:a16="http://schemas.microsoft.com/office/drawing/2014/main" id="{DF509E04-E427-4B8D-9FFD-95F9DE487D2D}"/>
              </a:ext>
            </a:extLst>
          </p:cNvPr>
          <p:cNvSpPr>
            <a:spLocks noGrp="1"/>
          </p:cNvSpPr>
          <p:nvPr>
            <p:ph idx="1"/>
          </p:nvPr>
        </p:nvSpPr>
        <p:spPr>
          <a:xfrm>
            <a:off x="495300" y="1052737"/>
            <a:ext cx="8915400" cy="5073428"/>
          </a:xfrm>
        </p:spPr>
        <p:txBody>
          <a:bodyPr/>
          <a:lstStyle/>
          <a:p>
            <a:r>
              <a:rPr lang="en-IN" sz="2800" dirty="0"/>
              <a:t>MATLAB : 0</a:t>
            </a:r>
          </a:p>
          <a:p>
            <a:r>
              <a:rPr lang="en-IN" sz="2800" dirty="0"/>
              <a:t>Computer : 0</a:t>
            </a:r>
          </a:p>
          <a:p>
            <a:r>
              <a:rPr lang="en-IN" sz="2800" dirty="0"/>
              <a:t>Man Power Charges : 10000 * 4</a:t>
            </a:r>
          </a:p>
          <a:p>
            <a:r>
              <a:rPr lang="en-IN" sz="2800" dirty="0"/>
              <a:t>Miscellaneous : 2000.0</a:t>
            </a:r>
          </a:p>
          <a:p>
            <a:pPr marL="0" indent="0">
              <a:buNone/>
            </a:pPr>
            <a:r>
              <a:rPr lang="en-IN" sz="2800" dirty="0"/>
              <a:t>____________________________</a:t>
            </a:r>
          </a:p>
          <a:p>
            <a:r>
              <a:rPr lang="en-IN" sz="2800" dirty="0"/>
              <a:t>Total Cost : 42,000.00</a:t>
            </a:r>
          </a:p>
        </p:txBody>
      </p:sp>
    </p:spTree>
    <p:extLst>
      <p:ext uri="{BB962C8B-B14F-4D97-AF65-F5344CB8AC3E}">
        <p14:creationId xmlns:p14="http://schemas.microsoft.com/office/powerpoint/2010/main" val="179750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p:cNvGraphicFramePr>
          <p:nvPr>
            <p:extLst>
              <p:ext uri="{D42A27DB-BD31-4B8C-83A1-F6EECF244321}">
                <p14:modId xmlns:p14="http://schemas.microsoft.com/office/powerpoint/2010/main" val="2823141231"/>
              </p:ext>
            </p:extLst>
          </p:nvPr>
        </p:nvGraphicFramePr>
        <p:xfrm>
          <a:off x="1023910" y="1714488"/>
          <a:ext cx="7772400" cy="1972050"/>
        </p:xfrm>
        <a:graphic>
          <a:graphicData uri="http://schemas.openxmlformats.org/drawingml/2006/table">
            <a:tbl>
              <a:tblPr firstRow="1" bandRow="1">
                <a:tableStyleId>{5C22544A-7EE6-4342-B048-85BDC9FD1C3A}</a:tableStyleId>
              </a:tblPr>
              <a:tblGrid>
                <a:gridCol w="935764">
                  <a:extLst>
                    <a:ext uri="{9D8B030D-6E8A-4147-A177-3AD203B41FA5}">
                      <a16:colId xmlns:a16="http://schemas.microsoft.com/office/drawing/2014/main" val="20000"/>
                    </a:ext>
                  </a:extLst>
                </a:gridCol>
                <a:gridCol w="1654292">
                  <a:extLst>
                    <a:ext uri="{9D8B030D-6E8A-4147-A177-3AD203B41FA5}">
                      <a16:colId xmlns:a16="http://schemas.microsoft.com/office/drawing/2014/main" val="20001"/>
                    </a:ext>
                  </a:extLst>
                </a:gridCol>
                <a:gridCol w="3132054">
                  <a:extLst>
                    <a:ext uri="{9D8B030D-6E8A-4147-A177-3AD203B41FA5}">
                      <a16:colId xmlns:a16="http://schemas.microsoft.com/office/drawing/2014/main" val="20002"/>
                    </a:ext>
                  </a:extLst>
                </a:gridCol>
                <a:gridCol w="2050290">
                  <a:extLst>
                    <a:ext uri="{9D8B030D-6E8A-4147-A177-3AD203B41FA5}">
                      <a16:colId xmlns:a16="http://schemas.microsoft.com/office/drawing/2014/main" val="20003"/>
                    </a:ext>
                  </a:extLst>
                </a:gridCol>
              </a:tblGrid>
              <a:tr h="509010">
                <a:tc>
                  <a:txBody>
                    <a:bodyPr/>
                    <a:lstStyle/>
                    <a:p>
                      <a:r>
                        <a:rPr lang="en-US" sz="2400" dirty="0" err="1"/>
                        <a:t>Sl.No</a:t>
                      </a:r>
                      <a:r>
                        <a:rPr lang="en-US" sz="2400" dirty="0"/>
                        <a:t>.</a:t>
                      </a:r>
                    </a:p>
                  </a:txBody>
                  <a:tcPr/>
                </a:tc>
                <a:tc>
                  <a:txBody>
                    <a:bodyPr/>
                    <a:lstStyle/>
                    <a:p>
                      <a:r>
                        <a:rPr lang="en-US" sz="2400" dirty="0"/>
                        <a:t>Reg. No.</a:t>
                      </a:r>
                    </a:p>
                  </a:txBody>
                  <a:tcPr/>
                </a:tc>
                <a:tc>
                  <a:txBody>
                    <a:bodyPr/>
                    <a:lstStyle/>
                    <a:p>
                      <a:r>
                        <a:rPr lang="en-US" sz="2400" dirty="0"/>
                        <a:t>Name of the student</a:t>
                      </a:r>
                    </a:p>
                  </a:txBody>
                  <a:tcPr/>
                </a:tc>
                <a:tc>
                  <a:txBody>
                    <a:bodyPr/>
                    <a:lstStyle/>
                    <a:p>
                      <a:r>
                        <a:rPr lang="en-US" sz="2400" dirty="0"/>
                        <a:t>Department</a:t>
                      </a:r>
                    </a:p>
                  </a:txBody>
                  <a:tcPr/>
                </a:tc>
                <a:extLst>
                  <a:ext uri="{0D108BD9-81ED-4DB2-BD59-A6C34878D82A}">
                    <a16:rowId xmlns:a16="http://schemas.microsoft.com/office/drawing/2014/main" val="10000"/>
                  </a:ext>
                </a:extLst>
              </a:tr>
              <a:tr h="359301">
                <a:tc>
                  <a:txBody>
                    <a:bodyPr/>
                    <a:lstStyle/>
                    <a:p>
                      <a:pPr algn="ctr"/>
                      <a:r>
                        <a:rPr lang="en-US" dirty="0"/>
                        <a:t>1</a:t>
                      </a:r>
                    </a:p>
                  </a:txBody>
                  <a:tcPr/>
                </a:tc>
                <a:tc>
                  <a:txBody>
                    <a:bodyPr/>
                    <a:lstStyle/>
                    <a:p>
                      <a:r>
                        <a:rPr lang="en-US" dirty="0"/>
                        <a:t>17ETCS002015</a:t>
                      </a:r>
                    </a:p>
                  </a:txBody>
                  <a:tcPr/>
                </a:tc>
                <a:tc>
                  <a:txBody>
                    <a:bodyPr/>
                    <a:lstStyle/>
                    <a:p>
                      <a:r>
                        <a:rPr lang="en-US" dirty="0"/>
                        <a:t>Aishwarya</a:t>
                      </a:r>
                    </a:p>
                  </a:txBody>
                  <a:tcPr/>
                </a:tc>
                <a:tc>
                  <a:txBody>
                    <a:bodyPr/>
                    <a:lstStyle/>
                    <a:p>
                      <a:r>
                        <a:rPr lang="en-US" dirty="0"/>
                        <a:t>CSE</a:t>
                      </a:r>
                    </a:p>
                  </a:txBody>
                  <a:tcPr/>
                </a:tc>
                <a:extLst>
                  <a:ext uri="{0D108BD9-81ED-4DB2-BD59-A6C34878D82A}">
                    <a16:rowId xmlns:a16="http://schemas.microsoft.com/office/drawing/2014/main" val="10001"/>
                  </a:ext>
                </a:extLst>
              </a:tr>
              <a:tr h="359301">
                <a:tc>
                  <a:txBody>
                    <a:bodyPr/>
                    <a:lstStyle/>
                    <a:p>
                      <a:pPr algn="ctr"/>
                      <a:r>
                        <a:rPr lang="en-US" dirty="0"/>
                        <a:t>2</a:t>
                      </a:r>
                    </a:p>
                  </a:txBody>
                  <a:tcPr/>
                </a:tc>
                <a:tc>
                  <a:txBody>
                    <a:bodyPr/>
                    <a:lstStyle/>
                    <a:p>
                      <a:r>
                        <a:rPr lang="en-US" dirty="0"/>
                        <a:t>17ETCS002017</a:t>
                      </a:r>
                    </a:p>
                  </a:txBody>
                  <a:tcPr/>
                </a:tc>
                <a:tc>
                  <a:txBody>
                    <a:bodyPr/>
                    <a:lstStyle/>
                    <a:p>
                      <a:r>
                        <a:rPr lang="en-US" dirty="0"/>
                        <a:t>Akash Sikarwar</a:t>
                      </a:r>
                    </a:p>
                  </a:txBody>
                  <a:tcPr/>
                </a:tc>
                <a:tc>
                  <a:txBody>
                    <a:bodyPr/>
                    <a:lstStyle/>
                    <a:p>
                      <a:r>
                        <a:rPr lang="en-US" dirty="0"/>
                        <a:t>CSE</a:t>
                      </a:r>
                    </a:p>
                  </a:txBody>
                  <a:tcPr/>
                </a:tc>
                <a:extLst>
                  <a:ext uri="{0D108BD9-81ED-4DB2-BD59-A6C34878D82A}">
                    <a16:rowId xmlns:a16="http://schemas.microsoft.com/office/drawing/2014/main" val="10002"/>
                  </a:ext>
                </a:extLst>
              </a:tr>
              <a:tr h="359301">
                <a:tc>
                  <a:txBody>
                    <a:bodyPr/>
                    <a:lstStyle/>
                    <a:p>
                      <a:pPr algn="ctr"/>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16ETCS002125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Shubham Pandey</a:t>
                      </a:r>
                    </a:p>
                  </a:txBody>
                  <a:tcPr/>
                </a:tc>
                <a:tc>
                  <a:txBody>
                    <a:bodyPr/>
                    <a:lstStyle/>
                    <a:p>
                      <a:r>
                        <a:rPr lang="en-US" dirty="0"/>
                        <a:t>CSE</a:t>
                      </a:r>
                    </a:p>
                  </a:txBody>
                  <a:tcPr/>
                </a:tc>
                <a:extLst>
                  <a:ext uri="{0D108BD9-81ED-4DB2-BD59-A6C34878D82A}">
                    <a16:rowId xmlns:a16="http://schemas.microsoft.com/office/drawing/2014/main" val="10003"/>
                  </a:ext>
                </a:extLst>
              </a:tr>
              <a:tr h="359301">
                <a:tc>
                  <a:txBody>
                    <a:bodyPr/>
                    <a:lstStyle/>
                    <a:p>
                      <a:pPr algn="ctr"/>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16ETCS002110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Samprash Jain</a:t>
                      </a:r>
                    </a:p>
                  </a:txBody>
                  <a:tcPr/>
                </a:tc>
                <a:tc>
                  <a:txBody>
                    <a:bodyPr/>
                    <a:lstStyle/>
                    <a:p>
                      <a:r>
                        <a:rPr lang="en-US" dirty="0"/>
                        <a:t>CSE</a:t>
                      </a:r>
                    </a:p>
                  </a:txBody>
                  <a:tcPr/>
                </a:tc>
                <a:extLst>
                  <a:ext uri="{0D108BD9-81ED-4DB2-BD59-A6C34878D82A}">
                    <a16:rowId xmlns:a16="http://schemas.microsoft.com/office/drawing/2014/main" val="10004"/>
                  </a:ext>
                </a:extLst>
              </a:tr>
            </a:tbl>
          </a:graphicData>
        </a:graphic>
      </p:graphicFrame>
      <p:sp>
        <p:nvSpPr>
          <p:cNvPr id="7" name="Content Placeholder 2"/>
          <p:cNvSpPr txBox="1">
            <a:spLocks/>
          </p:cNvSpPr>
          <p:nvPr/>
        </p:nvSpPr>
        <p:spPr>
          <a:xfrm>
            <a:off x="990600" y="4643446"/>
            <a:ext cx="8915400" cy="10653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Batch		: 	FET-17	</a:t>
            </a:r>
          </a:p>
        </p:txBody>
      </p:sp>
      <p:sp>
        <p:nvSpPr>
          <p:cNvPr id="9" name="TextBox 8"/>
          <p:cNvSpPr txBox="1"/>
          <p:nvPr/>
        </p:nvSpPr>
        <p:spPr>
          <a:xfrm>
            <a:off x="1273706" y="260648"/>
            <a:ext cx="7272808" cy="584775"/>
          </a:xfrm>
          <a:prstGeom prst="rect">
            <a:avLst/>
          </a:prstGeom>
          <a:noFill/>
        </p:spPr>
        <p:txBody>
          <a:bodyPr wrap="square" rtlCol="0">
            <a:spAutoFit/>
          </a:bodyPr>
          <a:lstStyle/>
          <a:p>
            <a:pPr algn="ctr"/>
            <a:r>
              <a:rPr lang="en-US" sz="3200" b="1" dirty="0">
                <a:solidFill>
                  <a:srgbClr val="FF0000"/>
                </a:solidFill>
              </a:rPr>
              <a:t>Group Details</a:t>
            </a:r>
          </a:p>
        </p:txBody>
      </p:sp>
    </p:spTree>
    <p:extLst>
      <p:ext uri="{BB962C8B-B14F-4D97-AF65-F5344CB8AC3E}">
        <p14:creationId xmlns:p14="http://schemas.microsoft.com/office/powerpoint/2010/main" val="125898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dirty="0">
                <a:solidFill>
                  <a:srgbClr val="FF0000"/>
                </a:solidFill>
                <a:latin typeface="Calibri"/>
                <a:ea typeface="Calibri"/>
                <a:cs typeface="Calibri"/>
                <a:sym typeface="Calibri"/>
              </a:rPr>
              <a:t>Work Load Allocation</a:t>
            </a:r>
            <a:endParaRPr sz="3200" b="1" i="0" u="none" strike="noStrike" cap="none" dirty="0">
              <a:solidFill>
                <a:srgbClr val="FF0000"/>
              </a:solidFill>
              <a:latin typeface="Calibri"/>
              <a:ea typeface="Calibri"/>
              <a:cs typeface="Calibri"/>
              <a:sym typeface="Calibri"/>
            </a:endParaRPr>
          </a:p>
        </p:txBody>
      </p:sp>
      <p:graphicFrame>
        <p:nvGraphicFramePr>
          <p:cNvPr id="184" name="Shape 184"/>
          <p:cNvGraphicFramePr/>
          <p:nvPr>
            <p:extLst>
              <p:ext uri="{D42A27DB-BD31-4B8C-83A1-F6EECF244321}">
                <p14:modId xmlns:p14="http://schemas.microsoft.com/office/powerpoint/2010/main" val="1940132356"/>
              </p:ext>
            </p:extLst>
          </p:nvPr>
        </p:nvGraphicFramePr>
        <p:xfrm>
          <a:off x="835041" y="1417638"/>
          <a:ext cx="8235918" cy="3883431"/>
        </p:xfrm>
        <a:graphic>
          <a:graphicData uri="http://schemas.openxmlformats.org/drawingml/2006/table">
            <a:tbl>
              <a:tblPr firstRow="1" bandRow="1">
                <a:noFill/>
              </a:tblPr>
              <a:tblGrid>
                <a:gridCol w="1728192">
                  <a:extLst>
                    <a:ext uri="{9D8B030D-6E8A-4147-A177-3AD203B41FA5}">
                      <a16:colId xmlns:a16="http://schemas.microsoft.com/office/drawing/2014/main" val="20000"/>
                    </a:ext>
                  </a:extLst>
                </a:gridCol>
                <a:gridCol w="1632442">
                  <a:extLst>
                    <a:ext uri="{9D8B030D-6E8A-4147-A177-3AD203B41FA5}">
                      <a16:colId xmlns:a16="http://schemas.microsoft.com/office/drawing/2014/main" val="20001"/>
                    </a:ext>
                  </a:extLst>
                </a:gridCol>
                <a:gridCol w="1669705">
                  <a:extLst>
                    <a:ext uri="{9D8B030D-6E8A-4147-A177-3AD203B41FA5}">
                      <a16:colId xmlns:a16="http://schemas.microsoft.com/office/drawing/2014/main" val="20002"/>
                    </a:ext>
                  </a:extLst>
                </a:gridCol>
                <a:gridCol w="1676779">
                  <a:extLst>
                    <a:ext uri="{9D8B030D-6E8A-4147-A177-3AD203B41FA5}">
                      <a16:colId xmlns:a16="http://schemas.microsoft.com/office/drawing/2014/main" val="20003"/>
                    </a:ext>
                  </a:extLst>
                </a:gridCol>
                <a:gridCol w="1528800">
                  <a:extLst>
                    <a:ext uri="{9D8B030D-6E8A-4147-A177-3AD203B41FA5}">
                      <a16:colId xmlns:a16="http://schemas.microsoft.com/office/drawing/2014/main" val="20004"/>
                    </a:ext>
                  </a:extLst>
                </a:gridCol>
              </a:tblGrid>
              <a:tr h="976521">
                <a:tc>
                  <a:txBody>
                    <a:bodyPr/>
                    <a:lstStyle/>
                    <a:p>
                      <a:pPr marL="0" marR="0" lvl="0" indent="0" algn="l" rtl="0">
                        <a:spcBef>
                          <a:spcPts val="0"/>
                        </a:spcBef>
                        <a:spcAft>
                          <a:spcPts val="0"/>
                        </a:spcAft>
                        <a:buNone/>
                      </a:pPr>
                      <a:endParaRPr sz="1500"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prstClr val="black"/>
                        </a:buClr>
                        <a:buSzPts val="1400"/>
                        <a:buFont typeface="Calibri"/>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Aishwarya</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800" b="1" dirty="0"/>
                        <a:t>Akash</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800" b="1" dirty="0"/>
                        <a:t>Samprash</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800" b="1" dirty="0"/>
                        <a:t>Shubham</a:t>
                      </a:r>
                    </a:p>
                  </a:txBody>
                  <a:tcPr marL="91450" marR="91450" marT="45725" marB="45725" anchor="ctr"/>
                </a:tc>
                <a:extLst>
                  <a:ext uri="{0D108BD9-81ED-4DB2-BD59-A6C34878D82A}">
                    <a16:rowId xmlns:a16="http://schemas.microsoft.com/office/drawing/2014/main" val="10000"/>
                  </a:ext>
                </a:extLst>
              </a:tr>
              <a:tr h="717036">
                <a:tc>
                  <a:txBody>
                    <a:bodyPr/>
                    <a:lstStyle/>
                    <a:p>
                      <a:pPr marL="0" marR="0" lvl="0" indent="0" algn="l" rtl="0">
                        <a:spcBef>
                          <a:spcPts val="0"/>
                        </a:spcBef>
                        <a:spcAft>
                          <a:spcPts val="0"/>
                        </a:spcAft>
                        <a:buNone/>
                      </a:pPr>
                      <a:r>
                        <a:rPr lang="en-US" sz="1500" b="1" dirty="0"/>
                        <a:t>Objective 1</a:t>
                      </a:r>
                    </a:p>
                    <a:p>
                      <a:pPr marL="0" marR="0" lvl="0" indent="0" algn="l" rtl="0">
                        <a:spcBef>
                          <a:spcPts val="0"/>
                        </a:spcBef>
                        <a:spcAft>
                          <a:spcPts val="0"/>
                        </a:spcAft>
                        <a:buNone/>
                      </a:pPr>
                      <a:r>
                        <a:rPr lang="en-US" sz="1500" b="1" dirty="0"/>
                        <a:t>(Literature Survey)</a:t>
                      </a:r>
                      <a:endParaRPr sz="1500" b="1" dirty="0"/>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rgbClr val="E46C0A"/>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E46C0A"/>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E46C0A"/>
                    </a:solidFill>
                  </a:tcPr>
                </a:tc>
                <a:extLst>
                  <a:ext uri="{0D108BD9-81ED-4DB2-BD59-A6C34878D82A}">
                    <a16:rowId xmlns:a16="http://schemas.microsoft.com/office/drawing/2014/main" val="10001"/>
                  </a:ext>
                </a:extLst>
              </a:tr>
              <a:tr h="792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Objective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(Simulation)</a:t>
                      </a:r>
                    </a:p>
                  </a:txBody>
                  <a:tcPr marL="91450" marR="91450" marT="45725" marB="45725" anchor="ctr"/>
                </a:tc>
                <a:tc>
                  <a:txBody>
                    <a:bodyPr/>
                    <a:lstStyle/>
                    <a:p>
                      <a:pPr marL="0" marR="0" lvl="0" indent="0" algn="l" rtl="0">
                        <a:spcBef>
                          <a:spcPts val="0"/>
                        </a:spcBef>
                        <a:spcAft>
                          <a:spcPts val="0"/>
                        </a:spcAft>
                        <a:buNone/>
                      </a:pPr>
                      <a:endParaRPr sz="1500" dirty="0">
                        <a:solidFill>
                          <a:schemeClr val="dk1"/>
                        </a:solidFill>
                        <a:latin typeface="Calibri"/>
                        <a:ea typeface="Calibri"/>
                        <a:cs typeface="Calibri"/>
                        <a:sym typeface="Calibri"/>
                      </a:endParaRPr>
                    </a:p>
                  </a:txBody>
                  <a:tcPr marL="91450" marR="91450" marT="45725" marB="45725" anchor="ctr">
                    <a:solidFill>
                      <a:srgbClr val="E46C0A"/>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extLst>
                  <a:ext uri="{0D108BD9-81ED-4DB2-BD59-A6C34878D82A}">
                    <a16:rowId xmlns:a16="http://schemas.microsoft.com/office/drawing/2014/main" val="10002"/>
                  </a:ext>
                </a:extLst>
              </a:tr>
              <a:tr h="6988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Objective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(Localization)</a:t>
                      </a: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chemeClr val="bg1"/>
                    </a:solidFill>
                  </a:tcP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E46C0A"/>
                    </a:solidFill>
                  </a:tcPr>
                </a:tc>
                <a:extLst>
                  <a:ext uri="{0D108BD9-81ED-4DB2-BD59-A6C34878D82A}">
                    <a16:rowId xmlns:a16="http://schemas.microsoft.com/office/drawing/2014/main" val="10003"/>
                  </a:ext>
                </a:extLst>
              </a:tr>
              <a:tr h="6988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Objective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(Comparison)</a:t>
                      </a:r>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rgbClr val="E46C0A"/>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E46C0A"/>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E46C0A"/>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9550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a:solidFill>
                  <a:srgbClr val="FF0000"/>
                </a:solidFill>
              </a:rPr>
              <a:t>Updated Gantt Chart</a:t>
            </a:r>
          </a:p>
        </p:txBody>
      </p:sp>
      <p:graphicFrame>
        <p:nvGraphicFramePr>
          <p:cNvPr id="7" name="Table 6">
            <a:extLst>
              <a:ext uri="{FF2B5EF4-FFF2-40B4-BE49-F238E27FC236}">
                <a16:creationId xmlns:a16="http://schemas.microsoft.com/office/drawing/2014/main" id="{A5BFDED4-F701-4D3E-A946-87A3F347EC40}"/>
              </a:ext>
            </a:extLst>
          </p:cNvPr>
          <p:cNvGraphicFramePr>
            <a:graphicFrameLocks noGrp="1"/>
          </p:cNvGraphicFramePr>
          <p:nvPr>
            <p:extLst>
              <p:ext uri="{D42A27DB-BD31-4B8C-83A1-F6EECF244321}">
                <p14:modId xmlns:p14="http://schemas.microsoft.com/office/powerpoint/2010/main" val="1407045869"/>
              </p:ext>
            </p:extLst>
          </p:nvPr>
        </p:nvGraphicFramePr>
        <p:xfrm>
          <a:off x="712448" y="908720"/>
          <a:ext cx="8665892" cy="5043980"/>
        </p:xfrm>
        <a:graphic>
          <a:graphicData uri="http://schemas.openxmlformats.org/drawingml/2006/table">
            <a:tbl>
              <a:tblPr/>
              <a:tblGrid>
                <a:gridCol w="1432240">
                  <a:extLst>
                    <a:ext uri="{9D8B030D-6E8A-4147-A177-3AD203B41FA5}">
                      <a16:colId xmlns:a16="http://schemas.microsoft.com/office/drawing/2014/main" val="20000"/>
                    </a:ext>
                  </a:extLst>
                </a:gridCol>
                <a:gridCol w="552095">
                  <a:extLst>
                    <a:ext uri="{9D8B030D-6E8A-4147-A177-3AD203B41FA5}">
                      <a16:colId xmlns:a16="http://schemas.microsoft.com/office/drawing/2014/main" val="20001"/>
                    </a:ext>
                  </a:extLst>
                </a:gridCol>
                <a:gridCol w="80333">
                  <a:extLst>
                    <a:ext uri="{9D8B030D-6E8A-4147-A177-3AD203B41FA5}">
                      <a16:colId xmlns:a16="http://schemas.microsoft.com/office/drawing/2014/main" val="302580229"/>
                    </a:ext>
                  </a:extLst>
                </a:gridCol>
                <a:gridCol w="632428">
                  <a:extLst>
                    <a:ext uri="{9D8B030D-6E8A-4147-A177-3AD203B41FA5}">
                      <a16:colId xmlns:a16="http://schemas.microsoft.com/office/drawing/2014/main" val="1653970697"/>
                    </a:ext>
                  </a:extLst>
                </a:gridCol>
                <a:gridCol w="642459">
                  <a:extLst>
                    <a:ext uri="{9D8B030D-6E8A-4147-A177-3AD203B41FA5}">
                      <a16:colId xmlns:a16="http://schemas.microsoft.com/office/drawing/2014/main" val="3774604076"/>
                    </a:ext>
                  </a:extLst>
                </a:gridCol>
                <a:gridCol w="104182">
                  <a:extLst>
                    <a:ext uri="{9D8B030D-6E8A-4147-A177-3AD203B41FA5}">
                      <a16:colId xmlns:a16="http://schemas.microsoft.com/office/drawing/2014/main" val="20004"/>
                    </a:ext>
                  </a:extLst>
                </a:gridCol>
                <a:gridCol w="643176">
                  <a:extLst>
                    <a:ext uri="{9D8B030D-6E8A-4147-A177-3AD203B41FA5}">
                      <a16:colId xmlns:a16="http://schemas.microsoft.com/office/drawing/2014/main" val="1527983110"/>
                    </a:ext>
                  </a:extLst>
                </a:gridCol>
                <a:gridCol w="111848">
                  <a:extLst>
                    <a:ext uri="{9D8B030D-6E8A-4147-A177-3AD203B41FA5}">
                      <a16:colId xmlns:a16="http://schemas.microsoft.com/office/drawing/2014/main" val="20005"/>
                    </a:ext>
                  </a:extLst>
                </a:gridCol>
                <a:gridCol w="702173">
                  <a:extLst>
                    <a:ext uri="{9D8B030D-6E8A-4147-A177-3AD203B41FA5}">
                      <a16:colId xmlns:a16="http://schemas.microsoft.com/office/drawing/2014/main" val="20309954"/>
                    </a:ext>
                  </a:extLst>
                </a:gridCol>
                <a:gridCol w="54609">
                  <a:extLst>
                    <a:ext uri="{9D8B030D-6E8A-4147-A177-3AD203B41FA5}">
                      <a16:colId xmlns:a16="http://schemas.microsoft.com/office/drawing/2014/main" val="20006"/>
                    </a:ext>
                  </a:extLst>
                </a:gridCol>
                <a:gridCol w="715511">
                  <a:extLst>
                    <a:ext uri="{9D8B030D-6E8A-4147-A177-3AD203B41FA5}">
                      <a16:colId xmlns:a16="http://schemas.microsoft.com/office/drawing/2014/main" val="2926799010"/>
                    </a:ext>
                  </a:extLst>
                </a:gridCol>
                <a:gridCol w="66076">
                  <a:extLst>
                    <a:ext uri="{9D8B030D-6E8A-4147-A177-3AD203B41FA5}">
                      <a16:colId xmlns:a16="http://schemas.microsoft.com/office/drawing/2014/main" val="20007"/>
                    </a:ext>
                  </a:extLst>
                </a:gridCol>
                <a:gridCol w="713601">
                  <a:extLst>
                    <a:ext uri="{9D8B030D-6E8A-4147-A177-3AD203B41FA5}">
                      <a16:colId xmlns:a16="http://schemas.microsoft.com/office/drawing/2014/main" val="2477204527"/>
                    </a:ext>
                  </a:extLst>
                </a:gridCol>
                <a:gridCol w="738387">
                  <a:extLst>
                    <a:ext uri="{9D8B030D-6E8A-4147-A177-3AD203B41FA5}">
                      <a16:colId xmlns:a16="http://schemas.microsoft.com/office/drawing/2014/main" val="20008"/>
                    </a:ext>
                  </a:extLst>
                </a:gridCol>
                <a:gridCol w="738387">
                  <a:extLst>
                    <a:ext uri="{9D8B030D-6E8A-4147-A177-3AD203B41FA5}">
                      <a16:colId xmlns:a16="http://schemas.microsoft.com/office/drawing/2014/main" val="20009"/>
                    </a:ext>
                  </a:extLst>
                </a:gridCol>
                <a:gridCol w="738387">
                  <a:extLst>
                    <a:ext uri="{9D8B030D-6E8A-4147-A177-3AD203B41FA5}">
                      <a16:colId xmlns:a16="http://schemas.microsoft.com/office/drawing/2014/main" val="20010"/>
                    </a:ext>
                  </a:extLst>
                </a:gridCol>
              </a:tblGrid>
              <a:tr h="393145">
                <a:tc gridSpan="16">
                  <a:txBody>
                    <a:bodyPr/>
                    <a:lstStyle/>
                    <a:p>
                      <a:pPr algn="ctr" rtl="0" fontAlgn="b"/>
                      <a:r>
                        <a:rPr lang="en-US" sz="1900" b="1" i="0" u="none" strike="noStrike" dirty="0">
                          <a:solidFill>
                            <a:srgbClr val="000000"/>
                          </a:solidFill>
                          <a:effectLst/>
                          <a:latin typeface="Calibri" panose="020F0502020204030204" pitchFamily="34" charset="0"/>
                        </a:rPr>
                        <a:t>Project Work (UG) 10 weeks</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IN"/>
                    </a:p>
                  </a:txBody>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IN"/>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IN"/>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0270">
                <a:tc>
                  <a:txBody>
                    <a:bodyPr/>
                    <a:lstStyle/>
                    <a:p>
                      <a:pPr algn="ctr" rtl="0" fontAlgn="b"/>
                      <a:r>
                        <a:rPr lang="en-US" sz="1600" b="1" i="0" u="none" strike="noStrike" dirty="0">
                          <a:solidFill>
                            <a:srgbClr val="000000"/>
                          </a:solidFill>
                          <a:effectLst/>
                          <a:latin typeface="Calibri" panose="020F0502020204030204" pitchFamily="34" charset="0"/>
                        </a:rPr>
                        <a:t>Week</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2000" b="0" i="0" u="none" strike="noStrike" dirty="0">
                          <a:solidFill>
                            <a:srgbClr val="000000"/>
                          </a:solidFill>
                          <a:effectLst/>
                          <a:latin typeface="Calibri" panose="020F0502020204030204" pitchFamily="34" charset="0"/>
                        </a:rPr>
                        <a:t>1</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2">
                  <a:txBody>
                    <a:bodyPr/>
                    <a:lstStyle/>
                    <a:p>
                      <a:pPr algn="ctr"/>
                      <a:r>
                        <a:rPr lang="en-US" sz="2000" b="0" i="0" u="none" strike="noStrike" dirty="0">
                          <a:solidFill>
                            <a:srgbClr val="000000"/>
                          </a:solidFill>
                          <a:effectLst/>
                          <a:latin typeface="Calibri" panose="020F0502020204030204" pitchFamily="34" charset="0"/>
                        </a:rPr>
                        <a:t>2</a:t>
                      </a:r>
                      <a:endParaRPr lang="en-IN"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hMerge="1">
                  <a:txBody>
                    <a:bodyPr/>
                    <a:lstStyle/>
                    <a:p>
                      <a:endParaRPr lang="en-IN"/>
                    </a:p>
                  </a:txBody>
                  <a:tcPr/>
                </a:tc>
                <a:tc>
                  <a:txBody>
                    <a:bodyPr/>
                    <a:lstStyle/>
                    <a:p>
                      <a:pPr algn="ctr"/>
                      <a:r>
                        <a:rPr lang="en-US" sz="2000" b="0" i="0" u="none" strike="noStrike" dirty="0">
                          <a:solidFill>
                            <a:srgbClr val="000000"/>
                          </a:solidFill>
                          <a:effectLst/>
                          <a:latin typeface="Calibri" panose="020F0502020204030204" pitchFamily="34" charset="0"/>
                        </a:rPr>
                        <a:t>3</a:t>
                      </a:r>
                      <a:endParaRPr lang="en-IN"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gridSpan="2">
                  <a:txBody>
                    <a:bodyPr/>
                    <a:lstStyle/>
                    <a:p>
                      <a:pPr algn="ctr" rtl="0" fontAlgn="b"/>
                      <a:r>
                        <a:rPr lang="en-US" sz="2000" b="0" i="0" u="none" strike="noStrike" dirty="0">
                          <a:solidFill>
                            <a:srgbClr val="000000"/>
                          </a:solidFill>
                          <a:effectLst/>
                          <a:latin typeface="Calibri" panose="020F0502020204030204" pitchFamily="34" charset="0"/>
                        </a:rPr>
                        <a:t>4</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hMerge="1">
                  <a:txBody>
                    <a:bodyPr/>
                    <a:lstStyle/>
                    <a:p>
                      <a:endParaRPr lang="en-IN"/>
                    </a:p>
                  </a:txBody>
                  <a:tcPr/>
                </a:tc>
                <a:tc gridSpan="2">
                  <a:txBody>
                    <a:bodyPr/>
                    <a:lstStyle/>
                    <a:p>
                      <a:pPr algn="ctr" rtl="0" fontAlgn="b"/>
                      <a:r>
                        <a:rPr lang="en-US" sz="2000" b="0" i="0" u="none" strike="noStrike" dirty="0">
                          <a:solidFill>
                            <a:srgbClr val="000000"/>
                          </a:solidFill>
                          <a:effectLst/>
                          <a:latin typeface="Calibri" panose="020F0502020204030204" pitchFamily="34" charset="0"/>
                        </a:rPr>
                        <a:t>5</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hMerge="1">
                  <a:txBody>
                    <a:bodyPr/>
                    <a:lstStyle/>
                    <a:p>
                      <a:endParaRPr lang="en-IN"/>
                    </a:p>
                  </a:txBody>
                  <a:tcPr>
                    <a:lnL w="6350" cap="flat" cmpd="sng" algn="ctr">
                      <a:solidFill>
                        <a:srgbClr val="000000"/>
                      </a:solidFill>
                      <a:prstDash val="solid"/>
                      <a:round/>
                      <a:headEnd type="none" w="med" len="med"/>
                      <a:tailEnd type="none" w="med" len="med"/>
                    </a:lnL>
                  </a:tcPr>
                </a:tc>
                <a:tc gridSpan="2">
                  <a:txBody>
                    <a:bodyPr/>
                    <a:lstStyle/>
                    <a:p>
                      <a:pPr algn="ctr" rtl="0" fontAlgn="b"/>
                      <a:r>
                        <a:rPr lang="en-US" sz="2000" b="0" i="0" u="none" strike="noStrike" dirty="0">
                          <a:solidFill>
                            <a:srgbClr val="000000"/>
                          </a:solidFill>
                          <a:effectLst/>
                          <a:latin typeface="Calibri" panose="020F0502020204030204" pitchFamily="34" charset="0"/>
                        </a:rPr>
                        <a:t>6</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hMerge="1">
                  <a:txBody>
                    <a:bodyPr/>
                    <a:lstStyle/>
                    <a:p>
                      <a:endParaRPr lang="en-IN"/>
                    </a:p>
                  </a:txBody>
                  <a:tcPr/>
                </a:tc>
                <a:tc gridSpan="2">
                  <a:txBody>
                    <a:bodyPr/>
                    <a:lstStyle/>
                    <a:p>
                      <a:pPr algn="ctr" rtl="0" fontAlgn="b"/>
                      <a:r>
                        <a:rPr lang="en-US" sz="2000" b="0" i="0" u="none" strike="noStrike" dirty="0">
                          <a:solidFill>
                            <a:srgbClr val="000000"/>
                          </a:solidFill>
                          <a:effectLst/>
                          <a:latin typeface="Calibri" panose="020F0502020204030204" pitchFamily="34" charset="0"/>
                        </a:rPr>
                        <a:t>7</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hMerge="1">
                  <a:txBody>
                    <a:bodyPr/>
                    <a:lstStyle/>
                    <a:p>
                      <a:endParaRPr lang="en-IN"/>
                    </a:p>
                  </a:txBody>
                  <a:tcPr>
                    <a:lnL w="6350" cap="flat" cmpd="sng" algn="ctr">
                      <a:solidFill>
                        <a:srgbClr val="000000"/>
                      </a:solidFill>
                      <a:prstDash val="solid"/>
                      <a:round/>
                      <a:headEnd type="none" w="med" len="med"/>
                      <a:tailEnd type="none" w="med" len="med"/>
                    </a:lnL>
                  </a:tcPr>
                </a:tc>
                <a:tc>
                  <a:txBody>
                    <a:bodyPr/>
                    <a:lstStyle/>
                    <a:p>
                      <a:pPr algn="ctr" rtl="0" fontAlgn="b"/>
                      <a:r>
                        <a:rPr lang="en-US" sz="2000" b="0" i="0" u="none" strike="noStrike" dirty="0">
                          <a:solidFill>
                            <a:srgbClr val="000000"/>
                          </a:solidFill>
                          <a:effectLst/>
                          <a:latin typeface="Calibri" panose="020F0502020204030204" pitchFamily="34" charset="0"/>
                        </a:rPr>
                        <a:t>8</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2000" b="0" i="0" u="none" strike="noStrike">
                          <a:solidFill>
                            <a:srgbClr val="000000"/>
                          </a:solidFill>
                          <a:effectLst/>
                          <a:latin typeface="Calibri" panose="020F0502020204030204" pitchFamily="34" charset="0"/>
                        </a:rPr>
                        <a:t>9</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2000" b="0" i="0" u="none" strike="noStrike" dirty="0">
                          <a:solidFill>
                            <a:srgbClr val="000000"/>
                          </a:solidFill>
                          <a:effectLst/>
                          <a:latin typeface="Calibri" panose="020F0502020204030204" pitchFamily="34" charset="0"/>
                        </a:rPr>
                        <a:t>10</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542329">
                <a:tc>
                  <a:txBody>
                    <a:bodyPr/>
                    <a:lstStyle/>
                    <a:p>
                      <a:pPr algn="ctr" rtl="0" fontAlgn="b"/>
                      <a:r>
                        <a:rPr lang="en-US" sz="1600" b="1" i="0" u="none" strike="noStrike" dirty="0">
                          <a:solidFill>
                            <a:srgbClr val="000000"/>
                          </a:solidFill>
                          <a:effectLst/>
                          <a:latin typeface="Calibri" panose="020F0502020204030204" pitchFamily="34" charset="0"/>
                        </a:rPr>
                        <a:t>Major Activities</a:t>
                      </a:r>
                    </a:p>
                    <a:p>
                      <a:pPr algn="ctr" rtl="0" fontAlgn="b"/>
                      <a:endParaRPr lang="en-US" sz="16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5">
                  <a:txBody>
                    <a:bodyPr/>
                    <a:lstStyle/>
                    <a:p>
                      <a:pPr algn="r"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IN"/>
                    </a:p>
                  </a:txBody>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IN"/>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IN"/>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610005">
                <a:tc>
                  <a:txBody>
                    <a:bodyPr/>
                    <a:lstStyle/>
                    <a:p>
                      <a:pPr algn="ctr" fontAlgn="b"/>
                      <a:r>
                        <a:rPr lang="en-US" sz="1400" b="1" i="0" u="none" strike="noStrike" dirty="0">
                          <a:solidFill>
                            <a:srgbClr val="000000"/>
                          </a:solidFill>
                          <a:effectLst/>
                          <a:latin typeface="Arial" panose="020B0604020202020204" pitchFamily="34" charset="0"/>
                        </a:rPr>
                        <a:t>Literature Survey</a:t>
                      </a:r>
                    </a:p>
                    <a:p>
                      <a:pPr algn="ctr" fontAlgn="b"/>
                      <a:endParaRPr lang="en-US" sz="1400" b="1"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2">
                  <a:txBody>
                    <a:bodyPr/>
                    <a:lstStyle/>
                    <a:p>
                      <a:pPr algn="l" rtl="0" fontAlgn="b"/>
                      <a:endParaRPr lang="en-US" sz="1300" b="0" i="0" u="none" strike="noStrike" dirty="0">
                        <a:solidFill>
                          <a:schemeClr val="accent1">
                            <a:lumMod val="60000"/>
                            <a:lumOff val="40000"/>
                          </a:schemeClr>
                        </a:solidFill>
                        <a:effectLst/>
                        <a:highlight>
                          <a:srgbClr val="00FF00"/>
                        </a:highligh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chemeClr val="accent1">
                            <a:lumMod val="60000"/>
                            <a:lumOff val="40000"/>
                          </a:schemeClr>
                        </a:solidFill>
                        <a:effectLst/>
                        <a:highlight>
                          <a:srgbClr val="00FF00"/>
                        </a:highlight>
                        <a:latin typeface="Calibri" panose="020F0502020204030204" pitchFamily="34" charset="0"/>
                      </a:endParaRPr>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gridSpan="12">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6350" cap="flat" cmpd="sng" algn="ctr">
                      <a:solidFill>
                        <a:srgbClr val="000000"/>
                      </a:solidFill>
                      <a:prstDash val="solid"/>
                      <a:round/>
                      <a:headEnd type="none" w="med" len="med"/>
                      <a:tailEnd type="none" w="med" len="med"/>
                    </a:lnB>
                    <a:noFill/>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919611"/>
                  </a:ext>
                </a:extLst>
              </a:tr>
              <a:tr h="610005">
                <a:tc>
                  <a:txBody>
                    <a:bodyPr/>
                    <a:lstStyle/>
                    <a:p>
                      <a:pPr algn="ctr" fontAlgn="b"/>
                      <a:r>
                        <a:rPr lang="en-US" sz="1400" b="1" i="0" u="none" strike="noStrike" dirty="0">
                          <a:solidFill>
                            <a:srgbClr val="000000"/>
                          </a:solidFill>
                          <a:effectLst/>
                          <a:latin typeface="Arial" panose="020B0604020202020204" pitchFamily="34" charset="0"/>
                        </a:rPr>
                        <a:t> Trajectory Simulation</a:t>
                      </a:r>
                    </a:p>
                    <a:p>
                      <a:pPr algn="ctr" fontAlgn="b"/>
                      <a:endParaRPr lang="en-US" sz="1400" b="1"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IN" dirty="0"/>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a:txBody>
                    <a:bodyPr/>
                    <a:lstStyle/>
                    <a:p>
                      <a:endParaRPr lang="en-IN"/>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gridSpan="2">
                  <a:txBody>
                    <a:bodyPr/>
                    <a:lstStyle/>
                    <a:p>
                      <a:endParaRPr lang="en-IN" dirty="0"/>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AEAAAA"/>
                    </a:solidFill>
                  </a:tcPr>
                </a:tc>
                <a:tc gridSpan="2">
                  <a:txBody>
                    <a:bodyPr/>
                    <a:lstStyle/>
                    <a:p>
                      <a:endParaRPr lang="en-IN" dirty="0"/>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AEAAAA"/>
                    </a:solidFill>
                  </a:tcPr>
                </a:tc>
                <a:tc gridSpan="2">
                  <a:txBody>
                    <a:bodyPr/>
                    <a:lstStyle/>
                    <a:p>
                      <a:endParaRPr lang="en-IN" dirty="0"/>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00990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gridSpan="2">
                  <a:txBody>
                    <a:bodyPr/>
                    <a:lstStyle/>
                    <a:p>
                      <a:endParaRPr lang="en-IN" dirty="0"/>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a:txBody>
                    <a:bodyPr/>
                    <a:lstStyle/>
                    <a:p>
                      <a:endParaRPr lang="en-IN" dirty="0"/>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00990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89717">
                <a:tc>
                  <a:txBody>
                    <a:bodyPr/>
                    <a:lstStyle/>
                    <a:p>
                      <a:pPr algn="ctr" fontAlgn="b"/>
                      <a:r>
                        <a:rPr lang="en-US" sz="1400" b="1" i="0" u="none" strike="noStrike" dirty="0">
                          <a:solidFill>
                            <a:srgbClr val="000000"/>
                          </a:solidFill>
                          <a:effectLst/>
                          <a:latin typeface="Arial" panose="020B0604020202020204" pitchFamily="34" charset="0"/>
                        </a:rPr>
                        <a:t> Localization</a:t>
                      </a:r>
                    </a:p>
                    <a:p>
                      <a:pPr algn="ctr" fontAlgn="b"/>
                      <a:endParaRPr lang="en-US" sz="1400" b="1"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IN" dirty="0"/>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a:txBody>
                    <a:bodyPr/>
                    <a:lstStyle/>
                    <a:p>
                      <a:endParaRPr lang="en-IN" dirty="0"/>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gridSpan="2">
                  <a:txBody>
                    <a:bodyPr/>
                    <a:lstStyle/>
                    <a:p>
                      <a:endParaRPr lang="en-IN" dirty="0"/>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gridSpan="2">
                  <a:txBody>
                    <a:bodyPr/>
                    <a:lstStyle/>
                    <a:p>
                      <a:endParaRPr lang="en-IN" dirty="0"/>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gridSpan="2">
                  <a:txBody>
                    <a:bodyPr/>
                    <a:lstStyle/>
                    <a:p>
                      <a:endParaRPr lang="en-IN" dirty="0"/>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endParaRPr lang="en-IN" dirty="0"/>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endParaRPr lang="en-IN" dirty="0"/>
                    </a:p>
                  </a:txBody>
                  <a:tcPr marL="7638" marR="7638" marT="763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93361">
                <a:tc>
                  <a:txBody>
                    <a:bodyPr/>
                    <a:lstStyle/>
                    <a:p>
                      <a:pPr algn="ctr" fontAlgn="ctr"/>
                      <a:r>
                        <a:rPr lang="en-US" sz="1400" b="1" i="0" u="none" strike="noStrike" dirty="0">
                          <a:solidFill>
                            <a:srgbClr val="000000"/>
                          </a:solidFill>
                          <a:effectLst/>
                          <a:latin typeface="Arial" panose="020B0604020202020204" pitchFamily="34" charset="0"/>
                        </a:rPr>
                        <a:t> Comparison</a:t>
                      </a: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r>
                        <a:rPr lang="en-US" sz="1300" b="0" i="0" u="none" strike="noStrike">
                          <a:solidFill>
                            <a:srgbClr val="000000"/>
                          </a:solidFill>
                          <a:effectLst/>
                          <a:latin typeface="Calibri" panose="020F0502020204030204" pitchFamily="34" charset="0"/>
                        </a:rPr>
                        <a:t> </a:t>
                      </a:r>
                    </a:p>
                    <a:p>
                      <a:pPr algn="l" rtl="0" fontAlgn="b"/>
                      <a:r>
                        <a:rPr lang="en-US" sz="1300" b="0" i="0" u="none" strike="noStrike">
                          <a:solidFill>
                            <a:srgbClr val="000000"/>
                          </a:solidFill>
                          <a:effectLst/>
                          <a:latin typeface="Calibri" panose="020F0502020204030204" pitchFamily="34" charset="0"/>
                        </a:rPr>
                        <a:t> </a:t>
                      </a:r>
                      <a:endParaRPr lang="en-IN"/>
                    </a:p>
                  </a:txBody>
                  <a:tcPr marL="7638" marR="7638" marT="7638" marB="0" anchor="b">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rtl="0" fontAlgn="b"/>
                      <a:r>
                        <a:rPr lang="en-US" sz="1300" b="0" i="0" u="none" strike="noStrike">
                          <a:solidFill>
                            <a:srgbClr val="000000"/>
                          </a:solidFill>
                          <a:effectLst/>
                          <a:latin typeface="Calibri" panose="020F0502020204030204" pitchFamily="34" charset="0"/>
                        </a:rPr>
                        <a:t> </a:t>
                      </a:r>
                    </a:p>
                    <a:p>
                      <a:pPr algn="l" rtl="0" fontAlgn="b"/>
                      <a:r>
                        <a:rPr lang="en-US" sz="1300" b="0" i="0" u="none" strike="noStrike">
                          <a:solidFill>
                            <a:srgbClr val="000000"/>
                          </a:solidFill>
                          <a:effectLst/>
                          <a:latin typeface="Calibri" panose="020F0502020204030204" pitchFamily="34" charset="0"/>
                        </a:rPr>
                        <a:t> </a:t>
                      </a:r>
                      <a:endParaRPr lang="en-IN"/>
                    </a:p>
                  </a:txBody>
                  <a:tcPr marL="7638" marR="7638" marT="7638" marB="0" anchor="b">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89717">
                <a:tc>
                  <a:txBody>
                    <a:bodyPr/>
                    <a:lstStyle/>
                    <a:p>
                      <a:pPr algn="ctr" fontAlgn="b"/>
                      <a:r>
                        <a:rPr lang="en-US" sz="1400" b="1" i="0" u="none" strike="noStrike" dirty="0">
                          <a:solidFill>
                            <a:srgbClr val="000000"/>
                          </a:solidFill>
                          <a:effectLst/>
                          <a:latin typeface="Arial" panose="020B0604020202020204" pitchFamily="34" charset="0"/>
                        </a:rPr>
                        <a:t> Validation </a:t>
                      </a:r>
                    </a:p>
                    <a:p>
                      <a:pPr algn="ctr" fontAlgn="b"/>
                      <a:endParaRPr lang="en-US" sz="1400" b="1"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2">
                  <a:txBody>
                    <a:bodyPr/>
                    <a:lstStyle/>
                    <a:p>
                      <a:pPr algn="l" rtl="0" fontAlgn="b"/>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r>
                        <a:rPr lang="en-US" sz="1300" b="0" i="0" u="none" strike="noStrike" dirty="0">
                          <a:solidFill>
                            <a:srgbClr val="000000"/>
                          </a:solidFill>
                          <a:effectLst/>
                          <a:latin typeface="Calibri" panose="020F0502020204030204" pitchFamily="34" charset="0"/>
                        </a:rPr>
                        <a:t> </a:t>
                      </a:r>
                      <a:endParaRPr lang="en-IN"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a:txBody>
                    <a:bodyPr/>
                    <a:lstStyle/>
                    <a:p>
                      <a:r>
                        <a:rPr lang="en-US" sz="1300" b="0" i="0" u="none" strike="noStrike" dirty="0">
                          <a:solidFill>
                            <a:srgbClr val="000000"/>
                          </a:solidFill>
                          <a:effectLst/>
                          <a:latin typeface="Calibri" panose="020F0502020204030204" pitchFamily="34" charset="0"/>
                        </a:rPr>
                        <a:t> </a:t>
                      </a:r>
                      <a:endParaRPr lang="en-IN"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a:txBody>
                    <a:bodyPr/>
                    <a:lstStyle/>
                    <a:p>
                      <a:r>
                        <a:rPr lang="en-US" sz="1300" b="0" i="0" u="none" strike="noStrike" dirty="0">
                          <a:solidFill>
                            <a:srgbClr val="000000"/>
                          </a:solidFill>
                          <a:effectLst/>
                          <a:latin typeface="Calibri" panose="020F0502020204030204" pitchFamily="34" charset="0"/>
                        </a:rPr>
                        <a:t> </a:t>
                      </a:r>
                      <a:endParaRPr lang="en-IN"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hMerge="1">
                  <a:txBody>
                    <a:bodyPr/>
                    <a:lstStyle/>
                    <a:p>
                      <a:endParaRPr lang="en-IN"/>
                    </a:p>
                  </a:txBody>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lnL w="6350" cap="flat" cmpd="sng" algn="ctr">
                      <a:solidFill>
                        <a:srgbClr val="000000"/>
                      </a:solidFill>
                      <a:prstDash val="solid"/>
                      <a:round/>
                      <a:headEnd type="none" w="med" len="med"/>
                      <a:tailEnd type="none" w="med" len="med"/>
                    </a:lnL>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hMerge="1">
                  <a:txBody>
                    <a:bodyPr/>
                    <a:lstStyle/>
                    <a:p>
                      <a:endParaRPr lang="en-IN"/>
                    </a:p>
                  </a:txBody>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lnL w="6350" cap="flat" cmpd="sng" algn="ctr">
                      <a:solidFill>
                        <a:srgbClr val="000000"/>
                      </a:solidFill>
                      <a:prstDash val="solid"/>
                      <a:round/>
                      <a:headEnd type="none" w="med" len="med"/>
                      <a:tailEnd type="none" w="med" len="med"/>
                    </a:ln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610005">
                <a:tc>
                  <a:txBody>
                    <a:bodyPr/>
                    <a:lstStyle/>
                    <a:p>
                      <a:pPr algn="ctr" fontAlgn="b"/>
                      <a:r>
                        <a:rPr lang="en-US" sz="1400" b="1" i="0" u="none" strike="noStrike" dirty="0">
                          <a:solidFill>
                            <a:srgbClr val="000000"/>
                          </a:solidFill>
                          <a:effectLst/>
                          <a:latin typeface="Arial" panose="020B0604020202020204" pitchFamily="34" charset="0"/>
                        </a:rPr>
                        <a:t> Documentation</a:t>
                      </a:r>
                    </a:p>
                    <a:p>
                      <a:pPr algn="ctr" fontAlgn="b"/>
                      <a:endParaRPr lang="en-US" sz="1400" b="1"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4">
                  <a:txBody>
                    <a:bodyPr/>
                    <a:lstStyle/>
                    <a:p>
                      <a:pPr algn="l" rtl="0" fontAlgn="b"/>
                      <a:endParaRPr lang="en-US" sz="1300" b="0" i="0" u="none" strike="noStrike" dirty="0">
                        <a:solidFill>
                          <a:srgbClr val="000000"/>
                        </a:solidFill>
                        <a:effectLst/>
                        <a:latin typeface="Calibri" panose="020F0502020204030204" pitchFamily="34" charset="0"/>
                      </a:endParaRPr>
                    </a:p>
                    <a:p>
                      <a:pPr algn="l" rtl="0" fontAlgn="b"/>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IN"/>
                    </a:p>
                  </a:txBody>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hMerge="1">
                  <a:txBody>
                    <a:bodyPr/>
                    <a:lstStyle/>
                    <a:p>
                      <a:endParaRPr lang="en-IN"/>
                    </a:p>
                  </a:txBody>
                  <a:tcPr/>
                </a:tc>
                <a:tc gridSpan="2">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hMerge="1">
                  <a:txBody>
                    <a:bodyPr/>
                    <a:lstStyle/>
                    <a:p>
                      <a:endParaRPr lang="en-IN"/>
                    </a:p>
                  </a:txBody>
                  <a:tcPr>
                    <a:lnL w="6350" cap="flat" cmpd="sng" algn="ctr">
                      <a:solidFill>
                        <a:srgbClr val="000000"/>
                      </a:solidFill>
                      <a:prstDash val="solid"/>
                      <a:round/>
                      <a:headEnd type="none" w="med" len="med"/>
                      <a:tailEnd type="none" w="med" len="med"/>
                    </a:lnL>
                  </a:tcPr>
                </a:tc>
                <a:tc gridSpan="2">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hMerge="1">
                  <a:txBody>
                    <a:bodyPr/>
                    <a:lstStyle/>
                    <a:p>
                      <a:endParaRPr lang="en-IN"/>
                    </a:p>
                  </a:txBody>
                  <a:tcPr/>
                </a:tc>
                <a:tc gridSpan="2">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00"/>
                    </a:solidFill>
                  </a:tcPr>
                </a:tc>
                <a:tc hMerge="1">
                  <a:txBody>
                    <a:bodyPr/>
                    <a:lstStyle/>
                    <a:p>
                      <a:endParaRPr lang="en-IN"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00990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508549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References</a:t>
            </a:r>
          </a:p>
        </p:txBody>
      </p:sp>
      <p:sp>
        <p:nvSpPr>
          <p:cNvPr id="4" name="Content Placeholder 3">
            <a:extLst>
              <a:ext uri="{FF2B5EF4-FFF2-40B4-BE49-F238E27FC236}">
                <a16:creationId xmlns:a16="http://schemas.microsoft.com/office/drawing/2014/main" id="{49089D11-8152-4BDF-BE62-6E1A17041F84}"/>
              </a:ext>
            </a:extLst>
          </p:cNvPr>
          <p:cNvSpPr>
            <a:spLocks noGrp="1"/>
          </p:cNvSpPr>
          <p:nvPr>
            <p:ph idx="1"/>
          </p:nvPr>
        </p:nvSpPr>
        <p:spPr>
          <a:xfrm>
            <a:off x="495300" y="964294"/>
            <a:ext cx="8915400" cy="4929412"/>
          </a:xfrm>
        </p:spPr>
        <p:txBody>
          <a:bodyPr/>
          <a:lstStyle/>
          <a:p>
            <a:pPr algn="just"/>
            <a:r>
              <a:rPr lang="en-US" dirty="0"/>
              <a:t>Dimitrios Koutsonikolas Saumitra M. Das Y. Charlie Hu, </a:t>
            </a:r>
            <a:r>
              <a:rPr lang="en-US" i="1" dirty="0"/>
              <a:t>School of Electrical and Computer Engineering Center for Wireless Systems and Applications Purdue University, West Lafayette, IN</a:t>
            </a:r>
            <a:r>
              <a:rPr lang="en-US" dirty="0"/>
              <a:t> 47907{dkoutson, smdas, </a:t>
            </a:r>
            <a:r>
              <a:rPr lang="en-US" dirty="0">
                <a:hlinkClick r:id="rId2">
                  <a:extLst>
                    <a:ext uri="{A12FA001-AC4F-418D-AE19-62706E023703}">
                      <ahyp:hlinkClr xmlns:ahyp="http://schemas.microsoft.com/office/drawing/2018/hyperlinkcolor" val="tx"/>
                    </a:ext>
                  </a:extLst>
                </a:hlinkClick>
              </a:rPr>
              <a:t>ychu}@purdue.edu</a:t>
            </a:r>
            <a:endParaRPr lang="en-US" dirty="0"/>
          </a:p>
          <a:p>
            <a:pPr algn="just"/>
            <a:endParaRPr lang="en-US" dirty="0"/>
          </a:p>
          <a:p>
            <a:pPr algn="just"/>
            <a:r>
              <a:rPr lang="en-US" dirty="0" err="1"/>
              <a:t>Guangjie</a:t>
            </a:r>
            <a:r>
              <a:rPr lang="en-US" dirty="0"/>
              <a:t> </a:t>
            </a:r>
            <a:r>
              <a:rPr lang="en-US" dirty="0" err="1"/>
              <a:t>Han·Huihui</a:t>
            </a:r>
            <a:r>
              <a:rPr lang="en-US" dirty="0"/>
              <a:t> </a:t>
            </a:r>
            <a:r>
              <a:rPr lang="en-US" dirty="0" err="1"/>
              <a:t>Xu·Trung</a:t>
            </a:r>
            <a:r>
              <a:rPr lang="en-US" dirty="0"/>
              <a:t> Q. Duong· </a:t>
            </a:r>
            <a:r>
              <a:rPr lang="en-US" dirty="0" err="1"/>
              <a:t>Jinfang</a:t>
            </a:r>
            <a:r>
              <a:rPr lang="en-US" dirty="0"/>
              <a:t> </a:t>
            </a:r>
            <a:r>
              <a:rPr lang="en-US" dirty="0" err="1"/>
              <a:t>Jiang·Takahiro</a:t>
            </a:r>
            <a:r>
              <a:rPr lang="en-US" dirty="0"/>
              <a:t> Hara, </a:t>
            </a:r>
            <a:r>
              <a:rPr lang="en-GB" dirty="0"/>
              <a:t>Localization algorithms of Wireless Sensor Networks</a:t>
            </a:r>
            <a:endParaRPr lang="en-US" dirty="0"/>
          </a:p>
        </p:txBody>
      </p:sp>
    </p:spTree>
    <p:extLst>
      <p:ext uri="{BB962C8B-B14F-4D97-AF65-F5344CB8AC3E}">
        <p14:creationId xmlns:p14="http://schemas.microsoft.com/office/powerpoint/2010/main" val="2089732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496" y="2924944"/>
            <a:ext cx="8915400" cy="634082"/>
          </a:xfrm>
        </p:spPr>
        <p:txBody>
          <a:bodyPr/>
          <a:lstStyle/>
          <a:p>
            <a:r>
              <a:rPr lang="en-US" altLang="en-US" sz="3200" b="1" dirty="0">
                <a:solidFill>
                  <a:srgbClr val="FF0000"/>
                </a:solidFill>
              </a:rPr>
              <a:t>Demonstration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a:solidFill>
                  <a:srgbClr val="FF0000"/>
                </a:solidFill>
              </a:rPr>
              <a:t>Team Experience</a:t>
            </a:r>
          </a:p>
        </p:txBody>
      </p:sp>
      <p:sp>
        <p:nvSpPr>
          <p:cNvPr id="3" name="Content Placeholder 2"/>
          <p:cNvSpPr>
            <a:spLocks noGrp="1"/>
          </p:cNvSpPr>
          <p:nvPr>
            <p:ph idx="1"/>
          </p:nvPr>
        </p:nvSpPr>
        <p:spPr>
          <a:xfrm>
            <a:off x="495300" y="908721"/>
            <a:ext cx="8915400" cy="5217448"/>
          </a:xfrm>
        </p:spPr>
        <p:txBody>
          <a:bodyPr/>
          <a:lstStyle/>
          <a:p>
            <a:r>
              <a:rPr lang="en-US" sz="2800" dirty="0"/>
              <a:t>Get to know about deeper functionality of MATLAB.</a:t>
            </a:r>
          </a:p>
          <a:p>
            <a:r>
              <a:rPr lang="en-US" sz="2800" dirty="0"/>
              <a:t>Get to know about Wireless Sensor Networks.</a:t>
            </a:r>
          </a:p>
          <a:p>
            <a:r>
              <a:rPr lang="en-US" sz="2800" dirty="0"/>
              <a:t>Get to know about Localization with different algorithms.</a:t>
            </a:r>
          </a:p>
          <a:p>
            <a:r>
              <a:rPr lang="en-US" sz="2800" dirty="0"/>
              <a:t>Experience in Group Project.</a:t>
            </a:r>
          </a:p>
          <a:p>
            <a:r>
              <a:rPr lang="en-US" sz="2800" dirty="0"/>
              <a:t>Experience in Work load distribution.</a:t>
            </a:r>
          </a:p>
          <a:p>
            <a:pPr marL="0" indent="0">
              <a:buNone/>
            </a:pPr>
            <a:endParaRPr lang="en-US" sz="2800" dirty="0"/>
          </a:p>
        </p:txBody>
      </p:sp>
    </p:spTree>
    <p:extLst>
      <p:ext uri="{BB962C8B-B14F-4D97-AF65-F5344CB8AC3E}">
        <p14:creationId xmlns:p14="http://schemas.microsoft.com/office/powerpoint/2010/main" val="2068760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066800" y="2590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rgbClr val="FF0000"/>
                </a:solidFill>
              </a:rPr>
              <a:t>Thank You </a:t>
            </a:r>
          </a:p>
        </p:txBody>
      </p:sp>
    </p:spTree>
    <p:extLst>
      <p:ext uri="{BB962C8B-B14F-4D97-AF65-F5344CB8AC3E}">
        <p14:creationId xmlns:p14="http://schemas.microsoft.com/office/powerpoint/2010/main" val="78310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r>
              <a:rPr lang="en-GB" sz="2800" b="1" dirty="0">
                <a:solidFill>
                  <a:srgbClr val="FF0000"/>
                </a:solidFill>
              </a:rPr>
              <a:t>Title of the Project</a:t>
            </a:r>
          </a:p>
          <a:p>
            <a:pPr marL="0" indent="0">
              <a:buNone/>
            </a:pPr>
            <a:r>
              <a:rPr lang="en-US" altLang="en-US" b="1" dirty="0">
                <a:solidFill>
                  <a:srgbClr val="002060"/>
                </a:solidFill>
              </a:rPr>
              <a:t>Mobile Anchor Assisted Localization in Wireless Sensor Network</a:t>
            </a:r>
            <a:endParaRPr lang="en-GB" b="1" dirty="0">
              <a:solidFill>
                <a:srgbClr val="FF0000"/>
              </a:solidFill>
            </a:endParaRPr>
          </a:p>
          <a:p>
            <a:pPr>
              <a:buNone/>
            </a:pPr>
            <a:endParaRPr lang="en-GB" b="1" dirty="0">
              <a:solidFill>
                <a:srgbClr val="FF0000"/>
              </a:solidFill>
            </a:endParaRPr>
          </a:p>
          <a:p>
            <a:r>
              <a:rPr lang="en-GB" sz="2800" b="1" dirty="0">
                <a:solidFill>
                  <a:srgbClr val="FF0000"/>
                </a:solidFill>
              </a:rPr>
              <a:t>Supervisor</a:t>
            </a:r>
          </a:p>
          <a:p>
            <a:pPr marL="0" indent="0">
              <a:buNone/>
            </a:pPr>
            <a:r>
              <a:rPr lang="en-GB" sz="2400" b="1" dirty="0">
                <a:solidFill>
                  <a:schemeClr val="tx2"/>
                </a:solidFill>
              </a:rPr>
              <a:t> </a:t>
            </a:r>
            <a:r>
              <a:rPr lang="en-GB" sz="2800" b="1" dirty="0">
                <a:solidFill>
                  <a:schemeClr val="tx2">
                    <a:lumMod val="50000"/>
                  </a:schemeClr>
                </a:solidFill>
              </a:rPr>
              <a:t>Project Supervisor : Ms. Vaishali R Kulkarni</a:t>
            </a:r>
          </a:p>
          <a:p>
            <a:pPr lvl="1">
              <a:buNone/>
            </a:pPr>
            <a:endParaRPr lang="en-GB" b="1" dirty="0">
              <a:solidFill>
                <a:srgbClr val="FF0000"/>
              </a:solidFill>
            </a:endParaRPr>
          </a:p>
          <a:p>
            <a:r>
              <a:rPr lang="en-GB" sz="2800" b="1" dirty="0">
                <a:solidFill>
                  <a:srgbClr val="FF0000"/>
                </a:solidFill>
              </a:rPr>
              <a:t>Place of Work:  </a:t>
            </a:r>
            <a:r>
              <a:rPr lang="en-GB" sz="2800" b="1" dirty="0">
                <a:solidFill>
                  <a:schemeClr val="tx2">
                    <a:lumMod val="50000"/>
                  </a:schemeClr>
                </a:solidFill>
              </a:rPr>
              <a:t>RAMAIAH UNIVERSITY OF APPLIED             			SCIENCES</a:t>
            </a:r>
          </a:p>
        </p:txBody>
      </p:sp>
    </p:spTree>
    <p:extLst>
      <p:ext uri="{BB962C8B-B14F-4D97-AF65-F5344CB8AC3E}">
        <p14:creationId xmlns:p14="http://schemas.microsoft.com/office/powerpoint/2010/main" val="6216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16496" y="188640"/>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704528" y="822722"/>
            <a:ext cx="8224464" cy="5403940"/>
          </a:xfrm>
        </p:spPr>
        <p:txBody>
          <a:bodyPr/>
          <a:lstStyle/>
          <a:p>
            <a:r>
              <a:rPr lang="en-US" altLang="en-US" sz="2000" dirty="0"/>
              <a:t>Introduction</a:t>
            </a:r>
          </a:p>
          <a:p>
            <a:r>
              <a:rPr lang="en-US" altLang="en-US" sz="2000" dirty="0"/>
              <a:t>Motivation(Project Concept and its relevance)</a:t>
            </a:r>
          </a:p>
          <a:p>
            <a:r>
              <a:rPr lang="en-US" altLang="en-US" sz="2000" dirty="0"/>
              <a:t>Aims and Objectives</a:t>
            </a:r>
          </a:p>
          <a:p>
            <a:pPr lvl="1"/>
            <a:r>
              <a:rPr lang="en-US" altLang="en-US" sz="2000" dirty="0"/>
              <a:t>Title, Aim, Objectives, Methods and Methodology</a:t>
            </a:r>
          </a:p>
          <a:p>
            <a:r>
              <a:rPr lang="en-US" altLang="en-US" sz="2000" dirty="0"/>
              <a:t>Problem Solving</a:t>
            </a:r>
          </a:p>
          <a:p>
            <a:pPr lvl="1"/>
            <a:r>
              <a:rPr lang="en-US" altLang="en-US" sz="2000" dirty="0"/>
              <a:t>Project Concept, Design, Implementation</a:t>
            </a:r>
          </a:p>
          <a:p>
            <a:r>
              <a:rPr lang="en-US" sz="2000" dirty="0"/>
              <a:t>Project Costing</a:t>
            </a:r>
          </a:p>
          <a:p>
            <a:r>
              <a:rPr lang="en-US" sz="2000" dirty="0"/>
              <a:t>Expected outcomes</a:t>
            </a:r>
          </a:p>
          <a:p>
            <a:r>
              <a:rPr lang="en-US" sz="2000" dirty="0"/>
              <a:t>Workload Allocation</a:t>
            </a:r>
          </a:p>
          <a:p>
            <a:r>
              <a:rPr lang="en-US" sz="2000" dirty="0"/>
              <a:t>Updated Gantt chart with separate coloring for completed work</a:t>
            </a:r>
          </a:p>
          <a:p>
            <a:r>
              <a:rPr lang="en-US" altLang="en-US" sz="2000" dirty="0"/>
              <a:t>References</a:t>
            </a:r>
          </a:p>
          <a:p>
            <a:r>
              <a:rPr lang="en-US" altLang="en-US" sz="2000" dirty="0"/>
              <a:t>Demonstration (If applicable)</a:t>
            </a:r>
          </a:p>
          <a:p>
            <a:r>
              <a:rPr lang="en-US" altLang="en-US" sz="2000" dirty="0"/>
              <a:t>Team Experience</a:t>
            </a:r>
            <a:endParaRPr lang="en-US" altLang="en-US" sz="2400" dirty="0"/>
          </a:p>
          <a:p>
            <a:pPr marL="457200" indent="-457200"/>
            <a:endParaRPr lang="en-US" altLang="en-US" sz="2800" dirty="0"/>
          </a:p>
        </p:txBody>
      </p:sp>
    </p:spTree>
    <p:extLst>
      <p:ext uri="{BB962C8B-B14F-4D97-AF65-F5344CB8AC3E}">
        <p14:creationId xmlns:p14="http://schemas.microsoft.com/office/powerpoint/2010/main" val="194070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521E553-7F81-4EF8-B618-F1E3301AACA6}"/>
              </a:ext>
            </a:extLst>
          </p:cNvPr>
          <p:cNvSpPr>
            <a:spLocks noGrp="1"/>
          </p:cNvSpPr>
          <p:nvPr>
            <p:ph type="title"/>
          </p:nvPr>
        </p:nvSpPr>
        <p:spPr>
          <a:xfrm>
            <a:off x="495300" y="274638"/>
            <a:ext cx="8915400" cy="850106"/>
          </a:xfrm>
        </p:spPr>
        <p:txBody>
          <a:bodyPr/>
          <a:lstStyle/>
          <a:p>
            <a:r>
              <a:rPr lang="en-US" sz="3200" b="1" dirty="0">
                <a:solidFill>
                  <a:srgbClr val="FF0000"/>
                </a:solidFill>
              </a:rPr>
              <a:t>Introduction</a:t>
            </a:r>
            <a:r>
              <a:rPr lang="en-US" sz="3200" b="1" dirty="0">
                <a:solidFill>
                  <a:srgbClr val="FF0000"/>
                </a:solidFill>
                <a:highlight>
                  <a:srgbClr val="FFFF00"/>
                </a:highlight>
              </a:rPr>
              <a:t> </a:t>
            </a:r>
          </a:p>
        </p:txBody>
      </p:sp>
      <p:sp>
        <p:nvSpPr>
          <p:cNvPr id="13" name="Content Placeholder 2">
            <a:extLst>
              <a:ext uri="{FF2B5EF4-FFF2-40B4-BE49-F238E27FC236}">
                <a16:creationId xmlns:a16="http://schemas.microsoft.com/office/drawing/2014/main" id="{9D953579-3911-41A1-98E9-0B06341296FD}"/>
              </a:ext>
            </a:extLst>
          </p:cNvPr>
          <p:cNvSpPr>
            <a:spLocks noGrp="1"/>
          </p:cNvSpPr>
          <p:nvPr>
            <p:ph idx="1"/>
          </p:nvPr>
        </p:nvSpPr>
        <p:spPr>
          <a:xfrm>
            <a:off x="495300" y="980728"/>
            <a:ext cx="8915400" cy="5001420"/>
          </a:xfrm>
        </p:spPr>
        <p:txBody>
          <a:bodyPr/>
          <a:lstStyle/>
          <a:p>
            <a:pPr algn="just"/>
            <a:r>
              <a:rPr lang="en-GB" sz="2800" dirty="0"/>
              <a:t>Wireless Sensor Network (WSN) is a network of a set of physically small sensor nodes deployed in a given monitoring area, in structured or unstructured environments, to accomplish tasks such as surveillance, monitoring and detection etc.</a:t>
            </a:r>
          </a:p>
          <a:p>
            <a:endParaRPr lang="en-US" sz="2800" dirty="0"/>
          </a:p>
        </p:txBody>
      </p:sp>
      <p:pic>
        <p:nvPicPr>
          <p:cNvPr id="14" name="Picture 13">
            <a:extLst>
              <a:ext uri="{FF2B5EF4-FFF2-40B4-BE49-F238E27FC236}">
                <a16:creationId xmlns:a16="http://schemas.microsoft.com/office/drawing/2014/main" id="{23D683D0-E561-4ABE-BFA2-64E22B9D9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664" y="3443084"/>
            <a:ext cx="6496124" cy="2952328"/>
          </a:xfrm>
          <a:prstGeom prst="rect">
            <a:avLst/>
          </a:prstGeom>
        </p:spPr>
      </p:pic>
      <p:sp>
        <p:nvSpPr>
          <p:cNvPr id="5" name="Title 1">
            <a:extLst>
              <a:ext uri="{FF2B5EF4-FFF2-40B4-BE49-F238E27FC236}">
                <a16:creationId xmlns:a16="http://schemas.microsoft.com/office/drawing/2014/main" id="{9AA2A9FA-E2D1-4D0E-A6CC-3E816B5A0FA4}"/>
              </a:ext>
            </a:extLst>
          </p:cNvPr>
          <p:cNvSpPr txBox="1">
            <a:spLocks/>
          </p:cNvSpPr>
          <p:nvPr/>
        </p:nvSpPr>
        <p:spPr>
          <a:xfrm>
            <a:off x="3736566" y="6318878"/>
            <a:ext cx="2880320" cy="23815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i="1" dirty="0">
                <a:solidFill>
                  <a:schemeClr val="bg1">
                    <a:lumMod val="50000"/>
                  </a:schemeClr>
                </a:solidFill>
              </a:rPr>
              <a:t>Figure 1 : Wireless Sensor Network</a:t>
            </a:r>
          </a:p>
        </p:txBody>
      </p:sp>
    </p:spTree>
    <p:extLst>
      <p:ext uri="{BB962C8B-B14F-4D97-AF65-F5344CB8AC3E}">
        <p14:creationId xmlns:p14="http://schemas.microsoft.com/office/powerpoint/2010/main" val="82742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7FB338-4D16-48A1-9880-4D0933298F2F}"/>
              </a:ext>
            </a:extLst>
          </p:cNvPr>
          <p:cNvSpPr>
            <a:spLocks noGrp="1"/>
          </p:cNvSpPr>
          <p:nvPr>
            <p:ph type="title"/>
          </p:nvPr>
        </p:nvSpPr>
        <p:spPr>
          <a:xfrm>
            <a:off x="495300" y="274638"/>
            <a:ext cx="8915400" cy="788639"/>
          </a:xfrm>
        </p:spPr>
        <p:txBody>
          <a:bodyPr/>
          <a:lstStyle/>
          <a:p>
            <a:r>
              <a:rPr lang="en-US" altLang="en-US" sz="3200" b="1" dirty="0">
                <a:solidFill>
                  <a:srgbClr val="FF0000"/>
                </a:solidFill>
              </a:rPr>
              <a:t>Motivation</a:t>
            </a:r>
            <a:r>
              <a:rPr lang="en-US" altLang="en-US" sz="3200" b="1" dirty="0">
                <a:solidFill>
                  <a:srgbClr val="FF0000"/>
                </a:solidFill>
                <a:highlight>
                  <a:srgbClr val="FFFF00"/>
                </a:highlight>
              </a:rPr>
              <a:t> </a:t>
            </a:r>
            <a:br>
              <a:rPr lang="en-US" altLang="en-US" dirty="0">
                <a:highlight>
                  <a:srgbClr val="FFFF00"/>
                </a:highlight>
              </a:rPr>
            </a:br>
            <a:endParaRPr lang="en-US" dirty="0">
              <a:highlight>
                <a:srgbClr val="FFFF00"/>
              </a:highlight>
            </a:endParaRPr>
          </a:p>
        </p:txBody>
      </p:sp>
      <p:sp>
        <p:nvSpPr>
          <p:cNvPr id="7" name="Content Placeholder 2">
            <a:extLst>
              <a:ext uri="{FF2B5EF4-FFF2-40B4-BE49-F238E27FC236}">
                <a16:creationId xmlns:a16="http://schemas.microsoft.com/office/drawing/2014/main" id="{EF1BE0F6-C3C9-4711-BF4E-1FDA8740A435}"/>
              </a:ext>
            </a:extLst>
          </p:cNvPr>
          <p:cNvSpPr>
            <a:spLocks noGrp="1"/>
          </p:cNvSpPr>
          <p:nvPr>
            <p:ph idx="1"/>
          </p:nvPr>
        </p:nvSpPr>
        <p:spPr>
          <a:xfrm>
            <a:off x="200472" y="980728"/>
            <a:ext cx="9505056" cy="5472608"/>
          </a:xfrm>
        </p:spPr>
        <p:txBody>
          <a:bodyPr/>
          <a:lstStyle/>
          <a:p>
            <a:pPr algn="just"/>
            <a:r>
              <a:rPr lang="en-US" sz="2800" dirty="0"/>
              <a:t>The location of sensor is a critical factor. Any emergency services can be made available, provided its location is known. For example, fire brigade service can be sent if its location of fire is known.</a:t>
            </a:r>
          </a:p>
          <a:p>
            <a:pPr algn="just"/>
            <a:r>
              <a:rPr lang="en-US" sz="2800" dirty="0"/>
              <a:t>The localization process estimates the sensor location. </a:t>
            </a:r>
          </a:p>
          <a:p>
            <a:pPr algn="just"/>
            <a:r>
              <a:rPr lang="en-US" sz="2800" dirty="0"/>
              <a:t>Development of low cost, energy efficient and reliable localization algorithms is important in several applications of WSN.</a:t>
            </a:r>
          </a:p>
          <a:p>
            <a:pPr algn="just"/>
            <a:r>
              <a:rPr lang="en-US" sz="2800" dirty="0"/>
              <a:t>Although GPS provides accurate positioning, the limitation for it is high cost energy consumption which makes it impractical to install on every sensor. Also GPS signals are interrupted in scenarios with deep shadowing effect.</a:t>
            </a:r>
          </a:p>
          <a:p>
            <a:pPr marL="0" indent="0">
              <a:buNone/>
            </a:pPr>
            <a:endParaRPr lang="en-US" sz="2800" dirty="0"/>
          </a:p>
          <a:p>
            <a:pPr marL="0" indent="0">
              <a:buNone/>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731830"/>
            <a:ext cx="8915400" cy="1872209"/>
          </a:xfrm>
        </p:spPr>
        <p:txBody>
          <a:bodyPr/>
          <a:lstStyle/>
          <a:p>
            <a:pPr marL="0" indent="0"/>
            <a:r>
              <a:rPr lang="en-GB" sz="4000" b="1" dirty="0">
                <a:solidFill>
                  <a:srgbClr val="FF0000"/>
                </a:solidFill>
              </a:rPr>
              <a:t> TITLE:</a:t>
            </a:r>
            <a:br>
              <a:rPr lang="en-GB" sz="4000" b="1" dirty="0">
                <a:solidFill>
                  <a:srgbClr val="FF0000"/>
                </a:solidFill>
              </a:rPr>
            </a:br>
            <a:r>
              <a:rPr lang="en-GB" sz="3200" b="1" u="sng" dirty="0">
                <a:latin typeface="Times New Roman" panose="02020603050405020304" pitchFamily="18" charset="0"/>
                <a:cs typeface="Times New Roman" panose="02020603050405020304" pitchFamily="18" charset="0"/>
              </a:rPr>
              <a:t>Mobile Anchor Assisted Localization in Wireless Sensor    Networks</a:t>
            </a:r>
            <a:endParaRPr lang="en-US" altLang="en-US"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5300" y="3645024"/>
            <a:ext cx="8915400" cy="2448272"/>
          </a:xfrm>
        </p:spPr>
        <p:txBody>
          <a:bodyPr/>
          <a:lstStyle/>
          <a:p>
            <a:pPr marL="0" indent="0" algn="just">
              <a:buNone/>
            </a:pPr>
            <a:r>
              <a:rPr lang="en-GB" sz="2800" b="1" dirty="0">
                <a:solidFill>
                  <a:srgbClr val="FF0000"/>
                </a:solidFill>
              </a:rPr>
              <a:t>AIM: </a:t>
            </a:r>
            <a:r>
              <a:rPr lang="en-GB" sz="2800" b="1" dirty="0"/>
              <a:t>To develop a localization algorithm for static sensor nodes using a MA. The aim of the project is to reduce number of beacons and localize as many unknown nodes as possible in WSN.</a:t>
            </a:r>
            <a:endParaRPr lang="en-US" sz="2800" b="1" dirty="0"/>
          </a:p>
          <a:p>
            <a:pPr marL="0" indent="0" algn="just">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9BE1F-B121-419C-AD7A-B85DC4574F38}"/>
              </a:ext>
            </a:extLst>
          </p:cNvPr>
          <p:cNvSpPr>
            <a:spLocks noGrp="1"/>
          </p:cNvSpPr>
          <p:nvPr>
            <p:ph type="title"/>
          </p:nvPr>
        </p:nvSpPr>
        <p:spPr>
          <a:xfrm>
            <a:off x="495300" y="454109"/>
            <a:ext cx="8915400" cy="576064"/>
          </a:xfrm>
        </p:spPr>
        <p:txBody>
          <a:bodyPr/>
          <a:lstStyle/>
          <a:p>
            <a:r>
              <a:rPr lang="en-GB" sz="3200" b="1" dirty="0">
                <a:solidFill>
                  <a:srgbClr val="FF0000"/>
                </a:solidFill>
              </a:rPr>
              <a:t>OBJECTIVE</a:t>
            </a:r>
            <a:endParaRPr lang="en-IN" sz="3200" b="1" dirty="0">
              <a:solidFill>
                <a:srgbClr val="FF0000"/>
              </a:solidFill>
            </a:endParaRPr>
          </a:p>
        </p:txBody>
      </p:sp>
      <p:sp>
        <p:nvSpPr>
          <p:cNvPr id="3" name="Content Placeholder 2">
            <a:extLst>
              <a:ext uri="{FF2B5EF4-FFF2-40B4-BE49-F238E27FC236}">
                <a16:creationId xmlns:a16="http://schemas.microsoft.com/office/drawing/2014/main" id="{DCB0307B-ED81-43D0-949C-F4B06F75D3DC}"/>
              </a:ext>
            </a:extLst>
          </p:cNvPr>
          <p:cNvSpPr>
            <a:spLocks noGrp="1"/>
          </p:cNvSpPr>
          <p:nvPr>
            <p:ph idx="1"/>
          </p:nvPr>
        </p:nvSpPr>
        <p:spPr>
          <a:xfrm>
            <a:off x="507504" y="1268760"/>
            <a:ext cx="9198024" cy="4525963"/>
          </a:xfrm>
        </p:spPr>
        <p:txBody>
          <a:bodyPr/>
          <a:lstStyle/>
          <a:p>
            <a:pPr marL="0" indent="0">
              <a:buNone/>
            </a:pPr>
            <a:r>
              <a:rPr lang="en-GB" b="1" dirty="0"/>
              <a:t>The objective of our project are :</a:t>
            </a:r>
          </a:p>
          <a:p>
            <a:pPr marL="514350" indent="-514350">
              <a:buFont typeface="+mj-lt"/>
              <a:buAutoNum type="arabicPeriod"/>
            </a:pPr>
            <a:r>
              <a:rPr lang="en-GB" sz="2800" dirty="0"/>
              <a:t>To survey existing literature on the trajectories available.</a:t>
            </a:r>
          </a:p>
          <a:p>
            <a:pPr marL="514350" indent="-514350">
              <a:buFont typeface="+mj-lt"/>
              <a:buAutoNum type="arabicPeriod"/>
            </a:pPr>
            <a:r>
              <a:rPr lang="en-GB" sz="2800" dirty="0"/>
              <a:t>For detection: simulation of the trajectories available.</a:t>
            </a:r>
          </a:p>
          <a:p>
            <a:pPr marL="514350" indent="-514350">
              <a:buFont typeface="+mj-lt"/>
              <a:buAutoNum type="arabicPeriod"/>
            </a:pPr>
            <a:r>
              <a:rPr lang="en-GB" sz="2800" dirty="0"/>
              <a:t>Localize dumb nodes using the method called trilateration.</a:t>
            </a:r>
          </a:p>
          <a:p>
            <a:pPr marL="514350" indent="-514350">
              <a:buFont typeface="+mj-lt"/>
              <a:buAutoNum type="arabicPeriod"/>
            </a:pPr>
            <a:r>
              <a:rPr lang="en-GB" sz="2800" dirty="0"/>
              <a:t>To compare trajectories on the basis of –</a:t>
            </a:r>
          </a:p>
          <a:p>
            <a:pPr marL="893763">
              <a:tabLst>
                <a:tab pos="1165225" algn="l"/>
              </a:tabLst>
            </a:pPr>
            <a:r>
              <a:rPr lang="en-GB" sz="2800" dirty="0"/>
              <a:t>Time taken for detection of dumb nodes.</a:t>
            </a:r>
          </a:p>
          <a:p>
            <a:pPr marL="893763">
              <a:tabLst>
                <a:tab pos="1165225" algn="l"/>
              </a:tabLst>
            </a:pPr>
            <a:r>
              <a:rPr lang="en-GB" sz="2800" dirty="0"/>
              <a:t>Number of dumb nodes detected.</a:t>
            </a:r>
          </a:p>
          <a:p>
            <a:pPr marL="893763">
              <a:tabLst>
                <a:tab pos="1165225" algn="l"/>
              </a:tabLst>
            </a:pPr>
            <a:r>
              <a:rPr lang="en-GB" sz="2800" dirty="0"/>
              <a:t>Localization error</a:t>
            </a:r>
          </a:p>
          <a:p>
            <a:pPr marL="0" indent="0">
              <a:buNone/>
            </a:pPr>
            <a:endParaRPr lang="en-GB" sz="2800" dirty="0"/>
          </a:p>
          <a:p>
            <a:endParaRPr lang="en-IN" dirty="0"/>
          </a:p>
        </p:txBody>
      </p:sp>
    </p:spTree>
    <p:extLst>
      <p:ext uri="{BB962C8B-B14F-4D97-AF65-F5344CB8AC3E}">
        <p14:creationId xmlns:p14="http://schemas.microsoft.com/office/powerpoint/2010/main" val="376676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EC71-06E4-415B-8F1A-29282FF8F1C7}"/>
              </a:ext>
            </a:extLst>
          </p:cNvPr>
          <p:cNvSpPr>
            <a:spLocks noGrp="1"/>
          </p:cNvSpPr>
          <p:nvPr>
            <p:ph type="title"/>
          </p:nvPr>
        </p:nvSpPr>
        <p:spPr>
          <a:xfrm>
            <a:off x="495300" y="332656"/>
            <a:ext cx="8915400" cy="634082"/>
          </a:xfrm>
        </p:spPr>
        <p:txBody>
          <a:bodyPr/>
          <a:lstStyle/>
          <a:p>
            <a:r>
              <a:rPr lang="en-US" sz="3200" b="1" dirty="0">
                <a:solidFill>
                  <a:srgbClr val="FF0000"/>
                </a:solidFill>
              </a:rPr>
              <a:t>Methods and Methodology </a:t>
            </a:r>
            <a:endParaRPr lang="en-IN" sz="3200" b="1" dirty="0">
              <a:solidFill>
                <a:srgbClr val="FF0000"/>
              </a:solidFill>
            </a:endParaRPr>
          </a:p>
        </p:txBody>
      </p:sp>
      <p:sp>
        <p:nvSpPr>
          <p:cNvPr id="3" name="Content Placeholder 2">
            <a:extLst>
              <a:ext uri="{FF2B5EF4-FFF2-40B4-BE49-F238E27FC236}">
                <a16:creationId xmlns:a16="http://schemas.microsoft.com/office/drawing/2014/main" id="{973C901D-52ED-432A-8613-B2DE89562E4B}"/>
              </a:ext>
            </a:extLst>
          </p:cNvPr>
          <p:cNvSpPr>
            <a:spLocks noGrp="1"/>
          </p:cNvSpPr>
          <p:nvPr>
            <p:ph idx="1"/>
          </p:nvPr>
        </p:nvSpPr>
        <p:spPr>
          <a:xfrm>
            <a:off x="495300" y="1268760"/>
            <a:ext cx="8915400" cy="4525963"/>
          </a:xfrm>
        </p:spPr>
        <p:txBody>
          <a:bodyPr/>
          <a:lstStyle/>
          <a:p>
            <a:pPr marL="514350" indent="-514350" algn="just">
              <a:buFont typeface="+mj-lt"/>
              <a:buAutoNum type="arabicPeriod"/>
            </a:pPr>
            <a:r>
              <a:rPr lang="en-US" sz="2800" dirty="0"/>
              <a:t>To do literature survey on the available trajectories and challenges for mobile anchor assisted localization in WSN.</a:t>
            </a:r>
          </a:p>
          <a:p>
            <a:pPr marL="541338" lvl="1" indent="0" algn="just">
              <a:buNone/>
            </a:pPr>
            <a:r>
              <a:rPr lang="en-US" sz="2600" dirty="0"/>
              <a:t>1.1 Current trajectories</a:t>
            </a:r>
          </a:p>
          <a:p>
            <a:pPr marL="541338" lvl="1" indent="0" algn="just">
              <a:buNone/>
            </a:pPr>
            <a:r>
              <a:rPr lang="en-US" sz="2600" dirty="0"/>
              <a:t>1.2 information collection about the issues in localization of   	the mobile sensors. </a:t>
            </a:r>
          </a:p>
          <a:p>
            <a:pPr marL="0" indent="0" algn="just">
              <a:buNone/>
            </a:pPr>
            <a:r>
              <a:rPr lang="en-US" sz="2800" dirty="0"/>
              <a:t>2. To implement and test the simulations.</a:t>
            </a:r>
          </a:p>
          <a:p>
            <a:pPr marL="541338" lvl="1" indent="0" algn="just">
              <a:buNone/>
            </a:pPr>
            <a:r>
              <a:rPr lang="en-US" sz="2600" dirty="0"/>
              <a:t>2.1 MATLAB  used for implementation.</a:t>
            </a:r>
          </a:p>
          <a:p>
            <a:pPr marL="541338" lvl="1" indent="0" algn="just">
              <a:buNone/>
            </a:pPr>
            <a:r>
              <a:rPr lang="en-US" sz="2600" dirty="0"/>
              <a:t>2.2 Test Scenarios with known data.</a:t>
            </a:r>
          </a:p>
          <a:p>
            <a:pPr marL="541338" lvl="1" indent="0" algn="just">
              <a:buNone/>
            </a:pPr>
            <a:r>
              <a:rPr lang="en-US" sz="2600" dirty="0"/>
              <a:t>2.3 Test Scenarios with unknown data</a:t>
            </a:r>
          </a:p>
          <a:p>
            <a:endParaRPr lang="en-IN" dirty="0"/>
          </a:p>
        </p:txBody>
      </p:sp>
    </p:spTree>
    <p:extLst>
      <p:ext uri="{BB962C8B-B14F-4D97-AF65-F5344CB8AC3E}">
        <p14:creationId xmlns:p14="http://schemas.microsoft.com/office/powerpoint/2010/main" val="3834468877"/>
      </p:ext>
    </p:extLst>
  </p:cSld>
  <p:clrMapOvr>
    <a:masterClrMapping/>
  </p:clrMapOvr>
</p:sld>
</file>

<file path=ppt/theme/theme1.xml><?xml version="1.0" encoding="utf-8"?>
<a:theme xmlns:a="http://schemas.openxmlformats.org/drawingml/2006/main" name="MSRU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MSRUAS</Template>
  <TotalTime>988</TotalTime>
  <Words>1130</Words>
  <Application>Microsoft Office PowerPoint</Application>
  <PresentationFormat>A4 Paper (210x297 mm)</PresentationFormat>
  <Paragraphs>218</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MSRUAS</vt:lpstr>
      <vt:lpstr>Interim Project Presentation   Mobile Anchor Assisted Localization in Wireless Sensor Network  B.Tech CSE</vt:lpstr>
      <vt:lpstr>PowerPoint Presentation</vt:lpstr>
      <vt:lpstr>PowerPoint Presentation</vt:lpstr>
      <vt:lpstr>Outline</vt:lpstr>
      <vt:lpstr>Introduction </vt:lpstr>
      <vt:lpstr>Motivation  </vt:lpstr>
      <vt:lpstr> TITLE: Mobile Anchor Assisted Localization in Wireless Sensor    Networks</vt:lpstr>
      <vt:lpstr>OBJECTIVE</vt:lpstr>
      <vt:lpstr>Methods and Methodology </vt:lpstr>
      <vt:lpstr>Methods and Methodology </vt:lpstr>
      <vt:lpstr>Methods and Methodology </vt:lpstr>
      <vt:lpstr>Problem Solving</vt:lpstr>
      <vt:lpstr>Implementation</vt:lpstr>
      <vt:lpstr>Implementation</vt:lpstr>
      <vt:lpstr>Implementation</vt:lpstr>
      <vt:lpstr>Results</vt:lpstr>
      <vt:lpstr>Results</vt:lpstr>
      <vt:lpstr>Expected Outcomes</vt:lpstr>
      <vt:lpstr>Project Cost Estimates</vt:lpstr>
      <vt:lpstr>Work Load Allocation</vt:lpstr>
      <vt:lpstr>Updated Gantt Chart</vt:lpstr>
      <vt:lpstr>References</vt:lpstr>
      <vt:lpstr>Demonstration</vt:lpstr>
      <vt:lpstr>Team Experience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University Management System (UMS) for Student Registration</dc:title>
  <dc:creator>anil</dc:creator>
  <cp:lastModifiedBy>samprash jain</cp:lastModifiedBy>
  <cp:revision>116</cp:revision>
  <dcterms:created xsi:type="dcterms:W3CDTF">2014-08-25T06:42:46Z</dcterms:created>
  <dcterms:modified xsi:type="dcterms:W3CDTF">2020-06-24T17:24:37Z</dcterms:modified>
</cp:coreProperties>
</file>