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27" r:id="rId10"/>
    <p:sldId id="326" r:id="rId11"/>
    <p:sldId id="312" r:id="rId12"/>
    <p:sldId id="313" r:id="rId13"/>
    <p:sldId id="314" r:id="rId14"/>
    <p:sldId id="315" r:id="rId15"/>
    <p:sldId id="316" r:id="rId16"/>
    <p:sldId id="318" r:id="rId17"/>
    <p:sldId id="325" r:id="rId18"/>
    <p:sldId id="319" r:id="rId19"/>
    <p:sldId id="320" r:id="rId20"/>
    <p:sldId id="321" r:id="rId21"/>
    <p:sldId id="322" r:id="rId22"/>
    <p:sldId id="323" r:id="rId23"/>
    <p:sldId id="324" r:id="rId24"/>
  </p:sldIdLst>
  <p:sldSz cx="9144000" cy="5143500" type="screen16x9"/>
  <p:notesSz cx="6858000" cy="9144000"/>
  <p:embeddedFontLst>
    <p:embeddedFont>
      <p:font typeface="Public Sans" charset="0"/>
      <p:regular r:id="rId26"/>
      <p:bold r:id="rId27"/>
      <p:italic r:id="rId28"/>
      <p:boldItalic r:id="rId29"/>
    </p:embeddedFont>
    <p:embeddedFont>
      <p:font typeface="DM Serif Text" charset="0"/>
      <p:regular r:id="rId30"/>
      <p:italic r:id="rId31"/>
    </p:embeddedFont>
    <p:embeddedFont>
      <p:font typeface="Consolas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9BAC687-6990-4EAB-B98B-9D7F636880A6}">
  <a:tblStyle styleId="{39BAC687-6990-4EAB-B98B-9D7F636880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58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24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661d49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661d49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f97bcde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f97bcde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1275" y="158600"/>
            <a:ext cx="8781300" cy="482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088" y="1324088"/>
            <a:ext cx="4427400" cy="13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088" y="3566963"/>
            <a:ext cx="442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85800" y="481202"/>
            <a:ext cx="877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7484475" y="158600"/>
            <a:ext cx="0" cy="32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 idx="2"/>
          </p:nvPr>
        </p:nvSpPr>
        <p:spPr>
          <a:xfrm>
            <a:off x="715100" y="2870475"/>
            <a:ext cx="4427400" cy="5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181275" y="158600"/>
            <a:ext cx="8781300" cy="482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>
            <a:off x="185800" y="481202"/>
            <a:ext cx="877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7484475" y="158600"/>
            <a:ext cx="0" cy="32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A81F7-A4DE-AF6D-3139-75268D7A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414439-78BC-8826-2B01-F0C9A7796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83CC-7F3B-C196-8740-0383931A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87D3543-1860-4FBE-A04F-B660778742F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42CDFB-7DCB-8BF3-F501-B951F97C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0BC1F8-80BF-AED7-0D43-3A0B3B7C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3D549F2-9FF2-4A19-873B-246A9340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042300"/>
            <a:ext cx="77040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arla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81275" y="158600"/>
            <a:ext cx="8781300" cy="482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185800" y="481202"/>
            <a:ext cx="877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7484475" y="158600"/>
            <a:ext cx="0" cy="32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855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DM Serif Text"/>
              <a:buNone/>
              <a:defRPr sz="350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●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○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■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●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○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■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●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ublic Sans"/>
              <a:buChar char="○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Public Sans"/>
              <a:buChar char="■"/>
              <a:defRPr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3D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868688" y="2857725"/>
            <a:ext cx="4120200" cy="580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ctrTitle"/>
          </p:nvPr>
        </p:nvSpPr>
        <p:spPr>
          <a:xfrm>
            <a:off x="715088" y="1324088"/>
            <a:ext cx="4427400" cy="13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Text compression </a:t>
            </a:r>
            <a:endParaRPr sz="4800" dirty="0"/>
          </a:p>
        </p:txBody>
      </p:sp>
      <p:grpSp>
        <p:nvGrpSpPr>
          <p:cNvPr id="228" name="Google Shape;228;p31"/>
          <p:cNvGrpSpPr/>
          <p:nvPr/>
        </p:nvGrpSpPr>
        <p:grpSpPr>
          <a:xfrm>
            <a:off x="323425" y="594193"/>
            <a:ext cx="923472" cy="923472"/>
            <a:chOff x="329636" y="639583"/>
            <a:chExt cx="636000" cy="636000"/>
          </a:xfrm>
        </p:grpSpPr>
        <p:sp>
          <p:nvSpPr>
            <p:cNvPr id="229" name="Google Shape;229;p31"/>
            <p:cNvSpPr/>
            <p:nvPr/>
          </p:nvSpPr>
          <p:spPr>
            <a:xfrm rot="2700000">
              <a:off x="417048" y="738450"/>
              <a:ext cx="461175" cy="43826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 rot="557077">
              <a:off x="404578" y="731519"/>
              <a:ext cx="461141" cy="43835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1"/>
          <p:cNvGrpSpPr/>
          <p:nvPr/>
        </p:nvGrpSpPr>
        <p:grpSpPr>
          <a:xfrm>
            <a:off x="8110911" y="4047433"/>
            <a:ext cx="636000" cy="636000"/>
            <a:chOff x="329636" y="639583"/>
            <a:chExt cx="636000" cy="636000"/>
          </a:xfrm>
        </p:grpSpPr>
        <p:sp>
          <p:nvSpPr>
            <p:cNvPr id="232" name="Google Shape;232;p31"/>
            <p:cNvSpPr/>
            <p:nvPr/>
          </p:nvSpPr>
          <p:spPr>
            <a:xfrm rot="2700000">
              <a:off x="417048" y="738450"/>
              <a:ext cx="461175" cy="43826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 rot="557077">
              <a:off x="404578" y="731519"/>
              <a:ext cx="461141" cy="43835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1"/>
          <p:cNvGrpSpPr/>
          <p:nvPr/>
        </p:nvGrpSpPr>
        <p:grpSpPr>
          <a:xfrm>
            <a:off x="8232550" y="902045"/>
            <a:ext cx="392700" cy="882088"/>
            <a:chOff x="8090750" y="902045"/>
            <a:chExt cx="392700" cy="882088"/>
          </a:xfrm>
        </p:grpSpPr>
        <p:sp>
          <p:nvSpPr>
            <p:cNvPr id="235" name="Google Shape;235;p31"/>
            <p:cNvSpPr/>
            <p:nvPr/>
          </p:nvSpPr>
          <p:spPr>
            <a:xfrm>
              <a:off x="8090750" y="902045"/>
              <a:ext cx="392700" cy="3927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8090750" y="1124976"/>
              <a:ext cx="392700" cy="3927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8090750" y="1391433"/>
              <a:ext cx="392700" cy="3927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1"/>
          <p:cNvSpPr txBox="1">
            <a:spLocks noGrp="1"/>
          </p:cNvSpPr>
          <p:nvPr>
            <p:ph type="ctrTitle" idx="2"/>
          </p:nvPr>
        </p:nvSpPr>
        <p:spPr>
          <a:xfrm>
            <a:off x="715100" y="2870474"/>
            <a:ext cx="4427400" cy="567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using Huffman and LZ77</a:t>
            </a:r>
            <a:endParaRPr sz="24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ctrTitle"/>
          </p:nvPr>
        </p:nvSpPr>
        <p:spPr>
          <a:xfrm>
            <a:off x="7484475" y="162400"/>
            <a:ext cx="1478100" cy="3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www.slidesgo.com</a:t>
            </a:r>
            <a:endParaRPr sz="1100">
              <a:solidFill>
                <a:schemeClr val="accent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61" y="511278"/>
            <a:ext cx="3824650" cy="444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251610" y="61324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Finding the longest match</a:t>
            </a:r>
            <a:endParaRPr sz="2400" dirty="0"/>
          </a:p>
        </p:txBody>
      </p:sp>
      <p:grpSp>
        <p:nvGrpSpPr>
          <p:cNvPr id="246" name="Google Shape;246;p32"/>
          <p:cNvGrpSpPr/>
          <p:nvPr/>
        </p:nvGrpSpPr>
        <p:grpSpPr>
          <a:xfrm>
            <a:off x="8421400" y="-157142"/>
            <a:ext cx="770450" cy="770387"/>
            <a:chOff x="329636" y="639583"/>
            <a:chExt cx="636000" cy="636000"/>
          </a:xfrm>
        </p:grpSpPr>
        <p:sp>
          <p:nvSpPr>
            <p:cNvPr id="247" name="Google Shape;247;p32"/>
            <p:cNvSpPr/>
            <p:nvPr/>
          </p:nvSpPr>
          <p:spPr>
            <a:xfrm rot="2700000">
              <a:off x="417048" y="738450"/>
              <a:ext cx="461175" cy="43826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 rot="557077">
              <a:off x="404578" y="731519"/>
              <a:ext cx="461141" cy="43835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2"/>
          <p:cNvGrpSpPr/>
          <p:nvPr/>
        </p:nvGrpSpPr>
        <p:grpSpPr>
          <a:xfrm>
            <a:off x="198420" y="4624037"/>
            <a:ext cx="398836" cy="398772"/>
            <a:chOff x="329636" y="639583"/>
            <a:chExt cx="636000" cy="636000"/>
          </a:xfrm>
        </p:grpSpPr>
        <p:sp>
          <p:nvSpPr>
            <p:cNvPr id="250" name="Google Shape;250;p32"/>
            <p:cNvSpPr/>
            <p:nvPr/>
          </p:nvSpPr>
          <p:spPr>
            <a:xfrm rot="2700000">
              <a:off x="417048" y="738450"/>
              <a:ext cx="461175" cy="43826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 rot="557077">
              <a:off x="404578" y="731519"/>
              <a:ext cx="461141" cy="438355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83BA6C-ECF0-99A5-EE12-87279D4C2538}"/>
              </a:ext>
            </a:extLst>
          </p:cNvPr>
          <p:cNvSpPr txBox="1"/>
          <p:nvPr/>
        </p:nvSpPr>
        <p:spPr>
          <a:xfrm>
            <a:off x="4271561" y="802035"/>
            <a:ext cx="4689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It is implemented using a function whose return values are </a:t>
            </a:r>
          </a:p>
          <a:p>
            <a:r>
              <a:rPr lang="en-IN" dirty="0"/>
              <a:t>            (</a:t>
            </a:r>
            <a:r>
              <a:rPr lang="en-IN" dirty="0" err="1"/>
              <a:t>i</a:t>
            </a:r>
            <a:r>
              <a:rPr lang="en-IN" dirty="0"/>
              <a:t>) longest match length and it’s,   </a:t>
            </a:r>
          </a:p>
          <a:p>
            <a:r>
              <a:rPr lang="en-IN" dirty="0"/>
              <a:t>            (ii) distance from the current position.</a:t>
            </a:r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US" dirty="0"/>
              <a:t>This finds the longest match within the sliding window(search buffer) for the text in window starting from the current position.</a:t>
            </a:r>
          </a:p>
          <a:p>
            <a:pPr marL="342900" indent="-342900">
              <a:buAutoNum type="arabicPeriod" startAt="2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+mn-lt"/>
              </a:rPr>
              <a:t>Each iteration of the outer loop selects a substring of increasing length from the current 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 from lookahead buffer.</a:t>
            </a:r>
            <a:endParaRPr lang="en-US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Each iteration of the inner loop compares the selected substring with a substring from the sliding window.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8BFCDB-9F10-7635-4FF2-6D309D3AC596}"/>
              </a:ext>
            </a:extLst>
          </p:cNvPr>
          <p:cNvSpPr txBox="1"/>
          <p:nvPr/>
        </p:nvSpPr>
        <p:spPr>
          <a:xfrm>
            <a:off x="527324" y="3602801"/>
            <a:ext cx="3468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goal is to find longest match for   sequence of lookahead buffer in the search buffer / window.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" y="1276350"/>
            <a:ext cx="4074160" cy="222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24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LZ77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9" y="1152525"/>
            <a:ext cx="7038662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1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42950"/>
            <a:ext cx="701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92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2950"/>
            <a:ext cx="8534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4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" y="742950"/>
            <a:ext cx="847715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39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42950"/>
            <a:ext cx="6938011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00"/>
            <a:ext cx="7543800" cy="48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1"/>
          <a:stretch/>
        </p:blipFill>
        <p:spPr>
          <a:xfrm>
            <a:off x="217714" y="1581150"/>
            <a:ext cx="8708571" cy="1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3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F6AD5-ECB1-A348-5285-3D6490159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DECOMPRESSION</a:t>
            </a:r>
          </a:p>
        </p:txBody>
      </p:sp>
    </p:spTree>
    <p:extLst>
      <p:ext uri="{BB962C8B-B14F-4D97-AF65-F5344CB8AC3E}">
        <p14:creationId xmlns:p14="http://schemas.microsoft.com/office/powerpoint/2010/main" val="359616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7F3A5-CC72-1850-2C10-8D16541E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BEHIND DECOMPRESSION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0AB421-BEA8-890F-9367-4A0AAC67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We create a new </a:t>
            </a:r>
            <a:r>
              <a:rPr lang="en-IN" sz="2400" dirty="0" err="1"/>
              <a:t>bitarray</a:t>
            </a:r>
            <a:r>
              <a:rPr lang="en-IN" sz="2400" dirty="0"/>
              <a:t> named as data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 create a new list named as </a:t>
            </a:r>
            <a:r>
              <a:rPr lang="en-IN" sz="2400" dirty="0" err="1"/>
              <a:t>output_buffer</a:t>
            </a:r>
            <a:r>
              <a:rPr lang="en-IN" sz="2400" dirty="0"/>
              <a:t> to store the decompressed text inside it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Now using open command , we open the compressed text to decompress it</a:t>
            </a:r>
          </a:p>
        </p:txBody>
      </p:sp>
    </p:spTree>
    <p:extLst>
      <p:ext uri="{BB962C8B-B14F-4D97-AF65-F5344CB8AC3E}">
        <p14:creationId xmlns:p14="http://schemas.microsoft.com/office/powerpoint/2010/main" val="4578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Huffman Coding: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coding is a lossless data compression algorithm that is used to compress data files.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assigns variable-length codes to different characters in the input file, with more frequently occurring characters having shorter codes and less frequently occurring characters having longer codes.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results in efficient compression since the most common characters are represented by fewer bits.</a:t>
            </a:r>
          </a:p>
        </p:txBody>
      </p:sp>
    </p:spTree>
    <p:extLst>
      <p:ext uri="{BB962C8B-B14F-4D97-AF65-F5344CB8AC3E}">
        <p14:creationId xmlns:p14="http://schemas.microsoft.com/office/powerpoint/2010/main" val="29153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45566-99D0-0004-6D73-6ED44FF3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CF552C-0302-3A02-F820-F756E51C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We check the binary code now,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If the first bit of the binary number is Zero(0) , it represents false i.e., there is no letter matching with the search buffer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00" dirty="0"/>
              <a:t>So, in such case it appends next 8 bits of the binary number to a value thereby assigning it the value of an English Alphabet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746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63BC7-845A-F741-0F0F-CAEB49E2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FC8C8-A981-2291-805B-E89C015A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If the first bit is One(1) , it represents True i.e., there is a letter matching with the search buffer.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Now it creates two bytes named as byte1 and byte2 to store the 16 bits binary value as 8bits into respective bytes from the </a:t>
            </a:r>
            <a:r>
              <a:rPr lang="en-IN" dirty="0" err="1"/>
              <a:t>compresed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Now , the 16bit value from the compressed file will be deleted to avoid repeating the same binary number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Now , as the case is true, for the distance , we left shift the byte1 to 4bits then </a:t>
            </a:r>
            <a:r>
              <a:rPr lang="en-IN" dirty="0" err="1"/>
              <a:t>ORing</a:t>
            </a:r>
            <a:r>
              <a:rPr lang="en-IN" dirty="0"/>
              <a:t> with right shift of 4bits for byte2.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distance = (byte1 &lt;&lt; 4) | (byte2 &gt;&gt; 4)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Then for the length , we are ANDing the byte2 with 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length = (byte2 &amp; 0xf) [Here 0xf represents that the output is a hexadecimal value of 15]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77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8F888-D502-C42E-FFB7-1C6C3E72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9EF2F1-8025-6014-C8C6-3B20F28E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, we have a for loop which runs for the length times to append n letters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1427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8107"/>
            <a:ext cx="8316686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 Selection:</a:t>
            </a:r>
            <a:r>
              <a:rPr lang="en-US" dirty="0"/>
              <a:t> The process begins by selecting a file for compression using a file dialog. The chosen file will be compressed using the Huffman coding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b="1" dirty="0"/>
              <a:t>Frequency Calculation:</a:t>
            </a:r>
            <a:r>
              <a:rPr lang="en-US" dirty="0"/>
              <a:t> The algorithm reads the selected file and calculates the frequency of occurrence for each character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uses a dictionary (</a:t>
            </a:r>
            <a:r>
              <a:rPr lang="en-US" dirty="0" err="1"/>
              <a:t>freq_lib</a:t>
            </a:r>
            <a:r>
              <a:rPr lang="en-US" dirty="0"/>
              <a:t>) to store the frequencies.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the Huffman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algorithm builds a binary heap </a:t>
            </a:r>
            <a:r>
              <a:rPr lang="en-US" dirty="0" smtClean="0"/>
              <a:t>based </a:t>
            </a:r>
            <a:r>
              <a:rPr lang="en-US" dirty="0"/>
              <a:t>on the frequencies. Each node in the heap represents a character and its frequency.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two nodes with the lowest frequencies are combined to create a new node with a cumulative frequency.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process continues until a single tree (the Huffman tree) is formed.</a:t>
            </a:r>
          </a:p>
        </p:txBody>
      </p:sp>
    </p:spTree>
    <p:extLst>
      <p:ext uri="{BB962C8B-B14F-4D97-AF65-F5344CB8AC3E}">
        <p14:creationId xmlns:p14="http://schemas.microsoft.com/office/powerpoint/2010/main" val="40618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Generating Huffman Codes:</a:t>
            </a:r>
            <a:r>
              <a:rPr lang="en-US" dirty="0"/>
              <a:t> Starting from the root of the Huffman tree, the algorithm assigns binary codes to each character. The left child represents a '1', and the right child represents a '0'.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traversing the tree from the root to each character, a unique binary code is obtained.</a:t>
            </a:r>
          </a:p>
        </p:txBody>
      </p:sp>
    </p:spTree>
    <p:extLst>
      <p:ext uri="{BB962C8B-B14F-4D97-AF65-F5344CB8AC3E}">
        <p14:creationId xmlns:p14="http://schemas.microsoft.com/office/powerpoint/2010/main" val="39683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code is made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11" y="1200151"/>
            <a:ext cx="6314778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97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Encoding the File:</a:t>
            </a:r>
            <a:r>
              <a:rPr lang="en-US" dirty="0"/>
              <a:t> Using the generated Huffman codes, the algorithm reads the selected file again and replaces each character with its corresponding Huffman code. The encoded text is stored as a sequence of bits.</a:t>
            </a:r>
          </a:p>
        </p:txBody>
      </p:sp>
    </p:spTree>
    <p:extLst>
      <p:ext uri="{BB962C8B-B14F-4D97-AF65-F5344CB8AC3E}">
        <p14:creationId xmlns:p14="http://schemas.microsoft.com/office/powerpoint/2010/main" val="96182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Decoding the File:</a:t>
            </a:r>
            <a:r>
              <a:rPr lang="en-US" dirty="0"/>
              <a:t> The encoded bits are decoded using the Huffman dictionary.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Starting </a:t>
            </a:r>
            <a:r>
              <a:rPr lang="en-US" dirty="0"/>
              <a:t>from the root of the Huffman tree, the algorithm traverses the tree based on the bits until a character is found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process is repeated until the entire encoded text is decoded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9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38350"/>
            <a:ext cx="3657600" cy="572700"/>
          </a:xfrm>
        </p:spPr>
        <p:txBody>
          <a:bodyPr/>
          <a:lstStyle/>
          <a:p>
            <a:r>
              <a:rPr lang="en-US" dirty="0" smtClean="0"/>
              <a:t>Lz77 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83828"/>
      </p:ext>
    </p:extLst>
  </p:cSld>
  <p:clrMapOvr>
    <a:masterClrMapping/>
  </p:clrMapOvr>
</p:sld>
</file>

<file path=ppt/theme/theme1.xml><?xml version="1.0" encoding="utf-8"?>
<a:theme xmlns:a="http://schemas.openxmlformats.org/drawingml/2006/main" name="Homemade Cakes Brand Project Proposal by Slidesgo">
  <a:themeElements>
    <a:clrScheme name="Simple Light">
      <a:dk1>
        <a:srgbClr val="D2CCBB"/>
      </a:dk1>
      <a:lt1>
        <a:srgbClr val="E8E1CF"/>
      </a:lt1>
      <a:dk2>
        <a:srgbClr val="E5E3DC"/>
      </a:dk2>
      <a:lt2>
        <a:srgbClr val="FFFFFF"/>
      </a:lt2>
      <a:accent1>
        <a:srgbClr val="43434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741</Words>
  <Application>Microsoft Office PowerPoint</Application>
  <PresentationFormat>On-screen Show (16:9)</PresentationFormat>
  <Paragraphs>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Public Sans</vt:lpstr>
      <vt:lpstr>Wingdings</vt:lpstr>
      <vt:lpstr>Karla</vt:lpstr>
      <vt:lpstr>DM Serif Text</vt:lpstr>
      <vt:lpstr>Consolas</vt:lpstr>
      <vt:lpstr>Homemade Cakes Brand Project Proposal by Slidesgo</vt:lpstr>
      <vt:lpstr>Text compression </vt:lpstr>
      <vt:lpstr>Huffman Coding:  </vt:lpstr>
      <vt:lpstr>Process</vt:lpstr>
      <vt:lpstr>Building the Huffman Tree:</vt:lpstr>
      <vt:lpstr>Code generation</vt:lpstr>
      <vt:lpstr>How code is made</vt:lpstr>
      <vt:lpstr>Compression</vt:lpstr>
      <vt:lpstr>Decompression</vt:lpstr>
      <vt:lpstr>Lz77  Algorithm </vt:lpstr>
      <vt:lpstr>Finding the longest match</vt:lpstr>
      <vt:lpstr>LZ77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DECOMPRESSION</vt:lpstr>
      <vt:lpstr>ALGORITHM BEHIND DECOMPRESSION</vt:lpstr>
      <vt:lpstr>Contd..</vt:lpstr>
      <vt:lpstr>Contd..</vt:lpstr>
      <vt:lpstr>Contd..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Homemade Cakes</dc:title>
  <dc:creator>Harish Vijay V</dc:creator>
  <cp:lastModifiedBy>Harish Vijay V</cp:lastModifiedBy>
  <cp:revision>8</cp:revision>
  <dcterms:modified xsi:type="dcterms:W3CDTF">2023-07-14T07:23:34Z</dcterms:modified>
</cp:coreProperties>
</file>