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8" r:id="rId2"/>
    <p:sldId id="291" r:id="rId3"/>
    <p:sldId id="292" r:id="rId4"/>
    <p:sldId id="293" r:id="rId5"/>
    <p:sldId id="295" r:id="rId6"/>
    <p:sldId id="265" r:id="rId7"/>
    <p:sldId id="266" r:id="rId8"/>
    <p:sldId id="267" r:id="rId9"/>
    <p:sldId id="268" r:id="rId10"/>
    <p:sldId id="269" r:id="rId11"/>
    <p:sldId id="270" r:id="rId12"/>
    <p:sldId id="271" r:id="rId13"/>
    <p:sldId id="260" r:id="rId14"/>
    <p:sldId id="261" r:id="rId15"/>
    <p:sldId id="262" r:id="rId16"/>
    <p:sldId id="263" r:id="rId17"/>
    <p:sldId id="264" r:id="rId18"/>
    <p:sldId id="277" r:id="rId19"/>
    <p:sldId id="278" r:id="rId20"/>
    <p:sldId id="279" r:id="rId21"/>
    <p:sldId id="280" r:id="rId22"/>
    <p:sldId id="281" r:id="rId23"/>
    <p:sldId id="282" r:id="rId24"/>
    <p:sldId id="283" r:id="rId25"/>
    <p:sldId id="284" r:id="rId26"/>
    <p:sldId id="274" r:id="rId27"/>
    <p:sldId id="275" r:id="rId28"/>
    <p:sldId id="276" r:id="rId29"/>
    <p:sldId id="287" r:id="rId30"/>
    <p:sldId id="288" r:id="rId31"/>
    <p:sldId id="289" r:id="rId32"/>
    <p:sldId id="290"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4C0B7EA-021F-4F2D-B5BB-75DEC4421091}" type="datetimeFigureOut">
              <a:rPr lang="en-IN" smtClean="0"/>
              <a:t>28-05-2020</a:t>
            </a:fld>
            <a:endParaRPr lang="en-IN" dirty="0"/>
          </a:p>
        </p:txBody>
      </p:sp>
      <p:sp>
        <p:nvSpPr>
          <p:cNvPr id="17" name="Footer Placeholder 16"/>
          <p:cNvSpPr>
            <a:spLocks noGrp="1"/>
          </p:cNvSpPr>
          <p:nvPr>
            <p:ph type="ftr" sz="quarter" idx="11"/>
          </p:nvPr>
        </p:nvSpPr>
        <p:spPr/>
        <p:txBody>
          <a:bodyPr/>
          <a:lstStyle/>
          <a:p>
            <a:endParaRPr lang="en-IN"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1D5451D-99CE-4AC2-96C4-47BC608015B8}" type="slidenum">
              <a:rPr lang="en-IN" smtClean="0"/>
              <a:t>‹#›</a:t>
            </a:fld>
            <a:endParaRPr lang="en-IN"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C0B7EA-021F-4F2D-B5BB-75DEC4421091}" type="datetimeFigureOut">
              <a:rPr lang="en-IN" smtClean="0"/>
              <a:t>28-05-2020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1D5451D-99CE-4AC2-96C4-47BC608015B8}"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C1D5451D-99CE-4AC2-96C4-47BC608015B8}" type="slidenum">
              <a:rPr lang="en-IN" smtClean="0"/>
              <a:t>‹#›</a:t>
            </a:fld>
            <a:endParaRPr lang="en-IN"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C0B7EA-021F-4F2D-B5BB-75DEC4421091}" type="datetimeFigureOut">
              <a:rPr lang="en-IN" smtClean="0"/>
              <a:t>28-05-2020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4C0B7EA-021F-4F2D-B5BB-75DEC4421091}" type="datetimeFigureOut">
              <a:rPr lang="en-IN" smtClean="0"/>
              <a:t>28-05-2020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4361688" y="1026372"/>
            <a:ext cx="457200" cy="441325"/>
          </a:xfrm>
        </p:spPr>
        <p:txBody>
          <a:bodyPr/>
          <a:lstStyle/>
          <a:p>
            <a:fld id="{C1D5451D-99CE-4AC2-96C4-47BC608015B8}" type="slidenum">
              <a:rPr lang="en-IN" smtClean="0"/>
              <a:t>‹#›</a:t>
            </a:fld>
            <a:endParaRPr lang="en-IN"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dirty="0"/>
          </a:p>
        </p:txBody>
      </p:sp>
      <p:sp>
        <p:nvSpPr>
          <p:cNvPr id="4" name="Date Placeholder 3"/>
          <p:cNvSpPr>
            <a:spLocks noGrp="1"/>
          </p:cNvSpPr>
          <p:nvPr>
            <p:ph type="dt" sz="half" idx="10"/>
          </p:nvPr>
        </p:nvSpPr>
        <p:spPr/>
        <p:txBody>
          <a:bodyPr/>
          <a:lstStyle/>
          <a:p>
            <a:fld id="{B4C0B7EA-021F-4F2D-B5BB-75DEC4421091}" type="datetimeFigureOut">
              <a:rPr lang="en-IN" smtClean="0"/>
              <a:t>28-05-2020</a:t>
            </a:fld>
            <a:endParaRPr lang="en-IN"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1D5451D-99CE-4AC2-96C4-47BC608015B8}" type="slidenum">
              <a:rPr lang="en-IN" smtClean="0"/>
              <a:t>‹#›</a:t>
            </a:fld>
            <a:endParaRPr lang="en-IN"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B4C0B7EA-021F-4F2D-B5BB-75DEC4421091}" type="datetimeFigureOut">
              <a:rPr lang="en-IN" smtClean="0"/>
              <a:t>28-05-2020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1D5451D-99CE-4AC2-96C4-47BC608015B8}" type="slidenum">
              <a:rPr lang="en-IN" smtClean="0"/>
              <a:t>‹#›</a:t>
            </a:fld>
            <a:endParaRPr lang="en-IN"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4C0B7EA-021F-4F2D-B5BB-75DEC4421091}" type="datetimeFigureOut">
              <a:rPr lang="en-IN" smtClean="0"/>
              <a:t>28-05-2020</a:t>
            </a:fld>
            <a:endParaRPr lang="en-IN" dirty="0"/>
          </a:p>
        </p:txBody>
      </p:sp>
      <p:sp>
        <p:nvSpPr>
          <p:cNvPr id="8" name="Footer Placeholder 7"/>
          <p:cNvSpPr>
            <a:spLocks noGrp="1"/>
          </p:cNvSpPr>
          <p:nvPr>
            <p:ph type="ftr" sz="quarter" idx="11"/>
          </p:nvPr>
        </p:nvSpPr>
        <p:spPr>
          <a:xfrm>
            <a:off x="304800" y="6409944"/>
            <a:ext cx="3581400" cy="365760"/>
          </a:xfrm>
        </p:spPr>
        <p:txBody>
          <a:bodyPr/>
          <a:lstStyle/>
          <a:p>
            <a:endParaRPr lang="en-IN"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C1D5451D-99CE-4AC2-96C4-47BC608015B8}" type="slidenum">
              <a:rPr lang="en-IN" smtClean="0"/>
              <a:t>‹#›</a:t>
            </a:fld>
            <a:endParaRPr lang="en-IN"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4C0B7EA-021F-4F2D-B5BB-75DEC4421091}" type="datetimeFigureOut">
              <a:rPr lang="en-IN" smtClean="0"/>
              <a:t>28-05-2020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a:xfrm>
            <a:off x="4343400" y="1036020"/>
            <a:ext cx="457200" cy="441325"/>
          </a:xfrm>
        </p:spPr>
        <p:txBody>
          <a:bodyPr/>
          <a:lstStyle/>
          <a:p>
            <a:fld id="{C1D5451D-99CE-4AC2-96C4-47BC608015B8}"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B4C0B7EA-021F-4F2D-B5BB-75DEC4421091}" type="datetimeFigureOut">
              <a:rPr lang="en-IN" smtClean="0"/>
              <a:t>28-05-2020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C1D5451D-99CE-4AC2-96C4-47BC608015B8}"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1D5451D-99CE-4AC2-96C4-47BC608015B8}" type="slidenum">
              <a:rPr lang="en-IN" smtClean="0"/>
              <a:t>‹#›</a:t>
            </a:fld>
            <a:endParaRPr lang="en-IN"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B4C0B7EA-021F-4F2D-B5BB-75DEC4421091}" type="datetimeFigureOut">
              <a:rPr lang="en-IN" smtClean="0"/>
              <a:t>28-05-2020</a:t>
            </a:fld>
            <a:endParaRPr lang="en-IN" dirty="0"/>
          </a:p>
        </p:txBody>
      </p:sp>
      <p:sp>
        <p:nvSpPr>
          <p:cNvPr id="6" name="Footer Placeholder 5"/>
          <p:cNvSpPr>
            <a:spLocks noGrp="1"/>
          </p:cNvSpPr>
          <p:nvPr>
            <p:ph type="ftr" sz="quarter" idx="11"/>
          </p:nvPr>
        </p:nvSpPr>
        <p:spPr>
          <a:xfrm>
            <a:off x="301752" y="6410848"/>
            <a:ext cx="3383280" cy="365760"/>
          </a:xfrm>
        </p:spPr>
        <p:txBody>
          <a:bodyPr/>
          <a:lstStyle/>
          <a:p>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C1D5451D-99CE-4AC2-96C4-47BC608015B8}" type="slidenum">
              <a:rPr lang="en-IN" smtClean="0"/>
              <a:t>‹#›</a:t>
            </a:fld>
            <a:endParaRPr lang="en-IN"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B4C0B7EA-021F-4F2D-B5BB-75DEC4421091}" type="datetimeFigureOut">
              <a:rPr lang="en-IN" smtClean="0"/>
              <a:t>28-05-2020</a:t>
            </a:fld>
            <a:endParaRPr lang="en-IN" dirty="0"/>
          </a:p>
        </p:txBody>
      </p:sp>
      <p:sp>
        <p:nvSpPr>
          <p:cNvPr id="6" name="Footer Placeholder 5"/>
          <p:cNvSpPr>
            <a:spLocks noGrp="1"/>
          </p:cNvSpPr>
          <p:nvPr>
            <p:ph type="ftr" sz="quarter" idx="11"/>
          </p:nvPr>
        </p:nvSpPr>
        <p:spPr>
          <a:xfrm>
            <a:off x="301752" y="6410848"/>
            <a:ext cx="3584448" cy="365760"/>
          </a:xfrm>
        </p:spPr>
        <p:txBody>
          <a:bodyPr/>
          <a:lstStyle/>
          <a:p>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B4C0B7EA-021F-4F2D-B5BB-75DEC4421091}" type="datetimeFigureOut">
              <a:rPr lang="en-IN" smtClean="0"/>
              <a:t>28-05-2020</a:t>
            </a:fld>
            <a:endParaRPr lang="en-IN"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1D5451D-99CE-4AC2-96C4-47BC608015B8}" type="slidenum">
              <a:rPr lang="en-IN" smtClean="0"/>
              <a:t>‹#›</a:t>
            </a:fld>
            <a:endParaRPr lang="en-IN"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6AD8BD71-DAAB-45DC-8C06-DE9D62BBBC09}"/>
              </a:ext>
            </a:extLst>
          </p:cNvPr>
          <p:cNvSpPr>
            <a:spLocks noGrp="1"/>
          </p:cNvSpPr>
          <p:nvPr>
            <p:ph type="subTitle" idx="1"/>
          </p:nvPr>
        </p:nvSpPr>
        <p:spPr>
          <a:xfrm>
            <a:off x="1081088" y="3789040"/>
            <a:ext cx="8062912" cy="1752600"/>
          </a:xfrm>
        </p:spPr>
        <p:txBody>
          <a:bodyPr>
            <a:normAutofit/>
          </a:bodyPr>
          <a:lstStyle/>
          <a:p>
            <a:r>
              <a:rPr lang="en-IN" sz="2800" dirty="0">
                <a:latin typeface="Times New Roman" pitchFamily="18" charset="0"/>
                <a:cs typeface="Times New Roman" pitchFamily="18" charset="0"/>
              </a:rPr>
              <a:t>         </a:t>
            </a:r>
            <a:r>
              <a:rPr lang="en-IN" sz="2800" dirty="0" smtClean="0">
                <a:latin typeface="Times New Roman" pitchFamily="18" charset="0"/>
                <a:cs typeface="Times New Roman" pitchFamily="18" charset="0"/>
              </a:rPr>
              <a:t>  </a:t>
            </a:r>
            <a:r>
              <a:rPr lang="en-IN" sz="2800" dirty="0" smtClean="0">
                <a:solidFill>
                  <a:schemeClr val="tx1"/>
                </a:solidFill>
                <a:latin typeface="Times New Roman" pitchFamily="18" charset="0"/>
                <a:cs typeface="Times New Roman" pitchFamily="18" charset="0"/>
              </a:rPr>
              <a:t>16BEC0875-BOKKA </a:t>
            </a:r>
            <a:r>
              <a:rPr lang="en-IN" sz="2800" dirty="0">
                <a:solidFill>
                  <a:schemeClr val="tx1"/>
                </a:solidFill>
                <a:latin typeface="Times New Roman" pitchFamily="18" charset="0"/>
                <a:cs typeface="Times New Roman" pitchFamily="18" charset="0"/>
              </a:rPr>
              <a:t>SAMPREETHI</a:t>
            </a:r>
          </a:p>
          <a:p>
            <a:r>
              <a:rPr lang="en-IN" sz="2800" dirty="0">
                <a:solidFill>
                  <a:schemeClr val="tx1"/>
                </a:solidFill>
                <a:latin typeface="Times New Roman" pitchFamily="18" charset="0"/>
                <a:cs typeface="Times New Roman" pitchFamily="18" charset="0"/>
              </a:rPr>
              <a:t>          </a:t>
            </a:r>
            <a:r>
              <a:rPr lang="en-IN" sz="2800" dirty="0" smtClean="0">
                <a:solidFill>
                  <a:schemeClr val="tx1"/>
                </a:solidFill>
                <a:latin typeface="Times New Roman" pitchFamily="18" charset="0"/>
                <a:cs typeface="Times New Roman" pitchFamily="18" charset="0"/>
              </a:rPr>
              <a:t>16BEC0914-B.DEVI </a:t>
            </a:r>
            <a:r>
              <a:rPr lang="en-IN" sz="2800" dirty="0">
                <a:solidFill>
                  <a:schemeClr val="tx1"/>
                </a:solidFill>
                <a:latin typeface="Times New Roman" pitchFamily="18" charset="0"/>
                <a:cs typeface="Times New Roman" pitchFamily="18" charset="0"/>
              </a:rPr>
              <a:t>PRASANNA</a:t>
            </a:r>
          </a:p>
        </p:txBody>
      </p:sp>
      <p:sp>
        <p:nvSpPr>
          <p:cNvPr id="2" name="Title 1">
            <a:extLst>
              <a:ext uri="{FF2B5EF4-FFF2-40B4-BE49-F238E27FC236}">
                <a16:creationId xmlns:a16="http://schemas.microsoft.com/office/drawing/2014/main" xmlns="" id="{EA9242EF-180A-4C95-B7AC-8A2E1BDB133D}"/>
              </a:ext>
            </a:extLst>
          </p:cNvPr>
          <p:cNvSpPr>
            <a:spLocks noGrp="1"/>
          </p:cNvSpPr>
          <p:nvPr>
            <p:ph type="ctrTitle"/>
          </p:nvPr>
        </p:nvSpPr>
        <p:spPr>
          <a:xfrm>
            <a:off x="467544" y="1052736"/>
            <a:ext cx="8352928" cy="1470025"/>
          </a:xfrm>
        </p:spPr>
        <p:txBody>
          <a:bodyPr>
            <a:normAutofit/>
          </a:bodyPr>
          <a:lstStyle/>
          <a:p>
            <a:r>
              <a:rPr lang="en-IN" b="1" dirty="0">
                <a:latin typeface="Times New Roman" pitchFamily="18" charset="0"/>
                <a:cs typeface="Times New Roman" pitchFamily="18" charset="0"/>
              </a:rPr>
              <a:t>FRUIT MATURITY DETECTION </a:t>
            </a: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r>
              <a:rPr lang="en-IN" b="1" dirty="0">
                <a:latin typeface="Times New Roman" pitchFamily="18" charset="0"/>
                <a:cs typeface="Times New Roman" pitchFamily="18" charset="0"/>
              </a:rPr>
              <a:t>USING MATLAB</a:t>
            </a:r>
          </a:p>
        </p:txBody>
      </p:sp>
    </p:spTree>
    <p:extLst>
      <p:ext uri="{BB962C8B-B14F-4D97-AF65-F5344CB8AC3E}">
        <p14:creationId xmlns:p14="http://schemas.microsoft.com/office/powerpoint/2010/main" val="3793490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AA942D-B2CE-4829-832E-19C042308DAB}"/>
              </a:ext>
            </a:extLst>
          </p:cNvPr>
          <p:cNvSpPr>
            <a:spLocks noGrp="1"/>
          </p:cNvSpPr>
          <p:nvPr>
            <p:ph type="title"/>
          </p:nvPr>
        </p:nvSpPr>
        <p:spPr>
          <a:xfrm>
            <a:off x="1619672" y="332656"/>
            <a:ext cx="6683765" cy="676274"/>
          </a:xfrm>
        </p:spPr>
        <p:txBody>
          <a:bodyPr>
            <a:normAutofit/>
          </a:bodyPr>
          <a:lstStyle/>
          <a:p>
            <a:r>
              <a:rPr lang="en-IN" b="1" dirty="0">
                <a:solidFill>
                  <a:schemeClr val="tx1"/>
                </a:solidFill>
                <a:latin typeface="Times New Roman" panose="02020603050405020304" pitchFamily="18" charset="0"/>
                <a:cs typeface="Times New Roman" panose="02020603050405020304" pitchFamily="18" charset="0"/>
              </a:rPr>
              <a:t>BLOCK</a:t>
            </a:r>
            <a:r>
              <a:rPr lang="en-IN" dirty="0">
                <a:latin typeface="Times New Roman" panose="02020603050405020304" pitchFamily="18" charset="0"/>
                <a:cs typeface="Times New Roman" panose="02020603050405020304" pitchFamily="18" charset="0"/>
              </a:rPr>
              <a:t> </a:t>
            </a:r>
            <a:r>
              <a:rPr lang="en-IN" b="1" dirty="0">
                <a:solidFill>
                  <a:schemeClr val="tx1"/>
                </a:solidFill>
                <a:latin typeface="Times New Roman" panose="02020603050405020304" pitchFamily="18" charset="0"/>
                <a:cs typeface="Times New Roman" panose="02020603050405020304" pitchFamily="18" charset="0"/>
              </a:rPr>
              <a:t>DIAGRAM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653" y="1916832"/>
            <a:ext cx="6944694" cy="3982006"/>
          </a:xfrm>
          <a:prstGeom prst="rect">
            <a:avLst/>
          </a:prstGeom>
        </p:spPr>
      </p:pic>
    </p:spTree>
    <p:extLst>
      <p:ext uri="{BB962C8B-B14F-4D97-AF65-F5344CB8AC3E}">
        <p14:creationId xmlns:p14="http://schemas.microsoft.com/office/powerpoint/2010/main" val="4433157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E5F421-B258-40CE-923A-08A31F3C2384}"/>
              </a:ext>
            </a:extLst>
          </p:cNvPr>
          <p:cNvSpPr>
            <a:spLocks noGrp="1"/>
          </p:cNvSpPr>
          <p:nvPr>
            <p:ph type="title"/>
          </p:nvPr>
        </p:nvSpPr>
        <p:spPr>
          <a:xfrm>
            <a:off x="971600" y="476672"/>
            <a:ext cx="6683765" cy="795115"/>
          </a:xfrm>
        </p:spPr>
        <p:txBody>
          <a:bodyPr>
            <a:normAutofit fontScale="90000"/>
          </a:bodyPr>
          <a:lstStyle/>
          <a:p>
            <a:r>
              <a:rPr lang="en-IN" b="1" dirty="0">
                <a:solidFill>
                  <a:schemeClr val="tx1"/>
                </a:solidFill>
                <a:latin typeface="Times New Roman" panose="02020603050405020304" pitchFamily="18" charset="0"/>
                <a:cs typeface="Times New Roman" panose="02020603050405020304" pitchFamily="18" charset="0"/>
              </a:rPr>
              <a:t>LITERATURE</a:t>
            </a:r>
            <a:r>
              <a:rPr lang="en-IN" b="1" dirty="0">
                <a:latin typeface="Times New Roman" panose="02020603050405020304" pitchFamily="18" charset="0"/>
                <a:cs typeface="Times New Roman" panose="02020603050405020304" pitchFamily="18" charset="0"/>
              </a:rPr>
              <a:t> </a:t>
            </a:r>
            <a:r>
              <a:rPr lang="en-IN" b="1" dirty="0">
                <a:solidFill>
                  <a:schemeClr val="tx1"/>
                </a:solidFill>
                <a:latin typeface="Times New Roman" panose="02020603050405020304" pitchFamily="18" charset="0"/>
                <a:cs typeface="Times New Roman" panose="02020603050405020304" pitchFamily="18" charset="0"/>
              </a:rPr>
              <a:t>SURVEY</a:t>
            </a:r>
            <a:r>
              <a:rPr lang="en-IN" dirty="0">
                <a:solidFill>
                  <a:schemeClr val="tx1"/>
                </a:solidFill>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5EAF21C1-711D-41CE-BF82-7AD65042CDE9}"/>
              </a:ext>
            </a:extLst>
          </p:cNvPr>
          <p:cNvSpPr>
            <a:spLocks noGrp="1"/>
          </p:cNvSpPr>
          <p:nvPr>
            <p:ph sz="quarter" idx="1"/>
          </p:nvPr>
        </p:nvSpPr>
        <p:spPr>
          <a:xfrm>
            <a:off x="755576" y="1500772"/>
            <a:ext cx="7632848" cy="5040560"/>
          </a:xfrm>
        </p:spPr>
        <p:txBody>
          <a:bodyPr>
            <a:normAutofit/>
          </a:bodyPr>
          <a:lstStyle/>
          <a:p>
            <a:pPr>
              <a:buFont typeface="Wingdings" pitchFamily="2" charset="2"/>
              <a:buChar char="§"/>
            </a:pPr>
            <a:r>
              <a:rPr lang="en-IN" sz="2000" dirty="0">
                <a:latin typeface="Times New Roman" panose="02020603050405020304" pitchFamily="18" charset="0"/>
                <a:cs typeface="Times New Roman" panose="02020603050405020304" pitchFamily="18" charset="0"/>
              </a:rPr>
              <a:t>The aim of this paper is to develop an effective classification approach based on Random Forest (RF) algorithm. Three fruits; i.e., apples, Strawberry, and oranges were analysed and several features were extracted based on the fruits' shape, colour characteristics as well as Scale Invariant Feature Transform (SIFT).</a:t>
            </a:r>
          </a:p>
          <a:p>
            <a:pPr>
              <a:buFont typeface="Wingdings" pitchFamily="2" charset="2"/>
              <a:buChar char="§"/>
            </a:pPr>
            <a:r>
              <a:rPr lang="en-IN" sz="2000" dirty="0">
                <a:latin typeface="Times New Roman" panose="02020603050405020304" pitchFamily="18" charset="0"/>
                <a:cs typeface="Times New Roman" panose="02020603050405020304" pitchFamily="18" charset="0"/>
              </a:rPr>
              <a:t>A </a:t>
            </a:r>
            <a:r>
              <a:rPr lang="en-IN" sz="2000" dirty="0" smtClean="0">
                <a:latin typeface="Times New Roman" panose="02020603050405020304" pitchFamily="18" charset="0"/>
                <a:cs typeface="Times New Roman" panose="02020603050405020304" pitchFamily="18" charset="0"/>
              </a:rPr>
              <a:t>pre-processing </a:t>
            </a:r>
            <a:r>
              <a:rPr lang="en-IN" sz="2000" dirty="0">
                <a:latin typeface="Times New Roman" panose="02020603050405020304" pitchFamily="18" charset="0"/>
                <a:cs typeface="Times New Roman" panose="02020603050405020304" pitchFamily="18" charset="0"/>
              </a:rPr>
              <a:t>stages using image processing to prepare the fruit images dataset to reduce their </a:t>
            </a:r>
            <a:r>
              <a:rPr lang="en-IN" sz="2000" dirty="0" err="1">
                <a:latin typeface="Times New Roman" panose="02020603050405020304" pitchFamily="18" charset="0"/>
                <a:cs typeface="Times New Roman" panose="02020603050405020304" pitchFamily="18" charset="0"/>
              </a:rPr>
              <a:t>color</a:t>
            </a:r>
            <a:r>
              <a:rPr lang="en-IN" sz="2000" dirty="0">
                <a:latin typeface="Times New Roman" panose="02020603050405020304" pitchFamily="18" charset="0"/>
                <a:cs typeface="Times New Roman" panose="02020603050405020304" pitchFamily="18" charset="0"/>
              </a:rPr>
              <a:t> index is presented. The fruit image features is then extracted. Finally, the fruit classification process is adopted using random forests (RF), which is a recently developed machine learning algorithm. </a:t>
            </a:r>
          </a:p>
          <a:p>
            <a:pPr>
              <a:buFont typeface="Wingdings" pitchFamily="2" charset="2"/>
              <a:buChar char="§"/>
            </a:pPr>
            <a:r>
              <a:rPr lang="en-IN" sz="2000" dirty="0">
                <a:latin typeface="Times New Roman" panose="02020603050405020304" pitchFamily="18" charset="0"/>
                <a:cs typeface="Times New Roman" panose="02020603050405020304" pitchFamily="18" charset="0"/>
              </a:rPr>
              <a:t>A regular digital camera was used to acquire the images, and all manipulations were performed in a MATLAB environment. Experiments were tested and evaluated using a series of experiments with 178 fruit images. </a:t>
            </a:r>
          </a:p>
          <a:p>
            <a:endParaRPr lang="en-IN" dirty="0"/>
          </a:p>
        </p:txBody>
      </p:sp>
    </p:spTree>
    <p:extLst>
      <p:ext uri="{BB962C8B-B14F-4D97-AF65-F5344CB8AC3E}">
        <p14:creationId xmlns:p14="http://schemas.microsoft.com/office/powerpoint/2010/main" val="13229925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CB54C49-D835-4349-9FD3-3B7BEADEF51E}"/>
              </a:ext>
            </a:extLst>
          </p:cNvPr>
          <p:cNvSpPr>
            <a:spLocks noGrp="1"/>
          </p:cNvSpPr>
          <p:nvPr>
            <p:ph sz="quarter" idx="1"/>
          </p:nvPr>
        </p:nvSpPr>
        <p:spPr>
          <a:xfrm>
            <a:off x="323528" y="1412776"/>
            <a:ext cx="8304931" cy="5442794"/>
          </a:xfrm>
        </p:spPr>
        <p:txBody>
          <a:bodyPr>
            <a:normAutofit/>
          </a:bodyPr>
          <a:lstStyle/>
          <a:p>
            <a:pPr>
              <a:buFont typeface="Wingdings" pitchFamily="2" charset="2"/>
              <a:buChar char="§"/>
            </a:pPr>
            <a:r>
              <a:rPr lang="en-IN" sz="2000" dirty="0">
                <a:latin typeface="Times New Roman" panose="02020603050405020304" pitchFamily="18" charset="0"/>
                <a:cs typeface="Times New Roman" panose="02020603050405020304" pitchFamily="18" charset="0"/>
              </a:rPr>
              <a:t>This  describes an approach of creating a system identifying fruit and vegetables in the retail market using images captured with a video camera attached to the system. The system helps the customers to label desired fruits and vegetables with a price according to its weight. </a:t>
            </a:r>
          </a:p>
          <a:p>
            <a:pPr>
              <a:buFont typeface="Wingdings" pitchFamily="2" charset="2"/>
              <a:buChar char="§"/>
            </a:pPr>
            <a:r>
              <a:rPr lang="en-IN" sz="2000" dirty="0">
                <a:latin typeface="Times New Roman" panose="02020603050405020304" pitchFamily="18" charset="0"/>
                <a:cs typeface="Times New Roman" panose="02020603050405020304" pitchFamily="18" charset="0"/>
              </a:rPr>
              <a:t>The purpose of the system is to minimize the number of human computer interactions, speed up the identification process and improve the usability of the graphical user interface compared to existing manual systems. The hardware of the system is constituted by a Raspberry Pi, camera, display, load cell and a case.</a:t>
            </a:r>
          </a:p>
          <a:p>
            <a:pPr>
              <a:buFont typeface="Wingdings" pitchFamily="2" charset="2"/>
              <a:buChar char="§"/>
            </a:pPr>
            <a:r>
              <a:rPr lang="en-IN" sz="2000" dirty="0">
                <a:latin typeface="Times New Roman" panose="02020603050405020304" pitchFamily="18" charset="0"/>
                <a:cs typeface="Times New Roman" panose="02020603050405020304" pitchFamily="18" charset="0"/>
              </a:rPr>
              <a:t> To classify an object, different convolutional neural networks have been tested and retrained. To test the usability, a heuristic evaluation has been performed with several users, concluding that the implemented system is more user friendly compared to existing systems.</a:t>
            </a:r>
            <a:endParaRPr lang="en-IN" sz="2000" b="1" dirty="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In this we introduce a new, high-quality, dataset of images containing fruits. We also present the results of some numerical experiment for training a neural network to detect fruits. </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76477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91839" y="1268760"/>
            <a:ext cx="7344816" cy="4031873"/>
          </a:xfrm>
          <a:prstGeom prst="rect">
            <a:avLst/>
          </a:prstGeom>
          <a:noFill/>
        </p:spPr>
        <p:txBody>
          <a:bodyPr wrap="square" rtlCol="0">
            <a:spAutoFit/>
          </a:bodyPr>
          <a:lstStyle/>
          <a:p>
            <a:r>
              <a:rPr lang="en-IN" dirty="0" smtClean="0"/>
              <a:t/>
            </a:r>
            <a:br>
              <a:rPr lang="en-IN" dirty="0" smtClean="0"/>
            </a:br>
            <a:endParaRPr lang="en-IN" dirty="0"/>
          </a:p>
          <a:p>
            <a:pPr marL="342900" indent="-342900">
              <a:buFont typeface="Wingdings" pitchFamily="2" charset="2"/>
              <a:buChar char="§"/>
            </a:pPr>
            <a:r>
              <a:rPr lang="en-IN" sz="2000" dirty="0" smtClean="0">
                <a:latin typeface="Times New Roman" pitchFamily="18" charset="0"/>
                <a:cs typeface="Times New Roman" pitchFamily="18" charset="0"/>
              </a:rPr>
              <a:t>The picture pre-processing process is utilized to make the pictures into resized to diminish the </a:t>
            </a:r>
            <a:r>
              <a:rPr lang="en-IN" sz="2000" dirty="0" err="1" smtClean="0">
                <a:latin typeface="Times New Roman" pitchFamily="18" charset="0"/>
                <a:cs typeface="Times New Roman" pitchFamily="18" charset="0"/>
              </a:rPr>
              <a:t>color</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file,the</a:t>
            </a: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obtained picture is in RGB format which is a real </a:t>
            </a:r>
            <a:r>
              <a:rPr lang="en-IN" sz="2000" dirty="0" err="1" smtClean="0">
                <a:latin typeface="Times New Roman" pitchFamily="18" charset="0"/>
                <a:cs typeface="Times New Roman" pitchFamily="18" charset="0"/>
              </a:rPr>
              <a:t>color</a:t>
            </a:r>
            <a:r>
              <a:rPr lang="en-IN" sz="2000" dirty="0" smtClean="0">
                <a:latin typeface="Times New Roman" pitchFamily="18" charset="0"/>
                <a:cs typeface="Times New Roman" pitchFamily="18" charset="0"/>
              </a:rPr>
              <a:t> format for a picture.</a:t>
            </a:r>
          </a:p>
          <a:p>
            <a:pPr marL="342900" indent="-342900">
              <a:buFont typeface="Wingdings" pitchFamily="2" charset="2"/>
              <a:buChar char="§"/>
            </a:pPr>
            <a:r>
              <a:rPr lang="en-IN" sz="2000" dirty="0" smtClean="0">
                <a:latin typeface="Times New Roman" pitchFamily="18" charset="0"/>
                <a:cs typeface="Times New Roman" pitchFamily="18" charset="0"/>
              </a:rPr>
              <a:t>Feature Extraction Stage:  Two feature extraction techniques are utilized. The first concentrates the shape and </a:t>
            </a:r>
            <a:r>
              <a:rPr lang="en-IN" sz="2000" dirty="0" err="1" smtClean="0">
                <a:latin typeface="Times New Roman" pitchFamily="18" charset="0"/>
                <a:cs typeface="Times New Roman" pitchFamily="18" charset="0"/>
              </a:rPr>
              <a:t>color</a:t>
            </a:r>
            <a:r>
              <a:rPr lang="en-IN" sz="2000" dirty="0" smtClean="0">
                <a:latin typeface="Times New Roman" pitchFamily="18" charset="0"/>
                <a:cs typeface="Times New Roman" pitchFamily="18" charset="0"/>
              </a:rPr>
              <a:t> features. While, the subsequent component extricate technique utilizes the Scale Invariant Feature Transform (SIFT). </a:t>
            </a:r>
          </a:p>
          <a:p>
            <a:pPr marL="342900" indent="-342900">
              <a:buFont typeface="Wingdings" pitchFamily="2" charset="2"/>
              <a:buChar char="§"/>
            </a:pPr>
            <a:r>
              <a:rPr lang="en-IN" sz="2000" dirty="0" smtClean="0">
                <a:latin typeface="Times New Roman" pitchFamily="18" charset="0"/>
                <a:cs typeface="Times New Roman" pitchFamily="18" charset="0"/>
              </a:rPr>
              <a:t>Classification Stage : The calculation utilized is the Random Forests (RF) algorithm to classify the fruit picture so as to perceive its name. </a:t>
            </a:r>
            <a:br>
              <a:rPr lang="en-IN" sz="2000" dirty="0" smtClean="0">
                <a:latin typeface="Times New Roman" pitchFamily="18" charset="0"/>
                <a:cs typeface="Times New Roman" pitchFamily="18" charset="0"/>
              </a:rPr>
            </a:br>
            <a:endParaRPr lang="en-IN" sz="2000" dirty="0">
              <a:latin typeface="Times New Roman" pitchFamily="18" charset="0"/>
              <a:cs typeface="Times New Roman" pitchFamily="18" charset="0"/>
            </a:endParaRPr>
          </a:p>
        </p:txBody>
      </p:sp>
      <p:sp>
        <p:nvSpPr>
          <p:cNvPr id="10" name="TextBox 9"/>
          <p:cNvSpPr txBox="1"/>
          <p:nvPr/>
        </p:nvSpPr>
        <p:spPr>
          <a:xfrm>
            <a:off x="791837" y="404664"/>
            <a:ext cx="4716265" cy="646331"/>
          </a:xfrm>
          <a:prstGeom prst="rect">
            <a:avLst/>
          </a:prstGeom>
          <a:noFill/>
        </p:spPr>
        <p:txBody>
          <a:bodyPr wrap="square" rtlCol="0">
            <a:spAutoFit/>
          </a:bodyPr>
          <a:lstStyle/>
          <a:p>
            <a:r>
              <a:rPr lang="en-IN" sz="3600" b="1" dirty="0" smtClean="0">
                <a:latin typeface="Times New Roman" pitchFamily="18" charset="0"/>
                <a:cs typeface="Times New Roman" pitchFamily="18" charset="0"/>
              </a:rPr>
              <a:t>EXISTING SYSTEM</a:t>
            </a:r>
            <a:endParaRPr lang="en-IN" sz="3600" dirty="0"/>
          </a:p>
        </p:txBody>
      </p:sp>
    </p:spTree>
    <p:extLst>
      <p:ext uri="{BB962C8B-B14F-4D97-AF65-F5344CB8AC3E}">
        <p14:creationId xmlns:p14="http://schemas.microsoft.com/office/powerpoint/2010/main" val="4158706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3568" y="548680"/>
            <a:ext cx="7560840" cy="5386090"/>
          </a:xfrm>
          <a:prstGeom prst="rect">
            <a:avLst/>
          </a:prstGeom>
        </p:spPr>
        <p:txBody>
          <a:bodyPr wrap="square">
            <a:spAutoFit/>
          </a:bodyPr>
          <a:lstStyle/>
          <a:p>
            <a:r>
              <a:rPr lang="en-IN" sz="3200" b="1" dirty="0" smtClean="0">
                <a:latin typeface="Times New Roman" panose="02020603050405020304" pitchFamily="18" charset="0"/>
                <a:cs typeface="Times New Roman" panose="02020603050405020304" pitchFamily="18" charset="0"/>
              </a:rPr>
              <a:t>EXISTING  TECHNIQUE :</a:t>
            </a:r>
            <a:endParaRPr lang="en-IN" sz="3200" dirty="0" smtClean="0">
              <a:latin typeface="Times New Roman" panose="02020603050405020304" pitchFamily="18" charset="0"/>
              <a:cs typeface="Times New Roman" panose="02020603050405020304" pitchFamily="18" charset="0"/>
            </a:endParaRPr>
          </a:p>
          <a:p>
            <a:r>
              <a:rPr lang="en-IN" sz="3200" dirty="0" smtClean="0"/>
              <a:t/>
            </a:r>
            <a:br>
              <a:rPr lang="en-IN" sz="3200" dirty="0" smtClean="0"/>
            </a:br>
            <a:r>
              <a:rPr lang="en-IN" sz="3200" dirty="0" smtClean="0"/>
              <a:t>1)SIFT highlights </a:t>
            </a:r>
          </a:p>
          <a:p>
            <a:r>
              <a:rPr lang="en-IN" sz="3200" dirty="0" smtClean="0"/>
              <a:t>2) Random Forest (RF). </a:t>
            </a:r>
            <a:br>
              <a:rPr lang="en-IN" sz="3200" dirty="0" smtClean="0"/>
            </a:br>
            <a:r>
              <a:rPr lang="en-IN" sz="3200" dirty="0" smtClean="0"/>
              <a:t/>
            </a:r>
            <a:br>
              <a:rPr lang="en-IN" sz="3200" dirty="0" smtClean="0"/>
            </a:br>
            <a:r>
              <a:rPr lang="en-IN" sz="3200" b="1" dirty="0" smtClean="0">
                <a:latin typeface="Times New Roman" panose="02020603050405020304" pitchFamily="18" charset="0"/>
                <a:cs typeface="Times New Roman" panose="02020603050405020304" pitchFamily="18" charset="0"/>
              </a:rPr>
              <a:t>DRAWBACKS:</a:t>
            </a:r>
          </a:p>
          <a:p>
            <a:endParaRPr lang="en-IN" sz="3200" b="1" dirty="0" smtClean="0">
              <a:latin typeface="Times New Roman" panose="02020603050405020304" pitchFamily="18" charset="0"/>
              <a:cs typeface="Times New Roman" panose="02020603050405020304" pitchFamily="18" charset="0"/>
            </a:endParaRPr>
          </a:p>
          <a:p>
            <a:pPr marL="457200" indent="-457200">
              <a:buFont typeface="Wingdings" pitchFamily="2" charset="2"/>
              <a:buChar char="§"/>
            </a:pPr>
            <a:r>
              <a:rPr lang="en-US" sz="2800" dirty="0" smtClean="0">
                <a:latin typeface="Times New Roman" panose="02020603050405020304" pitchFamily="18" charset="0"/>
                <a:cs typeface="Times New Roman" panose="02020603050405020304" pitchFamily="18" charset="0"/>
              </a:rPr>
              <a:t>Feature extraction technique is not accurate</a:t>
            </a:r>
            <a:endParaRPr lang="en-IN" sz="2800" dirty="0" smtClean="0">
              <a:latin typeface="Times New Roman" panose="02020603050405020304" pitchFamily="18" charset="0"/>
              <a:cs typeface="Times New Roman" panose="02020603050405020304" pitchFamily="18" charset="0"/>
            </a:endParaRPr>
          </a:p>
          <a:p>
            <a:pPr marL="457200" indent="-457200">
              <a:buFont typeface="Wingdings" pitchFamily="2" charset="2"/>
              <a:buChar char="§"/>
            </a:pPr>
            <a:r>
              <a:rPr lang="en-IN" sz="2800" dirty="0" err="1" smtClean="0">
                <a:latin typeface="Times New Roman" panose="02020603050405020304" pitchFamily="18" charset="0"/>
                <a:cs typeface="Times New Roman" panose="02020603050405020304" pitchFamily="18" charset="0"/>
              </a:rPr>
              <a:t>Rf</a:t>
            </a:r>
            <a:r>
              <a:rPr lang="en-IN" sz="2800" dirty="0" smtClean="0">
                <a:latin typeface="Times New Roman" panose="02020603050405020304" pitchFamily="18" charset="0"/>
                <a:cs typeface="Times New Roman" panose="02020603050405020304" pitchFamily="18" charset="0"/>
              </a:rPr>
              <a:t> algorithm won’t predict it accurately</a:t>
            </a:r>
            <a:endParaRPr lang="en-IN" sz="2800" b="1" dirty="0" smtClean="0">
              <a:latin typeface="Times New Roman" panose="02020603050405020304" pitchFamily="18" charset="0"/>
              <a:cs typeface="Times New Roman" panose="02020603050405020304" pitchFamily="18" charset="0"/>
            </a:endParaRPr>
          </a:p>
          <a:p>
            <a:r>
              <a:rPr lang="en-IN" sz="3200" dirty="0" smtClean="0"/>
              <a:t/>
            </a:r>
            <a:br>
              <a:rPr lang="en-IN" sz="3200" dirty="0" smtClean="0"/>
            </a:br>
            <a:endParaRPr lang="en-IN" sz="3200" dirty="0"/>
          </a:p>
        </p:txBody>
      </p:sp>
    </p:spTree>
    <p:extLst>
      <p:ext uri="{BB962C8B-B14F-4D97-AF65-F5344CB8AC3E}">
        <p14:creationId xmlns:p14="http://schemas.microsoft.com/office/powerpoint/2010/main" val="2684442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1560" y="1628800"/>
            <a:ext cx="8136904" cy="3477875"/>
          </a:xfrm>
          <a:prstGeom prst="rect">
            <a:avLst/>
          </a:prstGeom>
        </p:spPr>
        <p:txBody>
          <a:bodyPr wrap="square">
            <a:spAutoFit/>
          </a:bodyPr>
          <a:lstStyle/>
          <a:p>
            <a:pPr marL="342900" indent="-342900">
              <a:buFont typeface="Wingdings" pitchFamily="2" charset="2"/>
              <a:buChar char="§"/>
            </a:pPr>
            <a:r>
              <a:rPr lang="en-US" sz="2000" dirty="0">
                <a:latin typeface="Times New Roman" pitchFamily="18" charset="0"/>
                <a:cs typeface="Times New Roman" pitchFamily="18" charset="0"/>
              </a:rPr>
              <a:t>In the proposed framework we use support vector machine (SVM</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for compelling arrangement of fruits. The proposed algorithm uses:1) K-means </a:t>
            </a:r>
            <a:r>
              <a:rPr lang="en-US" sz="2000" dirty="0" smtClean="0">
                <a:latin typeface="Times New Roman" pitchFamily="18" charset="0"/>
                <a:cs typeface="Times New Roman" pitchFamily="18" charset="0"/>
              </a:rPr>
              <a:t>clustering. </a:t>
            </a:r>
            <a:r>
              <a:rPr lang="en-US" sz="2000" dirty="0">
                <a:latin typeface="Times New Roman" pitchFamily="18" charset="0"/>
                <a:cs typeface="Times New Roman" pitchFamily="18" charset="0"/>
              </a:rPr>
              <a:t>2) Gabor </a:t>
            </a:r>
            <a:r>
              <a:rPr lang="en-US" sz="2000" dirty="0" smtClean="0">
                <a:latin typeface="Times New Roman" pitchFamily="18" charset="0"/>
                <a:cs typeface="Times New Roman" pitchFamily="18" charset="0"/>
              </a:rPr>
              <a:t>wavelet.3)support </a:t>
            </a:r>
            <a:r>
              <a:rPr lang="en-US" sz="2000" dirty="0">
                <a:latin typeface="Times New Roman" pitchFamily="18" charset="0"/>
                <a:cs typeface="Times New Roman" pitchFamily="18" charset="0"/>
              </a:rPr>
              <a:t>vector machine (SVM). </a:t>
            </a:r>
          </a:p>
          <a:p>
            <a:pPr marL="342900" indent="-342900">
              <a:buFont typeface="Wingdings" pitchFamily="2" charset="2"/>
              <a:buChar char="§"/>
            </a:pPr>
            <a:r>
              <a:rPr lang="en-US" sz="2000" dirty="0" smtClean="0">
                <a:latin typeface="Times New Roman" pitchFamily="18" charset="0"/>
                <a:cs typeface="Times New Roman" pitchFamily="18" charset="0"/>
              </a:rPr>
              <a:t>In preprocessing </a:t>
            </a:r>
            <a:r>
              <a:rPr lang="en-US" sz="2000" dirty="0">
                <a:latin typeface="Times New Roman" pitchFamily="18" charset="0"/>
                <a:cs typeface="Times New Roman" pitchFamily="18" charset="0"/>
              </a:rPr>
              <a:t>stage, the picture color record is diminished. The noise is removed using median filter. Then the images are processed using k-means </a:t>
            </a:r>
            <a:r>
              <a:rPr lang="en-US" sz="2000" dirty="0" smtClean="0">
                <a:latin typeface="Times New Roman" pitchFamily="18" charset="0"/>
                <a:cs typeface="Times New Roman" pitchFamily="18" charset="0"/>
              </a:rPr>
              <a:t>clustering</a:t>
            </a:r>
            <a:r>
              <a:rPr lang="en-US" sz="2000" dirty="0">
                <a:latin typeface="Times New Roman" pitchFamily="18" charset="0"/>
                <a:cs typeface="Times New Roman" pitchFamily="18" charset="0"/>
              </a:rPr>
              <a:t>. At that point the pictures are </a:t>
            </a:r>
            <a:r>
              <a:rPr lang="en-US" sz="2000" dirty="0" smtClean="0">
                <a:latin typeface="Times New Roman" pitchFamily="18" charset="0"/>
                <a:cs typeface="Times New Roman" pitchFamily="18" charset="0"/>
              </a:rPr>
              <a:t>processed </a:t>
            </a:r>
            <a:r>
              <a:rPr lang="en-US" sz="2000" dirty="0">
                <a:latin typeface="Times New Roman" pitchFamily="18" charset="0"/>
                <a:cs typeface="Times New Roman" pitchFamily="18" charset="0"/>
              </a:rPr>
              <a:t>using k-means </a:t>
            </a:r>
            <a:r>
              <a:rPr lang="en-US" sz="2000" dirty="0" smtClean="0">
                <a:latin typeface="Times New Roman" pitchFamily="18" charset="0"/>
                <a:cs typeface="Times New Roman" pitchFamily="18" charset="0"/>
              </a:rPr>
              <a:t>clustering ,the </a:t>
            </a:r>
            <a:r>
              <a:rPr lang="en-US" sz="2000" dirty="0">
                <a:latin typeface="Times New Roman" pitchFamily="18" charset="0"/>
                <a:cs typeface="Times New Roman" pitchFamily="18" charset="0"/>
              </a:rPr>
              <a:t>clustered picture is utilized in the feature extraction. </a:t>
            </a:r>
            <a:endParaRPr lang="en-US" sz="2000" dirty="0" smtClean="0">
              <a:latin typeface="Times New Roman" pitchFamily="18" charset="0"/>
              <a:cs typeface="Times New Roman" pitchFamily="18" charset="0"/>
            </a:endParaRPr>
          </a:p>
          <a:p>
            <a:pPr marL="342900" indent="-342900">
              <a:buFont typeface="Wingdings" pitchFamily="2" charset="2"/>
              <a:buChar char="§"/>
            </a:pPr>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the feature extraction we use speeded up robust feature algorithm based plan, called Gabor wavelet is utilized to improve accuracy in less range of time. Gabor wavelet gives an exactness of 97% in the yield. Order is finished utilizing SVM. </a:t>
            </a:r>
            <a:endParaRPr lang="en-IN" sz="2000" dirty="0">
              <a:latin typeface="Times New Roman" pitchFamily="18" charset="0"/>
              <a:cs typeface="Times New Roman" pitchFamily="18" charset="0"/>
            </a:endParaRPr>
          </a:p>
        </p:txBody>
      </p:sp>
      <p:sp>
        <p:nvSpPr>
          <p:cNvPr id="6" name="Rectangle 5"/>
          <p:cNvSpPr/>
          <p:nvPr/>
        </p:nvSpPr>
        <p:spPr>
          <a:xfrm>
            <a:off x="899591" y="548678"/>
            <a:ext cx="5339923" cy="707886"/>
          </a:xfrm>
          <a:prstGeom prst="rect">
            <a:avLst/>
          </a:prstGeom>
        </p:spPr>
        <p:txBody>
          <a:bodyPr wrap="none">
            <a:spAutoFit/>
          </a:bodyPr>
          <a:lstStyle/>
          <a:p>
            <a:pPr lvl="0"/>
            <a:r>
              <a:rPr lang="en-US" sz="4000" b="1" cap="small" dirty="0">
                <a:latin typeface="Times New Roman" pitchFamily="18" charset="0"/>
                <a:cs typeface="Times New Roman" pitchFamily="18" charset="0"/>
              </a:rPr>
              <a:t>PROPOSED SYSTEM </a:t>
            </a:r>
            <a:endParaRPr lang="en-IN" sz="4000" b="1" cap="small" dirty="0">
              <a:latin typeface="Times New Roman" pitchFamily="18" charset="0"/>
              <a:cs typeface="Times New Roman" pitchFamily="18" charset="0"/>
            </a:endParaRPr>
          </a:p>
        </p:txBody>
      </p:sp>
    </p:spTree>
    <p:extLst>
      <p:ext uri="{BB962C8B-B14F-4D97-AF65-F5344CB8AC3E}">
        <p14:creationId xmlns:p14="http://schemas.microsoft.com/office/powerpoint/2010/main" val="3605730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4386" y="1621779"/>
            <a:ext cx="7992888" cy="2954655"/>
          </a:xfrm>
          <a:prstGeom prst="rect">
            <a:avLst/>
          </a:prstGeom>
          <a:noFill/>
        </p:spPr>
        <p:txBody>
          <a:bodyPr wrap="square" rtlCol="0">
            <a:spAutoFit/>
          </a:bodyPr>
          <a:lstStyle/>
          <a:p>
            <a:r>
              <a:rPr lang="en-US" sz="3200" b="1" dirty="0" smtClean="0">
                <a:latin typeface="Times New Roman" pitchFamily="18" charset="0"/>
                <a:cs typeface="Times New Roman" pitchFamily="18" charset="0"/>
              </a:rPr>
              <a:t>Advantages </a:t>
            </a:r>
            <a:r>
              <a:rPr lang="en-US" sz="3200" b="1" dirty="0">
                <a:latin typeface="Times New Roman" pitchFamily="18" charset="0"/>
                <a:cs typeface="Times New Roman" pitchFamily="18" charset="0"/>
              </a:rPr>
              <a:t>of this </a:t>
            </a:r>
            <a:r>
              <a:rPr lang="en-US" sz="3200" b="1" dirty="0" smtClean="0">
                <a:latin typeface="Times New Roman" pitchFamily="18" charset="0"/>
                <a:cs typeface="Times New Roman" pitchFamily="18" charset="0"/>
              </a:rPr>
              <a:t>proposed </a:t>
            </a:r>
            <a:r>
              <a:rPr lang="en-US" sz="3200" b="1" dirty="0">
                <a:latin typeface="Times New Roman" pitchFamily="18" charset="0"/>
                <a:cs typeface="Times New Roman" pitchFamily="18" charset="0"/>
              </a:rPr>
              <a:t>framework are: </a:t>
            </a:r>
            <a:endParaRPr lang="en-IN" sz="3200" b="1" dirty="0">
              <a:latin typeface="Times New Roman" pitchFamily="18" charset="0"/>
              <a:cs typeface="Times New Roman" pitchFamily="18" charset="0"/>
            </a:endParaRPr>
          </a:p>
          <a:p>
            <a:r>
              <a:rPr lang="en-US" dirty="0"/>
              <a:t> </a:t>
            </a:r>
            <a:endParaRPr lang="en-IN" dirty="0"/>
          </a:p>
          <a:p>
            <a:pPr marL="285750" indent="-285750">
              <a:buFont typeface="Wingdings" pitchFamily="2" charset="2"/>
              <a:buChar char="§"/>
            </a:pPr>
            <a:r>
              <a:rPr lang="en-US" sz="2000" dirty="0" smtClean="0">
                <a:latin typeface="Times New Roman" pitchFamily="18" charset="0"/>
                <a:cs typeface="Times New Roman" pitchFamily="18" charset="0"/>
              </a:rPr>
              <a:t>Based </a:t>
            </a:r>
            <a:r>
              <a:rPr lang="en-US" sz="2000" dirty="0">
                <a:latin typeface="Times New Roman" pitchFamily="18" charset="0"/>
                <a:cs typeface="Times New Roman" pitchFamily="18" charset="0"/>
              </a:rPr>
              <a:t>on k-implies clustering, segmentation and arrangement can be effectively performed. Thus time utilization will be less. </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marL="285750" indent="-285750">
              <a:buFont typeface="Wingdings" pitchFamily="2" charset="2"/>
              <a:buChar char="§"/>
            </a:pPr>
            <a:r>
              <a:rPr lang="en-US" sz="2000" dirty="0" smtClean="0">
                <a:latin typeface="Times New Roman" pitchFamily="18" charset="0"/>
                <a:cs typeface="Times New Roman" pitchFamily="18" charset="0"/>
              </a:rPr>
              <a:t>SVMs </a:t>
            </a:r>
            <a:r>
              <a:rPr lang="en-US" sz="2000" dirty="0">
                <a:latin typeface="Times New Roman" pitchFamily="18" charset="0"/>
                <a:cs typeface="Times New Roman" pitchFamily="18" charset="0"/>
              </a:rPr>
              <a:t>are a lot quicker than </a:t>
            </a:r>
            <a:r>
              <a:rPr lang="en-US" sz="2000" dirty="0" smtClean="0">
                <a:latin typeface="Times New Roman" pitchFamily="18" charset="0"/>
                <a:cs typeface="Times New Roman" pitchFamily="18" charset="0"/>
              </a:rPr>
              <a:t>multilayer perceptron </a:t>
            </a:r>
            <a:r>
              <a:rPr lang="en-US" sz="2000" dirty="0">
                <a:latin typeface="Times New Roman" pitchFamily="18" charset="0"/>
                <a:cs typeface="Times New Roman" pitchFamily="18" charset="0"/>
              </a:rPr>
              <a:t>systems and accurately predict target likelihood score.</a:t>
            </a:r>
            <a:endParaRPr lang="en-IN" sz="2000" dirty="0">
              <a:latin typeface="Times New Roman" pitchFamily="18" charset="0"/>
              <a:cs typeface="Times New Roman" pitchFamily="18" charset="0"/>
            </a:endParaRPr>
          </a:p>
          <a:p>
            <a:endParaRPr lang="en-IN" dirty="0"/>
          </a:p>
          <a:p>
            <a:endParaRPr lang="en-IN" dirty="0"/>
          </a:p>
        </p:txBody>
      </p:sp>
    </p:spTree>
    <p:extLst>
      <p:ext uri="{BB962C8B-B14F-4D97-AF65-F5344CB8AC3E}">
        <p14:creationId xmlns:p14="http://schemas.microsoft.com/office/powerpoint/2010/main" val="3436074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620688"/>
            <a:ext cx="7632848" cy="5016758"/>
          </a:xfrm>
          <a:prstGeom prst="rect">
            <a:avLst/>
          </a:prstGeom>
          <a:noFill/>
        </p:spPr>
        <p:txBody>
          <a:bodyPr wrap="square" rtlCol="0">
            <a:spAutoFit/>
          </a:bodyPr>
          <a:lstStyle/>
          <a:p>
            <a:r>
              <a:rPr lang="en-US" sz="3600" b="1" dirty="0">
                <a:latin typeface="Times New Roman" pitchFamily="18" charset="0"/>
                <a:cs typeface="Times New Roman" pitchFamily="18" charset="0"/>
              </a:rPr>
              <a:t>PREPROCESSING</a:t>
            </a:r>
            <a:r>
              <a:rPr lang="en-US" sz="3600" b="1" dirty="0" smtClean="0">
                <a:latin typeface="Times New Roman" pitchFamily="18" charset="0"/>
                <a:cs typeface="Times New Roman" pitchFamily="18" charset="0"/>
              </a:rPr>
              <a:t>:</a:t>
            </a:r>
          </a:p>
          <a:p>
            <a:endParaRPr lang="en-US" sz="2400" b="1" dirty="0">
              <a:latin typeface="Times New Roman" pitchFamily="18" charset="0"/>
              <a:cs typeface="Times New Roman" pitchFamily="18" charset="0"/>
            </a:endParaRPr>
          </a:p>
          <a:p>
            <a:pPr marL="342900" indent="-342900">
              <a:buFont typeface="Wingdings" pitchFamily="2" charset="2"/>
              <a:buChar char="§"/>
            </a:pPr>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this rule, Image noise is characterized as distinct pixels which are not comparative in appearance with the neighborhood pixels. Over segmentation happens principally because of quality of the noise and unimportant fluctuation which produces non real minima. </a:t>
            </a:r>
            <a:endParaRPr lang="en-US" sz="2000" dirty="0" smtClean="0">
              <a:latin typeface="Times New Roman" pitchFamily="18" charset="0"/>
              <a:cs typeface="Times New Roman" pitchFamily="18" charset="0"/>
            </a:endParaRPr>
          </a:p>
          <a:p>
            <a:pPr marL="342900" indent="-342900">
              <a:buFont typeface="Wingdings" pitchFamily="2" charset="2"/>
              <a:buChar char="§"/>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pre-processing stage is to smooth the original picture by removing the noise effect and upgrade the picture quality of the fruit, using median filter. Median filter is very effective and robust than mean or average filters in light of the fact that an single unrepresentative pixel esteem in neighborhood influences less to the median value. This Median channel gives perhaps the nearest values as an output pixel and consequently it doesn't make new impractical values close to the edges and preserves sharp edges. </a:t>
            </a:r>
            <a:endParaRPr lang="en-IN" sz="2000" dirty="0">
              <a:latin typeface="Times New Roman" pitchFamily="18" charset="0"/>
              <a:cs typeface="Times New Roman" pitchFamily="18" charset="0"/>
            </a:endParaRPr>
          </a:p>
          <a:p>
            <a:endParaRPr lang="en-IN" sz="2000" dirty="0"/>
          </a:p>
        </p:txBody>
      </p:sp>
    </p:spTree>
    <p:extLst>
      <p:ext uri="{BB962C8B-B14F-4D97-AF65-F5344CB8AC3E}">
        <p14:creationId xmlns:p14="http://schemas.microsoft.com/office/powerpoint/2010/main" val="3322971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EFD970F4-1B3E-422F-AB09-28B21D7633FA}"/>
              </a:ext>
            </a:extLst>
          </p:cNvPr>
          <p:cNvPicPr>
            <a:picLocks noGrp="1"/>
          </p:cNvPicPr>
          <p:nvPr>
            <p:ph sz="quarter" idx="1"/>
          </p:nvPr>
        </p:nvPicPr>
        <p:blipFill>
          <a:blip r:embed="rId2"/>
          <a:stretch>
            <a:fillRect/>
          </a:stretch>
        </p:blipFill>
        <p:spPr>
          <a:xfrm>
            <a:off x="1331640" y="1556792"/>
            <a:ext cx="2893219" cy="4598988"/>
          </a:xfrm>
          <a:prstGeom prst="rect">
            <a:avLst/>
          </a:prstGeom>
        </p:spPr>
      </p:pic>
      <p:pic>
        <p:nvPicPr>
          <p:cNvPr id="5" name="Picture 4">
            <a:extLst>
              <a:ext uri="{FF2B5EF4-FFF2-40B4-BE49-F238E27FC236}">
                <a16:creationId xmlns:a16="http://schemas.microsoft.com/office/drawing/2014/main" xmlns="" id="{F939F299-3B62-4A66-B9FA-F0299A928C06}"/>
              </a:ext>
            </a:extLst>
          </p:cNvPr>
          <p:cNvPicPr/>
          <p:nvPr/>
        </p:nvPicPr>
        <p:blipFill>
          <a:blip r:embed="rId3"/>
          <a:stretch>
            <a:fillRect/>
          </a:stretch>
        </p:blipFill>
        <p:spPr>
          <a:xfrm>
            <a:off x="5207794" y="1556792"/>
            <a:ext cx="2999423" cy="4598988"/>
          </a:xfrm>
          <a:prstGeom prst="rect">
            <a:avLst/>
          </a:prstGeom>
        </p:spPr>
      </p:pic>
    </p:spTree>
    <p:extLst>
      <p:ext uri="{BB962C8B-B14F-4D97-AF65-F5344CB8AC3E}">
        <p14:creationId xmlns:p14="http://schemas.microsoft.com/office/powerpoint/2010/main" val="3299751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9C113B-6371-4E52-A502-3B6F88C53252}"/>
              </a:ext>
            </a:extLst>
          </p:cNvPr>
          <p:cNvSpPr>
            <a:spLocks noGrp="1"/>
          </p:cNvSpPr>
          <p:nvPr>
            <p:ph type="title"/>
          </p:nvPr>
        </p:nvSpPr>
        <p:spPr>
          <a:xfrm>
            <a:off x="323528" y="764704"/>
            <a:ext cx="6683765" cy="804640"/>
          </a:xfrm>
        </p:spPr>
        <p:txBody>
          <a:bodyPr>
            <a:normAutofit fontScale="90000"/>
          </a:bodyPr>
          <a:lstStyle/>
          <a:p>
            <a:r>
              <a:rPr lang="en-IN" sz="4000" b="1" dirty="0">
                <a:solidFill>
                  <a:schemeClr val="tx1"/>
                </a:solidFill>
                <a:latin typeface="Times New Roman" panose="02020603050405020304" pitchFamily="18" charset="0"/>
                <a:cs typeface="Times New Roman" panose="02020603050405020304" pitchFamily="18" charset="0"/>
              </a:rPr>
              <a:t>NOISE</a:t>
            </a:r>
            <a:r>
              <a:rPr lang="en-IN" sz="4000" b="1" dirty="0">
                <a:latin typeface="Times New Roman" panose="02020603050405020304" pitchFamily="18" charset="0"/>
                <a:cs typeface="Times New Roman" panose="02020603050405020304" pitchFamily="18" charset="0"/>
              </a:rPr>
              <a:t> </a:t>
            </a:r>
            <a:r>
              <a:rPr lang="en-IN" sz="4000" b="1" dirty="0">
                <a:solidFill>
                  <a:schemeClr val="tx1"/>
                </a:solidFill>
                <a:latin typeface="Times New Roman" panose="02020603050405020304" pitchFamily="18" charset="0"/>
                <a:cs typeface="Times New Roman" panose="02020603050405020304" pitchFamily="18" charset="0"/>
              </a:rPr>
              <a:t>REMOVAL</a:t>
            </a:r>
            <a:r>
              <a:rPr lang="en-IN" dirty="0"/>
              <a:t/>
            </a:r>
            <a:br>
              <a:rPr lang="en-IN" dirty="0"/>
            </a:br>
            <a:endParaRPr lang="en-IN" dirty="0"/>
          </a:p>
        </p:txBody>
      </p:sp>
      <p:sp>
        <p:nvSpPr>
          <p:cNvPr id="3" name="Content Placeholder 2">
            <a:extLst>
              <a:ext uri="{FF2B5EF4-FFF2-40B4-BE49-F238E27FC236}">
                <a16:creationId xmlns:a16="http://schemas.microsoft.com/office/drawing/2014/main" xmlns="" id="{62EE4D3F-2FFB-4FEB-A3E5-56867045106A}"/>
              </a:ext>
            </a:extLst>
          </p:cNvPr>
          <p:cNvSpPr>
            <a:spLocks noGrp="1"/>
          </p:cNvSpPr>
          <p:nvPr>
            <p:ph sz="quarter" idx="1"/>
          </p:nvPr>
        </p:nvSpPr>
        <p:spPr>
          <a:xfrm>
            <a:off x="899592" y="1628800"/>
            <a:ext cx="7728867" cy="4680520"/>
          </a:xfrm>
        </p:spPr>
        <p:txBody>
          <a:bodyPr>
            <a:normAutofit/>
          </a:bodyPr>
          <a:lstStyle/>
          <a:p>
            <a:r>
              <a:rPr lang="en-IN" sz="2000" dirty="0">
                <a:latin typeface="Times New Roman" panose="02020603050405020304" pitchFamily="18" charset="0"/>
                <a:cs typeface="Times New Roman" panose="02020603050405020304" pitchFamily="18" charset="0"/>
              </a:rPr>
              <a:t>We will investigate the effects of adding salt and pepper noise to RGB </a:t>
            </a:r>
            <a:r>
              <a:rPr lang="en-IN" sz="2000" dirty="0" err="1">
                <a:latin typeface="Times New Roman" panose="02020603050405020304" pitchFamily="18" charset="0"/>
                <a:cs typeface="Times New Roman" panose="02020603050405020304" pitchFamily="18" charset="0"/>
              </a:rPr>
              <a:t>color</a:t>
            </a:r>
            <a:r>
              <a:rPr lang="en-IN" sz="2000" dirty="0">
                <a:latin typeface="Times New Roman" panose="02020603050405020304" pitchFamily="18" charset="0"/>
                <a:cs typeface="Times New Roman" panose="02020603050405020304" pitchFamily="18" charset="0"/>
              </a:rPr>
              <a:t> image, the experimental noise ratio will be calculated and the </a:t>
            </a:r>
            <a:r>
              <a:rPr lang="en-IN" sz="2000" dirty="0" err="1">
                <a:latin typeface="Times New Roman" panose="02020603050405020304" pitchFamily="18" charset="0"/>
                <a:cs typeface="Times New Roman" panose="02020603050405020304" pitchFamily="18" charset="0"/>
              </a:rPr>
              <a:t>color</a:t>
            </a:r>
            <a:r>
              <a:rPr lang="en-IN" sz="2000" dirty="0">
                <a:latin typeface="Times New Roman" panose="02020603050405020304" pitchFamily="18" charset="0"/>
                <a:cs typeface="Times New Roman" panose="02020603050405020304" pitchFamily="18" charset="0"/>
              </a:rPr>
              <a:t> combination with maximum and minimum numbers of occurrence will be calculated and detected in RGB </a:t>
            </a:r>
            <a:r>
              <a:rPr lang="en-IN" sz="2000" dirty="0" err="1">
                <a:latin typeface="Times New Roman" panose="02020603050405020304" pitchFamily="18" charset="0"/>
                <a:cs typeface="Times New Roman" panose="02020603050405020304" pitchFamily="18" charset="0"/>
              </a:rPr>
              <a:t>color</a:t>
            </a:r>
            <a:r>
              <a:rPr lang="en-IN" sz="2000" dirty="0">
                <a:latin typeface="Times New Roman" panose="02020603050405020304" pitchFamily="18" charset="0"/>
                <a:cs typeface="Times New Roman" panose="02020603050405020304" pitchFamily="18" charset="0"/>
              </a:rPr>
              <a:t> image. </a:t>
            </a:r>
          </a:p>
          <a:p>
            <a:r>
              <a:rPr lang="en-IN" sz="2000" dirty="0">
                <a:latin typeface="Times New Roman" panose="02020603050405020304" pitchFamily="18" charset="0"/>
                <a:cs typeface="Times New Roman" panose="02020603050405020304" pitchFamily="18" charset="0"/>
              </a:rPr>
              <a:t>Proposed a methodology of salt and pepper noise elimination for </a:t>
            </a:r>
            <a:r>
              <a:rPr lang="en-IN" sz="2000" dirty="0" err="1">
                <a:latin typeface="Times New Roman" panose="02020603050405020304" pitchFamily="18" charset="0"/>
                <a:cs typeface="Times New Roman" panose="02020603050405020304" pitchFamily="18" charset="0"/>
              </a:rPr>
              <a:t>color</a:t>
            </a:r>
            <a:r>
              <a:rPr lang="en-IN" sz="2000" dirty="0">
                <a:latin typeface="Times New Roman" panose="02020603050405020304" pitchFamily="18" charset="0"/>
                <a:cs typeface="Times New Roman" panose="02020603050405020304" pitchFamily="18" charset="0"/>
              </a:rPr>
              <a:t> images using median filter providing the reconstruction of an image in order to accept result with minimum loss of information. </a:t>
            </a:r>
          </a:p>
          <a:p>
            <a:r>
              <a:rPr lang="en-IN" sz="2000" dirty="0">
                <a:latin typeface="Times New Roman" panose="02020603050405020304" pitchFamily="18" charset="0"/>
                <a:cs typeface="Times New Roman" panose="02020603050405020304" pitchFamily="18" charset="0"/>
              </a:rPr>
              <a:t>Salt-and-pepper noise is a sparsely occurring white and black pixels sometimes seen on images. Median filter or morphological filter methods considered as a common reduction methods of this type noise of noise</a:t>
            </a:r>
          </a:p>
          <a:p>
            <a:endParaRPr lang="en-IN" dirty="0"/>
          </a:p>
        </p:txBody>
      </p:sp>
    </p:spTree>
    <p:extLst>
      <p:ext uri="{BB962C8B-B14F-4D97-AF65-F5344CB8AC3E}">
        <p14:creationId xmlns:p14="http://schemas.microsoft.com/office/powerpoint/2010/main" val="1909296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1520" y="1372419"/>
            <a:ext cx="8642389" cy="5909310"/>
          </a:xfrm>
          <a:prstGeom prst="rect">
            <a:avLst/>
          </a:prstGeom>
          <a:noFill/>
        </p:spPr>
        <p:txBody>
          <a:bodyPr wrap="square" rtlCol="0">
            <a:spAutoFit/>
          </a:bodyPr>
          <a:lstStyle/>
          <a:p>
            <a:r>
              <a:rPr lang="en-US" dirty="0" smtClean="0"/>
              <a:t>I    </a:t>
            </a:r>
            <a:r>
              <a:rPr lang="en-US" dirty="0"/>
              <a:t>hereby    declare    that    the    thesis     entitled “Fruit Maturity Detection Using </a:t>
            </a:r>
            <a:r>
              <a:rPr lang="en-US" dirty="0" err="1"/>
              <a:t>Matlab</a:t>
            </a:r>
            <a:r>
              <a:rPr lang="en-US" dirty="0"/>
              <a:t> Image Processing" submitted by me, for the award of the degree of </a:t>
            </a:r>
            <a:r>
              <a:rPr lang="en-US" i="1" dirty="0"/>
              <a:t>Bachelor of Technology in Electronics and Communication Engineering </a:t>
            </a:r>
            <a:r>
              <a:rPr lang="en-US" dirty="0"/>
              <a:t>to VIT is a record of </a:t>
            </a:r>
            <a:r>
              <a:rPr lang="en-US" dirty="0" err="1"/>
              <a:t>bonafide</a:t>
            </a:r>
            <a:r>
              <a:rPr lang="en-US" dirty="0"/>
              <a:t> work carried out by me under the supervision of </a:t>
            </a:r>
            <a:r>
              <a:rPr lang="en-US" dirty="0" err="1"/>
              <a:t>Dr.Ravi</a:t>
            </a:r>
            <a:r>
              <a:rPr lang="en-US" dirty="0"/>
              <a:t> Kumar C V.</a:t>
            </a:r>
            <a:endParaRPr lang="en-IN" dirty="0"/>
          </a:p>
          <a:p>
            <a:r>
              <a:rPr lang="en-US" dirty="0"/>
              <a:t>I further declare that the work reported in this thesis has not been submitted and will not be submitted, either in part or in full, for the award of any other degree or diploma in this institute or any other institute or university</a:t>
            </a:r>
            <a:r>
              <a:rPr lang="en-US" dirty="0" smtClean="0"/>
              <a:t>.</a:t>
            </a:r>
            <a:endParaRPr lang="en-IN" dirty="0"/>
          </a:p>
          <a:p>
            <a:r>
              <a:rPr lang="en-US" dirty="0"/>
              <a:t> </a:t>
            </a:r>
            <a:endParaRPr lang="en-IN" dirty="0"/>
          </a:p>
          <a:p>
            <a:r>
              <a:rPr lang="en-US" dirty="0"/>
              <a:t>Place	: Vellore</a:t>
            </a:r>
            <a:endParaRPr lang="en-IN" dirty="0"/>
          </a:p>
          <a:p>
            <a:r>
              <a:rPr lang="en-US" dirty="0"/>
              <a:t>Date:15/4/2020</a:t>
            </a:r>
            <a:endParaRPr lang="en-IN" dirty="0"/>
          </a:p>
          <a:p>
            <a:r>
              <a:rPr lang="en-US" dirty="0"/>
              <a:t> </a:t>
            </a:r>
            <a:endParaRPr lang="en-IN" dirty="0"/>
          </a:p>
          <a:p>
            <a:r>
              <a:rPr lang="en-US" b="1" dirty="0" smtClean="0"/>
              <a:t>                                                                                    Signature </a:t>
            </a:r>
            <a:r>
              <a:rPr lang="en-US" b="1" dirty="0"/>
              <a:t>of the Candidate</a:t>
            </a:r>
            <a:endParaRPr lang="en-IN" b="1" dirty="0"/>
          </a:p>
          <a:p>
            <a:r>
              <a:rPr lang="en-US" dirty="0"/>
              <a:t> </a:t>
            </a:r>
            <a:endParaRPr lang="en-IN" dirty="0"/>
          </a:p>
          <a:p>
            <a:r>
              <a:rPr lang="en-US" dirty="0"/>
              <a:t>                                                                                                                                                                          </a:t>
            </a:r>
            <a:r>
              <a:rPr lang="en-US" dirty="0" smtClean="0"/>
              <a:t>       </a:t>
            </a:r>
          </a:p>
          <a:p>
            <a:r>
              <a:rPr lang="en-US" dirty="0"/>
              <a:t> </a:t>
            </a:r>
            <a:r>
              <a:rPr lang="en-US" dirty="0" smtClean="0"/>
              <a:t>                                                                                        </a:t>
            </a:r>
            <a:r>
              <a:rPr lang="en-US" dirty="0" err="1" smtClean="0"/>
              <a:t>B.DeviPrasanna</a:t>
            </a:r>
            <a:r>
              <a:rPr lang="en-US" dirty="0" smtClean="0"/>
              <a:t>(16BEC0914</a:t>
            </a:r>
            <a:r>
              <a:rPr lang="en-US" dirty="0"/>
              <a:t>)</a:t>
            </a:r>
            <a:endParaRPr lang="en-IN" dirty="0"/>
          </a:p>
          <a:p>
            <a:r>
              <a:rPr lang="en-US" dirty="0"/>
              <a:t>                                                                                                                                                                                      </a:t>
            </a:r>
            <a:endParaRPr lang="en-IN" dirty="0"/>
          </a:p>
          <a:p>
            <a:r>
              <a:rPr lang="en-US" dirty="0"/>
              <a:t>                                                 </a:t>
            </a:r>
            <a:r>
              <a:rPr lang="en-US" dirty="0" smtClean="0"/>
              <a:t>                                        Bokka </a:t>
            </a:r>
            <a:r>
              <a:rPr lang="en-US" dirty="0"/>
              <a:t>Sampreethi(16BEC0875)</a:t>
            </a:r>
            <a:endParaRPr lang="en-IN" dirty="0"/>
          </a:p>
          <a:p>
            <a:r>
              <a:rPr lang="en-US" dirty="0"/>
              <a:t> </a:t>
            </a:r>
            <a:endParaRPr lang="en-IN" dirty="0"/>
          </a:p>
          <a:p>
            <a:pPr algn="ctr"/>
            <a:r>
              <a:rPr lang="en-IN" dirty="0"/>
              <a:t/>
            </a:r>
            <a:br>
              <a:rPr lang="en-IN" dirty="0"/>
            </a:br>
            <a:endParaRPr lang="en-IN" dirty="0"/>
          </a:p>
          <a:p>
            <a:endParaRPr lang="en-IN" dirty="0"/>
          </a:p>
        </p:txBody>
      </p:sp>
      <p:sp>
        <p:nvSpPr>
          <p:cNvPr id="2" name="TextBox 1"/>
          <p:cNvSpPr txBox="1"/>
          <p:nvPr/>
        </p:nvSpPr>
        <p:spPr>
          <a:xfrm>
            <a:off x="2879812" y="404664"/>
            <a:ext cx="3600400" cy="954107"/>
          </a:xfrm>
          <a:prstGeom prst="rect">
            <a:avLst/>
          </a:prstGeom>
          <a:noFill/>
        </p:spPr>
        <p:txBody>
          <a:bodyPr wrap="square" rtlCol="0">
            <a:spAutoFit/>
          </a:bodyPr>
          <a:lstStyle/>
          <a:p>
            <a:r>
              <a:rPr lang="en-US" sz="2800" b="1" u="heavy" dirty="0" smtClean="0"/>
              <a:t>DECLARATION</a:t>
            </a:r>
            <a:endParaRPr lang="en-IN" sz="2800" dirty="0" smtClean="0"/>
          </a:p>
          <a:p>
            <a:endParaRPr lang="en-IN" sz="2800" dirty="0"/>
          </a:p>
        </p:txBody>
      </p:sp>
    </p:spTree>
    <p:extLst>
      <p:ext uri="{BB962C8B-B14F-4D97-AF65-F5344CB8AC3E}">
        <p14:creationId xmlns:p14="http://schemas.microsoft.com/office/powerpoint/2010/main" val="16686315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B9E2DEF0-BD20-423C-BAF0-515BB80B8391}"/>
              </a:ext>
            </a:extLst>
          </p:cNvPr>
          <p:cNvPicPr>
            <a:picLocks noGrp="1"/>
          </p:cNvPicPr>
          <p:nvPr>
            <p:ph sz="quarter" idx="1"/>
          </p:nvPr>
        </p:nvPicPr>
        <p:blipFill>
          <a:blip r:embed="rId2"/>
          <a:stretch>
            <a:fillRect/>
          </a:stretch>
        </p:blipFill>
        <p:spPr>
          <a:xfrm>
            <a:off x="2123728" y="1484784"/>
            <a:ext cx="4464496" cy="4896544"/>
          </a:xfrm>
          <a:prstGeom prst="rect">
            <a:avLst/>
          </a:prstGeom>
        </p:spPr>
      </p:pic>
    </p:spTree>
    <p:extLst>
      <p:ext uri="{BB962C8B-B14F-4D97-AF65-F5344CB8AC3E}">
        <p14:creationId xmlns:p14="http://schemas.microsoft.com/office/powerpoint/2010/main" val="30355418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D37A63-430B-4D17-9940-68648B6B48A4}"/>
              </a:ext>
            </a:extLst>
          </p:cNvPr>
          <p:cNvSpPr>
            <a:spLocks noGrp="1"/>
          </p:cNvSpPr>
          <p:nvPr>
            <p:ph type="title"/>
          </p:nvPr>
        </p:nvSpPr>
        <p:spPr>
          <a:xfrm>
            <a:off x="323528" y="548680"/>
            <a:ext cx="6683765" cy="804640"/>
          </a:xfrm>
        </p:spPr>
        <p:txBody>
          <a:bodyPr>
            <a:normAutofit fontScale="90000"/>
          </a:bodyPr>
          <a:lstStyle/>
          <a:p>
            <a:r>
              <a:rPr lang="en-IN" sz="4400" b="1" dirty="0">
                <a:solidFill>
                  <a:schemeClr val="tx1"/>
                </a:solidFill>
                <a:latin typeface="Times New Roman" panose="02020603050405020304" pitchFamily="18" charset="0"/>
                <a:cs typeface="Times New Roman" panose="02020603050405020304" pitchFamily="18" charset="0"/>
              </a:rPr>
              <a:t>K-MEAN</a:t>
            </a:r>
            <a:r>
              <a:rPr lang="en-IN" sz="4400" b="1" dirty="0">
                <a:latin typeface="Times New Roman" panose="02020603050405020304" pitchFamily="18" charset="0"/>
                <a:cs typeface="Times New Roman" panose="02020603050405020304" pitchFamily="18" charset="0"/>
              </a:rPr>
              <a:t> </a:t>
            </a:r>
            <a:r>
              <a:rPr lang="en-IN" sz="4400" b="1" dirty="0">
                <a:solidFill>
                  <a:schemeClr val="tx1"/>
                </a:solidFill>
                <a:latin typeface="Times New Roman" panose="02020603050405020304" pitchFamily="18" charset="0"/>
                <a:cs typeface="Times New Roman" panose="02020603050405020304" pitchFamily="18" charset="0"/>
              </a:rPr>
              <a:t>CLUSTERING</a:t>
            </a:r>
            <a:r>
              <a:rPr lang="en-IN" sz="4400" b="1" dirty="0">
                <a:solidFill>
                  <a:schemeClr val="tx1"/>
                </a:solidFill>
              </a:rPr>
              <a:t>:</a:t>
            </a:r>
            <a:r>
              <a:rPr lang="en-IN" dirty="0"/>
              <a:t/>
            </a:r>
            <a:br>
              <a:rPr lang="en-IN" dirty="0"/>
            </a:br>
            <a:endParaRPr lang="en-IN" dirty="0"/>
          </a:p>
        </p:txBody>
      </p:sp>
      <p:sp>
        <p:nvSpPr>
          <p:cNvPr id="3" name="Content Placeholder 2">
            <a:extLst>
              <a:ext uri="{FF2B5EF4-FFF2-40B4-BE49-F238E27FC236}">
                <a16:creationId xmlns:a16="http://schemas.microsoft.com/office/drawing/2014/main" xmlns="" id="{11A43EA8-3AEC-45A1-8787-DA3CE1226A5B}"/>
              </a:ext>
            </a:extLst>
          </p:cNvPr>
          <p:cNvSpPr>
            <a:spLocks noGrp="1"/>
          </p:cNvSpPr>
          <p:nvPr>
            <p:ph sz="quarter" idx="1"/>
          </p:nvPr>
        </p:nvSpPr>
        <p:spPr>
          <a:xfrm>
            <a:off x="539552" y="1476378"/>
            <a:ext cx="8088907" cy="4434847"/>
          </a:xfrm>
        </p:spPr>
        <p:txBody>
          <a:bodyPr>
            <a:normAutofit fontScale="92500"/>
          </a:bodyPr>
          <a:lstStyle/>
          <a:p>
            <a:pPr>
              <a:buFont typeface="Wingdings" pitchFamily="2" charset="2"/>
              <a:buChar char="§"/>
            </a:pPr>
            <a:r>
              <a:rPr lang="en-IN" sz="2200" dirty="0">
                <a:latin typeface="Times New Roman" panose="02020603050405020304" pitchFamily="18" charset="0"/>
                <a:cs typeface="Times New Roman" panose="02020603050405020304" pitchFamily="18" charset="0"/>
              </a:rPr>
              <a:t>It use to get some meaningful information from segmented image. Here we are using k-mean clustering. </a:t>
            </a:r>
          </a:p>
          <a:p>
            <a:r>
              <a:rPr lang="en-US" sz="2200" dirty="0">
                <a:latin typeface="Times New Roman" pitchFamily="18" charset="0"/>
                <a:cs typeface="Times New Roman" pitchFamily="18" charset="0"/>
              </a:rPr>
              <a:t>K-Means is a least-squares subdividing strategy that isolates an collection of objects into K groups. </a:t>
            </a:r>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algorithm repeats more than two stages: </a:t>
            </a:r>
            <a:endParaRPr lang="en-IN" sz="2200" dirty="0">
              <a:latin typeface="Times New Roman" pitchFamily="18" charset="0"/>
              <a:cs typeface="Times New Roman" pitchFamily="18" charset="0"/>
            </a:endParaRPr>
          </a:p>
          <a:p>
            <a:pPr marL="0" indent="0">
              <a:buNone/>
            </a:pPr>
            <a:r>
              <a:rPr lang="en-US" sz="2200" dirty="0" smtClean="0">
                <a:latin typeface="Times New Roman" pitchFamily="18" charset="0"/>
                <a:cs typeface="Times New Roman" pitchFamily="18" charset="0"/>
              </a:rPr>
              <a:t>    1.Calculate </a:t>
            </a:r>
            <a:r>
              <a:rPr lang="en-US" sz="2200" dirty="0">
                <a:latin typeface="Times New Roman" pitchFamily="18" charset="0"/>
                <a:cs typeface="Times New Roman" pitchFamily="18" charset="0"/>
              </a:rPr>
              <a:t>the mean of each cluster. </a:t>
            </a:r>
            <a:endParaRPr lang="en-IN" sz="2200" dirty="0">
              <a:latin typeface="Times New Roman" pitchFamily="18" charset="0"/>
              <a:cs typeface="Times New Roman" pitchFamily="18" charset="0"/>
            </a:endParaRPr>
          </a:p>
          <a:p>
            <a:pPr marL="0" indent="0">
              <a:buNone/>
            </a:pPr>
            <a:r>
              <a:rPr lang="en-IN" sz="2200" dirty="0">
                <a:latin typeface="Times New Roman" pitchFamily="18" charset="0"/>
                <a:cs typeface="Times New Roman" pitchFamily="18" charset="0"/>
              </a:rPr>
              <a:t> </a:t>
            </a:r>
            <a:r>
              <a:rPr lang="en-IN"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2.Calculate </a:t>
            </a:r>
            <a:r>
              <a:rPr lang="en-US" sz="2200" dirty="0">
                <a:latin typeface="Times New Roman" pitchFamily="18" charset="0"/>
                <a:cs typeface="Times New Roman" pitchFamily="18" charset="0"/>
              </a:rPr>
              <a:t>the separation of each point from each cluster by </a:t>
            </a:r>
            <a:endParaRPr lang="en-US" sz="2200" dirty="0" smtClean="0">
              <a:latin typeface="Times New Roman" pitchFamily="18" charset="0"/>
              <a:cs typeface="Times New Roman" pitchFamily="18" charset="0"/>
            </a:endParaRPr>
          </a:p>
          <a:p>
            <a:pPr marL="0" indent="0">
              <a:buNone/>
            </a:pPr>
            <a:r>
              <a:rPr lang="en-US" sz="2200" dirty="0" smtClean="0">
                <a:latin typeface="Times New Roman" pitchFamily="18" charset="0"/>
                <a:cs typeface="Times New Roman" pitchFamily="18" charset="0"/>
              </a:rPr>
              <a:t>       calculating </a:t>
            </a:r>
            <a:r>
              <a:rPr lang="en-US" sz="2200" dirty="0">
                <a:latin typeface="Times New Roman" pitchFamily="18" charset="0"/>
                <a:cs typeface="Times New Roman" pitchFamily="18" charset="0"/>
              </a:rPr>
              <a:t>its good ways from the relating cluster mean. </a:t>
            </a:r>
            <a:r>
              <a:rPr lang="en-US" sz="2200" dirty="0" smtClean="0">
                <a:latin typeface="Times New Roman" pitchFamily="18" charset="0"/>
                <a:cs typeface="Times New Roman" pitchFamily="18" charset="0"/>
              </a:rPr>
              <a:t>Allocate</a:t>
            </a:r>
          </a:p>
          <a:p>
            <a:pPr marL="0" indent="0">
              <a:buNone/>
            </a:pPr>
            <a:r>
              <a:rPr lang="en-US" sz="2200" dirty="0" smtClean="0">
                <a:latin typeface="Times New Roman" pitchFamily="18" charset="0"/>
                <a:cs typeface="Times New Roman" pitchFamily="18" charset="0"/>
              </a:rPr>
              <a:t>       each </a:t>
            </a:r>
            <a:r>
              <a:rPr lang="en-US" sz="2200" dirty="0">
                <a:latin typeface="Times New Roman" pitchFamily="18" charset="0"/>
                <a:cs typeface="Times New Roman" pitchFamily="18" charset="0"/>
              </a:rPr>
              <a:t>point to the cluster it is closer to. </a:t>
            </a:r>
            <a:endParaRPr lang="en-IN" sz="2200" dirty="0">
              <a:latin typeface="Times New Roman" pitchFamily="18" charset="0"/>
              <a:cs typeface="Times New Roman" pitchFamily="18" charset="0"/>
            </a:endParaRPr>
          </a:p>
          <a:p>
            <a:pPr marL="0" indent="0">
              <a:buNone/>
            </a:pPr>
            <a:r>
              <a:rPr lang="en-US" sz="2200" dirty="0" smtClean="0">
                <a:latin typeface="Times New Roman" pitchFamily="18" charset="0"/>
                <a:cs typeface="Times New Roman" pitchFamily="18" charset="0"/>
              </a:rPr>
              <a:t>    3.Repeat </a:t>
            </a:r>
            <a:r>
              <a:rPr lang="en-US" sz="2200" dirty="0">
                <a:latin typeface="Times New Roman" pitchFamily="18" charset="0"/>
                <a:cs typeface="Times New Roman" pitchFamily="18" charset="0"/>
              </a:rPr>
              <a:t>over the over two stages till the summation of squared </a:t>
            </a:r>
            <a:r>
              <a:rPr lang="en-US" sz="2200" dirty="0" smtClean="0">
                <a:latin typeface="Times New Roman" pitchFamily="18" charset="0"/>
                <a:cs typeface="Times New Roman" pitchFamily="18" charset="0"/>
              </a:rPr>
              <a:t>  </a:t>
            </a:r>
          </a:p>
          <a:p>
            <a:pPr marL="0" indent="0">
              <a:buNone/>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inside </a:t>
            </a:r>
            <a:r>
              <a:rPr lang="en-US" sz="2200" dirty="0">
                <a:latin typeface="Times New Roman" pitchFamily="18" charset="0"/>
                <a:cs typeface="Times New Roman" pitchFamily="18" charset="0"/>
              </a:rPr>
              <a:t>gathering mistakes can't be brought down any longer. The </a:t>
            </a:r>
            <a:r>
              <a:rPr lang="en-US" sz="2200" dirty="0" smtClean="0">
                <a:latin typeface="Times New Roman" pitchFamily="18" charset="0"/>
                <a:cs typeface="Times New Roman" pitchFamily="18" charset="0"/>
              </a:rPr>
              <a:t>over</a:t>
            </a:r>
          </a:p>
          <a:p>
            <a:pPr marL="0" indent="0">
              <a:buNone/>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three stages were executed to fruits by utilizing image </a:t>
            </a:r>
            <a:r>
              <a:rPr lang="en-US" sz="2200" dirty="0" smtClean="0">
                <a:latin typeface="Times New Roman" pitchFamily="18" charset="0"/>
                <a:cs typeface="Times New Roman" pitchFamily="18" charset="0"/>
              </a:rPr>
              <a:t>processing</a:t>
            </a:r>
          </a:p>
          <a:p>
            <a:pPr marL="0" indent="0">
              <a:buNone/>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method. </a:t>
            </a:r>
            <a:endParaRPr lang="en-IN" sz="2200" dirty="0">
              <a:latin typeface="Times New Roman" pitchFamily="18" charset="0"/>
              <a:cs typeface="Times New Roman" pitchFamily="18" charset="0"/>
            </a:endParaRPr>
          </a:p>
          <a:p>
            <a:endParaRPr lang="en-IN" dirty="0"/>
          </a:p>
          <a:p>
            <a:endParaRPr lang="en-IN" dirty="0"/>
          </a:p>
        </p:txBody>
      </p:sp>
    </p:spTree>
    <p:extLst>
      <p:ext uri="{BB962C8B-B14F-4D97-AF65-F5344CB8AC3E}">
        <p14:creationId xmlns:p14="http://schemas.microsoft.com/office/powerpoint/2010/main" val="2330104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91BFE8-0D70-4324-B94D-4D68CBB221F9}"/>
              </a:ext>
            </a:extLst>
          </p:cNvPr>
          <p:cNvSpPr>
            <a:spLocks noGrp="1"/>
          </p:cNvSpPr>
          <p:nvPr>
            <p:ph type="title"/>
          </p:nvPr>
        </p:nvSpPr>
        <p:spPr>
          <a:xfrm>
            <a:off x="755576" y="332656"/>
            <a:ext cx="7200900" cy="1009650"/>
          </a:xfrm>
        </p:spPr>
        <p:txBody>
          <a:bodyPr>
            <a:normAutofit fontScale="90000"/>
          </a:bodyPr>
          <a:lstStyle/>
          <a:p>
            <a:r>
              <a:rPr lang="en-IN" sz="4400" b="1" dirty="0">
                <a:solidFill>
                  <a:schemeClr val="tx1"/>
                </a:solidFill>
                <a:latin typeface="Times New Roman" panose="02020603050405020304" pitchFamily="18" charset="0"/>
                <a:cs typeface="Times New Roman" panose="02020603050405020304" pitchFamily="18" charset="0"/>
              </a:rPr>
              <a:t>Process of K-Means Algorithm </a:t>
            </a:r>
            <a:r>
              <a:rPr lang="en-IN" b="1" dirty="0">
                <a:solidFill>
                  <a:schemeClr val="tx1"/>
                </a:solidFill>
                <a:latin typeface="Times New Roman" panose="02020603050405020304" pitchFamily="18" charset="0"/>
                <a:cs typeface="Times New Roman" panose="02020603050405020304" pitchFamily="18" charset="0"/>
              </a:rPr>
              <a:t/>
            </a:r>
            <a:br>
              <a:rPr lang="en-IN" b="1" dirty="0">
                <a:solidFill>
                  <a:schemeClr val="tx1"/>
                </a:solidFill>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B5ED00D-A401-42B5-A280-244E99BD7EA6}"/>
              </a:ext>
            </a:extLst>
          </p:cNvPr>
          <p:cNvSpPr>
            <a:spLocks noGrp="1"/>
          </p:cNvSpPr>
          <p:nvPr>
            <p:ph sz="quarter" idx="1"/>
          </p:nvPr>
        </p:nvSpPr>
        <p:spPr>
          <a:xfrm>
            <a:off x="971600" y="1412776"/>
            <a:ext cx="7200900" cy="4495800"/>
          </a:xfrm>
        </p:spPr>
        <p:txBody>
          <a:bodyPr>
            <a:noAutofit/>
          </a:bodyPr>
          <a:lstStyle/>
          <a:p>
            <a:pPr>
              <a:buFont typeface="Wingdings" pitchFamily="2" charset="2"/>
              <a:buChar char="§"/>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given data set should be divided into K number of clusters and data points need to be assigned to each of these clusters randomly.</a:t>
            </a:r>
          </a:p>
          <a:p>
            <a:pPr>
              <a:buFont typeface="Wingdings" pitchFamily="2" charset="2"/>
              <a:buChar char="§"/>
            </a:pPr>
            <a:r>
              <a:rPr lang="en-IN" sz="2000" dirty="0" smtClean="0">
                <a:latin typeface="Times New Roman" panose="02020603050405020304" pitchFamily="18" charset="0"/>
                <a:cs typeface="Times New Roman" panose="02020603050405020304" pitchFamily="18" charset="0"/>
              </a:rPr>
              <a:t>For </a:t>
            </a:r>
            <a:r>
              <a:rPr lang="en-IN" sz="2000" dirty="0">
                <a:latin typeface="Times New Roman" panose="02020603050405020304" pitchFamily="18" charset="0"/>
                <a:cs typeface="Times New Roman" panose="02020603050405020304" pitchFamily="18" charset="0"/>
              </a:rPr>
              <a:t>each data point, the distance from data point to each cluster is computed using Euclidean distance The Euclidean distance is nothing but the distance between two-pixel points and is given as follows: Euclidean Distance=√ ((x1-x2)² + (y1 -y2)²) where (x1, y1) &amp; (x2, y2) are two pixel points (or two data points).</a:t>
            </a:r>
          </a:p>
          <a:p>
            <a:pPr>
              <a:buFont typeface="Wingdings" pitchFamily="2" charset="2"/>
              <a:buChar char="§"/>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data point which is nearer to the cluster to which it belongs to should be left as it is.</a:t>
            </a:r>
          </a:p>
          <a:p>
            <a:pPr>
              <a:buFont typeface="Wingdings" pitchFamily="2" charset="2"/>
              <a:buChar char="§"/>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data point which is not close to the cluster to which it belongs to should be then shifted to the nearby cluster.</a:t>
            </a:r>
          </a:p>
          <a:p>
            <a:pPr>
              <a:buFont typeface="Wingdings" pitchFamily="2" charset="2"/>
              <a:buChar char="§"/>
            </a:pPr>
            <a:r>
              <a:rPr lang="en-IN" sz="2000" dirty="0" smtClean="0">
                <a:latin typeface="Times New Roman" panose="02020603050405020304" pitchFamily="18" charset="0"/>
                <a:cs typeface="Times New Roman" panose="02020603050405020304" pitchFamily="18" charset="0"/>
              </a:rPr>
              <a:t>Repeat </a:t>
            </a:r>
            <a:r>
              <a:rPr lang="en-IN" sz="2000" dirty="0">
                <a:latin typeface="Times New Roman" panose="02020603050405020304" pitchFamily="18" charset="0"/>
                <a:cs typeface="Times New Roman" panose="02020603050405020304" pitchFamily="18" charset="0"/>
              </a:rPr>
              <a:t>all the above steps for entire data points</a:t>
            </a:r>
            <a:r>
              <a:rPr lang="en-IN" sz="2000" dirty="0" smtClean="0">
                <a:latin typeface="Times New Roman" panose="02020603050405020304" pitchFamily="18" charset="0"/>
                <a:cs typeface="Times New Roman" panose="02020603050405020304" pitchFamily="18" charset="0"/>
              </a:rPr>
              <a:t>.</a:t>
            </a:r>
          </a:p>
          <a:p>
            <a:pPr>
              <a:buFont typeface="Wingdings" pitchFamily="2" charset="2"/>
              <a:buChar char="§"/>
            </a:pPr>
            <a:r>
              <a:rPr lang="en-IN" sz="2000" dirty="0" smtClean="0">
                <a:latin typeface="Times New Roman" panose="02020603050405020304" pitchFamily="18" charset="0"/>
                <a:cs typeface="Times New Roman" panose="02020603050405020304" pitchFamily="18" charset="0"/>
              </a:rPr>
              <a:t>Once </a:t>
            </a:r>
            <a:r>
              <a:rPr lang="en-IN" sz="2000" dirty="0">
                <a:latin typeface="Times New Roman" panose="02020603050405020304" pitchFamily="18" charset="0"/>
                <a:cs typeface="Times New Roman" panose="02020603050405020304" pitchFamily="18" charset="0"/>
              </a:rPr>
              <a:t>the clusters are constant, clustering process needs to be stopped.</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92123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54A3C996-D221-4015-8864-27DD41D97B2B}"/>
              </a:ext>
            </a:extLst>
          </p:cNvPr>
          <p:cNvPicPr>
            <a:picLocks noGrp="1"/>
          </p:cNvPicPr>
          <p:nvPr>
            <p:ph sz="quarter" idx="1"/>
          </p:nvPr>
        </p:nvPicPr>
        <p:blipFill>
          <a:blip r:embed="rId2"/>
          <a:stretch>
            <a:fillRect/>
          </a:stretch>
        </p:blipFill>
        <p:spPr>
          <a:xfrm>
            <a:off x="2195736" y="764704"/>
            <a:ext cx="4608512" cy="5544616"/>
          </a:xfrm>
          <a:prstGeom prst="rect">
            <a:avLst/>
          </a:prstGeom>
        </p:spPr>
      </p:pic>
    </p:spTree>
    <p:extLst>
      <p:ext uri="{BB962C8B-B14F-4D97-AF65-F5344CB8AC3E}">
        <p14:creationId xmlns:p14="http://schemas.microsoft.com/office/powerpoint/2010/main" val="25031686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886276-64DD-4B6E-A57D-1333046FC655}"/>
              </a:ext>
            </a:extLst>
          </p:cNvPr>
          <p:cNvSpPr>
            <a:spLocks noGrp="1"/>
          </p:cNvSpPr>
          <p:nvPr>
            <p:ph type="title"/>
          </p:nvPr>
        </p:nvSpPr>
        <p:spPr>
          <a:xfrm>
            <a:off x="1187624" y="620688"/>
            <a:ext cx="6683765" cy="452215"/>
          </a:xfrm>
        </p:spPr>
        <p:txBody>
          <a:bodyPr>
            <a:noAutofit/>
          </a:bodyPr>
          <a:lstStyle/>
          <a:p>
            <a:r>
              <a:rPr lang="en-IN" sz="4400" b="1" dirty="0">
                <a:solidFill>
                  <a:schemeClr val="tx1"/>
                </a:solidFill>
                <a:latin typeface="Times New Roman" pitchFamily="18" charset="0"/>
                <a:cs typeface="Times New Roman" pitchFamily="18" charset="0"/>
              </a:rPr>
              <a:t>Region</a:t>
            </a:r>
            <a:r>
              <a:rPr lang="en-IN" sz="4400" b="1" dirty="0">
                <a:latin typeface="Times New Roman" pitchFamily="18" charset="0"/>
                <a:cs typeface="Times New Roman" pitchFamily="18" charset="0"/>
              </a:rPr>
              <a:t> </a:t>
            </a:r>
            <a:r>
              <a:rPr lang="en-IN" sz="4400" b="1" dirty="0">
                <a:solidFill>
                  <a:schemeClr val="tx1"/>
                </a:solidFill>
                <a:latin typeface="Times New Roman" pitchFamily="18" charset="0"/>
                <a:cs typeface="Times New Roman" pitchFamily="18" charset="0"/>
              </a:rPr>
              <a:t>of</a:t>
            </a:r>
            <a:r>
              <a:rPr lang="en-IN" sz="4400" b="1" dirty="0">
                <a:latin typeface="Times New Roman" pitchFamily="18" charset="0"/>
                <a:cs typeface="Times New Roman" pitchFamily="18" charset="0"/>
              </a:rPr>
              <a:t> </a:t>
            </a:r>
            <a:r>
              <a:rPr lang="en-IN" sz="4400" b="1" dirty="0">
                <a:solidFill>
                  <a:schemeClr val="tx1"/>
                </a:solidFill>
                <a:latin typeface="Times New Roman" pitchFamily="18" charset="0"/>
                <a:cs typeface="Times New Roman" pitchFamily="18" charset="0"/>
              </a:rPr>
              <a:t>interest</a:t>
            </a:r>
            <a:r>
              <a:rPr lang="en-IN" sz="4400" b="1" dirty="0">
                <a:latin typeface="Times New Roman" pitchFamily="18" charset="0"/>
                <a:cs typeface="Times New Roman" pitchFamily="18" charset="0"/>
              </a:rPr>
              <a:t> </a:t>
            </a:r>
          </a:p>
        </p:txBody>
      </p:sp>
      <p:pic>
        <p:nvPicPr>
          <p:cNvPr id="4" name="Content Placeholder 3">
            <a:extLst>
              <a:ext uri="{FF2B5EF4-FFF2-40B4-BE49-F238E27FC236}">
                <a16:creationId xmlns:a16="http://schemas.microsoft.com/office/drawing/2014/main" xmlns="" id="{F3766C86-A304-4149-BF59-BCB8EA15585F}"/>
              </a:ext>
            </a:extLst>
          </p:cNvPr>
          <p:cNvPicPr>
            <a:picLocks noGrp="1"/>
          </p:cNvPicPr>
          <p:nvPr>
            <p:ph sz="quarter" idx="1"/>
          </p:nvPr>
        </p:nvPicPr>
        <p:blipFill>
          <a:blip r:embed="rId2"/>
          <a:stretch>
            <a:fillRect/>
          </a:stretch>
        </p:blipFill>
        <p:spPr>
          <a:xfrm>
            <a:off x="1955156" y="1527175"/>
            <a:ext cx="5197176" cy="4572000"/>
          </a:xfrm>
          <a:prstGeom prst="rect">
            <a:avLst/>
          </a:prstGeom>
        </p:spPr>
      </p:pic>
    </p:spTree>
    <p:extLst>
      <p:ext uri="{BB962C8B-B14F-4D97-AF65-F5344CB8AC3E}">
        <p14:creationId xmlns:p14="http://schemas.microsoft.com/office/powerpoint/2010/main" val="2084557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807196-C158-414C-B870-8B200AFC0D03}"/>
              </a:ext>
            </a:extLst>
          </p:cNvPr>
          <p:cNvSpPr>
            <a:spLocks noGrp="1"/>
          </p:cNvSpPr>
          <p:nvPr>
            <p:ph type="title"/>
          </p:nvPr>
        </p:nvSpPr>
        <p:spPr>
          <a:xfrm>
            <a:off x="-468560" y="332656"/>
            <a:ext cx="7192565" cy="809625"/>
          </a:xfrm>
        </p:spPr>
        <p:txBody>
          <a:bodyPr>
            <a:normAutofit fontScale="90000"/>
          </a:bodyPr>
          <a:lstStyle/>
          <a:p>
            <a:r>
              <a:rPr lang="en-IN" sz="6700" b="1" dirty="0">
                <a:solidFill>
                  <a:schemeClr val="tx1"/>
                </a:solidFill>
                <a:latin typeface="Times New Roman" pitchFamily="18" charset="0"/>
                <a:cs typeface="Times New Roman" pitchFamily="18" charset="0"/>
              </a:rPr>
              <a:t>output</a:t>
            </a:r>
            <a:endParaRPr lang="en-IN" b="1" dirty="0">
              <a:solidFill>
                <a:schemeClr val="tx1"/>
              </a:solidFill>
              <a:latin typeface="Times New Roman" pitchFamily="18" charset="0"/>
              <a:cs typeface="Times New Roman" pitchFamily="18" charset="0"/>
            </a:endParaRPr>
          </a:p>
        </p:txBody>
      </p:sp>
      <p:pic>
        <p:nvPicPr>
          <p:cNvPr id="4" name="Content Placeholder 3">
            <a:extLst>
              <a:ext uri="{FF2B5EF4-FFF2-40B4-BE49-F238E27FC236}">
                <a16:creationId xmlns:a16="http://schemas.microsoft.com/office/drawing/2014/main" xmlns="" id="{EC28AEF0-9D1C-4E31-B1EA-0D5940E72E06}"/>
              </a:ext>
            </a:extLst>
          </p:cNvPr>
          <p:cNvPicPr>
            <a:picLocks noGrp="1"/>
          </p:cNvPicPr>
          <p:nvPr>
            <p:ph sz="quarter" idx="1"/>
          </p:nvPr>
        </p:nvPicPr>
        <p:blipFill>
          <a:blip r:embed="rId2"/>
          <a:stretch>
            <a:fillRect/>
          </a:stretch>
        </p:blipFill>
        <p:spPr>
          <a:xfrm>
            <a:off x="2017181" y="1527175"/>
            <a:ext cx="5073125" cy="4572000"/>
          </a:xfrm>
          <a:prstGeom prst="rect">
            <a:avLst/>
          </a:prstGeom>
        </p:spPr>
      </p:pic>
    </p:spTree>
    <p:extLst>
      <p:ext uri="{BB962C8B-B14F-4D97-AF65-F5344CB8AC3E}">
        <p14:creationId xmlns:p14="http://schemas.microsoft.com/office/powerpoint/2010/main" val="3955040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476672"/>
            <a:ext cx="7560840" cy="5909310"/>
          </a:xfrm>
          <a:prstGeom prst="rect">
            <a:avLst/>
          </a:prstGeom>
          <a:noFill/>
        </p:spPr>
        <p:txBody>
          <a:bodyPr wrap="square" rtlCol="0">
            <a:spAutoFit/>
          </a:bodyPr>
          <a:lstStyle/>
          <a:p>
            <a:r>
              <a:rPr lang="en-US" sz="4000" b="1" dirty="0">
                <a:latin typeface="Times New Roman" pitchFamily="18" charset="0"/>
                <a:cs typeface="Times New Roman" pitchFamily="18" charset="0"/>
              </a:rPr>
              <a:t>GABOR WAVELET:</a:t>
            </a:r>
            <a:endParaRPr lang="en-IN" sz="4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In </a:t>
            </a:r>
            <a:r>
              <a:rPr lang="en-US" sz="2000" dirty="0">
                <a:latin typeface="Times New Roman" pitchFamily="18" charset="0"/>
                <a:cs typeface="Times New Roman" pitchFamily="18" charset="0"/>
              </a:rPr>
              <a:t>this feature extraction we use Gabor wavelet system to show signs of improvement accuracy in the output  picture. A Scheme dependent on (SURF) Speeded up Robust Features algorithm was proposed using  knuckle  print recognition. The outcomes indicating the recognizable proof  taking  normal time of 0.106s  which is less time yet giving a accuracy of 97%. </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Texture features are using on the different wavelet strategies. Wavelet conversion is one of the most famous techniques used for the time-frequency transformations. The wavelets transform decomposes an into signal into low frequency and high frequency component utilizing a filter. Wavelets can be separated into various basic functions for picture compression and recognition. Gabor wavelet used to various techniques however improve the effectiveness of low and nature of various pictures in Gabor. </a:t>
            </a:r>
            <a:endParaRPr lang="en-IN" sz="2000"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474568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2" y="476672"/>
            <a:ext cx="7776864" cy="5693866"/>
          </a:xfrm>
          <a:prstGeom prst="rect">
            <a:avLst/>
          </a:prstGeom>
        </p:spPr>
        <p:txBody>
          <a:bodyPr wrap="square">
            <a:spAutoFit/>
          </a:bodyPr>
          <a:lstStyle/>
          <a:p>
            <a:r>
              <a:rPr lang="en-US" sz="3200" b="1" dirty="0">
                <a:latin typeface="Times New Roman" pitchFamily="18" charset="0"/>
                <a:cs typeface="Times New Roman" pitchFamily="18" charset="0"/>
              </a:rPr>
              <a:t>SUPPORT VECTOR </a:t>
            </a:r>
            <a:r>
              <a:rPr lang="en-US" sz="3200" b="1" dirty="0" smtClean="0">
                <a:latin typeface="Times New Roman" pitchFamily="18" charset="0"/>
                <a:cs typeface="Times New Roman" pitchFamily="18" charset="0"/>
              </a:rPr>
              <a:t>MACHINE(SVM):</a:t>
            </a:r>
          </a:p>
          <a:p>
            <a:endParaRPr lang="en-IN"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a:p>
            <a:pPr marL="342900" indent="-342900">
              <a:buFont typeface="Wingdings" pitchFamily="2" charset="2"/>
              <a:buChar char="§"/>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binary classifier that utilizes the hyper-plane that is likewise called as the choice limit between two of the classes is called as Support Vector machine (SVM). </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marL="342900" indent="-342900">
              <a:buFont typeface="Wingdings" pitchFamily="2" charset="2"/>
              <a:buChar char="§"/>
            </a:pPr>
            <a:r>
              <a:rPr lang="en-US" sz="2000" dirty="0" smtClean="0">
                <a:latin typeface="Times New Roman" pitchFamily="18" charset="0"/>
                <a:cs typeface="Times New Roman" pitchFamily="18" charset="0"/>
              </a:rPr>
              <a:t>Some </a:t>
            </a:r>
            <a:r>
              <a:rPr lang="en-US" sz="2000" dirty="0">
                <a:latin typeface="Times New Roman" pitchFamily="18" charset="0"/>
                <a:cs typeface="Times New Roman" pitchFamily="18" charset="0"/>
              </a:rPr>
              <a:t>of the issues of  pattern recognition like texture classification, uses of SVM. Mapping of nonlinear input data to the direct information gives better classification in high dimensional area in SVM. </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marL="342900" indent="-342900">
              <a:buFont typeface="Wingdings" pitchFamily="2" charset="2"/>
              <a:buChar char="§"/>
            </a:pPr>
            <a:r>
              <a:rPr lang="en-US" sz="2000" dirty="0" smtClean="0">
                <a:latin typeface="Times New Roman" pitchFamily="18" charset="0"/>
                <a:cs typeface="Times New Roman" pitchFamily="18" charset="0"/>
              </a:rPr>
              <a:t>The marginal </a:t>
            </a:r>
            <a:r>
              <a:rPr lang="en-US" sz="2000" dirty="0">
                <a:latin typeface="Times New Roman" pitchFamily="18" charset="0"/>
                <a:cs typeface="Times New Roman" pitchFamily="18" charset="0"/>
              </a:rPr>
              <a:t>distance is maximized between entirely different categories by SVM. Entirely different </a:t>
            </a:r>
            <a:r>
              <a:rPr lang="en-US" sz="2000" dirty="0" err="1">
                <a:latin typeface="Times New Roman" pitchFamily="18" charset="0"/>
                <a:cs typeface="Times New Roman" pitchFamily="18" charset="0"/>
              </a:rPr>
              <a:t>kemels</a:t>
            </a:r>
            <a:r>
              <a:rPr lang="en-US" sz="2000" dirty="0">
                <a:latin typeface="Times New Roman" pitchFamily="18" charset="0"/>
                <a:cs typeface="Times New Roman" pitchFamily="18" charset="0"/>
              </a:rPr>
              <a:t> are used to partition the categories. SVM is a binary classifier that decides the hyper plane in partitioning two categories. </a:t>
            </a:r>
            <a:endParaRPr lang="en-IN" sz="20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049624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3568" y="1305342"/>
            <a:ext cx="7920880" cy="3477875"/>
          </a:xfrm>
          <a:prstGeom prst="rect">
            <a:avLst/>
          </a:prstGeom>
        </p:spPr>
        <p:txBody>
          <a:bodyPr wrap="square">
            <a:spAutoFit/>
          </a:bodyPr>
          <a:lstStyle/>
          <a:p>
            <a:pPr marL="342900" indent="-342900">
              <a:buFont typeface="Wingdings" pitchFamily="2" charset="2"/>
              <a:buChar char="§"/>
            </a:pPr>
            <a:endParaRPr lang="en-IN" sz="2000" dirty="0" smtClean="0">
              <a:latin typeface="Times New Roman" pitchFamily="18" charset="0"/>
              <a:cs typeface="Times New Roman" pitchFamily="18" charset="0"/>
            </a:endParaRPr>
          </a:p>
          <a:p>
            <a:pPr marL="342900" indent="-342900">
              <a:buFont typeface="Wingdings" pitchFamily="2" charset="2"/>
              <a:buChar char="§"/>
            </a:pPr>
            <a:r>
              <a:rPr lang="en-US" sz="2000" dirty="0" smtClean="0">
                <a:latin typeface="Times New Roman" pitchFamily="18" charset="0"/>
                <a:cs typeface="Times New Roman" pitchFamily="18" charset="0"/>
              </a:rPr>
              <a:t>The boundary is maximized between the hyper plane and furthermore two categories. The samples that are closest to the margin are chosen in choosing the hyper plane are known as support vectors. </a:t>
            </a:r>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pPr marL="342900" indent="-342900">
              <a:buFont typeface="Wingdings" pitchFamily="2" charset="2"/>
              <a:buChar char="§"/>
            </a:pPr>
            <a:r>
              <a:rPr lang="en-US" sz="2000" dirty="0" smtClean="0">
                <a:latin typeface="Times New Roman" pitchFamily="18" charset="0"/>
                <a:cs typeface="Times New Roman" pitchFamily="18" charset="0"/>
              </a:rPr>
              <a:t>Multiclass classification is likewise done, either by using one-to-one or one-to many. The maximum output capacity function will be chosen as the winning category. </a:t>
            </a:r>
            <a:endParaRPr lang="en-IN" sz="2000" dirty="0" smtClean="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pPr marL="342900" indent="-342900">
              <a:buFont typeface="Wingdings" pitchFamily="2" charset="2"/>
              <a:buChar char="§"/>
            </a:pPr>
            <a:r>
              <a:rPr lang="en-US" sz="2000" dirty="0" smtClean="0">
                <a:latin typeface="Times New Roman" pitchFamily="18" charset="0"/>
                <a:cs typeface="Times New Roman" pitchFamily="18" charset="0"/>
              </a:rPr>
              <a:t>This SVM  classification is a lot quicker than multilayer observation and gives an accuracy of 97%.</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995847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660B87-6948-4AC6-9D47-9CAB31A1D72A}"/>
              </a:ext>
            </a:extLst>
          </p:cNvPr>
          <p:cNvSpPr>
            <a:spLocks noGrp="1"/>
          </p:cNvSpPr>
          <p:nvPr>
            <p:ph type="title"/>
          </p:nvPr>
        </p:nvSpPr>
        <p:spPr>
          <a:xfrm>
            <a:off x="827584" y="0"/>
            <a:ext cx="7200900" cy="990600"/>
          </a:xfrm>
        </p:spPr>
        <p:txBody>
          <a:bodyPr>
            <a:normAutofit/>
          </a:bodyPr>
          <a:lstStyle/>
          <a:p>
            <a:r>
              <a:rPr lang="en-IN" sz="4800" dirty="0">
                <a:solidFill>
                  <a:schemeClr val="tx1"/>
                </a:solidFill>
              </a:rPr>
              <a:t>Results</a:t>
            </a:r>
            <a:r>
              <a:rPr lang="en-IN" sz="4800" dirty="0"/>
              <a:t>:</a:t>
            </a:r>
          </a:p>
        </p:txBody>
      </p:sp>
      <p:sp>
        <p:nvSpPr>
          <p:cNvPr id="3" name="Content Placeholder 2">
            <a:extLst>
              <a:ext uri="{FF2B5EF4-FFF2-40B4-BE49-F238E27FC236}">
                <a16:creationId xmlns:a16="http://schemas.microsoft.com/office/drawing/2014/main" xmlns="" id="{28FE87F0-7590-4B7A-A688-72F6B6C3C764}"/>
              </a:ext>
            </a:extLst>
          </p:cNvPr>
          <p:cNvSpPr>
            <a:spLocks noGrp="1"/>
          </p:cNvSpPr>
          <p:nvPr>
            <p:ph sz="quarter" idx="1"/>
          </p:nvPr>
        </p:nvSpPr>
        <p:spPr>
          <a:xfrm>
            <a:off x="1158327" y="4138666"/>
            <a:ext cx="15450574" cy="3811537"/>
          </a:xfrm>
        </p:spPr>
        <p:txBody>
          <a:bodyPr>
            <a:normAutofit/>
          </a:bodyPr>
          <a:lstStyle/>
          <a:p>
            <a:endParaRPr lang="en-IN" dirty="0"/>
          </a:p>
          <a:p>
            <a:pPr marL="0" indent="0">
              <a:buNone/>
            </a:pPr>
            <a:r>
              <a:rPr lang="en-IN" dirty="0"/>
              <a:t>        </a:t>
            </a:r>
          </a:p>
        </p:txBody>
      </p:sp>
      <p:pic>
        <p:nvPicPr>
          <p:cNvPr id="1027" name="Picture 1">
            <a:extLst>
              <a:ext uri="{FF2B5EF4-FFF2-40B4-BE49-F238E27FC236}">
                <a16:creationId xmlns:a16="http://schemas.microsoft.com/office/drawing/2014/main" xmlns="" id="{BF3FBC7C-2801-41D1-A341-7D417142C4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052736"/>
            <a:ext cx="7447358" cy="5348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6990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51720" y="460026"/>
            <a:ext cx="5688632" cy="584775"/>
          </a:xfrm>
          <a:prstGeom prst="rect">
            <a:avLst/>
          </a:prstGeom>
          <a:noFill/>
        </p:spPr>
        <p:txBody>
          <a:bodyPr wrap="square" rtlCol="0">
            <a:spAutoFit/>
          </a:bodyPr>
          <a:lstStyle/>
          <a:p>
            <a:r>
              <a:rPr lang="en-US" sz="3200" b="1" dirty="0"/>
              <a:t> </a:t>
            </a:r>
            <a:r>
              <a:rPr lang="en-US" sz="3200" b="1" u="sng" dirty="0"/>
              <a:t>ACKNOWLEDGEMENTS</a:t>
            </a:r>
            <a:endParaRPr lang="en-IN" sz="3200" dirty="0"/>
          </a:p>
        </p:txBody>
      </p:sp>
      <p:sp>
        <p:nvSpPr>
          <p:cNvPr id="4" name="Rectangle 3"/>
          <p:cNvSpPr/>
          <p:nvPr/>
        </p:nvSpPr>
        <p:spPr>
          <a:xfrm>
            <a:off x="683568" y="1546329"/>
            <a:ext cx="8460432" cy="4801314"/>
          </a:xfrm>
          <a:prstGeom prst="rect">
            <a:avLst/>
          </a:prstGeom>
        </p:spPr>
        <p:txBody>
          <a:bodyPr wrap="square">
            <a:spAutoFit/>
          </a:bodyPr>
          <a:lstStyle/>
          <a:p>
            <a:r>
              <a:rPr lang="en-US" dirty="0"/>
              <a:t>At the outset, we shall present our sincere gratitude to our guide, </a:t>
            </a:r>
            <a:endParaRPr lang="en-IN" dirty="0"/>
          </a:p>
          <a:p>
            <a:r>
              <a:rPr lang="en-US" dirty="0" err="1"/>
              <a:t>Dr.Ravi</a:t>
            </a:r>
            <a:r>
              <a:rPr lang="en-US" dirty="0"/>
              <a:t> Kumar C.V whose invaluable support and assistance has been the primary reason for successful completion of this work. Without his constant guide at every step, this endeavor would have remained a distant dream. We could also acknowledge the help of other faculty and students as a collective, who albeit not directly involved, had set in forth a series of positive increments in our academic growth in college, which culminated in our pursuit of this project. Lastly, but no less importantly, we would thank the authors of the innumerable papers and books that we had to peruse in order to carry this thesis through to the end. </a:t>
            </a:r>
            <a:endParaRPr lang="en-IN" dirty="0" smtClean="0"/>
          </a:p>
          <a:p>
            <a:r>
              <a:rPr lang="en-IN" dirty="0"/>
              <a:t> </a:t>
            </a:r>
          </a:p>
          <a:p>
            <a:r>
              <a:rPr lang="en-US" b="1" dirty="0" smtClean="0"/>
              <a:t>                                                                                                   Student </a:t>
            </a:r>
            <a:r>
              <a:rPr lang="en-US" b="1" dirty="0"/>
              <a:t>Name</a:t>
            </a:r>
            <a:endParaRPr lang="en-IN" b="1" dirty="0"/>
          </a:p>
          <a:p>
            <a:r>
              <a:rPr lang="en-US" dirty="0"/>
              <a:t> </a:t>
            </a:r>
            <a:endParaRPr lang="en-IN" dirty="0"/>
          </a:p>
          <a:p>
            <a:r>
              <a:rPr lang="en-US" dirty="0"/>
              <a:t>                                                                              </a:t>
            </a:r>
            <a:r>
              <a:rPr lang="en-US" b="1" dirty="0" err="1" smtClean="0"/>
              <a:t>B.Devi</a:t>
            </a:r>
            <a:r>
              <a:rPr lang="en-US" b="1" dirty="0" smtClean="0"/>
              <a:t> </a:t>
            </a:r>
            <a:r>
              <a:rPr lang="en-US" b="1" dirty="0"/>
              <a:t>Prasanna(16BEC0914)</a:t>
            </a:r>
            <a:endParaRPr lang="en-IN" dirty="0"/>
          </a:p>
          <a:p>
            <a:r>
              <a:rPr lang="en-US" b="1" dirty="0"/>
              <a:t>                                                                                                                       </a:t>
            </a:r>
            <a:endParaRPr lang="en-IN" dirty="0"/>
          </a:p>
          <a:p>
            <a:r>
              <a:rPr lang="en-US" b="1" dirty="0"/>
              <a:t>                                                                </a:t>
            </a:r>
            <a:r>
              <a:rPr lang="en-US" b="1" dirty="0" smtClean="0"/>
              <a:t>        </a:t>
            </a:r>
            <a:r>
              <a:rPr lang="en-US" b="1" dirty="0"/>
              <a:t>Bokka Sampreethi(16BEC0875)          </a:t>
            </a:r>
            <a:endParaRPr lang="en-IN" dirty="0"/>
          </a:p>
          <a:p>
            <a:r>
              <a:rPr lang="en-US" b="1" dirty="0"/>
              <a:t/>
            </a:r>
            <a:br>
              <a:rPr lang="en-US" b="1" dirty="0"/>
            </a:br>
            <a:endParaRPr lang="en-IN" dirty="0"/>
          </a:p>
        </p:txBody>
      </p:sp>
    </p:spTree>
    <p:extLst>
      <p:ext uri="{BB962C8B-B14F-4D97-AF65-F5344CB8AC3E}">
        <p14:creationId xmlns:p14="http://schemas.microsoft.com/office/powerpoint/2010/main" val="3405599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163CB2-D2EA-4E03-9DE7-3310C9195B68}"/>
              </a:ext>
            </a:extLst>
          </p:cNvPr>
          <p:cNvSpPr>
            <a:spLocks noGrp="1"/>
          </p:cNvSpPr>
          <p:nvPr>
            <p:ph type="title"/>
          </p:nvPr>
        </p:nvSpPr>
        <p:spPr>
          <a:xfrm>
            <a:off x="611560" y="548680"/>
            <a:ext cx="6683765" cy="814165"/>
          </a:xfrm>
        </p:spPr>
        <p:txBody>
          <a:bodyPr>
            <a:noAutofit/>
          </a:bodyPr>
          <a:lstStyle/>
          <a:p>
            <a:r>
              <a:rPr lang="en-IN" sz="4000" b="1" dirty="0">
                <a:solidFill>
                  <a:schemeClr val="tx1"/>
                </a:solidFill>
                <a:latin typeface="Times New Roman" panose="02020603050405020304" pitchFamily="18" charset="0"/>
                <a:cs typeface="Times New Roman" panose="02020603050405020304" pitchFamily="18" charset="0"/>
              </a:rPr>
              <a:t>APPLICATIONS</a:t>
            </a:r>
            <a:r>
              <a:rPr lang="en-IN" sz="4000" b="1" dirty="0">
                <a:latin typeface="Times New Roman" panose="02020603050405020304" pitchFamily="18" charset="0"/>
                <a:cs typeface="Times New Roman" panose="02020603050405020304" pitchFamily="18" charset="0"/>
              </a:rPr>
              <a:t>:</a:t>
            </a:r>
            <a:r>
              <a:rPr lang="en-IN" sz="3200" dirty="0"/>
              <a:t/>
            </a:r>
            <a:br>
              <a:rPr lang="en-IN" sz="3200" dirty="0"/>
            </a:br>
            <a:endParaRPr lang="en-IN" sz="3200" dirty="0"/>
          </a:p>
        </p:txBody>
      </p:sp>
      <p:sp>
        <p:nvSpPr>
          <p:cNvPr id="3" name="Content Placeholder 2">
            <a:extLst>
              <a:ext uri="{FF2B5EF4-FFF2-40B4-BE49-F238E27FC236}">
                <a16:creationId xmlns:a16="http://schemas.microsoft.com/office/drawing/2014/main" xmlns="" id="{D369A728-2E5A-4EDA-AB94-FE36F4C63BC1}"/>
              </a:ext>
            </a:extLst>
          </p:cNvPr>
          <p:cNvSpPr>
            <a:spLocks noGrp="1"/>
          </p:cNvSpPr>
          <p:nvPr>
            <p:ph sz="quarter" idx="1"/>
          </p:nvPr>
        </p:nvSpPr>
        <p:spPr/>
        <p:txBody>
          <a:bodyPr/>
          <a:lstStyle/>
          <a:p>
            <a:pPr lvl="0"/>
            <a:r>
              <a:rPr lang="en-US" sz="2400" dirty="0">
                <a:latin typeface="Times New Roman" panose="02020603050405020304" pitchFamily="18" charset="0"/>
                <a:cs typeface="Times New Roman" panose="02020603050405020304" pitchFamily="18" charset="0"/>
              </a:rPr>
              <a:t>Diseases detection of fruits in agriculture.</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To support early detection, diagnosis and optimal treatment.</a:t>
            </a: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To achieve robust and accurate segmentation</a:t>
            </a:r>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3514767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4532CF-7529-4DFF-9CCA-F92040544A02}"/>
              </a:ext>
            </a:extLst>
          </p:cNvPr>
          <p:cNvSpPr>
            <a:spLocks noGrp="1"/>
          </p:cNvSpPr>
          <p:nvPr>
            <p:ph type="title"/>
          </p:nvPr>
        </p:nvSpPr>
        <p:spPr/>
        <p:txBody>
          <a:bodyPr>
            <a:normAutofit/>
          </a:bodyPr>
          <a:lstStyle/>
          <a:p>
            <a:r>
              <a:rPr lang="en-IN" sz="3600" dirty="0">
                <a:solidFill>
                  <a:schemeClr val="tx1"/>
                </a:solidFill>
                <a:latin typeface="Times New Roman" pitchFamily="18" charset="0"/>
                <a:cs typeface="Times New Roman" pitchFamily="18" charset="0"/>
              </a:rPr>
              <a:t>Importance</a:t>
            </a:r>
            <a:r>
              <a:rPr lang="en-IN" sz="3600" dirty="0">
                <a:latin typeface="Times New Roman" pitchFamily="18" charset="0"/>
                <a:cs typeface="Times New Roman" pitchFamily="18" charset="0"/>
              </a:rPr>
              <a:t> </a:t>
            </a:r>
            <a:r>
              <a:rPr lang="en-IN" sz="3600" dirty="0">
                <a:solidFill>
                  <a:schemeClr val="tx1"/>
                </a:solidFill>
                <a:latin typeface="Times New Roman" pitchFamily="18" charset="0"/>
                <a:cs typeface="Times New Roman" pitchFamily="18" charset="0"/>
              </a:rPr>
              <a:t>of</a:t>
            </a:r>
            <a:r>
              <a:rPr lang="en-IN" sz="3600" dirty="0">
                <a:latin typeface="Times New Roman" pitchFamily="18" charset="0"/>
                <a:cs typeface="Times New Roman" pitchFamily="18" charset="0"/>
              </a:rPr>
              <a:t> </a:t>
            </a:r>
            <a:r>
              <a:rPr lang="en-IN" sz="3600" dirty="0">
                <a:solidFill>
                  <a:schemeClr val="tx1"/>
                </a:solidFill>
                <a:latin typeface="Times New Roman" pitchFamily="18" charset="0"/>
                <a:cs typeface="Times New Roman" pitchFamily="18" charset="0"/>
              </a:rPr>
              <a:t>maturity</a:t>
            </a:r>
            <a:r>
              <a:rPr lang="en-IN" sz="3600" dirty="0">
                <a:latin typeface="Times New Roman" pitchFamily="18" charset="0"/>
                <a:cs typeface="Times New Roman" pitchFamily="18" charset="0"/>
              </a:rPr>
              <a:t> </a:t>
            </a:r>
            <a:r>
              <a:rPr lang="en-IN" sz="3600" dirty="0">
                <a:solidFill>
                  <a:schemeClr val="tx1"/>
                </a:solidFill>
                <a:latin typeface="Times New Roman" pitchFamily="18" charset="0"/>
                <a:cs typeface="Times New Roman" pitchFamily="18" charset="0"/>
              </a:rPr>
              <a:t>indices</a:t>
            </a:r>
            <a:r>
              <a:rPr lang="en-IN" sz="3600" dirty="0">
                <a:latin typeface="Times New Roman" pitchFamily="18" charset="0"/>
                <a:cs typeface="Times New Roman" pitchFamily="18" charset="0"/>
              </a:rPr>
              <a:t>:</a:t>
            </a:r>
          </a:p>
        </p:txBody>
      </p:sp>
      <p:sp>
        <p:nvSpPr>
          <p:cNvPr id="3" name="Content Placeholder 2">
            <a:extLst>
              <a:ext uri="{FF2B5EF4-FFF2-40B4-BE49-F238E27FC236}">
                <a16:creationId xmlns:a16="http://schemas.microsoft.com/office/drawing/2014/main" xmlns="" id="{01743A0D-9D82-4229-8F0E-539A05DC96CD}"/>
              </a:ext>
            </a:extLst>
          </p:cNvPr>
          <p:cNvSpPr>
            <a:spLocks noGrp="1"/>
          </p:cNvSpPr>
          <p:nvPr>
            <p:ph sz="quarter" idx="1"/>
          </p:nvPr>
        </p:nvSpPr>
        <p:spPr>
          <a:xfrm>
            <a:off x="1028700" y="1695451"/>
            <a:ext cx="7200900" cy="3238500"/>
          </a:xfrm>
        </p:spPr>
        <p:txBody>
          <a:bodyPr>
            <a:noAutofit/>
          </a:bodyPr>
          <a:lstStyle/>
          <a:p>
            <a:r>
              <a:rPr lang="en-IN" sz="2800" dirty="0">
                <a:latin typeface="Times New Roman" pitchFamily="18" charset="0"/>
                <a:cs typeface="Times New Roman" pitchFamily="18" charset="0"/>
              </a:rPr>
              <a:t>Ensure sensory quality (flavour, colour, aroma, texture) and nutritional quality.</a:t>
            </a:r>
          </a:p>
          <a:p>
            <a:r>
              <a:rPr lang="en-IN" sz="2800" dirty="0">
                <a:latin typeface="Times New Roman" pitchFamily="18" charset="0"/>
                <a:cs typeface="Times New Roman" pitchFamily="18" charset="0"/>
              </a:rPr>
              <a:t>Ensure an adequate postharvest shelf life. </a:t>
            </a:r>
            <a:r>
              <a:rPr lang="en-IN" sz="2800" dirty="0" smtClean="0">
                <a:latin typeface="Times New Roman" pitchFamily="18" charset="0"/>
                <a:cs typeface="Times New Roman" pitchFamily="18" charset="0"/>
              </a:rPr>
              <a:t> </a:t>
            </a:r>
            <a:endParaRPr lang="en-IN" sz="2800" dirty="0">
              <a:latin typeface="Times New Roman" pitchFamily="18" charset="0"/>
              <a:cs typeface="Times New Roman" pitchFamily="18" charset="0"/>
            </a:endParaRPr>
          </a:p>
          <a:p>
            <a:r>
              <a:rPr lang="en-IN" sz="2800" dirty="0">
                <a:latin typeface="Times New Roman" pitchFamily="18" charset="0"/>
                <a:cs typeface="Times New Roman" pitchFamily="18" charset="0"/>
              </a:rPr>
              <a:t>Facilitate scheduling of harvest and packing operations. </a:t>
            </a:r>
          </a:p>
          <a:p>
            <a:r>
              <a:rPr lang="en-IN" sz="2800" dirty="0">
                <a:latin typeface="Times New Roman" pitchFamily="18" charset="0"/>
                <a:cs typeface="Times New Roman" pitchFamily="18" charset="0"/>
              </a:rPr>
              <a:t>Facilitate marketing over the phone or through internet. </a:t>
            </a:r>
          </a:p>
        </p:txBody>
      </p:sp>
    </p:spTree>
    <p:extLst>
      <p:ext uri="{BB962C8B-B14F-4D97-AF65-F5344CB8AC3E}">
        <p14:creationId xmlns:p14="http://schemas.microsoft.com/office/powerpoint/2010/main" val="9950560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1911C7-987B-4E20-900D-80ED8FE28ACC}"/>
              </a:ext>
            </a:extLst>
          </p:cNvPr>
          <p:cNvSpPr>
            <a:spLocks noGrp="1"/>
          </p:cNvSpPr>
          <p:nvPr>
            <p:ph type="title"/>
          </p:nvPr>
        </p:nvSpPr>
        <p:spPr>
          <a:xfrm>
            <a:off x="755576" y="188640"/>
            <a:ext cx="7235428" cy="828674"/>
          </a:xfrm>
        </p:spPr>
        <p:txBody>
          <a:bodyPr>
            <a:normAutofit/>
          </a:bodyPr>
          <a:lstStyle/>
          <a:p>
            <a:r>
              <a:rPr lang="en-IN" sz="4000" dirty="0">
                <a:solidFill>
                  <a:schemeClr val="tx1"/>
                </a:solidFill>
              </a:rPr>
              <a:t>References</a:t>
            </a:r>
            <a:r>
              <a:rPr lang="en-IN" sz="4000" dirty="0"/>
              <a:t>:</a:t>
            </a:r>
          </a:p>
        </p:txBody>
      </p:sp>
      <p:sp>
        <p:nvSpPr>
          <p:cNvPr id="3" name="Content Placeholder 2">
            <a:extLst>
              <a:ext uri="{FF2B5EF4-FFF2-40B4-BE49-F238E27FC236}">
                <a16:creationId xmlns:a16="http://schemas.microsoft.com/office/drawing/2014/main" xmlns="" id="{9DA2018E-AC0D-4975-8ECD-A2537F37A0C0}"/>
              </a:ext>
            </a:extLst>
          </p:cNvPr>
          <p:cNvSpPr>
            <a:spLocks noGrp="1"/>
          </p:cNvSpPr>
          <p:nvPr>
            <p:ph sz="quarter" idx="1"/>
          </p:nvPr>
        </p:nvSpPr>
        <p:spPr>
          <a:xfrm>
            <a:off x="467544" y="1628800"/>
            <a:ext cx="8404423" cy="5514974"/>
          </a:xfrm>
        </p:spPr>
        <p:txBody>
          <a:bodyPr>
            <a:normAutofit fontScale="62500" lnSpcReduction="20000"/>
          </a:bodyPr>
          <a:lstStyle/>
          <a:p>
            <a:pPr marL="0" indent="0">
              <a:buNone/>
            </a:pPr>
            <a:r>
              <a:rPr lang="en-IN" dirty="0"/>
              <a:t>[1] S. </a:t>
            </a:r>
            <a:r>
              <a:rPr lang="en-IN" dirty="0" err="1"/>
              <a:t>Rege</a:t>
            </a:r>
            <a:r>
              <a:rPr lang="en-IN" dirty="0"/>
              <a:t>, R. </a:t>
            </a:r>
            <a:r>
              <a:rPr lang="en-IN" dirty="0" err="1"/>
              <a:t>Memane</a:t>
            </a:r>
            <a:r>
              <a:rPr lang="en-IN" dirty="0"/>
              <a:t>, M. </a:t>
            </a:r>
            <a:r>
              <a:rPr lang="en-IN" dirty="0" err="1"/>
              <a:t>Phatak</a:t>
            </a:r>
            <a:r>
              <a:rPr lang="en-IN" dirty="0"/>
              <a:t>, and P. Agarwal, ”2D Geometric shape and </a:t>
            </a:r>
            <a:r>
              <a:rPr lang="en-IN" dirty="0" err="1"/>
              <a:t>color</a:t>
            </a:r>
            <a:r>
              <a:rPr lang="en-IN" dirty="0"/>
              <a:t> recognition using digital image processing,” International Journal of Advanced Research in Electrical, Electronics and Instrumentation Engineering, vol. 2, no. 6, pp. 2479-2481, June 2013. </a:t>
            </a:r>
          </a:p>
          <a:p>
            <a:pPr marL="0" indent="0">
              <a:buNone/>
            </a:pPr>
            <a:r>
              <a:rPr lang="en-IN" dirty="0"/>
              <a:t>[2] I. </a:t>
            </a:r>
            <a:r>
              <a:rPr lang="en-IN" dirty="0" err="1"/>
              <a:t>Oikonomidis</a:t>
            </a:r>
            <a:r>
              <a:rPr lang="en-IN" dirty="0"/>
              <a:t> and A. A. </a:t>
            </a:r>
            <a:r>
              <a:rPr lang="en-IN" dirty="0" err="1"/>
              <a:t>Argyros</a:t>
            </a:r>
            <a:r>
              <a:rPr lang="en-IN" dirty="0"/>
              <a:t>, ”Deformable 2D shape matching based on shape contexts and dynamic programming,” In ISVC 2009. LNCS , vol. 5876, R. Boyle et al. Eds., Springer-Verlag Berlin Heidelberg, 2009, pp. 460-469. </a:t>
            </a:r>
          </a:p>
          <a:p>
            <a:pPr marL="0" indent="0">
              <a:buNone/>
            </a:pPr>
            <a:r>
              <a:rPr lang="en-IN" dirty="0"/>
              <a:t>[3] A. Camargo and J. S. Smith, ”An image-processing based algorithm to automatically identify plant disease visual symptoms,” Biosystems Engineering, vol. 102, no, 1, pp. 9-21, January 2009. </a:t>
            </a:r>
          </a:p>
          <a:p>
            <a:pPr marL="0" indent="0">
              <a:buNone/>
            </a:pPr>
            <a:r>
              <a:rPr lang="en-IN" dirty="0"/>
              <a:t>[4] E. </a:t>
            </a:r>
            <a:r>
              <a:rPr lang="en-IN" dirty="0" err="1"/>
              <a:t>Elhariri</a:t>
            </a:r>
            <a:r>
              <a:rPr lang="en-IN" dirty="0"/>
              <a:t>, N. El-</a:t>
            </a:r>
            <a:r>
              <a:rPr lang="en-IN" dirty="0" err="1"/>
              <a:t>Bendary</a:t>
            </a:r>
            <a:r>
              <a:rPr lang="en-IN" dirty="0"/>
              <a:t>, M. M. M. Fouad, J. </a:t>
            </a:r>
            <a:r>
              <a:rPr lang="en-IN" dirty="0" err="1"/>
              <a:t>Platos</a:t>
            </a:r>
            <a:r>
              <a:rPr lang="en-IN" dirty="0"/>
              <a:t>, A. E. </a:t>
            </a:r>
            <a:r>
              <a:rPr lang="en-IN" dirty="0" err="1"/>
              <a:t>Hassanien</a:t>
            </a:r>
            <a:r>
              <a:rPr lang="en-IN" dirty="0"/>
              <a:t>, and A. M. M. Hussein, ”Multi-class SVM based classification approach for tomato ripeness,” In Innovations in Bio-inspired Computing and Applications, Springer International Publishing 2014, vol. 237, pp. 175- 186. </a:t>
            </a:r>
          </a:p>
          <a:p>
            <a:pPr marL="0" indent="0">
              <a:buNone/>
            </a:pPr>
            <a:r>
              <a:rPr lang="en-IN" dirty="0"/>
              <a:t>[5] </a:t>
            </a:r>
            <a:r>
              <a:rPr lang="en-IN" dirty="0" err="1"/>
              <a:t>Elhariri</a:t>
            </a:r>
            <a:r>
              <a:rPr lang="en-IN" dirty="0"/>
              <a:t>, E., El-</a:t>
            </a:r>
            <a:r>
              <a:rPr lang="en-IN" dirty="0" err="1"/>
              <a:t>Bendary</a:t>
            </a:r>
            <a:r>
              <a:rPr lang="en-IN" dirty="0"/>
              <a:t>, N., </a:t>
            </a:r>
            <a:r>
              <a:rPr lang="en-IN" dirty="0" err="1"/>
              <a:t>Hassanien</a:t>
            </a:r>
            <a:r>
              <a:rPr lang="en-IN" dirty="0"/>
              <a:t>, A.E., </a:t>
            </a:r>
            <a:r>
              <a:rPr lang="en-IN" dirty="0" err="1"/>
              <a:t>Badr</a:t>
            </a:r>
            <a:r>
              <a:rPr lang="en-IN" dirty="0"/>
              <a:t>, A., Hussein, A.M.M., </a:t>
            </a:r>
            <a:r>
              <a:rPr lang="en-IN" dirty="0" err="1"/>
              <a:t>Snasel</a:t>
            </a:r>
            <a:r>
              <a:rPr lang="en-IN" dirty="0"/>
              <a:t>, V.: Random forests based classification for crops ripeness stage. In: 5thInternational Conference on Innovations in </a:t>
            </a:r>
            <a:r>
              <a:rPr lang="en-IN" dirty="0" err="1"/>
              <a:t>BioInspired</a:t>
            </a:r>
            <a:r>
              <a:rPr lang="en-IN" dirty="0"/>
              <a:t> Computing and Applications (Springer) IBICA2014, Ostrava, Czech Republic., 2224 June (2014). </a:t>
            </a:r>
          </a:p>
          <a:p>
            <a:pPr marL="0" indent="0">
              <a:buNone/>
            </a:pPr>
            <a:r>
              <a:rPr lang="en-IN" dirty="0"/>
              <a:t>[6] A. Rocha, D. C. </a:t>
            </a:r>
            <a:r>
              <a:rPr lang="en-IN" dirty="0" err="1"/>
              <a:t>Hauagge</a:t>
            </a:r>
            <a:r>
              <a:rPr lang="en-IN" dirty="0"/>
              <a:t>, J. </a:t>
            </a:r>
            <a:r>
              <a:rPr lang="en-IN" dirty="0" err="1"/>
              <a:t>Wainer</a:t>
            </a:r>
            <a:r>
              <a:rPr lang="en-IN" dirty="0"/>
              <a:t>, and S. </a:t>
            </a:r>
            <a:r>
              <a:rPr lang="en-IN" dirty="0" err="1"/>
              <a:t>Goldenstein</a:t>
            </a:r>
            <a:r>
              <a:rPr lang="en-IN" dirty="0"/>
              <a:t>, ”Automatic fruit and vegetable classification from images,” Computers and Electronics in Agriculture, vol. 70, no.1, pp. 96-104, January 2010.</a:t>
            </a:r>
          </a:p>
          <a:p>
            <a:pPr marL="0" indent="0">
              <a:buNone/>
            </a:pPr>
            <a:endParaRPr lang="en-IN" dirty="0"/>
          </a:p>
        </p:txBody>
      </p:sp>
    </p:spTree>
    <p:extLst>
      <p:ext uri="{BB962C8B-B14F-4D97-AF65-F5344CB8AC3E}">
        <p14:creationId xmlns:p14="http://schemas.microsoft.com/office/powerpoint/2010/main" val="3148572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856" t="9325" r="21578" b="6250"/>
          <a:stretch/>
        </p:blipFill>
        <p:spPr bwMode="auto">
          <a:xfrm>
            <a:off x="251520" y="260648"/>
            <a:ext cx="8640960" cy="633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35217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236220">
              <a:lnSpc>
                <a:spcPct val="150000"/>
              </a:lnSpc>
              <a:spcBef>
                <a:spcPts val="375"/>
              </a:spcBef>
            </a:pPr>
            <a:r>
              <a:rPr lang="en-US" sz="4000" b="1" dirty="0" smtClean="0">
                <a:latin typeface="Times New Roman"/>
                <a:ea typeface="Times New Roman"/>
              </a:rPr>
              <a:t/>
            </a:r>
            <a:br>
              <a:rPr lang="en-US" sz="4000" b="1" dirty="0" smtClean="0">
                <a:latin typeface="Times New Roman"/>
                <a:ea typeface="Times New Roman"/>
              </a:rPr>
            </a:br>
            <a:r>
              <a:rPr lang="en-US" sz="4000" b="1" dirty="0">
                <a:latin typeface="Times New Roman"/>
                <a:ea typeface="Times New Roman"/>
              </a:rPr>
              <a:t/>
            </a:r>
            <a:br>
              <a:rPr lang="en-US" sz="4000" b="1" dirty="0">
                <a:latin typeface="Times New Roman"/>
                <a:ea typeface="Times New Roman"/>
              </a:rPr>
            </a:br>
            <a:r>
              <a:rPr lang="en-US" sz="4000" b="1" dirty="0" smtClean="0">
                <a:latin typeface="Times New Roman"/>
                <a:ea typeface="Times New Roman"/>
              </a:rPr>
              <a:t/>
            </a:r>
            <a:br>
              <a:rPr lang="en-US" sz="4000" b="1" dirty="0" smtClean="0">
                <a:latin typeface="Times New Roman"/>
                <a:ea typeface="Times New Roman"/>
              </a:rPr>
            </a:br>
            <a:r>
              <a:rPr lang="en-US" sz="4000" b="1" dirty="0">
                <a:latin typeface="Times New Roman"/>
                <a:ea typeface="Times New Roman"/>
              </a:rPr>
              <a:t/>
            </a:r>
            <a:br>
              <a:rPr lang="en-US" sz="4000" b="1" dirty="0">
                <a:latin typeface="Times New Roman"/>
                <a:ea typeface="Times New Roman"/>
              </a:rPr>
            </a:br>
            <a:r>
              <a:rPr lang="en-US" sz="4000" b="1" dirty="0">
                <a:latin typeface="Times New Roman"/>
                <a:ea typeface="Times New Roman"/>
              </a:rPr>
              <a:t/>
            </a:r>
            <a:br>
              <a:rPr lang="en-US" sz="4000" b="1" dirty="0">
                <a:latin typeface="Times New Roman"/>
                <a:ea typeface="Times New Roman"/>
              </a:rPr>
            </a:br>
            <a:r>
              <a:rPr lang="en-IN" sz="2000" b="1" dirty="0">
                <a:latin typeface="Times New Roman"/>
                <a:ea typeface="Times New Roman"/>
              </a:rPr>
              <a:t/>
            </a:r>
            <a:br>
              <a:rPr lang="en-IN" sz="2000" b="1" dirty="0">
                <a:latin typeface="Times New Roman"/>
                <a:ea typeface="Times New Roman"/>
              </a:rPr>
            </a:br>
            <a:r>
              <a:rPr lang="en-IN" sz="2000" b="1" dirty="0" smtClean="0">
                <a:latin typeface="Times New Roman"/>
                <a:ea typeface="Times New Roman"/>
              </a:rPr>
              <a:t/>
            </a:r>
            <a:br>
              <a:rPr lang="en-IN" sz="2000" b="1" dirty="0" smtClean="0">
                <a:latin typeface="Times New Roman"/>
                <a:ea typeface="Times New Roman"/>
              </a:rPr>
            </a:br>
            <a:r>
              <a:rPr lang="en-IN" sz="2000" b="1" dirty="0">
                <a:latin typeface="Times New Roman"/>
                <a:ea typeface="Times New Roman"/>
              </a:rPr>
              <a:t/>
            </a:r>
            <a:br>
              <a:rPr lang="en-IN" sz="2000" b="1" dirty="0">
                <a:latin typeface="Times New Roman"/>
                <a:ea typeface="Times New Roman"/>
              </a:rPr>
            </a:br>
            <a:r>
              <a:rPr lang="en-IN" sz="2000" b="1" dirty="0" smtClean="0">
                <a:latin typeface="Times New Roman"/>
                <a:ea typeface="Times New Roman"/>
              </a:rPr>
              <a:t/>
            </a:r>
            <a:br>
              <a:rPr lang="en-IN" sz="2000" b="1" dirty="0" smtClean="0">
                <a:latin typeface="Times New Roman"/>
                <a:ea typeface="Times New Roman"/>
              </a:rPr>
            </a:br>
            <a:r>
              <a:rPr lang="en-IN" sz="2000" b="1" dirty="0" smtClean="0">
                <a:latin typeface="Times New Roman"/>
                <a:ea typeface="Times New Roman"/>
              </a:rPr>
              <a:t/>
            </a:r>
            <a:br>
              <a:rPr lang="en-IN" sz="2000" b="1" dirty="0" smtClean="0">
                <a:latin typeface="Times New Roman"/>
                <a:ea typeface="Times New Roman"/>
              </a:rPr>
            </a:br>
            <a:r>
              <a:rPr lang="en-IN" sz="2000" b="1" dirty="0">
                <a:latin typeface="Times New Roman"/>
                <a:ea typeface="Times New Roman"/>
              </a:rPr>
              <a:t/>
            </a:r>
            <a:br>
              <a:rPr lang="en-IN" sz="2000" b="1" dirty="0">
                <a:latin typeface="Times New Roman"/>
                <a:ea typeface="Times New Roman"/>
              </a:rPr>
            </a:br>
            <a:r>
              <a:rPr lang="en-IN" sz="2000" b="1" dirty="0" smtClean="0">
                <a:latin typeface="Times New Roman"/>
                <a:ea typeface="Times New Roman"/>
              </a:rPr>
              <a:t/>
            </a:r>
            <a:br>
              <a:rPr lang="en-IN" sz="2000" b="1" dirty="0" smtClean="0">
                <a:latin typeface="Times New Roman"/>
                <a:ea typeface="Times New Roman"/>
              </a:rPr>
            </a:br>
            <a:r>
              <a:rPr lang="en-IN" sz="2000" b="1" dirty="0">
                <a:latin typeface="Times New Roman"/>
                <a:ea typeface="Times New Roman"/>
              </a:rPr>
              <a:t/>
            </a:r>
            <a:br>
              <a:rPr lang="en-IN" sz="2000" b="1" dirty="0">
                <a:latin typeface="Times New Roman"/>
                <a:ea typeface="Times New Roman"/>
              </a:rPr>
            </a:br>
            <a:r>
              <a:rPr lang="en-IN" sz="3600" b="1" dirty="0" smtClean="0">
                <a:latin typeface="Times New Roman"/>
                <a:ea typeface="Times New Roman"/>
              </a:rPr>
              <a:t>PUBLISHED JOURNAL DETAILS:</a:t>
            </a:r>
            <a:r>
              <a:rPr lang="en-IN" sz="2000" b="1" dirty="0" smtClean="0">
                <a:latin typeface="Times New Roman"/>
                <a:ea typeface="Times New Roman"/>
              </a:rPr>
              <a:t/>
            </a:r>
            <a:br>
              <a:rPr lang="en-IN" sz="2000" b="1" dirty="0" smtClean="0">
                <a:latin typeface="Times New Roman"/>
                <a:ea typeface="Times New Roman"/>
              </a:rPr>
            </a:br>
            <a:r>
              <a:rPr lang="en-IN" sz="2000" b="1" dirty="0" smtClean="0">
                <a:latin typeface="Times New Roman"/>
                <a:ea typeface="Times New Roman"/>
              </a:rPr>
              <a:t> Name of the Journal: International Journal of Innovative Technology and Exploring  Engineering (IJITEE)</a:t>
            </a:r>
            <a:br>
              <a:rPr lang="en-IN" sz="2000" b="1" dirty="0" smtClean="0">
                <a:latin typeface="Times New Roman"/>
                <a:ea typeface="Times New Roman"/>
              </a:rPr>
            </a:br>
            <a:r>
              <a:rPr lang="en-IN" sz="2000" b="1" dirty="0" smtClean="0">
                <a:latin typeface="Times New Roman"/>
                <a:ea typeface="Times New Roman"/>
              </a:rPr>
              <a:t>Paper ID: F4806049620</a:t>
            </a:r>
            <a:br>
              <a:rPr lang="en-IN" sz="2000" b="1" dirty="0" smtClean="0">
                <a:latin typeface="Times New Roman"/>
                <a:ea typeface="Times New Roman"/>
              </a:rPr>
            </a:br>
            <a:r>
              <a:rPr lang="en-IN" sz="2000" b="1" dirty="0" smtClean="0">
                <a:latin typeface="Times New Roman"/>
                <a:ea typeface="Times New Roman"/>
              </a:rPr>
              <a:t>Paper Title: Smart Voting System using Facial Detection</a:t>
            </a:r>
            <a:br>
              <a:rPr lang="en-IN" sz="2000" b="1" dirty="0" smtClean="0">
                <a:latin typeface="Times New Roman"/>
                <a:ea typeface="Times New Roman"/>
              </a:rPr>
            </a:br>
            <a:r>
              <a:rPr lang="en-IN" sz="2000" b="1" dirty="0" smtClean="0">
                <a:latin typeface="Times New Roman"/>
                <a:ea typeface="Times New Roman"/>
              </a:rPr>
              <a:t>The URL of the Volume/issue is given below:</a:t>
            </a:r>
            <a:br>
              <a:rPr lang="en-IN" sz="2000" b="1" dirty="0" smtClean="0">
                <a:latin typeface="Times New Roman"/>
                <a:ea typeface="Times New Roman"/>
              </a:rPr>
            </a:br>
            <a:r>
              <a:rPr lang="en-US" sz="2000" b="1" dirty="0" smtClean="0">
                <a:latin typeface="Times New Roman"/>
                <a:ea typeface="Times New Roman"/>
              </a:rPr>
              <a:t>https://www.ijitee.org/download/volume-9-issue-7/</a:t>
            </a:r>
            <a:br>
              <a:rPr lang="en-US" sz="2000" b="1" dirty="0" smtClean="0">
                <a:latin typeface="Times New Roman"/>
                <a:ea typeface="Times New Roman"/>
              </a:rPr>
            </a:br>
            <a:r>
              <a:rPr lang="en-IN" sz="2000" b="1" dirty="0" smtClean="0">
                <a:latin typeface="Times New Roman"/>
                <a:ea typeface="Times New Roman"/>
              </a:rPr>
              <a:t/>
            </a:r>
            <a:br>
              <a:rPr lang="en-IN" sz="2000" b="1" dirty="0" smtClean="0">
                <a:latin typeface="Times New Roman"/>
                <a:ea typeface="Times New Roman"/>
              </a:rPr>
            </a:br>
            <a:r>
              <a:rPr lang="en-US" sz="2000" b="1" dirty="0" smtClean="0">
                <a:latin typeface="Times New Roman"/>
                <a:ea typeface="Times New Roman"/>
              </a:rPr>
              <a:t>https://www.google.com/url?sa=t&amp;source=web&amp;rct=j&amp;url=http://www.ijitee.org/p-content/uploads/papers/v9i7/G5118059720.pdf&amp;ved=2ahUKEwiVnPrpvsnpAhUP73MBHQtBB0MQFjAAegQIBBAB&amp;usg=AOvVaw0lNHig28kaV2FUpZsQpLSU </a:t>
            </a:r>
            <a:br>
              <a:rPr lang="en-US" sz="2000" b="1" dirty="0" smtClean="0">
                <a:latin typeface="Times New Roman"/>
                <a:ea typeface="Times New Roman"/>
              </a:rPr>
            </a:br>
            <a:r>
              <a:rPr lang="en-US" sz="2000" b="1" dirty="0" smtClean="0">
                <a:latin typeface="Times New Roman"/>
                <a:ea typeface="Times New Roman"/>
              </a:rPr>
              <a:t>    </a:t>
            </a:r>
            <a:r>
              <a:rPr lang="en-IN" sz="2000" b="1" dirty="0">
                <a:latin typeface="Times New Roman"/>
                <a:ea typeface="Times New Roman"/>
              </a:rPr>
              <a:t/>
            </a:r>
            <a:br>
              <a:rPr lang="en-IN" sz="2000" b="1" dirty="0">
                <a:latin typeface="Times New Roman"/>
                <a:ea typeface="Times New Roman"/>
              </a:rPr>
            </a:br>
            <a:r>
              <a:rPr lang="en-US" sz="2000" b="1" dirty="0">
                <a:latin typeface="Times New Roman"/>
                <a:ea typeface="Times New Roman"/>
              </a:rPr>
              <a:t> </a:t>
            </a:r>
            <a:r>
              <a:rPr lang="en-IN" sz="2000" b="1" dirty="0">
                <a:latin typeface="Times New Roman"/>
                <a:ea typeface="Times New Roman"/>
              </a:rPr>
              <a:t/>
            </a:r>
            <a:br>
              <a:rPr lang="en-IN" sz="2000" b="1" dirty="0">
                <a:latin typeface="Times New Roman"/>
                <a:ea typeface="Times New Roman"/>
              </a:rPr>
            </a:br>
            <a:r>
              <a:rPr lang="en-US" sz="2000" b="1" dirty="0">
                <a:latin typeface="Times New Roman"/>
                <a:ea typeface="Times New Roman"/>
              </a:rPr>
              <a:t> </a:t>
            </a:r>
            <a:r>
              <a:rPr lang="en-IN" sz="2000" b="1" dirty="0">
                <a:latin typeface="Times New Roman"/>
                <a:ea typeface="Times New Roman"/>
              </a:rPr>
              <a:t/>
            </a:r>
            <a:br>
              <a:rPr lang="en-IN" sz="2000" b="1" dirty="0">
                <a:latin typeface="Times New Roman"/>
                <a:ea typeface="Times New Roman"/>
              </a:rPr>
            </a:br>
            <a:r>
              <a:rPr lang="en-IN" sz="4800" b="1" dirty="0">
                <a:latin typeface="Times New Roman"/>
                <a:ea typeface="Times New Roman"/>
              </a:rPr>
              <a:t/>
            </a:r>
            <a:br>
              <a:rPr lang="en-IN" sz="4800" b="1" dirty="0">
                <a:latin typeface="Times New Roman"/>
                <a:ea typeface="Times New Roman"/>
              </a:rPr>
            </a:br>
            <a:endParaRPr lang="en-IN" dirty="0"/>
          </a:p>
        </p:txBody>
      </p:sp>
      <p:sp>
        <p:nvSpPr>
          <p:cNvPr id="3" name="TextBox 2"/>
          <p:cNvSpPr txBox="1"/>
          <p:nvPr/>
        </p:nvSpPr>
        <p:spPr>
          <a:xfrm>
            <a:off x="467544" y="332656"/>
            <a:ext cx="8352928" cy="5078313"/>
          </a:xfrm>
          <a:prstGeom prst="rect">
            <a:avLst/>
          </a:prstGeom>
          <a:noFill/>
        </p:spPr>
        <p:txBody>
          <a:bodyPr wrap="square" rtlCol="0">
            <a:spAutoFit/>
          </a:bodyPr>
          <a:lstStyle/>
          <a:p>
            <a:r>
              <a:rPr lang="en-IN" sz="3600" b="1" dirty="0" smtClean="0">
                <a:latin typeface="Times New Roman"/>
                <a:ea typeface="Times New Roman"/>
              </a:rPr>
              <a:t>PUBLISHED JOURNAL DETAILS:</a:t>
            </a:r>
            <a:r>
              <a:rPr lang="en-IN" b="1" dirty="0" smtClean="0">
                <a:latin typeface="Times New Roman"/>
                <a:ea typeface="Times New Roman"/>
              </a:rPr>
              <a:t/>
            </a:r>
            <a:br>
              <a:rPr lang="en-IN" b="1" dirty="0" smtClean="0">
                <a:latin typeface="Times New Roman"/>
                <a:ea typeface="Times New Roman"/>
              </a:rPr>
            </a:br>
            <a:endParaRPr lang="en-IN" b="1" dirty="0" smtClean="0">
              <a:latin typeface="Times New Roman"/>
              <a:ea typeface="Times New Roman"/>
            </a:endParaRPr>
          </a:p>
          <a:p>
            <a:endParaRPr lang="en-IN" b="1" dirty="0">
              <a:latin typeface="Times New Roman"/>
              <a:ea typeface="Times New Roman"/>
            </a:endParaRPr>
          </a:p>
          <a:p>
            <a:endParaRPr lang="en-IN" b="1" dirty="0">
              <a:latin typeface="Times New Roman"/>
              <a:ea typeface="Times New Roman"/>
            </a:endParaRPr>
          </a:p>
          <a:p>
            <a:endParaRPr lang="en-IN" b="1" dirty="0">
              <a:latin typeface="Times New Roman"/>
              <a:ea typeface="Times New Roman"/>
            </a:endParaRPr>
          </a:p>
          <a:p>
            <a:pPr marL="285750" indent="-285750">
              <a:buFont typeface="Wingdings" pitchFamily="2" charset="2"/>
              <a:buChar char="§"/>
            </a:pPr>
            <a:r>
              <a:rPr lang="en-IN" b="1" dirty="0" smtClean="0">
                <a:latin typeface="Times New Roman"/>
                <a:ea typeface="Times New Roman"/>
              </a:rPr>
              <a:t>Name of the Journal: International Journal of Innovative Technology and Exploring  Engineering (IJITEE)</a:t>
            </a:r>
          </a:p>
          <a:p>
            <a:pPr marL="285750" indent="-285750">
              <a:buFont typeface="Wingdings" pitchFamily="2" charset="2"/>
              <a:buChar char="§"/>
            </a:pPr>
            <a:r>
              <a:rPr lang="en-IN" b="1" dirty="0" smtClean="0">
                <a:latin typeface="Times New Roman"/>
                <a:ea typeface="Times New Roman"/>
              </a:rPr>
              <a:t>Paper ID</a:t>
            </a:r>
            <a:r>
              <a:rPr lang="en-IN" b="1" smtClean="0">
                <a:latin typeface="Times New Roman"/>
                <a:ea typeface="Times New Roman"/>
              </a:rPr>
              <a:t>: G5118059720</a:t>
            </a:r>
            <a:r>
              <a:rPr lang="en-IN" smtClean="0"/>
              <a:t> </a:t>
            </a:r>
          </a:p>
          <a:p>
            <a:pPr marL="285750" indent="-285750">
              <a:buFont typeface="Wingdings" pitchFamily="2" charset="2"/>
              <a:buChar char="§"/>
            </a:pPr>
            <a:r>
              <a:rPr lang="en-IN" b="1" dirty="0" smtClean="0">
                <a:latin typeface="Times New Roman"/>
                <a:ea typeface="Times New Roman"/>
              </a:rPr>
              <a:t>Paper Title: Fruit maturity detection using </a:t>
            </a:r>
            <a:r>
              <a:rPr lang="en-IN" b="1" dirty="0" err="1" smtClean="0">
                <a:latin typeface="Times New Roman"/>
                <a:ea typeface="Times New Roman"/>
              </a:rPr>
              <a:t>matlab</a:t>
            </a:r>
            <a:endParaRPr lang="en-IN" b="1" dirty="0" smtClean="0">
              <a:latin typeface="Times New Roman"/>
              <a:ea typeface="Times New Roman"/>
            </a:endParaRPr>
          </a:p>
          <a:p>
            <a:pPr marL="285750" indent="-285750">
              <a:buFont typeface="Wingdings" pitchFamily="2" charset="2"/>
              <a:buChar char="§"/>
            </a:pPr>
            <a:r>
              <a:rPr lang="en-IN" b="1" dirty="0" smtClean="0">
                <a:latin typeface="Times New Roman"/>
                <a:ea typeface="Times New Roman"/>
              </a:rPr>
              <a:t>The URL of the Volume/issue is given below:</a:t>
            </a:r>
            <a:br>
              <a:rPr lang="en-IN" b="1" dirty="0" smtClean="0">
                <a:latin typeface="Times New Roman"/>
                <a:ea typeface="Times New Roman"/>
              </a:rPr>
            </a:br>
            <a:r>
              <a:rPr lang="en-US" b="1" dirty="0" smtClean="0">
                <a:latin typeface="Times New Roman"/>
                <a:ea typeface="Times New Roman"/>
              </a:rPr>
              <a:t>https://www.ijitee.org/download/volume-9-issue-7/</a:t>
            </a:r>
            <a:br>
              <a:rPr lang="en-US" b="1" dirty="0" smtClean="0">
                <a:latin typeface="Times New Roman"/>
                <a:ea typeface="Times New Roman"/>
              </a:rPr>
            </a:br>
            <a:r>
              <a:rPr lang="en-IN" b="1" dirty="0" smtClean="0">
                <a:latin typeface="Times New Roman"/>
                <a:ea typeface="Times New Roman"/>
              </a:rPr>
              <a:t/>
            </a:r>
            <a:br>
              <a:rPr lang="en-IN" b="1" dirty="0" smtClean="0">
                <a:latin typeface="Times New Roman"/>
                <a:ea typeface="Times New Roman"/>
              </a:rPr>
            </a:br>
            <a:r>
              <a:rPr lang="en-US" b="1" dirty="0" smtClean="0">
                <a:latin typeface="Times New Roman"/>
                <a:ea typeface="Times New Roman"/>
              </a:rPr>
              <a:t>https://www.google.com/url?sa=t&amp;source=web&amp;rct=j&amp;url=http://www.ijitee.org/p-content/uploads/papers/v9i7/G5118059720.pdf&amp;ved=2ahUKEwiVnPrpvsnpAhUP73MBHQtBB0MQFjAAegQIBBAB&amp;usg=AOvVaw0lNHig28kaV2FUpZsQpLSU</a:t>
            </a:r>
            <a:endParaRPr lang="en-IN" dirty="0"/>
          </a:p>
        </p:txBody>
      </p:sp>
    </p:spTree>
    <p:extLst>
      <p:ext uri="{BB962C8B-B14F-4D97-AF65-F5344CB8AC3E}">
        <p14:creationId xmlns:p14="http://schemas.microsoft.com/office/powerpoint/2010/main" val="26456653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BA6F6E-9530-42D5-8D63-81D61F932FA6}"/>
              </a:ext>
            </a:extLst>
          </p:cNvPr>
          <p:cNvSpPr>
            <a:spLocks noGrp="1"/>
          </p:cNvSpPr>
          <p:nvPr>
            <p:ph type="title"/>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ABSTRACT</a:t>
            </a:r>
            <a:r>
              <a:rPr lang="en-IN"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xmlns="" id="{82692D85-63B6-4B56-83A9-DFCF69847CA8}"/>
              </a:ext>
            </a:extLst>
          </p:cNvPr>
          <p:cNvSpPr>
            <a:spLocks noGrp="1"/>
          </p:cNvSpPr>
          <p:nvPr>
            <p:ph sz="quarter" idx="1"/>
          </p:nvPr>
        </p:nvSpPr>
        <p:spPr>
          <a:xfrm>
            <a:off x="755577" y="1412777"/>
            <a:ext cx="7872884" cy="4683224"/>
          </a:xfrm>
        </p:spPr>
        <p:txBody>
          <a:bodyPr>
            <a:normAutofit fontScale="92500"/>
          </a:bodyPr>
          <a:lstStyle/>
          <a:p>
            <a:r>
              <a:rPr lang="en-IN" sz="2400" dirty="0">
                <a:latin typeface="Times New Roman" pitchFamily="18" charset="0"/>
                <a:cs typeface="Times New Roman" panose="02020603050405020304" pitchFamily="18" charset="0"/>
              </a:rPr>
              <a:t>This paper describes an approach of creating a system identifying fruit and vegetables in the retail market using images captured with a video camera attached to the system. The system helps the customers to label desired fruits and vegetables with a price according to its weight. The purpose of the system is to minimize the number of human computer interactions, speed up the identification process and improve the usability compared to existing manual systems. To classify an fruit name along with the quality of the fruits are analysed using, different Support Vector Machine have been tested and retrained. To test the usability, a heuristic evaluation has been performed with several users, concluding that the implemented system is more user friendly compared to existing systems.</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7240341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869A7D-5BFC-4224-8D30-C9E36F337ED9}"/>
              </a:ext>
            </a:extLst>
          </p:cNvPr>
          <p:cNvSpPr>
            <a:spLocks noGrp="1"/>
          </p:cNvSpPr>
          <p:nvPr>
            <p:ph type="title"/>
          </p:nvPr>
        </p:nvSpPr>
        <p:spPr>
          <a:xfrm>
            <a:off x="1259632" y="548680"/>
            <a:ext cx="6683765" cy="976090"/>
          </a:xfrm>
        </p:spPr>
        <p:txBody>
          <a:bodyPr>
            <a:normAutofit fontScale="90000"/>
          </a:bodyPr>
          <a:lstStyle/>
          <a:p>
            <a:r>
              <a:rPr lang="en-IN" sz="3600" b="1" dirty="0">
                <a:solidFill>
                  <a:schemeClr val="tx1"/>
                </a:solidFill>
                <a:latin typeface="Times New Roman" panose="02020603050405020304" pitchFamily="18" charset="0"/>
                <a:cs typeface="Times New Roman" panose="02020603050405020304" pitchFamily="18" charset="0"/>
              </a:rPr>
              <a:t>INTRODUCTION</a:t>
            </a:r>
            <a:r>
              <a:rPr lang="en-IN" b="1" dirty="0">
                <a:solidFill>
                  <a:schemeClr val="tx1"/>
                </a:solidFill>
                <a:latin typeface="Times New Roman" panose="02020603050405020304" pitchFamily="18" charset="0"/>
                <a:cs typeface="Times New Roman" panose="02020603050405020304" pitchFamily="18" charset="0"/>
              </a:rPr>
              <a:t>:</a:t>
            </a:r>
            <a:r>
              <a:rPr lang="en-IN" b="1" dirty="0"/>
              <a:t/>
            </a:r>
            <a:br>
              <a:rPr lang="en-IN" b="1" dirty="0"/>
            </a:br>
            <a:endParaRPr lang="en-IN" b="1" dirty="0"/>
          </a:p>
        </p:txBody>
      </p:sp>
      <p:sp>
        <p:nvSpPr>
          <p:cNvPr id="3" name="Content Placeholder 2">
            <a:extLst>
              <a:ext uri="{FF2B5EF4-FFF2-40B4-BE49-F238E27FC236}">
                <a16:creationId xmlns:a16="http://schemas.microsoft.com/office/drawing/2014/main" xmlns="" id="{DD09FA3D-3668-4B41-AEC7-CB6D4FC99F63}"/>
              </a:ext>
            </a:extLst>
          </p:cNvPr>
          <p:cNvSpPr>
            <a:spLocks noGrp="1"/>
          </p:cNvSpPr>
          <p:nvPr>
            <p:ph sz="quarter" idx="1"/>
          </p:nvPr>
        </p:nvSpPr>
        <p:spPr>
          <a:xfrm>
            <a:off x="1043608" y="1628800"/>
            <a:ext cx="7512843" cy="4570454"/>
          </a:xfrm>
        </p:spPr>
        <p:txBody>
          <a:bodyPr>
            <a:normAutofit/>
          </a:bodyPr>
          <a:lstStyle/>
          <a:p>
            <a:pPr>
              <a:buFont typeface="Wingdings" pitchFamily="2" charset="2"/>
              <a:buChar char="§"/>
            </a:pPr>
            <a:r>
              <a:rPr lang="en-IN" sz="2000" dirty="0">
                <a:latin typeface="Times New Roman" panose="02020603050405020304" pitchFamily="18" charset="0"/>
                <a:cs typeface="Times New Roman" panose="02020603050405020304" pitchFamily="18" charset="0"/>
              </a:rPr>
              <a:t>Computer vision has been widely used in industries to aid in automatic and checking processes. Digital image processing plays an important role in the field of automation </a:t>
            </a:r>
          </a:p>
          <a:p>
            <a:pPr>
              <a:buFont typeface="Wingdings" pitchFamily="2" charset="2"/>
              <a:buChar char="§"/>
            </a:pPr>
            <a:r>
              <a:rPr lang="en-IN" sz="2000" dirty="0">
                <a:latin typeface="Times New Roman" panose="02020603050405020304" pitchFamily="18" charset="0"/>
                <a:cs typeface="Times New Roman" panose="02020603050405020304" pitchFamily="18" charset="0"/>
              </a:rPr>
              <a:t>Shape matching applications contain image registration, object detection and recognition, and images content based retrieval .</a:t>
            </a:r>
          </a:p>
          <a:p>
            <a:pPr>
              <a:buFont typeface="Wingdings" pitchFamily="2" charset="2"/>
              <a:buChar char="§"/>
            </a:pPr>
            <a:r>
              <a:rPr lang="en-IN" sz="2000" dirty="0">
                <a:latin typeface="Times New Roman" panose="02020603050405020304" pitchFamily="18" charset="0"/>
                <a:cs typeface="Times New Roman" panose="02020603050405020304" pitchFamily="18" charset="0"/>
              </a:rPr>
              <a:t>Many agricultural applications used image processing to automate its duty. Detecting </a:t>
            </a:r>
            <a:r>
              <a:rPr lang="en-IN" sz="2000" dirty="0" smtClean="0">
                <a:latin typeface="Times New Roman" panose="02020603050405020304" pitchFamily="18" charset="0"/>
                <a:cs typeface="Times New Roman" panose="02020603050405020304" pitchFamily="18" charset="0"/>
              </a:rPr>
              <a:t>fruit ripening </a:t>
            </a:r>
            <a:r>
              <a:rPr lang="en-IN" sz="2000" dirty="0">
                <a:latin typeface="Times New Roman" panose="02020603050405020304" pitchFamily="18" charset="0"/>
                <a:cs typeface="Times New Roman" panose="02020603050405020304" pitchFamily="18" charset="0"/>
              </a:rPr>
              <a:t>is one of these applications. The </a:t>
            </a:r>
            <a:r>
              <a:rPr lang="en-IN" sz="2000" dirty="0" smtClean="0">
                <a:latin typeface="Times New Roman" panose="02020603050405020304" pitchFamily="18" charset="0"/>
                <a:cs typeface="Times New Roman" panose="02020603050405020304" pitchFamily="18" charset="0"/>
              </a:rPr>
              <a:t>fruit images </a:t>
            </a:r>
            <a:r>
              <a:rPr lang="en-IN" sz="2000" dirty="0">
                <a:latin typeface="Times New Roman" panose="02020603050405020304" pitchFamily="18" charset="0"/>
                <a:cs typeface="Times New Roman" panose="02020603050405020304" pitchFamily="18" charset="0"/>
              </a:rPr>
              <a:t>are </a:t>
            </a:r>
            <a:r>
              <a:rPr lang="en-IN" sz="2000" dirty="0" smtClean="0">
                <a:latin typeface="Times New Roman" panose="02020603050405020304" pitchFamily="18" charset="0"/>
                <a:cs typeface="Times New Roman" panose="02020603050405020304" pitchFamily="18" charset="0"/>
              </a:rPr>
              <a:t>analysed </a:t>
            </a:r>
            <a:r>
              <a:rPr lang="en-IN" sz="2000" dirty="0">
                <a:latin typeface="Times New Roman" panose="02020603050405020304" pitchFamily="18" charset="0"/>
                <a:cs typeface="Times New Roman" panose="02020603050405020304" pitchFamily="18" charset="0"/>
              </a:rPr>
              <a:t>to discovered </a:t>
            </a:r>
            <a:r>
              <a:rPr lang="en-IN" sz="2000" dirty="0" smtClean="0">
                <a:latin typeface="Times New Roman" panose="02020603050405020304" pitchFamily="18" charset="0"/>
                <a:cs typeface="Times New Roman" panose="02020603050405020304" pitchFamily="18" charset="0"/>
              </a:rPr>
              <a:t>whether the fruit is ripen or not.</a:t>
            </a:r>
            <a:endParaRPr lang="en-IN" sz="2000" dirty="0">
              <a:latin typeface="Times New Roman" panose="02020603050405020304" pitchFamily="18" charset="0"/>
              <a:cs typeface="Times New Roman" panose="02020603050405020304" pitchFamily="18" charset="0"/>
            </a:endParaRPr>
          </a:p>
          <a:p>
            <a:pPr>
              <a:buFont typeface="Wingdings" pitchFamily="2" charset="2"/>
              <a:buChar char="§"/>
            </a:pPr>
            <a:r>
              <a:rPr lang="en-IN" sz="2000" dirty="0">
                <a:latin typeface="Times New Roman" panose="02020603050405020304" pitchFamily="18" charset="0"/>
                <a:cs typeface="Times New Roman" panose="02020603050405020304" pitchFamily="18" charset="0"/>
              </a:rPr>
              <a:t> Also, image processing is used to monitor crop to decide its harvest time  and to recognize fruits and vegetables type . Recognize and classify fruits can aid in many real life applications.</a:t>
            </a:r>
          </a:p>
          <a:p>
            <a:pPr>
              <a:buFont typeface="Wingdings" pitchFamily="2" charset="2"/>
              <a:buChar char="§"/>
            </a:pPr>
            <a:endParaRPr lang="en-IN" dirty="0"/>
          </a:p>
        </p:txBody>
      </p:sp>
    </p:spTree>
    <p:extLst>
      <p:ext uri="{BB962C8B-B14F-4D97-AF65-F5344CB8AC3E}">
        <p14:creationId xmlns:p14="http://schemas.microsoft.com/office/powerpoint/2010/main" val="2234100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6A4E170-526E-4FAD-8DC4-F243EC687B19}"/>
              </a:ext>
            </a:extLst>
          </p:cNvPr>
          <p:cNvSpPr>
            <a:spLocks noGrp="1"/>
          </p:cNvSpPr>
          <p:nvPr>
            <p:ph sz="quarter" idx="1"/>
          </p:nvPr>
        </p:nvSpPr>
        <p:spPr>
          <a:xfrm>
            <a:off x="539552" y="1556792"/>
            <a:ext cx="8088909" cy="4644397"/>
          </a:xfrm>
        </p:spPr>
        <p:txBody>
          <a:bodyPr>
            <a:normAutofit fontScale="92500" lnSpcReduction="10000"/>
          </a:bodyPr>
          <a:lstStyle/>
          <a:p>
            <a:pPr>
              <a:buFont typeface="Wingdings" pitchFamily="2" charset="2"/>
              <a:buChar char="§"/>
            </a:pPr>
            <a:r>
              <a:rPr lang="en-IN" sz="2200" dirty="0" smtClean="0">
                <a:latin typeface="Times New Roman" panose="02020603050405020304" pitchFamily="18" charset="0"/>
                <a:cs typeface="Times New Roman" panose="02020603050405020304" pitchFamily="18" charset="0"/>
              </a:rPr>
              <a:t>For examples, it can be used as an interactive learning tool to improve learning methods for children and as an alternative for manual barcodes in a supermarket checkout system .</a:t>
            </a:r>
          </a:p>
          <a:p>
            <a:pPr>
              <a:buFont typeface="Wingdings" pitchFamily="2" charset="2"/>
              <a:buChar char="§"/>
            </a:pPr>
            <a:r>
              <a:rPr lang="en-IN" sz="2200" dirty="0" smtClean="0">
                <a:latin typeface="Times New Roman" panose="02020603050405020304" pitchFamily="18" charset="0"/>
                <a:cs typeface="Times New Roman" panose="02020603050405020304" pitchFamily="18" charset="0"/>
              </a:rPr>
              <a:t>It could be helpful as an assist for the plant scientists to understand the genetic and molecular mechanisms of the fruits .</a:t>
            </a:r>
          </a:p>
          <a:p>
            <a:pPr>
              <a:buFont typeface="Wingdings" pitchFamily="2" charset="2"/>
              <a:buChar char="§"/>
            </a:pPr>
            <a:r>
              <a:rPr lang="en-IN" sz="2200" dirty="0" smtClean="0">
                <a:latin typeface="Times New Roman" panose="02020603050405020304" pitchFamily="18" charset="0"/>
                <a:cs typeface="Times New Roman" panose="02020603050405020304" pitchFamily="18" charset="0"/>
              </a:rPr>
              <a:t>For eye weakness people, they can use it as a tool aiding them in shopping. Therefore, automation of fruit recognition and classification process is a big gain at both agriculture and industry fields. </a:t>
            </a:r>
          </a:p>
          <a:p>
            <a:pPr>
              <a:buFont typeface="Wingdings" pitchFamily="2" charset="2"/>
              <a:buChar char="§"/>
            </a:pPr>
            <a:r>
              <a:rPr lang="en-IN" sz="2200" dirty="0" smtClean="0">
                <a:latin typeface="Times New Roman" panose="02020603050405020304" pitchFamily="18" charset="0"/>
                <a:cs typeface="Times New Roman" panose="02020603050405020304" pitchFamily="18" charset="0"/>
              </a:rPr>
              <a:t>The proposed classification system includes </a:t>
            </a:r>
            <a:r>
              <a:rPr lang="en-IN" sz="2200" dirty="0" smtClean="0">
                <a:latin typeface="Times New Roman" panose="02020603050405020304" pitchFamily="18" charset="0"/>
                <a:cs typeface="Times New Roman" panose="02020603050405020304" pitchFamily="18" charset="0"/>
              </a:rPr>
              <a:t>pre-processing</a:t>
            </a:r>
            <a:r>
              <a:rPr lang="en-IN" sz="2200" dirty="0" smtClean="0">
                <a:latin typeface="Times New Roman" panose="02020603050405020304" pitchFamily="18" charset="0"/>
                <a:cs typeface="Times New Roman" panose="02020603050405020304" pitchFamily="18" charset="0"/>
              </a:rPr>
              <a:t>, features extraction, and classification stages. The fruit images feature is extracted based on the fruits’ shape, colour characteristics and Scale Invariant Feature Transform (SIFT). </a:t>
            </a:r>
          </a:p>
          <a:p>
            <a:pPr>
              <a:buFont typeface="Wingdings" pitchFamily="2" charset="2"/>
              <a:buChar char="§"/>
            </a:pPr>
            <a:r>
              <a:rPr lang="en-IN" sz="2200" dirty="0" smtClean="0">
                <a:latin typeface="Times New Roman" panose="02020603050405020304" pitchFamily="18" charset="0"/>
                <a:cs typeface="Times New Roman" panose="02020603050405020304" pitchFamily="18" charset="0"/>
              </a:rPr>
              <a:t>The proposed approach is evaluated using a series of experiments with 178 fruit images and compared the Random Forest (RF) results with K-Nearest </a:t>
            </a:r>
            <a:r>
              <a:rPr lang="en-IN" sz="2200" dirty="0" err="1" smtClean="0">
                <a:latin typeface="Times New Roman" panose="02020603050405020304" pitchFamily="18" charset="0"/>
                <a:cs typeface="Times New Roman" panose="02020603050405020304" pitchFamily="18" charset="0"/>
              </a:rPr>
              <a:t>Neighborhood</a:t>
            </a:r>
            <a:r>
              <a:rPr lang="en-IN" sz="2200" dirty="0" smtClean="0">
                <a:latin typeface="Times New Roman" panose="02020603050405020304" pitchFamily="18" charset="0"/>
                <a:cs typeface="Times New Roman" panose="02020603050405020304" pitchFamily="18" charset="0"/>
              </a:rPr>
              <a:t> (K-NN) and Support Vector Machine (SVM) algorithms</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00036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DAC57F-6CF1-48AF-9FE2-B796A4E06867}"/>
              </a:ext>
            </a:extLst>
          </p:cNvPr>
          <p:cNvSpPr>
            <a:spLocks noGrp="1"/>
          </p:cNvSpPr>
          <p:nvPr>
            <p:ph type="title"/>
          </p:nvPr>
        </p:nvSpPr>
        <p:spPr>
          <a:xfrm>
            <a:off x="467544" y="620688"/>
            <a:ext cx="8229600" cy="1143000"/>
          </a:xfrm>
        </p:spPr>
        <p:txBody>
          <a:bodyPr>
            <a:normAutofit/>
          </a:bodyPr>
          <a:lstStyle/>
          <a:p>
            <a:r>
              <a:rPr lang="en-IN" b="1" dirty="0">
                <a:solidFill>
                  <a:schemeClr val="tx1"/>
                </a:solidFill>
                <a:latin typeface="Times New Roman" panose="02020603050405020304" pitchFamily="18" charset="0"/>
                <a:cs typeface="Times New Roman" panose="02020603050405020304" pitchFamily="18" charset="0"/>
              </a:rPr>
              <a:t>SCOPE</a:t>
            </a:r>
            <a:r>
              <a:rPr lang="en-IN" b="1" dirty="0">
                <a:latin typeface="Times New Roman" panose="02020603050405020304" pitchFamily="18" charset="0"/>
                <a:cs typeface="Times New Roman" panose="02020603050405020304" pitchFamily="18" charset="0"/>
              </a:rPr>
              <a:t> </a:t>
            </a:r>
            <a:r>
              <a:rPr lang="en-IN" b="1" dirty="0">
                <a:solidFill>
                  <a:schemeClr val="tx1"/>
                </a:solidFill>
                <a:latin typeface="Times New Roman" panose="02020603050405020304" pitchFamily="18" charset="0"/>
                <a:cs typeface="Times New Roman" panose="02020603050405020304" pitchFamily="18" charset="0"/>
              </a:rPr>
              <a:t>OF</a:t>
            </a:r>
            <a:r>
              <a:rPr lang="en-IN" b="1" dirty="0">
                <a:latin typeface="Times New Roman" panose="02020603050405020304" pitchFamily="18" charset="0"/>
                <a:cs typeface="Times New Roman" panose="02020603050405020304" pitchFamily="18" charset="0"/>
              </a:rPr>
              <a:t> </a:t>
            </a:r>
            <a:r>
              <a:rPr lang="en-IN" b="1" dirty="0">
                <a:solidFill>
                  <a:schemeClr val="tx1"/>
                </a:solidFill>
                <a:latin typeface="Times New Roman" panose="02020603050405020304" pitchFamily="18" charset="0"/>
                <a:cs typeface="Times New Roman" panose="02020603050405020304" pitchFamily="18" charset="0"/>
              </a:rPr>
              <a:t>THE</a:t>
            </a:r>
            <a:r>
              <a:rPr lang="en-IN" b="1" dirty="0">
                <a:latin typeface="Times New Roman" panose="02020603050405020304" pitchFamily="18" charset="0"/>
                <a:cs typeface="Times New Roman" panose="02020603050405020304" pitchFamily="18" charset="0"/>
              </a:rPr>
              <a:t> </a:t>
            </a:r>
            <a:r>
              <a:rPr lang="en-IN" b="1" dirty="0">
                <a:solidFill>
                  <a:schemeClr val="tx1"/>
                </a:solidFill>
                <a:latin typeface="Times New Roman" panose="02020603050405020304" pitchFamily="18" charset="0"/>
                <a:cs typeface="Times New Roman" panose="02020603050405020304" pitchFamily="18" charset="0"/>
              </a:rPr>
              <a:t>PROJECT</a:t>
            </a:r>
            <a:r>
              <a:rPr lang="en-IN" dirty="0"/>
              <a:t/>
            </a:r>
            <a:br>
              <a:rPr lang="en-IN" dirty="0"/>
            </a:br>
            <a:endParaRPr lang="en-IN" dirty="0"/>
          </a:p>
        </p:txBody>
      </p:sp>
      <p:sp>
        <p:nvSpPr>
          <p:cNvPr id="3" name="Content Placeholder 2">
            <a:extLst>
              <a:ext uri="{FF2B5EF4-FFF2-40B4-BE49-F238E27FC236}">
                <a16:creationId xmlns:a16="http://schemas.microsoft.com/office/drawing/2014/main" xmlns="" id="{8BC49AB3-05A7-4A7B-A6CA-0E47074F7789}"/>
              </a:ext>
            </a:extLst>
          </p:cNvPr>
          <p:cNvSpPr>
            <a:spLocks noGrp="1"/>
          </p:cNvSpPr>
          <p:nvPr>
            <p:ph sz="quarter" idx="1"/>
          </p:nvPr>
        </p:nvSpPr>
        <p:spPr/>
        <p:txBody>
          <a:bodyPr>
            <a:normAutofit/>
          </a:bodyPr>
          <a:lstStyle/>
          <a:p>
            <a:r>
              <a:rPr lang="en-IN" sz="2000" dirty="0">
                <a:latin typeface="Times New Roman" panose="02020603050405020304" pitchFamily="18" charset="0"/>
                <a:cs typeface="Times New Roman" panose="02020603050405020304" pitchFamily="18" charset="0"/>
              </a:rPr>
              <a:t>In this concept the </a:t>
            </a:r>
            <a:r>
              <a:rPr lang="en-IN" sz="2000" dirty="0" smtClean="0">
                <a:latin typeface="Times New Roman" panose="02020603050405020304" pitchFamily="18" charset="0"/>
                <a:cs typeface="Times New Roman" panose="02020603050405020304" pitchFamily="18" charset="0"/>
              </a:rPr>
              <a:t>fruit </a:t>
            </a:r>
            <a:r>
              <a:rPr lang="en-IN" sz="2000" dirty="0">
                <a:latin typeface="Times New Roman" panose="02020603050405020304" pitchFamily="18" charset="0"/>
                <a:cs typeface="Times New Roman" panose="02020603050405020304" pitchFamily="18" charset="0"/>
              </a:rPr>
              <a:t>images are trained and tested to detect whether the image is fruit name along with the quality of the fruit.</a:t>
            </a:r>
          </a:p>
          <a:p>
            <a:pPr marL="0" indent="0">
              <a:buNone/>
            </a:pPr>
            <a:endParaRPr lang="en-IN" sz="2000" dirty="0"/>
          </a:p>
        </p:txBody>
      </p:sp>
    </p:spTree>
    <p:extLst>
      <p:ext uri="{BB962C8B-B14F-4D97-AF65-F5344CB8AC3E}">
        <p14:creationId xmlns:p14="http://schemas.microsoft.com/office/powerpoint/2010/main" val="362456437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2421</TotalTime>
  <Words>2308</Words>
  <Application>Microsoft Office PowerPoint</Application>
  <PresentationFormat>On-screen Show (4:3)</PresentationFormat>
  <Paragraphs>148</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Civic</vt:lpstr>
      <vt:lpstr>FRUIT MATURITY DETECTION  USING MATLAB</vt:lpstr>
      <vt:lpstr>PowerPoint Presentation</vt:lpstr>
      <vt:lpstr>PowerPoint Presentation</vt:lpstr>
      <vt:lpstr>PowerPoint Presentation</vt:lpstr>
      <vt:lpstr>             PUBLISHED JOURNAL DETAILS:  Name of the Journal: International Journal of Innovative Technology and Exploring  Engineering (IJITEE) Paper ID: F4806049620 Paper Title: Smart Voting System using Facial Detection The URL of the Volume/issue is given below: https://www.ijitee.org/download/volume-9-issue-7/  https://www.google.com/url?sa=t&amp;source=web&amp;rct=j&amp;url=http://www.ijitee.org/p-content/uploads/papers/v9i7/G5118059720.pdf&amp;ved=2ahUKEwiVnPrpvsnpAhUP73MBHQtBB0MQFjAAegQIBBAB&amp;usg=AOvVaw0lNHig28kaV2FUpZsQpLSU            </vt:lpstr>
      <vt:lpstr>ABSTRACT:</vt:lpstr>
      <vt:lpstr>INTRODUCTION: </vt:lpstr>
      <vt:lpstr>PowerPoint Presentation</vt:lpstr>
      <vt:lpstr>SCOPE OF THE PROJECT </vt:lpstr>
      <vt:lpstr>BLOCK DIAGRAM</vt:lpstr>
      <vt:lpstr>LITERATURE SURVEY: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NOISE REMOVAL </vt:lpstr>
      <vt:lpstr>PowerPoint Presentation</vt:lpstr>
      <vt:lpstr>K-MEAN CLUSTERING: </vt:lpstr>
      <vt:lpstr>Process of K-Means Algorithm  </vt:lpstr>
      <vt:lpstr>PowerPoint Presentation</vt:lpstr>
      <vt:lpstr>Region of interest </vt:lpstr>
      <vt:lpstr>output</vt:lpstr>
      <vt:lpstr>PowerPoint Presentation</vt:lpstr>
      <vt:lpstr>PowerPoint Presentation</vt:lpstr>
      <vt:lpstr>PowerPoint Presentation</vt:lpstr>
      <vt:lpstr>Results:</vt:lpstr>
      <vt:lpstr>APPLICATIONS: </vt:lpstr>
      <vt:lpstr>Importance of maturity indices: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FRUIT MATURITY DETECTION  USING MATLAB</dc:title>
  <dc:creator>Windows User</dc:creator>
  <cp:lastModifiedBy>Windows User</cp:lastModifiedBy>
  <cp:revision>24</cp:revision>
  <dcterms:created xsi:type="dcterms:W3CDTF">2020-05-27T13:37:44Z</dcterms:created>
  <dcterms:modified xsi:type="dcterms:W3CDTF">2020-05-29T06:10:33Z</dcterms:modified>
</cp:coreProperties>
</file>