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0691813" cy="15119350"/>
  <p:notesSz cx="6858000" cy="9144000"/>
  <p:defaultTextStyle>
    <a:defPPr>
      <a:defRPr lang="en-US"/>
    </a:defPPr>
    <a:lvl1pPr marL="0" algn="l" defTabSz="1053386" rtl="0" eaLnBrk="1" latinLnBrk="0" hangingPunct="1">
      <a:defRPr sz="2073" kern="1200">
        <a:solidFill>
          <a:schemeClr val="tx1"/>
        </a:solidFill>
        <a:latin typeface="+mn-lt"/>
        <a:ea typeface="+mn-ea"/>
        <a:cs typeface="+mn-cs"/>
      </a:defRPr>
    </a:lvl1pPr>
    <a:lvl2pPr marL="526693" algn="l" defTabSz="1053386" rtl="0" eaLnBrk="1" latinLnBrk="0" hangingPunct="1">
      <a:defRPr sz="2073" kern="1200">
        <a:solidFill>
          <a:schemeClr val="tx1"/>
        </a:solidFill>
        <a:latin typeface="+mn-lt"/>
        <a:ea typeface="+mn-ea"/>
        <a:cs typeface="+mn-cs"/>
      </a:defRPr>
    </a:lvl2pPr>
    <a:lvl3pPr marL="1053386" algn="l" defTabSz="1053386" rtl="0" eaLnBrk="1" latinLnBrk="0" hangingPunct="1">
      <a:defRPr sz="2073" kern="1200">
        <a:solidFill>
          <a:schemeClr val="tx1"/>
        </a:solidFill>
        <a:latin typeface="+mn-lt"/>
        <a:ea typeface="+mn-ea"/>
        <a:cs typeface="+mn-cs"/>
      </a:defRPr>
    </a:lvl3pPr>
    <a:lvl4pPr marL="1580078" algn="l" defTabSz="1053386" rtl="0" eaLnBrk="1" latinLnBrk="0" hangingPunct="1">
      <a:defRPr sz="2073" kern="1200">
        <a:solidFill>
          <a:schemeClr val="tx1"/>
        </a:solidFill>
        <a:latin typeface="+mn-lt"/>
        <a:ea typeface="+mn-ea"/>
        <a:cs typeface="+mn-cs"/>
      </a:defRPr>
    </a:lvl4pPr>
    <a:lvl5pPr marL="2106771" algn="l" defTabSz="1053386" rtl="0" eaLnBrk="1" latinLnBrk="0" hangingPunct="1">
      <a:defRPr sz="2073" kern="1200">
        <a:solidFill>
          <a:schemeClr val="tx1"/>
        </a:solidFill>
        <a:latin typeface="+mn-lt"/>
        <a:ea typeface="+mn-ea"/>
        <a:cs typeface="+mn-cs"/>
      </a:defRPr>
    </a:lvl5pPr>
    <a:lvl6pPr marL="2633463" algn="l" defTabSz="1053386" rtl="0" eaLnBrk="1" latinLnBrk="0" hangingPunct="1">
      <a:defRPr sz="2073" kern="1200">
        <a:solidFill>
          <a:schemeClr val="tx1"/>
        </a:solidFill>
        <a:latin typeface="+mn-lt"/>
        <a:ea typeface="+mn-ea"/>
        <a:cs typeface="+mn-cs"/>
      </a:defRPr>
    </a:lvl6pPr>
    <a:lvl7pPr marL="3160156" algn="l" defTabSz="1053386" rtl="0" eaLnBrk="1" latinLnBrk="0" hangingPunct="1">
      <a:defRPr sz="2073" kern="1200">
        <a:solidFill>
          <a:schemeClr val="tx1"/>
        </a:solidFill>
        <a:latin typeface="+mn-lt"/>
        <a:ea typeface="+mn-ea"/>
        <a:cs typeface="+mn-cs"/>
      </a:defRPr>
    </a:lvl7pPr>
    <a:lvl8pPr marL="3686849" algn="l" defTabSz="1053386" rtl="0" eaLnBrk="1" latinLnBrk="0" hangingPunct="1">
      <a:defRPr sz="2073" kern="1200">
        <a:solidFill>
          <a:schemeClr val="tx1"/>
        </a:solidFill>
        <a:latin typeface="+mn-lt"/>
        <a:ea typeface="+mn-ea"/>
        <a:cs typeface="+mn-cs"/>
      </a:defRPr>
    </a:lvl8pPr>
    <a:lvl9pPr marL="4213542" algn="l" defTabSz="1053386" rtl="0" eaLnBrk="1" latinLnBrk="0" hangingPunct="1">
      <a:defRPr sz="207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3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nna" initials="p" lastIdx="1" clrIdx="0">
    <p:extLst>
      <p:ext uri="{19B8F6BF-5375-455C-9EA6-DF929625EA0E}">
        <p15:presenceInfo xmlns:p15="http://schemas.microsoft.com/office/powerpoint/2012/main" userId="prasan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1" d="100"/>
          <a:sy n="31" d="100"/>
        </p:scale>
        <p:origin x="2136" y="16"/>
      </p:cViewPr>
      <p:guideLst>
        <p:guide orient="horz" pos="4762"/>
        <p:guide pos="3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6945"/>
            </a:lvl1pPr>
          </a:lstStyle>
          <a:p>
            <a:r>
              <a:rPr lang="en-US"/>
              <a:t>Click to edit Master title style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778"/>
            </a:lvl1pPr>
            <a:lvl2pPr marL="529235" indent="0" algn="ctr">
              <a:buNone/>
              <a:defRPr sz="2315"/>
            </a:lvl2pPr>
            <a:lvl3pPr marL="1058470" indent="0" algn="ctr">
              <a:buNone/>
              <a:defRPr sz="2083"/>
            </a:lvl3pPr>
            <a:lvl4pPr marL="1587706" indent="0" algn="ctr">
              <a:buNone/>
              <a:defRPr sz="1852"/>
            </a:lvl4pPr>
            <a:lvl5pPr marL="2116941" indent="0" algn="ctr">
              <a:buNone/>
              <a:defRPr sz="1852"/>
            </a:lvl5pPr>
            <a:lvl6pPr marL="2646176" indent="0" algn="ctr">
              <a:buNone/>
              <a:defRPr sz="1852"/>
            </a:lvl6pPr>
            <a:lvl7pPr marL="3175412" indent="0" algn="ctr">
              <a:buNone/>
              <a:defRPr sz="1852"/>
            </a:lvl7pPr>
            <a:lvl8pPr marL="3704647" indent="0" algn="ctr">
              <a:buNone/>
              <a:defRPr sz="1852"/>
            </a:lvl8pPr>
            <a:lvl9pPr marL="4233883" indent="0" algn="ctr">
              <a:buNone/>
              <a:defRPr sz="185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16-05-2020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16-05-2020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5"/>
            <a:ext cx="2305422"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804965"/>
            <a:ext cx="6782619"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16-05-2020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16-05-2020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6945"/>
            </a:lvl1pPr>
          </a:lstStyle>
          <a:p>
            <a:r>
              <a:rPr lang="en-US"/>
              <a:t>Click to edit Master title style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778">
                <a:solidFill>
                  <a:schemeClr val="tx1"/>
                </a:solidFill>
              </a:defRPr>
            </a:lvl1pPr>
            <a:lvl2pPr marL="529235" indent="0">
              <a:buNone/>
              <a:defRPr sz="2315">
                <a:solidFill>
                  <a:schemeClr val="tx1">
                    <a:tint val="75000"/>
                  </a:schemeClr>
                </a:solidFill>
              </a:defRPr>
            </a:lvl2pPr>
            <a:lvl3pPr marL="1058470" indent="0">
              <a:buNone/>
              <a:defRPr sz="2083">
                <a:solidFill>
                  <a:schemeClr val="tx1">
                    <a:tint val="75000"/>
                  </a:schemeClr>
                </a:solidFill>
              </a:defRPr>
            </a:lvl3pPr>
            <a:lvl4pPr marL="1587706" indent="0">
              <a:buNone/>
              <a:defRPr sz="1852">
                <a:solidFill>
                  <a:schemeClr val="tx1">
                    <a:tint val="75000"/>
                  </a:schemeClr>
                </a:solidFill>
              </a:defRPr>
            </a:lvl4pPr>
            <a:lvl5pPr marL="2116941" indent="0">
              <a:buNone/>
              <a:defRPr sz="1852">
                <a:solidFill>
                  <a:schemeClr val="tx1">
                    <a:tint val="75000"/>
                  </a:schemeClr>
                </a:solidFill>
              </a:defRPr>
            </a:lvl5pPr>
            <a:lvl6pPr marL="2646176" indent="0">
              <a:buNone/>
              <a:defRPr sz="1852">
                <a:solidFill>
                  <a:schemeClr val="tx1">
                    <a:tint val="75000"/>
                  </a:schemeClr>
                </a:solidFill>
              </a:defRPr>
            </a:lvl6pPr>
            <a:lvl7pPr marL="3175412" indent="0">
              <a:buNone/>
              <a:defRPr sz="1852">
                <a:solidFill>
                  <a:schemeClr val="tx1">
                    <a:tint val="75000"/>
                  </a:schemeClr>
                </a:solidFill>
              </a:defRPr>
            </a:lvl7pPr>
            <a:lvl8pPr marL="3704647" indent="0">
              <a:buNone/>
              <a:defRPr sz="1852">
                <a:solidFill>
                  <a:schemeClr val="tx1">
                    <a:tint val="75000"/>
                  </a:schemeClr>
                </a:solidFill>
              </a:defRPr>
            </a:lvl8pPr>
            <a:lvl9pPr marL="4233883" indent="0">
              <a:buNone/>
              <a:defRPr sz="185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pPr/>
              <a:t>16-05-2020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pPr/>
              <a:t>16-05-2020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a:t>Click to edit Master text styles</a:t>
            </a:r>
          </a:p>
        </p:txBody>
      </p:sp>
      <p:sp>
        <p:nvSpPr>
          <p:cNvPr id="4" name="Content Placeholder 3"/>
          <p:cNvSpPr>
            <a:spLocks noGrp="1"/>
          </p:cNvSpPr>
          <p:nvPr>
            <p:ph sz="half" idx="2"/>
          </p:nvPr>
        </p:nvSpPr>
        <p:spPr>
          <a:xfrm>
            <a:off x="736456" y="5522762"/>
            <a:ext cx="452313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a:t>Click to edit Master text styles</a:t>
            </a:r>
          </a:p>
        </p:txBody>
      </p:sp>
      <p:sp>
        <p:nvSpPr>
          <p:cNvPr id="6" name="Content Placeholder 5"/>
          <p:cNvSpPr>
            <a:spLocks noGrp="1"/>
          </p:cNvSpPr>
          <p:nvPr>
            <p:ph sz="quarter" idx="4"/>
          </p:nvPr>
        </p:nvSpPr>
        <p:spPr>
          <a:xfrm>
            <a:off x="5412731" y="5522762"/>
            <a:ext cx="4545413"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pPr/>
              <a:t>16-05-2020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pPr/>
              <a:t>16-05-2020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pPr/>
              <a:t>16-05-2020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a:t>Click to edit Master title style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04"/>
            </a:lvl1pPr>
            <a:lvl2pPr>
              <a:defRPr sz="3241"/>
            </a:lvl2pPr>
            <a:lvl3pPr>
              <a:defRPr sz="2778"/>
            </a:lvl3pPr>
            <a:lvl4pPr>
              <a:defRPr sz="2315"/>
            </a:lvl4pPr>
            <a:lvl5pPr>
              <a:defRPr sz="2315"/>
            </a:lvl5pPr>
            <a:lvl6pPr>
              <a:defRPr sz="2315"/>
            </a:lvl6pPr>
            <a:lvl7pPr>
              <a:defRPr sz="2315"/>
            </a:lvl7pPr>
            <a:lvl8pPr>
              <a:defRPr sz="2315"/>
            </a:lvl8pPr>
            <a:lvl9pPr>
              <a:defRPr sz="23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16-05-2020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04"/>
            </a:lvl1pPr>
            <a:lvl2pPr marL="529235" indent="0">
              <a:buNone/>
              <a:defRPr sz="3241"/>
            </a:lvl2pPr>
            <a:lvl3pPr marL="1058470" indent="0">
              <a:buNone/>
              <a:defRPr sz="2778"/>
            </a:lvl3pPr>
            <a:lvl4pPr marL="1587706" indent="0">
              <a:buNone/>
              <a:defRPr sz="2315"/>
            </a:lvl4pPr>
            <a:lvl5pPr marL="2116941" indent="0">
              <a:buNone/>
              <a:defRPr sz="2315"/>
            </a:lvl5pPr>
            <a:lvl6pPr marL="2646176" indent="0">
              <a:buNone/>
              <a:defRPr sz="2315"/>
            </a:lvl6pPr>
            <a:lvl7pPr marL="3175412" indent="0">
              <a:buNone/>
              <a:defRPr sz="2315"/>
            </a:lvl7pPr>
            <a:lvl8pPr marL="3704647" indent="0">
              <a:buNone/>
              <a:defRPr sz="2315"/>
            </a:lvl8pPr>
            <a:lvl9pPr marL="4233883" indent="0">
              <a:buNone/>
              <a:defRPr sz="2315"/>
            </a:lvl9pPr>
          </a:lstStyle>
          <a:p>
            <a:r>
              <a:rPr lang="en-US" dirty="0"/>
              <a:t>Click icon to add picture</a:t>
            </a:r>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16-05-2020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389">
                <a:solidFill>
                  <a:schemeClr val="tx1">
                    <a:tint val="75000"/>
                  </a:schemeClr>
                </a:solidFill>
              </a:defRPr>
            </a:lvl1pPr>
          </a:lstStyle>
          <a:p>
            <a:fld id="{8453E2C6-8CDE-4FA4-9434-0173729C9153}" type="datetimeFigureOut">
              <a:rPr lang="en-IN" smtClean="0"/>
              <a:pPr/>
              <a:t>16-05-2020</a:t>
            </a:fld>
            <a:endParaRPr lang="en-IN" dirty="0"/>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389">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389">
                <a:solidFill>
                  <a:schemeClr val="tx1">
                    <a:tint val="75000"/>
                  </a:schemeClr>
                </a:solidFill>
              </a:defRPr>
            </a:lvl1p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58470" rtl="0" eaLnBrk="1" latinLnBrk="0" hangingPunct="1">
        <a:lnSpc>
          <a:spcPct val="90000"/>
        </a:lnSpc>
        <a:spcBef>
          <a:spcPct val="0"/>
        </a:spcBef>
        <a:buNone/>
        <a:defRPr sz="5093" kern="1200">
          <a:solidFill>
            <a:schemeClr val="tx1"/>
          </a:solidFill>
          <a:latin typeface="+mj-lt"/>
          <a:ea typeface="+mj-ea"/>
          <a:cs typeface="+mj-cs"/>
        </a:defRPr>
      </a:lvl1pPr>
    </p:titleStyle>
    <p:bodyStyle>
      <a:lvl1pPr marL="264618" indent="-264618" algn="l" defTabSz="1058470" rtl="0" eaLnBrk="1" latinLnBrk="0" hangingPunct="1">
        <a:lnSpc>
          <a:spcPct val="90000"/>
        </a:lnSpc>
        <a:spcBef>
          <a:spcPts val="1158"/>
        </a:spcBef>
        <a:buFont typeface="Arial" panose="020B0604020202020204" pitchFamily="34" charset="0"/>
        <a:buChar char="•"/>
        <a:defRPr sz="3241" kern="1200">
          <a:solidFill>
            <a:schemeClr val="tx1"/>
          </a:solidFill>
          <a:latin typeface="+mn-lt"/>
          <a:ea typeface="+mn-ea"/>
          <a:cs typeface="+mn-cs"/>
        </a:defRPr>
      </a:lvl1pPr>
      <a:lvl2pPr marL="793853" indent="-264618" algn="l" defTabSz="1058470" rtl="0" eaLnBrk="1" latinLnBrk="0" hangingPunct="1">
        <a:lnSpc>
          <a:spcPct val="90000"/>
        </a:lnSpc>
        <a:spcBef>
          <a:spcPts val="579"/>
        </a:spcBef>
        <a:buFont typeface="Arial" panose="020B0604020202020204" pitchFamily="34" charset="0"/>
        <a:buChar char="•"/>
        <a:defRPr sz="2778" kern="1200">
          <a:solidFill>
            <a:schemeClr val="tx1"/>
          </a:solidFill>
          <a:latin typeface="+mn-lt"/>
          <a:ea typeface="+mn-ea"/>
          <a:cs typeface="+mn-cs"/>
        </a:defRPr>
      </a:lvl2pPr>
      <a:lvl3pPr marL="1323088" indent="-264618" algn="l" defTabSz="1058470" rtl="0" eaLnBrk="1" latinLnBrk="0" hangingPunct="1">
        <a:lnSpc>
          <a:spcPct val="90000"/>
        </a:lnSpc>
        <a:spcBef>
          <a:spcPts val="579"/>
        </a:spcBef>
        <a:buFont typeface="Arial" panose="020B0604020202020204" pitchFamily="34" charset="0"/>
        <a:buChar char="•"/>
        <a:defRPr sz="2315" kern="1200">
          <a:solidFill>
            <a:schemeClr val="tx1"/>
          </a:solidFill>
          <a:latin typeface="+mn-lt"/>
          <a:ea typeface="+mn-ea"/>
          <a:cs typeface="+mn-cs"/>
        </a:defRPr>
      </a:lvl3pPr>
      <a:lvl4pPr marL="185232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4pPr>
      <a:lvl5pPr marL="238155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5pPr>
      <a:lvl6pPr marL="291079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6pPr>
      <a:lvl7pPr marL="344002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7pPr>
      <a:lvl8pPr marL="3969265"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8pPr>
      <a:lvl9pPr marL="4498500"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9pPr>
    </p:bodyStyle>
    <p:otherStyle>
      <a:defPPr>
        <a:defRPr lang="en-US"/>
      </a:defPPr>
      <a:lvl1pPr marL="0" algn="l" defTabSz="1058470" rtl="0" eaLnBrk="1" latinLnBrk="0" hangingPunct="1">
        <a:defRPr sz="2083" kern="1200">
          <a:solidFill>
            <a:schemeClr val="tx1"/>
          </a:solidFill>
          <a:latin typeface="+mn-lt"/>
          <a:ea typeface="+mn-ea"/>
          <a:cs typeface="+mn-cs"/>
        </a:defRPr>
      </a:lvl1pPr>
      <a:lvl2pPr marL="529235" algn="l" defTabSz="1058470" rtl="0" eaLnBrk="1" latinLnBrk="0" hangingPunct="1">
        <a:defRPr sz="2083" kern="1200">
          <a:solidFill>
            <a:schemeClr val="tx1"/>
          </a:solidFill>
          <a:latin typeface="+mn-lt"/>
          <a:ea typeface="+mn-ea"/>
          <a:cs typeface="+mn-cs"/>
        </a:defRPr>
      </a:lvl2pPr>
      <a:lvl3pPr marL="1058470" algn="l" defTabSz="1058470" rtl="0" eaLnBrk="1" latinLnBrk="0" hangingPunct="1">
        <a:defRPr sz="2083" kern="1200">
          <a:solidFill>
            <a:schemeClr val="tx1"/>
          </a:solidFill>
          <a:latin typeface="+mn-lt"/>
          <a:ea typeface="+mn-ea"/>
          <a:cs typeface="+mn-cs"/>
        </a:defRPr>
      </a:lvl3pPr>
      <a:lvl4pPr marL="1587706" algn="l" defTabSz="1058470" rtl="0" eaLnBrk="1" latinLnBrk="0" hangingPunct="1">
        <a:defRPr sz="2083" kern="1200">
          <a:solidFill>
            <a:schemeClr val="tx1"/>
          </a:solidFill>
          <a:latin typeface="+mn-lt"/>
          <a:ea typeface="+mn-ea"/>
          <a:cs typeface="+mn-cs"/>
        </a:defRPr>
      </a:lvl4pPr>
      <a:lvl5pPr marL="2116941" algn="l" defTabSz="1058470" rtl="0" eaLnBrk="1" latinLnBrk="0" hangingPunct="1">
        <a:defRPr sz="2083" kern="1200">
          <a:solidFill>
            <a:schemeClr val="tx1"/>
          </a:solidFill>
          <a:latin typeface="+mn-lt"/>
          <a:ea typeface="+mn-ea"/>
          <a:cs typeface="+mn-cs"/>
        </a:defRPr>
      </a:lvl5pPr>
      <a:lvl6pPr marL="2646176" algn="l" defTabSz="1058470" rtl="0" eaLnBrk="1" latinLnBrk="0" hangingPunct="1">
        <a:defRPr sz="2083" kern="1200">
          <a:solidFill>
            <a:schemeClr val="tx1"/>
          </a:solidFill>
          <a:latin typeface="+mn-lt"/>
          <a:ea typeface="+mn-ea"/>
          <a:cs typeface="+mn-cs"/>
        </a:defRPr>
      </a:lvl6pPr>
      <a:lvl7pPr marL="3175412" algn="l" defTabSz="1058470" rtl="0" eaLnBrk="1" latinLnBrk="0" hangingPunct="1">
        <a:defRPr sz="2083" kern="1200">
          <a:solidFill>
            <a:schemeClr val="tx1"/>
          </a:solidFill>
          <a:latin typeface="+mn-lt"/>
          <a:ea typeface="+mn-ea"/>
          <a:cs typeface="+mn-cs"/>
        </a:defRPr>
      </a:lvl7pPr>
      <a:lvl8pPr marL="3704647" algn="l" defTabSz="1058470" rtl="0" eaLnBrk="1" latinLnBrk="0" hangingPunct="1">
        <a:defRPr sz="2083" kern="1200">
          <a:solidFill>
            <a:schemeClr val="tx1"/>
          </a:solidFill>
          <a:latin typeface="+mn-lt"/>
          <a:ea typeface="+mn-ea"/>
          <a:cs typeface="+mn-cs"/>
        </a:defRPr>
      </a:lvl8pPr>
      <a:lvl9pPr marL="4233883" algn="l" defTabSz="1058470" rtl="0" eaLnBrk="1" latinLnBrk="0" hangingPunct="1">
        <a:defRPr sz="20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sampreethi66@gmail.com" TargetMode="External"/><Relationship Id="rId7" Type="http://schemas.openxmlformats.org/officeDocument/2006/relationships/image" Target="../media/image4.png"/><Relationship Id="rId2" Type="http://schemas.openxmlformats.org/officeDocument/2006/relationships/hyperlink" Target="mailto:deviprasanna905@gmail.com" TargetMode="Externa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725" y="181045"/>
            <a:ext cx="10228363" cy="1462976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26" dirty="0"/>
          </a:p>
        </p:txBody>
      </p:sp>
      <p:sp>
        <p:nvSpPr>
          <p:cNvPr id="6" name="Title 3"/>
          <p:cNvSpPr txBox="1">
            <a:spLocks/>
          </p:cNvSpPr>
          <p:nvPr/>
        </p:nvSpPr>
        <p:spPr>
          <a:xfrm>
            <a:off x="1357151" y="337644"/>
            <a:ext cx="9102936" cy="475364"/>
          </a:xfrm>
          <a:prstGeom prst="rect">
            <a:avLst/>
          </a:prstGeom>
        </p:spPr>
        <p:txBody>
          <a:bodyPr vert="horz" lIns="45261" tIns="22631" rIns="45261" bIns="22631"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2800" b="1" dirty="0"/>
              <a:t>    Fruit Maturity Detection using </a:t>
            </a:r>
            <a:r>
              <a:rPr lang="en-US" sz="2800" b="1" dirty="0" err="1"/>
              <a:t>Matlab</a:t>
            </a:r>
            <a:r>
              <a:rPr lang="en-US" sz="2800" b="1" dirty="0"/>
              <a:t> Image Processing</a:t>
            </a:r>
            <a:endParaRPr lang="en-US" sz="2800" dirty="0"/>
          </a:p>
          <a:p>
            <a:endParaRPr lang="en-US" sz="2376" dirty="0"/>
          </a:p>
        </p:txBody>
      </p:sp>
      <p:sp>
        <p:nvSpPr>
          <p:cNvPr id="7" name="Text Placeholder 22"/>
          <p:cNvSpPr txBox="1">
            <a:spLocks/>
          </p:cNvSpPr>
          <p:nvPr/>
        </p:nvSpPr>
        <p:spPr>
          <a:xfrm>
            <a:off x="1357151" y="742288"/>
            <a:ext cx="9102936" cy="317034"/>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2178" dirty="0"/>
              <a:t>           B Devi prasanna, </a:t>
            </a:r>
            <a:r>
              <a:rPr lang="en-US" sz="2178" dirty="0" err="1"/>
              <a:t>Bokka</a:t>
            </a:r>
            <a:r>
              <a:rPr lang="en-US" sz="2178" dirty="0"/>
              <a:t> </a:t>
            </a:r>
            <a:r>
              <a:rPr lang="en-US" sz="2178" dirty="0" err="1"/>
              <a:t>sampreethi</a:t>
            </a:r>
            <a:r>
              <a:rPr lang="en-US" sz="2178" dirty="0"/>
              <a:t>| Prof. Ravikumar C V | SENSE</a:t>
            </a:r>
          </a:p>
        </p:txBody>
      </p:sp>
      <p:sp>
        <p:nvSpPr>
          <p:cNvPr id="11" name="Text Placeholder 68"/>
          <p:cNvSpPr txBox="1">
            <a:spLocks/>
          </p:cNvSpPr>
          <p:nvPr/>
        </p:nvSpPr>
        <p:spPr>
          <a:xfrm>
            <a:off x="5326528" y="1527572"/>
            <a:ext cx="5080640" cy="578080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AU" sz="1188" i="1" dirty="0"/>
          </a:p>
          <a:p>
            <a:endParaRPr lang="en-IN" sz="1188" dirty="0"/>
          </a:p>
        </p:txBody>
      </p:sp>
      <p:sp>
        <p:nvSpPr>
          <p:cNvPr id="3" name="Rectangle 2"/>
          <p:cNvSpPr/>
          <p:nvPr/>
        </p:nvSpPr>
        <p:spPr>
          <a:xfrm>
            <a:off x="183752" y="2882384"/>
            <a:ext cx="2104230" cy="366575"/>
          </a:xfrm>
          <a:prstGeom prst="rect">
            <a:avLst/>
          </a:prstGeom>
        </p:spPr>
        <p:txBody>
          <a:bodyPr wrap="none">
            <a:spAutoFit/>
          </a:bodyPr>
          <a:lstStyle/>
          <a:p>
            <a:pPr algn="ctr"/>
            <a:r>
              <a:rPr lang="en-US" sz="1782" dirty="0">
                <a:solidFill>
                  <a:srgbClr val="FF0000"/>
                </a:solidFill>
              </a:rPr>
              <a:t>SCOPE of the Project</a:t>
            </a:r>
          </a:p>
        </p:txBody>
      </p:sp>
      <p:sp>
        <p:nvSpPr>
          <p:cNvPr id="12" name="Rectangle 11"/>
          <p:cNvSpPr/>
          <p:nvPr/>
        </p:nvSpPr>
        <p:spPr>
          <a:xfrm>
            <a:off x="5280497" y="1228542"/>
            <a:ext cx="847476" cy="366575"/>
          </a:xfrm>
          <a:prstGeom prst="rect">
            <a:avLst/>
          </a:prstGeom>
        </p:spPr>
        <p:txBody>
          <a:bodyPr wrap="none">
            <a:spAutoFit/>
          </a:bodyPr>
          <a:lstStyle/>
          <a:p>
            <a:pPr algn="ctr"/>
            <a:r>
              <a:rPr lang="en-US" sz="1782" dirty="0">
                <a:solidFill>
                  <a:srgbClr val="FF0000"/>
                </a:solidFill>
              </a:rPr>
              <a:t>Results</a:t>
            </a:r>
          </a:p>
        </p:txBody>
      </p:sp>
      <p:sp>
        <p:nvSpPr>
          <p:cNvPr id="13" name="Rectangle 12"/>
          <p:cNvSpPr/>
          <p:nvPr/>
        </p:nvSpPr>
        <p:spPr>
          <a:xfrm>
            <a:off x="231724" y="4919197"/>
            <a:ext cx="1435393" cy="366575"/>
          </a:xfrm>
          <a:prstGeom prst="rect">
            <a:avLst/>
          </a:prstGeom>
        </p:spPr>
        <p:txBody>
          <a:bodyPr wrap="none">
            <a:spAutoFit/>
          </a:bodyPr>
          <a:lstStyle/>
          <a:p>
            <a:r>
              <a:rPr lang="en-US" altLang="zh-CN" sz="1782" dirty="0">
                <a:solidFill>
                  <a:srgbClr val="0000FF"/>
                </a:solidFill>
              </a:rPr>
              <a:t>Methodology</a:t>
            </a:r>
          </a:p>
        </p:txBody>
      </p:sp>
      <p:sp>
        <p:nvSpPr>
          <p:cNvPr id="14" name="Content Placeholder 10"/>
          <p:cNvSpPr txBox="1">
            <a:spLocks/>
          </p:cNvSpPr>
          <p:nvPr/>
        </p:nvSpPr>
        <p:spPr>
          <a:xfrm>
            <a:off x="231725" y="3201511"/>
            <a:ext cx="5026959" cy="171768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lvl="0"/>
            <a:r>
              <a:rPr lang="en-US" sz="1200" dirty="0"/>
              <a:t>To achieve early detection of fruit maturity and diagnosis and treatment for the fruits is done by using image processing technique. Image processing technique using SVM gives better accuracy of results in less time. This technique uses GABOR wavelet feature extraction for better results. The main objective of this method is to ensure fruity quality and its nutritional values. This method also ensures that post harvest shelf life of fruits. It also facilitates scheduling and packing operations of fruits easy for farmers and also makes farmers marketing through internet or over the phone. This is best method  for getting better results compared to other image processing techniques.</a:t>
            </a:r>
            <a:endParaRPr lang="en-IN" sz="1200" dirty="0">
              <a:latin typeface="Times New Roman" panose="02020603050405020304" pitchFamily="18" charset="0"/>
              <a:cs typeface="Times New Roman" panose="02020603050405020304" pitchFamily="18" charset="0"/>
            </a:endParaRPr>
          </a:p>
        </p:txBody>
      </p:sp>
      <p:sp>
        <p:nvSpPr>
          <p:cNvPr id="16" name="Rectangle 15"/>
          <p:cNvSpPr/>
          <p:nvPr/>
        </p:nvSpPr>
        <p:spPr>
          <a:xfrm>
            <a:off x="314983" y="9675171"/>
            <a:ext cx="4887124" cy="275140"/>
          </a:xfrm>
          <a:prstGeom prst="rect">
            <a:avLst/>
          </a:prstGeom>
        </p:spPr>
        <p:txBody>
          <a:bodyPr wrap="square">
            <a:spAutoFit/>
          </a:bodyPr>
          <a:lstStyle/>
          <a:p>
            <a:endParaRPr lang="en-AU" sz="1188" b="1" i="1" dirty="0"/>
          </a:p>
        </p:txBody>
      </p:sp>
      <p:sp>
        <p:nvSpPr>
          <p:cNvPr id="21" name="Text Placeholder 68"/>
          <p:cNvSpPr txBox="1">
            <a:spLocks/>
          </p:cNvSpPr>
          <p:nvPr/>
        </p:nvSpPr>
        <p:spPr>
          <a:xfrm>
            <a:off x="231725" y="1530599"/>
            <a:ext cx="5123091" cy="1377950"/>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200" dirty="0"/>
              <a:t>Fruits play an important role in keeping the body healthy and have a few advantages. Fragrance and taste of the fruits are determined by its development level. Due to lack of storage facilities in developing nations like India, large amount of fruits are wasted. Therefore, there should be a method to determine the maturity level of harvested fruits. Manual picking of fruits and classifying them according to maturity and damage done may consumes more time. Taking these factors into consideration we proposed a technique to determine fruit maturity  based on image processing using </a:t>
            </a:r>
            <a:r>
              <a:rPr lang="en-US" sz="1200" dirty="0" err="1"/>
              <a:t>Matlab</a:t>
            </a:r>
            <a:r>
              <a:rPr lang="en-US" sz="1200" dirty="0"/>
              <a:t>. </a:t>
            </a:r>
          </a:p>
          <a:p>
            <a:r>
              <a:rPr lang="en-US" sz="1188" dirty="0"/>
              <a:t>                                                      </a:t>
            </a:r>
          </a:p>
          <a:p>
            <a:endParaRPr lang="en-US" sz="1188" dirty="0"/>
          </a:p>
        </p:txBody>
      </p:sp>
      <p:sp>
        <p:nvSpPr>
          <p:cNvPr id="22" name="Rectangle 21"/>
          <p:cNvSpPr/>
          <p:nvPr/>
        </p:nvSpPr>
        <p:spPr>
          <a:xfrm>
            <a:off x="165093" y="1228542"/>
            <a:ext cx="2502608" cy="366575"/>
          </a:xfrm>
          <a:prstGeom prst="rect">
            <a:avLst/>
          </a:prstGeom>
        </p:spPr>
        <p:txBody>
          <a:bodyPr wrap="none">
            <a:spAutoFit/>
          </a:bodyPr>
          <a:lstStyle/>
          <a:p>
            <a:pPr algn="ctr"/>
            <a:r>
              <a:rPr lang="en-US" sz="1782" dirty="0">
                <a:solidFill>
                  <a:srgbClr val="00FF00"/>
                </a:solidFill>
              </a:rPr>
              <a:t>Motivation/ Introduction</a:t>
            </a:r>
          </a:p>
        </p:txBody>
      </p:sp>
      <p:sp>
        <p:nvSpPr>
          <p:cNvPr id="27" name="Text Placeholder 68"/>
          <p:cNvSpPr txBox="1">
            <a:spLocks/>
          </p:cNvSpPr>
          <p:nvPr/>
        </p:nvSpPr>
        <p:spPr>
          <a:xfrm>
            <a:off x="5385982" y="9809663"/>
            <a:ext cx="5007042" cy="182628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200" dirty="0"/>
              <a:t>This paper discusses an approach which is easily accessible and inexpensive of fruit maturity detection using SVM. SVM classification is much faster than multilayer perceptron network . Gabor wavelet method used for feature extraction gives an accuracy of 97% after the classification done using SVM. SVM classification results are better for K-means algorithm compared to different types of algorithms .This technique takes less time and gives better accuracy than existing methods .The results in this paper will help in automatic classification of various fruits in food industries for enhancing the fruit quality and maturity automatically</a:t>
            </a:r>
            <a:r>
              <a:rPr lang="en-US" sz="1190" dirty="0"/>
              <a:t>. </a:t>
            </a:r>
            <a:endParaRPr lang="en-IN" sz="1190" dirty="0"/>
          </a:p>
          <a:p>
            <a:endParaRPr lang="en-US" sz="1188" dirty="0"/>
          </a:p>
        </p:txBody>
      </p:sp>
      <p:sp>
        <p:nvSpPr>
          <p:cNvPr id="28" name="Rectangle 27"/>
          <p:cNvSpPr/>
          <p:nvPr/>
        </p:nvSpPr>
        <p:spPr>
          <a:xfrm>
            <a:off x="5356375" y="12242258"/>
            <a:ext cx="5097940" cy="2487476"/>
          </a:xfrm>
          <a:prstGeom prst="rect">
            <a:avLst/>
          </a:prstGeom>
        </p:spPr>
        <p:txBody>
          <a:bodyPr wrap="square">
            <a:spAutoFit/>
          </a:bodyPr>
          <a:lstStyle/>
          <a:p>
            <a:r>
              <a:rPr lang="en-US" sz="1782" dirty="0">
                <a:solidFill>
                  <a:srgbClr val="FF0000"/>
                </a:solidFill>
              </a:rPr>
              <a:t>Acknowledgments/ References</a:t>
            </a:r>
          </a:p>
          <a:p>
            <a:endParaRPr lang="en-IN" sz="1200" dirty="0"/>
          </a:p>
          <a:p>
            <a:r>
              <a:rPr lang="en-IN" sz="1200" dirty="0"/>
              <a:t>1.P Gokul  </a:t>
            </a:r>
            <a:r>
              <a:rPr lang="en-IN" sz="1200" dirty="0" err="1"/>
              <a:t>shoraya</a:t>
            </a:r>
            <a:r>
              <a:rPr lang="en-IN" sz="1200" dirty="0"/>
              <a:t> Raj, P </a:t>
            </a:r>
            <a:r>
              <a:rPr lang="en-IN" sz="1200" dirty="0" err="1"/>
              <a:t>Suriyamoorthi”Estimation</a:t>
            </a:r>
            <a:r>
              <a:rPr lang="en-IN" sz="1200" dirty="0"/>
              <a:t> of volume and </a:t>
            </a:r>
            <a:r>
              <a:rPr lang="en-IN" sz="1200" dirty="0" err="1"/>
              <a:t>aturity</a:t>
            </a:r>
            <a:r>
              <a:rPr lang="en-IN" sz="1200" dirty="0"/>
              <a:t> of sweet </a:t>
            </a:r>
            <a:r>
              <a:rPr lang="en-IN" sz="1200" dirty="0" err="1"/>
              <a:t>ilme</a:t>
            </a:r>
            <a:r>
              <a:rPr lang="en-IN" sz="1200" dirty="0"/>
              <a:t> fruit using Image processing algorithm” IEEE 2015.</a:t>
            </a:r>
          </a:p>
          <a:p>
            <a:endParaRPr lang="en-IN" sz="1200" dirty="0"/>
          </a:p>
          <a:p>
            <a:r>
              <a:rPr lang="en-IN" sz="1200" dirty="0"/>
              <a:t>2. Hiroshi Kinjo, Naoki </a:t>
            </a:r>
            <a:r>
              <a:rPr lang="en-IN" sz="1200" dirty="0" err="1"/>
              <a:t>oshiro</a:t>
            </a:r>
            <a:r>
              <a:rPr lang="en-IN" sz="1200" dirty="0"/>
              <a:t> and Sam Chau Duong,” Fruit maturity detection using neural network and odour </a:t>
            </a:r>
            <a:r>
              <a:rPr lang="en-IN" sz="1200" dirty="0" err="1"/>
              <a:t>sensr</a:t>
            </a:r>
            <a:r>
              <a:rPr lang="en-IN" sz="1200" dirty="0"/>
              <a:t>” IEEE 2015.</a:t>
            </a:r>
          </a:p>
          <a:p>
            <a:endParaRPr lang="en-IN" sz="1200" dirty="0"/>
          </a:p>
          <a:p>
            <a:r>
              <a:rPr lang="en-US" sz="1200" dirty="0"/>
              <a:t>3. H. S. Choi, J. B. Cho, S. G. Kim, and H. S. Choi, “A real-time smart fruit quality grading system classifying by external appearance and internal flavor factors,” 2018 IEEE International Conference.</a:t>
            </a:r>
            <a:endParaRPr lang="en-IN" sz="1200" dirty="0"/>
          </a:p>
          <a:p>
            <a:endParaRPr lang="en-US" sz="1782" dirty="0">
              <a:solidFill>
                <a:srgbClr val="FF0000"/>
              </a:solidFill>
            </a:endParaRPr>
          </a:p>
        </p:txBody>
      </p:sp>
      <p:sp>
        <p:nvSpPr>
          <p:cNvPr id="29" name="Rectangle 28"/>
          <p:cNvSpPr/>
          <p:nvPr/>
        </p:nvSpPr>
        <p:spPr>
          <a:xfrm>
            <a:off x="5321698" y="9508598"/>
            <a:ext cx="2224776" cy="366575"/>
          </a:xfrm>
          <a:prstGeom prst="rect">
            <a:avLst/>
          </a:prstGeom>
        </p:spPr>
        <p:txBody>
          <a:bodyPr wrap="none">
            <a:spAutoFit/>
          </a:bodyPr>
          <a:lstStyle/>
          <a:p>
            <a:pPr algn="ctr"/>
            <a:r>
              <a:rPr lang="en-US" sz="1782" dirty="0">
                <a:solidFill>
                  <a:srgbClr val="00FF00"/>
                </a:solidFill>
              </a:rPr>
              <a:t>Conclusion/ Summary</a:t>
            </a:r>
          </a:p>
        </p:txBody>
      </p:sp>
      <p:sp>
        <p:nvSpPr>
          <p:cNvPr id="30" name="Rectangle 29"/>
          <p:cNvSpPr/>
          <p:nvPr/>
        </p:nvSpPr>
        <p:spPr>
          <a:xfrm>
            <a:off x="5364765" y="11692528"/>
            <a:ext cx="5089550" cy="549381"/>
          </a:xfrm>
          <a:prstGeom prst="rect">
            <a:avLst/>
          </a:prstGeom>
        </p:spPr>
        <p:txBody>
          <a:bodyPr wrap="square">
            <a:spAutoFit/>
          </a:bodyPr>
          <a:lstStyle/>
          <a:p>
            <a:r>
              <a:rPr lang="en-US" sz="1782" dirty="0">
                <a:solidFill>
                  <a:srgbClr val="0000FF"/>
                </a:solidFill>
              </a:rPr>
              <a:t>Contact Details</a:t>
            </a:r>
          </a:p>
          <a:p>
            <a:r>
              <a:rPr lang="en-US" sz="1188" dirty="0">
                <a:hlinkClick r:id="rId2"/>
              </a:rPr>
              <a:t>deviprasanna905@gmail.com</a:t>
            </a:r>
            <a:r>
              <a:rPr lang="en-US" sz="1188" dirty="0"/>
              <a:t>, </a:t>
            </a:r>
            <a:r>
              <a:rPr lang="en-US" sz="1188" dirty="0">
                <a:hlinkClick r:id="rId3"/>
              </a:rPr>
              <a:t>sampreethi66@gmail.com</a:t>
            </a:r>
            <a:r>
              <a:rPr lang="en-US" sz="1188" dirty="0"/>
              <a:t>          </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241" y="434484"/>
            <a:ext cx="1060726" cy="360246"/>
          </a:xfrm>
          <a:prstGeom prst="rect">
            <a:avLst/>
          </a:prstGeom>
        </p:spPr>
      </p:pic>
      <p:sp>
        <p:nvSpPr>
          <p:cNvPr id="1037" name="Rectangle 13"/>
          <p:cNvSpPr>
            <a:spLocks noChangeArrowheads="1"/>
          </p:cNvSpPr>
          <p:nvPr/>
        </p:nvSpPr>
        <p:spPr bwMode="auto">
          <a:xfrm>
            <a:off x="53623" y="11369"/>
            <a:ext cx="91471" cy="203568"/>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endParaRPr lang="en-US" sz="1026"/>
          </a:p>
        </p:txBody>
      </p:sp>
      <p:sp>
        <p:nvSpPr>
          <p:cNvPr id="1038" name="Rectangle 14"/>
          <p:cNvSpPr>
            <a:spLocks noChangeArrowheads="1"/>
          </p:cNvSpPr>
          <p:nvPr/>
        </p:nvSpPr>
        <p:spPr bwMode="auto">
          <a:xfrm>
            <a:off x="279930" y="337644"/>
            <a:ext cx="91471" cy="182793"/>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pPr defTabSz="452628" fontAlgn="base">
              <a:spcBef>
                <a:spcPct val="0"/>
              </a:spcBef>
              <a:spcAft>
                <a:spcPct val="0"/>
              </a:spcAft>
            </a:pPr>
            <a:endParaRPr lang="en-US" sz="891">
              <a:latin typeface="Arial" pitchFamily="34" charset="0"/>
              <a:cs typeface="Arial" pitchFamily="34" charset="0"/>
            </a:endParaRPr>
          </a:p>
        </p:txBody>
      </p:sp>
      <p:sp>
        <p:nvSpPr>
          <p:cNvPr id="40" name="Rectangle 39"/>
          <p:cNvSpPr/>
          <p:nvPr/>
        </p:nvSpPr>
        <p:spPr>
          <a:xfrm>
            <a:off x="371475" y="10782301"/>
            <a:ext cx="4933951" cy="5245731"/>
          </a:xfrm>
          <a:prstGeom prst="rect">
            <a:avLst/>
          </a:prstGeom>
        </p:spPr>
        <p:txBody>
          <a:bodyPr wrap="square">
            <a:spAutoFit/>
          </a:bodyPr>
          <a:lstStyle/>
          <a:p>
            <a:r>
              <a:rPr lang="en-US" sz="1200" b="1" dirty="0"/>
              <a:t>Process of K-Means Algorithm:</a:t>
            </a:r>
          </a:p>
          <a:p>
            <a:pPr lvl="0"/>
            <a:r>
              <a:rPr lang="en-US" sz="1200" dirty="0"/>
              <a:t>1. The data set should be separated into K number of clusters and data points need to be allotted to each of these clusters randomly.</a:t>
            </a:r>
            <a:endParaRPr lang="en-IN" sz="1200" dirty="0"/>
          </a:p>
          <a:p>
            <a:pPr lvl="0"/>
            <a:r>
              <a:rPr lang="en-US" sz="1200" dirty="0"/>
              <a:t>2. The distance from data point to each cluster is calculated using Euclidean distance  which is nothing but the distance between two-pixel points and is given as follows: Euclidean Distance=√ ((x1-x2)² + (y1 -y2)²) where (x1, y1) &amp; (x2, y2) are two pixel points </a:t>
            </a:r>
            <a:endParaRPr lang="en-IN" sz="1200" dirty="0"/>
          </a:p>
          <a:p>
            <a:pPr lvl="0"/>
            <a:r>
              <a:rPr lang="en-US" sz="1200" dirty="0"/>
              <a:t>3. The data point which is nearer to the cluster to which it belongs to should be left as it is.</a:t>
            </a:r>
          </a:p>
          <a:p>
            <a:pPr lvl="0"/>
            <a:r>
              <a:rPr lang="en-US" sz="1200" dirty="0"/>
              <a:t>4. The data point which is not nearby to the cluster to which it belongs to should be then shifted to the nearby cluster.</a:t>
            </a:r>
            <a:endParaRPr lang="en-IN" sz="1200" dirty="0"/>
          </a:p>
          <a:p>
            <a:pPr lvl="0"/>
            <a:r>
              <a:rPr lang="en-US" sz="1200" dirty="0"/>
              <a:t>5. Repeat all the above steps for entire data points. 6. Once the clusters are constant, clustering process needs to be stopped.</a:t>
            </a:r>
          </a:p>
          <a:p>
            <a:r>
              <a:rPr lang="en-US" sz="1200" b="1" dirty="0"/>
              <a:t>GABOR WAVELET:</a:t>
            </a:r>
          </a:p>
          <a:p>
            <a:r>
              <a:rPr lang="en-US" sz="1200" dirty="0"/>
              <a:t>Texture features are used on the various wavelet methods. Wavelet conversion is one of the most popular methods used for the time-frequency-transformations. The wavelets transform decomposes an input signal into low frequency and high frequency component using a filter. Wavelets can be separated into different basis functions for image compression and recognition. Gabor wavelet used to different methods but improve the efficiency of low and quality of different images in Gabor.</a:t>
            </a:r>
            <a:endParaRPr lang="en-IN" sz="1200" dirty="0"/>
          </a:p>
          <a:p>
            <a:endParaRPr lang="en-IN" sz="1200" dirty="0"/>
          </a:p>
          <a:p>
            <a:pPr lvl="0"/>
            <a:endParaRPr lang="en-IN" sz="1100" dirty="0"/>
          </a:p>
          <a:p>
            <a:pPr lvl="0"/>
            <a:endParaRPr lang="en-IN" sz="1200" dirty="0"/>
          </a:p>
          <a:p>
            <a:endParaRPr lang="en-US" sz="1200" dirty="0"/>
          </a:p>
          <a:p>
            <a:r>
              <a:rPr lang="en-US" sz="1200" b="1" dirty="0"/>
              <a:t> </a:t>
            </a:r>
            <a:endParaRPr lang="en-US" sz="1200" dirty="0"/>
          </a:p>
          <a:p>
            <a:endParaRPr lang="en-AU" sz="1188" b="1" i="1" dirty="0"/>
          </a:p>
        </p:txBody>
      </p:sp>
      <p:sp>
        <p:nvSpPr>
          <p:cNvPr id="49" name="Rectangle 48"/>
          <p:cNvSpPr/>
          <p:nvPr/>
        </p:nvSpPr>
        <p:spPr>
          <a:xfrm>
            <a:off x="6385356" y="3158842"/>
            <a:ext cx="710769" cy="305596"/>
          </a:xfrm>
          <a:prstGeom prst="rect">
            <a:avLst/>
          </a:prstGeom>
        </p:spPr>
        <p:txBody>
          <a:bodyPr wrap="square">
            <a:spAutoFit/>
          </a:bodyPr>
          <a:lstStyle/>
          <a:p>
            <a:r>
              <a:rPr lang="en-AU" sz="693" dirty="0"/>
              <a:t>Figure 2</a:t>
            </a:r>
          </a:p>
          <a:p>
            <a:endParaRPr lang="en-AU" sz="693" dirty="0"/>
          </a:p>
        </p:txBody>
      </p:sp>
      <p:sp>
        <p:nvSpPr>
          <p:cNvPr id="50" name="Rectangle 49"/>
          <p:cNvSpPr/>
          <p:nvPr/>
        </p:nvSpPr>
        <p:spPr>
          <a:xfrm>
            <a:off x="8846445" y="3178083"/>
            <a:ext cx="754755" cy="198965"/>
          </a:xfrm>
          <a:prstGeom prst="rect">
            <a:avLst/>
          </a:prstGeom>
        </p:spPr>
        <p:txBody>
          <a:bodyPr wrap="square">
            <a:spAutoFit/>
          </a:bodyPr>
          <a:lstStyle/>
          <a:p>
            <a:r>
              <a:rPr lang="en-AU" sz="693" dirty="0"/>
              <a:t>Figure 3</a:t>
            </a:r>
          </a:p>
        </p:txBody>
      </p:sp>
      <p:sp>
        <p:nvSpPr>
          <p:cNvPr id="51" name="Rectangle 50"/>
          <p:cNvSpPr/>
          <p:nvPr/>
        </p:nvSpPr>
        <p:spPr>
          <a:xfrm>
            <a:off x="6500134" y="4827283"/>
            <a:ext cx="519791" cy="305596"/>
          </a:xfrm>
          <a:prstGeom prst="rect">
            <a:avLst/>
          </a:prstGeom>
        </p:spPr>
        <p:txBody>
          <a:bodyPr wrap="square">
            <a:spAutoFit/>
          </a:bodyPr>
          <a:lstStyle/>
          <a:p>
            <a:r>
              <a:rPr lang="en-AU" sz="693" dirty="0"/>
              <a:t>Figure 4</a:t>
            </a:r>
          </a:p>
          <a:p>
            <a:endParaRPr lang="en-AU" sz="693" dirty="0"/>
          </a:p>
        </p:txBody>
      </p:sp>
      <p:sp>
        <p:nvSpPr>
          <p:cNvPr id="54" name="Rectangle 53"/>
          <p:cNvSpPr/>
          <p:nvPr/>
        </p:nvSpPr>
        <p:spPr>
          <a:xfrm>
            <a:off x="8963026" y="4875386"/>
            <a:ext cx="519674" cy="198965"/>
          </a:xfrm>
          <a:prstGeom prst="rect">
            <a:avLst/>
          </a:prstGeom>
        </p:spPr>
        <p:txBody>
          <a:bodyPr wrap="square">
            <a:spAutoFit/>
          </a:bodyPr>
          <a:lstStyle/>
          <a:p>
            <a:r>
              <a:rPr lang="en-AU" sz="693" dirty="0"/>
              <a:t>Figure 5</a:t>
            </a:r>
          </a:p>
        </p:txBody>
      </p:sp>
      <p:sp>
        <p:nvSpPr>
          <p:cNvPr id="55" name="Rectangle 54"/>
          <p:cNvSpPr/>
          <p:nvPr/>
        </p:nvSpPr>
        <p:spPr>
          <a:xfrm>
            <a:off x="5418985" y="5073596"/>
            <a:ext cx="5007042" cy="2295308"/>
          </a:xfrm>
          <a:prstGeom prst="rect">
            <a:avLst/>
          </a:prstGeom>
        </p:spPr>
        <p:txBody>
          <a:bodyPr wrap="square">
            <a:spAutoFit/>
          </a:bodyPr>
          <a:lstStyle/>
          <a:p>
            <a:r>
              <a:rPr lang="en-US" sz="1188" b="1" dirty="0"/>
              <a:t>Figure 2</a:t>
            </a:r>
            <a:r>
              <a:rPr lang="en-US" sz="1188" dirty="0"/>
              <a:t>:The figure shows enhanced image after performing the preprocessing of the input image.</a:t>
            </a:r>
          </a:p>
          <a:p>
            <a:r>
              <a:rPr lang="en-US" sz="1188" b="1" dirty="0"/>
              <a:t>Figure 3:</a:t>
            </a:r>
            <a:r>
              <a:rPr lang="en-US" sz="1188" dirty="0"/>
              <a:t>This figures shows the noise removed image after the removal of noise from the enhanced image using median filter.</a:t>
            </a:r>
          </a:p>
          <a:p>
            <a:r>
              <a:rPr lang="en-US" sz="1188" b="1" dirty="0"/>
              <a:t>Figure 4</a:t>
            </a:r>
            <a:r>
              <a:rPr lang="en-US" sz="1188" dirty="0"/>
              <a:t>:This figure shows the clustered image after the segmentation is made to </a:t>
            </a:r>
            <a:r>
              <a:rPr lang="en-US" sz="1188" dirty="0" err="1"/>
              <a:t>to</a:t>
            </a:r>
            <a:r>
              <a:rPr lang="en-US" sz="1188" dirty="0"/>
              <a:t> the noised removed image using k-means clustering.</a:t>
            </a:r>
          </a:p>
          <a:p>
            <a:r>
              <a:rPr lang="en-US" sz="1188" b="1" dirty="0"/>
              <a:t>Figure 5</a:t>
            </a:r>
            <a:r>
              <a:rPr lang="en-US" sz="1188" dirty="0"/>
              <a:t>:</a:t>
            </a:r>
            <a:r>
              <a:rPr lang="en-US" sz="1200" dirty="0"/>
              <a:t>The clustered image is used for feature extraction using Gabor wavelet method. The Region of Interest (ROI)is extracted using clustered image. After the region of interest, the ROI classification is done using SVM. The final output of the fruit image is classified under the category of ripe or not ripe.</a:t>
            </a:r>
            <a:endParaRPr lang="en-IN" sz="1200" dirty="0"/>
          </a:p>
          <a:p>
            <a:endParaRPr lang="en-AU" sz="1188" b="1" dirty="0"/>
          </a:p>
        </p:txBody>
      </p:sp>
      <p:sp>
        <p:nvSpPr>
          <p:cNvPr id="57" name="Rectangle 56"/>
          <p:cNvSpPr/>
          <p:nvPr/>
        </p:nvSpPr>
        <p:spPr>
          <a:xfrm>
            <a:off x="5534188" y="9274419"/>
            <a:ext cx="2850361" cy="229422"/>
          </a:xfrm>
          <a:prstGeom prst="rect">
            <a:avLst/>
          </a:prstGeom>
        </p:spPr>
        <p:txBody>
          <a:bodyPr wrap="square">
            <a:spAutoFit/>
          </a:bodyPr>
          <a:lstStyle/>
          <a:p>
            <a:pPr algn="ctr"/>
            <a:r>
              <a:rPr lang="en-US" sz="891" dirty="0"/>
              <a:t>Figure 6</a:t>
            </a:r>
            <a:endParaRPr lang="en-AU" sz="891" i="1" dirty="0"/>
          </a:p>
        </p:txBody>
      </p:sp>
      <p:cxnSp>
        <p:nvCxnSpPr>
          <p:cNvPr id="59" name="Straight Connector 58"/>
          <p:cNvCxnSpPr/>
          <p:nvPr/>
        </p:nvCxnSpPr>
        <p:spPr>
          <a:xfrm>
            <a:off x="5338834" y="12244151"/>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338834" y="9457746"/>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348264" y="12588326"/>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24576" y="7553543"/>
            <a:ext cx="2110880" cy="823559"/>
          </a:xfrm>
          <a:prstGeom prst="rect">
            <a:avLst/>
          </a:prstGeom>
        </p:spPr>
        <p:txBody>
          <a:bodyPr wrap="square">
            <a:spAutoFit/>
          </a:bodyPr>
          <a:lstStyle/>
          <a:p>
            <a:r>
              <a:rPr lang="en-AU" sz="1188" b="1" dirty="0"/>
              <a:t>Figure 6</a:t>
            </a:r>
            <a:r>
              <a:rPr lang="en-AU" sz="1188" dirty="0"/>
              <a:t>:This figure shows the results obtained using SVM technique for </a:t>
            </a:r>
            <a:r>
              <a:rPr lang="en-AU" sz="1188" dirty="0" err="1"/>
              <a:t>dfferent</a:t>
            </a:r>
            <a:r>
              <a:rPr lang="en-AU" sz="1188" dirty="0"/>
              <a:t> kinds of </a:t>
            </a:r>
            <a:r>
              <a:rPr lang="en-AU" sz="1188" dirty="0" err="1"/>
              <a:t>riped</a:t>
            </a:r>
            <a:r>
              <a:rPr lang="en-AU" sz="1188" dirty="0"/>
              <a:t> and not </a:t>
            </a:r>
            <a:r>
              <a:rPr lang="en-AU" sz="1188" dirty="0" err="1"/>
              <a:t>not</a:t>
            </a:r>
            <a:r>
              <a:rPr lang="en-AU" sz="1188" dirty="0"/>
              <a:t> </a:t>
            </a:r>
            <a:r>
              <a:rPr lang="en-AU" sz="1188" dirty="0" err="1"/>
              <a:t>riped</a:t>
            </a:r>
            <a:r>
              <a:rPr lang="en-AU" sz="1188" dirty="0"/>
              <a:t> fruits.</a:t>
            </a:r>
          </a:p>
        </p:txBody>
      </p:sp>
      <p:sp>
        <p:nvSpPr>
          <p:cNvPr id="39" name="Text Placeholder 68"/>
          <p:cNvSpPr txBox="1">
            <a:spLocks/>
          </p:cNvSpPr>
          <p:nvPr/>
        </p:nvSpPr>
        <p:spPr>
          <a:xfrm>
            <a:off x="375832" y="8180887"/>
            <a:ext cx="4862918" cy="2420437"/>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200" dirty="0">
                <a:latin typeface="Calibri" panose="020F0502020204030204" pitchFamily="34" charset="0"/>
                <a:cs typeface="Calibri" panose="020F0502020204030204" pitchFamily="34" charset="0"/>
              </a:rPr>
              <a:t>In the proposed system we use support vector machine (SVM), for effective classification of fruits. The proposed algorithm uses:1) K-mean clustering 2) Gabor wavelet.3) support vector machine (SVM). In preprocessing stage, the image color index is reduced. The noise is removed using median filter. Then the images are processed using k-means clustering. the clustered image is used in the feature extraction. In the feature extraction we use speeded up robust feature algorithm-based scheme, called Gabor wavelet is used to get the better accuracy in less span of time. Gabor wavelet gives an accuracy of 97% in the output. Classification is done using SVM.          The advantages of this prosed system are:                                                          </a:t>
            </a:r>
            <a:r>
              <a:rPr lang="en-IN" sz="1200" dirty="0">
                <a:latin typeface="Calibri" panose="020F0502020204030204" pitchFamily="34" charset="0"/>
                <a:cs typeface="Calibri" panose="020F0502020204030204" pitchFamily="34" charset="0"/>
              </a:rPr>
              <a:t>Based on k-means clustering, segmentation and classification can be easily performed. Hence time consumption will be less.</a:t>
            </a:r>
            <a:r>
              <a:rPr lang="en-US" sz="1200" dirty="0">
                <a:latin typeface="Calibri" panose="020F0502020204030204" pitchFamily="34" charset="0"/>
                <a:cs typeface="Calibri" panose="020F0502020204030204" pitchFamily="34" charset="0"/>
              </a:rPr>
              <a:t>SVMs are much faster than multilayer perceptron networks and accurately predict target probability score</a:t>
            </a:r>
            <a:endParaRPr lang="en-IN" sz="1200" dirty="0">
              <a:latin typeface="Calibri" panose="020F0502020204030204" pitchFamily="34" charset="0"/>
              <a:cs typeface="Calibri" panose="020F0502020204030204" pitchFamily="34" charset="0"/>
            </a:endParaRPr>
          </a:p>
          <a:p>
            <a:endParaRPr lang="en-US" sz="1200" dirty="0"/>
          </a:p>
        </p:txBody>
      </p:sp>
      <p:pic>
        <p:nvPicPr>
          <p:cNvPr id="4" name="Picture 2">
            <a:extLst>
              <a:ext uri="{FF2B5EF4-FFF2-40B4-BE49-F238E27FC236}">
                <a16:creationId xmlns:a16="http://schemas.microsoft.com/office/drawing/2014/main" id="{809279FD-9E1D-4442-A2CA-92C760B867A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983" y="5238324"/>
            <a:ext cx="4923767" cy="266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a:extLst>
              <a:ext uri="{FF2B5EF4-FFF2-40B4-BE49-F238E27FC236}">
                <a16:creationId xmlns:a16="http://schemas.microsoft.com/office/drawing/2014/main" id="{F939F299-3B62-4A66-B9FA-F0299A928C06}"/>
              </a:ext>
            </a:extLst>
          </p:cNvPr>
          <p:cNvPicPr/>
          <p:nvPr/>
        </p:nvPicPr>
        <p:blipFill rotWithShape="1">
          <a:blip r:embed="rId6"/>
          <a:srcRect l="7681" t="13221" r="5350" b="1680"/>
          <a:stretch/>
        </p:blipFill>
        <p:spPr bwMode="auto">
          <a:xfrm>
            <a:off x="5441447" y="1663135"/>
            <a:ext cx="2435729" cy="1448359"/>
          </a:xfrm>
          <a:prstGeom prst="rect">
            <a:avLst/>
          </a:prstGeom>
          <a:ln>
            <a:noFill/>
          </a:ln>
          <a:extLst>
            <a:ext uri="{53640926-AAD7-44D8-BBD7-CCE9431645EC}">
              <a14:shadowObscured xmlns:a14="http://schemas.microsoft.com/office/drawing/2010/main"/>
            </a:ext>
          </a:extLst>
        </p:spPr>
      </p:pic>
      <p:pic>
        <p:nvPicPr>
          <p:cNvPr id="43" name="Content Placeholder 3">
            <a:extLst>
              <a:ext uri="{FF2B5EF4-FFF2-40B4-BE49-F238E27FC236}">
                <a16:creationId xmlns:a16="http://schemas.microsoft.com/office/drawing/2014/main" id="{B9E2DEF0-BD20-423C-BAF0-515BB80B8391}"/>
              </a:ext>
            </a:extLst>
          </p:cNvPr>
          <p:cNvPicPr/>
          <p:nvPr/>
        </p:nvPicPr>
        <p:blipFill rotWithShape="1">
          <a:blip r:embed="rId7"/>
          <a:srcRect l="7178" t="13076" r="6931" b="3462"/>
          <a:stretch/>
        </p:blipFill>
        <p:spPr bwMode="auto">
          <a:xfrm>
            <a:off x="7972425" y="1667911"/>
            <a:ext cx="2362200" cy="1377950"/>
          </a:xfrm>
          <a:prstGeom prst="rect">
            <a:avLst/>
          </a:prstGeom>
          <a:ln>
            <a:noFill/>
          </a:ln>
          <a:extLst>
            <a:ext uri="{53640926-AAD7-44D8-BBD7-CCE9431645EC}">
              <a14:shadowObscured xmlns:a14="http://schemas.microsoft.com/office/drawing/2010/main"/>
            </a:ext>
          </a:extLst>
        </p:spPr>
      </p:pic>
      <p:pic>
        <p:nvPicPr>
          <p:cNvPr id="44" name="Content Placeholder 3">
            <a:extLst>
              <a:ext uri="{FF2B5EF4-FFF2-40B4-BE49-F238E27FC236}">
                <a16:creationId xmlns:a16="http://schemas.microsoft.com/office/drawing/2014/main" id="{54A3C996-D221-4015-8864-27DD41D97B2B}"/>
              </a:ext>
            </a:extLst>
          </p:cNvPr>
          <p:cNvPicPr/>
          <p:nvPr/>
        </p:nvPicPr>
        <p:blipFill rotWithShape="1">
          <a:blip r:embed="rId8"/>
          <a:srcRect l="5651" t="13748" r="4941" b="4412"/>
          <a:stretch/>
        </p:blipFill>
        <p:spPr bwMode="auto">
          <a:xfrm>
            <a:off x="5418984" y="3417316"/>
            <a:ext cx="2435729" cy="1292150"/>
          </a:xfrm>
          <a:prstGeom prst="rect">
            <a:avLst/>
          </a:prstGeom>
          <a:ln>
            <a:noFill/>
          </a:ln>
          <a:extLst>
            <a:ext uri="{53640926-AAD7-44D8-BBD7-CCE9431645EC}">
              <a14:shadowObscured xmlns:a14="http://schemas.microsoft.com/office/drawing/2010/main"/>
            </a:ext>
          </a:extLst>
        </p:spPr>
      </p:pic>
      <p:pic>
        <p:nvPicPr>
          <p:cNvPr id="45" name="Content Placeholder 3">
            <a:extLst>
              <a:ext uri="{FF2B5EF4-FFF2-40B4-BE49-F238E27FC236}">
                <a16:creationId xmlns:a16="http://schemas.microsoft.com/office/drawing/2014/main" id="{EC28AEF0-9D1C-4E31-B1EA-0D5940E72E06}"/>
              </a:ext>
            </a:extLst>
          </p:cNvPr>
          <p:cNvPicPr/>
          <p:nvPr/>
        </p:nvPicPr>
        <p:blipFill rotWithShape="1">
          <a:blip r:embed="rId9"/>
          <a:srcRect t="16170" r="17128"/>
          <a:stretch/>
        </p:blipFill>
        <p:spPr bwMode="auto">
          <a:xfrm>
            <a:off x="7972424" y="3404643"/>
            <a:ext cx="2362200" cy="1292150"/>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35FF2BC2-2FE2-4D37-B824-0574467455B0}"/>
              </a:ext>
            </a:extLst>
          </p:cNvPr>
          <p:cNvSpPr txBox="1"/>
          <p:nvPr/>
        </p:nvSpPr>
        <p:spPr>
          <a:xfrm>
            <a:off x="2351314" y="7903694"/>
            <a:ext cx="1088572" cy="246221"/>
          </a:xfrm>
          <a:prstGeom prst="rect">
            <a:avLst/>
          </a:prstGeom>
          <a:noFill/>
        </p:spPr>
        <p:txBody>
          <a:bodyPr wrap="square" rtlCol="0">
            <a:spAutoFit/>
          </a:bodyPr>
          <a:lstStyle/>
          <a:p>
            <a:r>
              <a:rPr lang="en-IN" sz="1000" b="1" dirty="0"/>
              <a:t>FLOW</a:t>
            </a:r>
            <a:r>
              <a:rPr lang="en-IN" sz="1000" dirty="0"/>
              <a:t> </a:t>
            </a:r>
            <a:r>
              <a:rPr lang="en-IN" sz="1000" b="1" dirty="0"/>
              <a:t>CHART:1</a:t>
            </a:r>
          </a:p>
        </p:txBody>
      </p:sp>
      <p:pic>
        <p:nvPicPr>
          <p:cNvPr id="46" name="Picture 45">
            <a:extLst>
              <a:ext uri="{FF2B5EF4-FFF2-40B4-BE49-F238E27FC236}">
                <a16:creationId xmlns:a16="http://schemas.microsoft.com/office/drawing/2014/main" id="{B4C8ECE1-7024-4562-A057-4AF3833D6DAC}"/>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21697" y="7426193"/>
            <a:ext cx="3062851" cy="1895513"/>
          </a:xfrm>
          <a:prstGeom prst="rect">
            <a:avLst/>
          </a:prstGeom>
          <a:noFill/>
          <a:ln>
            <a:noFill/>
          </a:ln>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906</TotalTime>
  <Words>1045</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prasanna</cp:lastModifiedBy>
  <cp:revision>62</cp:revision>
  <dcterms:created xsi:type="dcterms:W3CDTF">2016-03-28T06:32:15Z</dcterms:created>
  <dcterms:modified xsi:type="dcterms:W3CDTF">2020-05-16T07:47:22Z</dcterms:modified>
</cp:coreProperties>
</file>