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67" r:id="rId14"/>
    <p:sldId id="268" r:id="rId15"/>
    <p:sldId id="269" r:id="rId16"/>
    <p:sldId id="275" r:id="rId17"/>
    <p:sldId id="270" r:id="rId18"/>
    <p:sldId id="271"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21A16-9B5A-4E26-8032-617DA21388B8}" type="doc">
      <dgm:prSet loTypeId="urn:microsoft.com/office/officeart/2005/8/layout/vList2" loCatId="list" qsTypeId="urn:microsoft.com/office/officeart/2005/8/quickstyle/simple5" qsCatId="simple" csTypeId="urn:microsoft.com/office/officeart/2005/8/colors/accent4_2" csCatId="accent4" phldr="1"/>
      <dgm:spPr/>
      <dgm:t>
        <a:bodyPr/>
        <a:lstStyle/>
        <a:p>
          <a:endParaRPr lang="en-US"/>
        </a:p>
      </dgm:t>
    </dgm:pt>
    <dgm:pt modelId="{BBA8D41C-18E4-42A7-945D-C8DE73011136}">
      <dgm:prSet/>
      <dgm:spPr/>
      <dgm:t>
        <a:bodyPr/>
        <a:lstStyle/>
        <a:p>
          <a:pPr rtl="0"/>
          <a:r>
            <a:rPr lang="en-IN" b="1" dirty="0" smtClean="0">
              <a:latin typeface="Times New Roman" panose="02020603050405020304" pitchFamily="18" charset="0"/>
              <a:cs typeface="Times New Roman" panose="02020603050405020304" pitchFamily="18" charset="0"/>
            </a:rPr>
            <a:t>OBJECTIVE</a:t>
          </a:r>
          <a:r>
            <a:rPr lang="en-IN" dirty="0" smtClean="0">
              <a:latin typeface="Times New Roman" panose="02020603050405020304" pitchFamily="18" charset="0"/>
              <a:cs typeface="Times New Roman" panose="02020603050405020304" pitchFamily="18" charset="0"/>
            </a:rPr>
            <a:t> </a:t>
          </a:r>
        </a:p>
        <a:p>
          <a:pPr rtl="0"/>
          <a:r>
            <a:rPr lang="en-IN" dirty="0" smtClean="0">
              <a:latin typeface="Times New Roman" panose="02020603050405020304" pitchFamily="18" charset="0"/>
              <a:cs typeface="Times New Roman" panose="02020603050405020304" pitchFamily="18" charset="0"/>
            </a:rPr>
            <a:t>The objective of this project is to help hotels increase revenue and improve operations by reducing cancellation rates, increasing customer retention, diversifying booking channels, optimizing pricing strategies, and enhancing operational efficiency.</a:t>
          </a:r>
          <a:endParaRPr lang="en-IN" dirty="0">
            <a:latin typeface="Times New Roman" panose="02020603050405020304" pitchFamily="18" charset="0"/>
            <a:cs typeface="Times New Roman" panose="02020603050405020304" pitchFamily="18" charset="0"/>
          </a:endParaRPr>
        </a:p>
      </dgm:t>
    </dgm:pt>
    <dgm:pt modelId="{F1115D03-D0DB-4DC2-9875-BA09B9363155}" type="parTrans" cxnId="{615EE05A-3118-4FE7-A8A9-978D1FAD1AAB}">
      <dgm:prSet/>
      <dgm:spPr/>
      <dgm:t>
        <a:bodyPr/>
        <a:lstStyle/>
        <a:p>
          <a:endParaRPr lang="en-US">
            <a:latin typeface="Times New Roman" panose="02020603050405020304" pitchFamily="18" charset="0"/>
            <a:cs typeface="Times New Roman" panose="02020603050405020304" pitchFamily="18" charset="0"/>
          </a:endParaRPr>
        </a:p>
      </dgm:t>
    </dgm:pt>
    <dgm:pt modelId="{CFE657C1-BDC4-4B5C-8983-9E4D369B1591}" type="sibTrans" cxnId="{615EE05A-3118-4FE7-A8A9-978D1FAD1AAB}">
      <dgm:prSet/>
      <dgm:spPr/>
      <dgm:t>
        <a:bodyPr/>
        <a:lstStyle/>
        <a:p>
          <a:endParaRPr lang="en-US">
            <a:latin typeface="Times New Roman" panose="02020603050405020304" pitchFamily="18" charset="0"/>
            <a:cs typeface="Times New Roman" panose="02020603050405020304" pitchFamily="18" charset="0"/>
          </a:endParaRPr>
        </a:p>
      </dgm:t>
    </dgm:pt>
    <dgm:pt modelId="{3A361C81-2017-4F97-B8F6-B5F6366B45C7}">
      <dgm:prSet/>
      <dgm:spPr/>
      <dgm:t>
        <a:bodyPr/>
        <a:lstStyle/>
        <a:p>
          <a:pPr rtl="0"/>
          <a:r>
            <a:rPr lang="en-IN" b="1" dirty="0" smtClean="0">
              <a:latin typeface="Times New Roman" panose="02020603050405020304" pitchFamily="18" charset="0"/>
              <a:cs typeface="Times New Roman" panose="02020603050405020304" pitchFamily="18" charset="0"/>
            </a:rPr>
            <a:t>PROBLEM STATEMENT</a:t>
          </a:r>
          <a:r>
            <a:rPr lang="en-IN" dirty="0" smtClean="0">
              <a:latin typeface="Times New Roman" panose="02020603050405020304" pitchFamily="18" charset="0"/>
              <a:cs typeface="Times New Roman" panose="02020603050405020304" pitchFamily="18" charset="0"/>
            </a:rPr>
            <a:t> </a:t>
          </a:r>
        </a:p>
        <a:p>
          <a:pPr rtl="0"/>
          <a:r>
            <a:rPr lang="en-IN" dirty="0" smtClean="0">
              <a:latin typeface="Times New Roman" panose="02020603050405020304" pitchFamily="18" charset="0"/>
              <a:cs typeface="Times New Roman" panose="02020603050405020304" pitchFamily="18" charset="0"/>
            </a:rPr>
            <a:t>Both City &amp; Resort Hotels are experiencing high cancellation rates, leading to reduced revenues and underutilized rooms.</a:t>
          </a:r>
          <a:endParaRPr lang="en-IN" dirty="0">
            <a:latin typeface="Times New Roman" panose="02020603050405020304" pitchFamily="18" charset="0"/>
            <a:cs typeface="Times New Roman" panose="02020603050405020304" pitchFamily="18" charset="0"/>
          </a:endParaRPr>
        </a:p>
      </dgm:t>
    </dgm:pt>
    <dgm:pt modelId="{519CAAE7-D0E2-44FB-A2DC-FBC0394E8B8E}" type="parTrans" cxnId="{41203603-F852-4CEB-BECA-21362238AF9C}">
      <dgm:prSet/>
      <dgm:spPr/>
      <dgm:t>
        <a:bodyPr/>
        <a:lstStyle/>
        <a:p>
          <a:endParaRPr lang="en-US">
            <a:latin typeface="Times New Roman" panose="02020603050405020304" pitchFamily="18" charset="0"/>
            <a:cs typeface="Times New Roman" panose="02020603050405020304" pitchFamily="18" charset="0"/>
          </a:endParaRPr>
        </a:p>
      </dgm:t>
    </dgm:pt>
    <dgm:pt modelId="{F2C8BB65-522D-4815-800B-21890A562BC2}" type="sibTrans" cxnId="{41203603-F852-4CEB-BECA-21362238AF9C}">
      <dgm:prSet/>
      <dgm:spPr/>
      <dgm:t>
        <a:bodyPr/>
        <a:lstStyle/>
        <a:p>
          <a:endParaRPr lang="en-US">
            <a:latin typeface="Times New Roman" panose="02020603050405020304" pitchFamily="18" charset="0"/>
            <a:cs typeface="Times New Roman" panose="02020603050405020304" pitchFamily="18" charset="0"/>
          </a:endParaRPr>
        </a:p>
      </dgm:t>
    </dgm:pt>
    <dgm:pt modelId="{5155FA1C-7ACA-433D-A6E6-EE8C149453E2}">
      <dgm:prSet/>
      <dgm:spPr/>
      <dgm:t>
        <a:bodyPr/>
        <a:lstStyle/>
        <a:p>
          <a:pPr rtl="0"/>
          <a:r>
            <a:rPr lang="en-IN" b="1" dirty="0" smtClean="0">
              <a:latin typeface="Times New Roman" panose="02020603050405020304" pitchFamily="18" charset="0"/>
              <a:cs typeface="Times New Roman" panose="02020603050405020304" pitchFamily="18" charset="0"/>
            </a:rPr>
            <a:t>POSSIBLE SOLUTIONS</a:t>
          </a:r>
        </a:p>
        <a:p>
          <a:pPr rtl="0"/>
          <a:r>
            <a:rPr lang="en-IN" dirty="0" smtClean="0">
              <a:latin typeface="Times New Roman" panose="02020603050405020304" pitchFamily="18" charset="0"/>
              <a:cs typeface="Times New Roman" panose="02020603050405020304" pitchFamily="18" charset="0"/>
            </a:rPr>
            <a:t> Providing actionable solutions and strategies to minimize cancellations and improve bookings and revenue generation.</a:t>
          </a:r>
          <a:endParaRPr lang="en-IN" dirty="0">
            <a:latin typeface="Times New Roman" panose="02020603050405020304" pitchFamily="18" charset="0"/>
            <a:cs typeface="Times New Roman" panose="02020603050405020304" pitchFamily="18" charset="0"/>
          </a:endParaRPr>
        </a:p>
      </dgm:t>
    </dgm:pt>
    <dgm:pt modelId="{1BA517D1-95DC-484B-B769-1DD11EFDDF82}" type="parTrans" cxnId="{DA1379B6-7B22-4A44-9EBC-A4307FF13870}">
      <dgm:prSet/>
      <dgm:spPr/>
      <dgm:t>
        <a:bodyPr/>
        <a:lstStyle/>
        <a:p>
          <a:endParaRPr lang="en-US">
            <a:latin typeface="Times New Roman" panose="02020603050405020304" pitchFamily="18" charset="0"/>
            <a:cs typeface="Times New Roman" panose="02020603050405020304" pitchFamily="18" charset="0"/>
          </a:endParaRPr>
        </a:p>
      </dgm:t>
    </dgm:pt>
    <dgm:pt modelId="{10EA5F48-F974-4C1B-97C6-EDBFBCA18386}" type="sibTrans" cxnId="{DA1379B6-7B22-4A44-9EBC-A4307FF13870}">
      <dgm:prSet/>
      <dgm:spPr/>
      <dgm:t>
        <a:bodyPr/>
        <a:lstStyle/>
        <a:p>
          <a:endParaRPr lang="en-US">
            <a:latin typeface="Times New Roman" panose="02020603050405020304" pitchFamily="18" charset="0"/>
            <a:cs typeface="Times New Roman" panose="02020603050405020304" pitchFamily="18" charset="0"/>
          </a:endParaRPr>
        </a:p>
      </dgm:t>
    </dgm:pt>
    <dgm:pt modelId="{DDEA55A1-EAD1-47DA-84B2-D8936009D7D9}">
      <dgm:prSet/>
      <dgm:spPr/>
      <dgm:t>
        <a:bodyPr/>
        <a:lstStyle/>
        <a:p>
          <a:pPr rtl="0"/>
          <a:r>
            <a:rPr lang="en-IN" b="1" dirty="0" smtClean="0">
              <a:latin typeface="Times New Roman" panose="02020603050405020304" pitchFamily="18" charset="0"/>
              <a:cs typeface="Times New Roman" panose="02020603050405020304" pitchFamily="18" charset="0"/>
            </a:rPr>
            <a:t>INSIGHTS</a:t>
          </a:r>
          <a:r>
            <a:rPr lang="en-IN" dirty="0" smtClean="0">
              <a:latin typeface="Times New Roman" panose="02020603050405020304" pitchFamily="18" charset="0"/>
              <a:cs typeface="Times New Roman" panose="02020603050405020304" pitchFamily="18" charset="0"/>
            </a:rPr>
            <a:t> </a:t>
          </a:r>
        </a:p>
        <a:p>
          <a:pPr rtl="0"/>
          <a:r>
            <a:rPr lang="en-IN" dirty="0" smtClean="0">
              <a:latin typeface="Times New Roman" panose="02020603050405020304" pitchFamily="18" charset="0"/>
              <a:cs typeface="Times New Roman" panose="02020603050405020304" pitchFamily="18" charset="0"/>
            </a:rPr>
            <a:t>Sharing Key insights gained from the analysis, revealing patterns and correlation impacting cancellation rates.</a:t>
          </a:r>
          <a:endParaRPr lang="en-IN" dirty="0">
            <a:latin typeface="Times New Roman" panose="02020603050405020304" pitchFamily="18" charset="0"/>
            <a:cs typeface="Times New Roman" panose="02020603050405020304" pitchFamily="18" charset="0"/>
          </a:endParaRPr>
        </a:p>
      </dgm:t>
    </dgm:pt>
    <dgm:pt modelId="{3DCE12D8-065B-4AA0-8CB7-4314DDB7A02D}" type="parTrans" cxnId="{DA8F4EB5-3008-4DB3-9297-B402B50289C4}">
      <dgm:prSet/>
      <dgm:spPr/>
      <dgm:t>
        <a:bodyPr/>
        <a:lstStyle/>
        <a:p>
          <a:endParaRPr lang="en-US">
            <a:latin typeface="Times New Roman" panose="02020603050405020304" pitchFamily="18" charset="0"/>
            <a:cs typeface="Times New Roman" panose="02020603050405020304" pitchFamily="18" charset="0"/>
          </a:endParaRPr>
        </a:p>
      </dgm:t>
    </dgm:pt>
    <dgm:pt modelId="{865BF65B-C72F-4C00-B842-6104F5EC75B1}" type="sibTrans" cxnId="{DA8F4EB5-3008-4DB3-9297-B402B50289C4}">
      <dgm:prSet/>
      <dgm:spPr/>
      <dgm:t>
        <a:bodyPr/>
        <a:lstStyle/>
        <a:p>
          <a:endParaRPr lang="en-US">
            <a:latin typeface="Times New Roman" panose="02020603050405020304" pitchFamily="18" charset="0"/>
            <a:cs typeface="Times New Roman" panose="02020603050405020304" pitchFamily="18" charset="0"/>
          </a:endParaRPr>
        </a:p>
      </dgm:t>
    </dgm:pt>
    <dgm:pt modelId="{423F87C8-C3B5-42AE-8DFC-B689C3AEFBCE}" type="pres">
      <dgm:prSet presAssocID="{4BB21A16-9B5A-4E26-8032-617DA21388B8}" presName="linear" presStyleCnt="0">
        <dgm:presLayoutVars>
          <dgm:animLvl val="lvl"/>
          <dgm:resizeHandles val="exact"/>
        </dgm:presLayoutVars>
      </dgm:prSet>
      <dgm:spPr/>
      <dgm:t>
        <a:bodyPr/>
        <a:lstStyle/>
        <a:p>
          <a:endParaRPr lang="en-US"/>
        </a:p>
      </dgm:t>
    </dgm:pt>
    <dgm:pt modelId="{C1C54D76-E14D-4558-B101-3B3615A77CD2}" type="pres">
      <dgm:prSet presAssocID="{BBA8D41C-18E4-42A7-945D-C8DE73011136}" presName="parentText" presStyleLbl="node1" presStyleIdx="0" presStyleCnt="4">
        <dgm:presLayoutVars>
          <dgm:chMax val="0"/>
          <dgm:bulletEnabled val="1"/>
        </dgm:presLayoutVars>
      </dgm:prSet>
      <dgm:spPr/>
      <dgm:t>
        <a:bodyPr/>
        <a:lstStyle/>
        <a:p>
          <a:endParaRPr lang="en-US"/>
        </a:p>
      </dgm:t>
    </dgm:pt>
    <dgm:pt modelId="{A54CDED9-E61F-4DC7-80A9-F895DF4AE362}" type="pres">
      <dgm:prSet presAssocID="{CFE657C1-BDC4-4B5C-8983-9E4D369B1591}" presName="spacer" presStyleCnt="0"/>
      <dgm:spPr/>
    </dgm:pt>
    <dgm:pt modelId="{1746E627-DED6-4589-908D-B3D2E76DBEC1}" type="pres">
      <dgm:prSet presAssocID="{3A361C81-2017-4F97-B8F6-B5F6366B45C7}" presName="parentText" presStyleLbl="node1" presStyleIdx="1" presStyleCnt="4">
        <dgm:presLayoutVars>
          <dgm:chMax val="0"/>
          <dgm:bulletEnabled val="1"/>
        </dgm:presLayoutVars>
      </dgm:prSet>
      <dgm:spPr/>
      <dgm:t>
        <a:bodyPr/>
        <a:lstStyle/>
        <a:p>
          <a:endParaRPr lang="en-US"/>
        </a:p>
      </dgm:t>
    </dgm:pt>
    <dgm:pt modelId="{83A4AB61-0572-4731-9D5B-7A23CD7BF535}" type="pres">
      <dgm:prSet presAssocID="{F2C8BB65-522D-4815-800B-21890A562BC2}" presName="spacer" presStyleCnt="0"/>
      <dgm:spPr/>
    </dgm:pt>
    <dgm:pt modelId="{2FB83848-831C-4A1F-BA01-DF60196AF852}" type="pres">
      <dgm:prSet presAssocID="{5155FA1C-7ACA-433D-A6E6-EE8C149453E2}" presName="parentText" presStyleLbl="node1" presStyleIdx="2" presStyleCnt="4">
        <dgm:presLayoutVars>
          <dgm:chMax val="0"/>
          <dgm:bulletEnabled val="1"/>
        </dgm:presLayoutVars>
      </dgm:prSet>
      <dgm:spPr/>
      <dgm:t>
        <a:bodyPr/>
        <a:lstStyle/>
        <a:p>
          <a:endParaRPr lang="en-US"/>
        </a:p>
      </dgm:t>
    </dgm:pt>
    <dgm:pt modelId="{0D6C2442-A526-4153-B557-16CFF649EE55}" type="pres">
      <dgm:prSet presAssocID="{10EA5F48-F974-4C1B-97C6-EDBFBCA18386}" presName="spacer" presStyleCnt="0"/>
      <dgm:spPr/>
    </dgm:pt>
    <dgm:pt modelId="{931D79DF-3C88-47DB-AB08-27CFAAAA313D}" type="pres">
      <dgm:prSet presAssocID="{DDEA55A1-EAD1-47DA-84B2-D8936009D7D9}" presName="parentText" presStyleLbl="node1" presStyleIdx="3" presStyleCnt="4">
        <dgm:presLayoutVars>
          <dgm:chMax val="0"/>
          <dgm:bulletEnabled val="1"/>
        </dgm:presLayoutVars>
      </dgm:prSet>
      <dgm:spPr/>
      <dgm:t>
        <a:bodyPr/>
        <a:lstStyle/>
        <a:p>
          <a:endParaRPr lang="en-US"/>
        </a:p>
      </dgm:t>
    </dgm:pt>
  </dgm:ptLst>
  <dgm:cxnLst>
    <dgm:cxn modelId="{1F60F232-5FA0-4C39-A570-E6508A90F417}" type="presOf" srcId="{BBA8D41C-18E4-42A7-945D-C8DE73011136}" destId="{C1C54D76-E14D-4558-B101-3B3615A77CD2}" srcOrd="0" destOrd="0" presId="urn:microsoft.com/office/officeart/2005/8/layout/vList2"/>
    <dgm:cxn modelId="{DA1379B6-7B22-4A44-9EBC-A4307FF13870}" srcId="{4BB21A16-9B5A-4E26-8032-617DA21388B8}" destId="{5155FA1C-7ACA-433D-A6E6-EE8C149453E2}" srcOrd="2" destOrd="0" parTransId="{1BA517D1-95DC-484B-B769-1DD11EFDDF82}" sibTransId="{10EA5F48-F974-4C1B-97C6-EDBFBCA18386}"/>
    <dgm:cxn modelId="{41203603-F852-4CEB-BECA-21362238AF9C}" srcId="{4BB21A16-9B5A-4E26-8032-617DA21388B8}" destId="{3A361C81-2017-4F97-B8F6-B5F6366B45C7}" srcOrd="1" destOrd="0" parTransId="{519CAAE7-D0E2-44FB-A2DC-FBC0394E8B8E}" sibTransId="{F2C8BB65-522D-4815-800B-21890A562BC2}"/>
    <dgm:cxn modelId="{09262927-97AD-4C14-8E32-EF2EF4096B81}" type="presOf" srcId="{DDEA55A1-EAD1-47DA-84B2-D8936009D7D9}" destId="{931D79DF-3C88-47DB-AB08-27CFAAAA313D}" srcOrd="0" destOrd="0" presId="urn:microsoft.com/office/officeart/2005/8/layout/vList2"/>
    <dgm:cxn modelId="{DA8F4EB5-3008-4DB3-9297-B402B50289C4}" srcId="{4BB21A16-9B5A-4E26-8032-617DA21388B8}" destId="{DDEA55A1-EAD1-47DA-84B2-D8936009D7D9}" srcOrd="3" destOrd="0" parTransId="{3DCE12D8-065B-4AA0-8CB7-4314DDB7A02D}" sibTransId="{865BF65B-C72F-4C00-B842-6104F5EC75B1}"/>
    <dgm:cxn modelId="{615EE05A-3118-4FE7-A8A9-978D1FAD1AAB}" srcId="{4BB21A16-9B5A-4E26-8032-617DA21388B8}" destId="{BBA8D41C-18E4-42A7-945D-C8DE73011136}" srcOrd="0" destOrd="0" parTransId="{F1115D03-D0DB-4DC2-9875-BA09B9363155}" sibTransId="{CFE657C1-BDC4-4B5C-8983-9E4D369B1591}"/>
    <dgm:cxn modelId="{B6F3A027-A4A0-4B07-81F2-5F6F783E2427}" type="presOf" srcId="{5155FA1C-7ACA-433D-A6E6-EE8C149453E2}" destId="{2FB83848-831C-4A1F-BA01-DF60196AF852}" srcOrd="0" destOrd="0" presId="urn:microsoft.com/office/officeart/2005/8/layout/vList2"/>
    <dgm:cxn modelId="{052FFB07-70E6-4888-B15F-F288B5B69C14}" type="presOf" srcId="{4BB21A16-9B5A-4E26-8032-617DA21388B8}" destId="{423F87C8-C3B5-42AE-8DFC-B689C3AEFBCE}" srcOrd="0" destOrd="0" presId="urn:microsoft.com/office/officeart/2005/8/layout/vList2"/>
    <dgm:cxn modelId="{BBF9BE02-9FCB-4694-892D-AD1609D65657}" type="presOf" srcId="{3A361C81-2017-4F97-B8F6-B5F6366B45C7}" destId="{1746E627-DED6-4589-908D-B3D2E76DBEC1}" srcOrd="0" destOrd="0" presId="urn:microsoft.com/office/officeart/2005/8/layout/vList2"/>
    <dgm:cxn modelId="{AFB741D2-1A18-4AE6-B919-FEE2FE00946B}" type="presParOf" srcId="{423F87C8-C3B5-42AE-8DFC-B689C3AEFBCE}" destId="{C1C54D76-E14D-4558-B101-3B3615A77CD2}" srcOrd="0" destOrd="0" presId="urn:microsoft.com/office/officeart/2005/8/layout/vList2"/>
    <dgm:cxn modelId="{5C7F62A2-D851-491B-B65A-E275E77B7875}" type="presParOf" srcId="{423F87C8-C3B5-42AE-8DFC-B689C3AEFBCE}" destId="{A54CDED9-E61F-4DC7-80A9-F895DF4AE362}" srcOrd="1" destOrd="0" presId="urn:microsoft.com/office/officeart/2005/8/layout/vList2"/>
    <dgm:cxn modelId="{FAF3A54E-9502-4E15-970F-82FE3EF0CDF2}" type="presParOf" srcId="{423F87C8-C3B5-42AE-8DFC-B689C3AEFBCE}" destId="{1746E627-DED6-4589-908D-B3D2E76DBEC1}" srcOrd="2" destOrd="0" presId="urn:microsoft.com/office/officeart/2005/8/layout/vList2"/>
    <dgm:cxn modelId="{B5855081-98C2-459E-998B-11D7A341E2E1}" type="presParOf" srcId="{423F87C8-C3B5-42AE-8DFC-B689C3AEFBCE}" destId="{83A4AB61-0572-4731-9D5B-7A23CD7BF535}" srcOrd="3" destOrd="0" presId="urn:microsoft.com/office/officeart/2005/8/layout/vList2"/>
    <dgm:cxn modelId="{13B16912-9CD1-4BD6-9AA3-28F55B71BA87}" type="presParOf" srcId="{423F87C8-C3B5-42AE-8DFC-B689C3AEFBCE}" destId="{2FB83848-831C-4A1F-BA01-DF60196AF852}" srcOrd="4" destOrd="0" presId="urn:microsoft.com/office/officeart/2005/8/layout/vList2"/>
    <dgm:cxn modelId="{EC6E6E2D-F415-4026-8E8D-DE33FA325116}" type="presParOf" srcId="{423F87C8-C3B5-42AE-8DFC-B689C3AEFBCE}" destId="{0D6C2442-A526-4153-B557-16CFF649EE55}" srcOrd="5" destOrd="0" presId="urn:microsoft.com/office/officeart/2005/8/layout/vList2"/>
    <dgm:cxn modelId="{34E64718-6358-425B-9988-15CA4D03C38F}" type="presParOf" srcId="{423F87C8-C3B5-42AE-8DFC-B689C3AEFBCE}" destId="{931D79DF-3C88-47DB-AB08-27CFAAAA313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54D76-E14D-4558-B101-3B3615A77CD2}">
      <dsp:nvSpPr>
        <dsp:cNvPr id="0" name=""/>
        <dsp:cNvSpPr/>
      </dsp:nvSpPr>
      <dsp:spPr>
        <a:xfrm>
          <a:off x="0" y="72771"/>
          <a:ext cx="7990111" cy="1233179"/>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b="1" kern="1200" dirty="0" smtClean="0">
              <a:latin typeface="Times New Roman" panose="02020603050405020304" pitchFamily="18" charset="0"/>
              <a:cs typeface="Times New Roman" panose="02020603050405020304" pitchFamily="18" charset="0"/>
            </a:rPr>
            <a:t>OBJECTIVE</a:t>
          </a:r>
          <a:r>
            <a:rPr lang="en-IN" sz="1700" kern="1200" dirty="0" smtClean="0">
              <a:latin typeface="Times New Roman" panose="02020603050405020304" pitchFamily="18" charset="0"/>
              <a:cs typeface="Times New Roman" panose="02020603050405020304" pitchFamily="18" charset="0"/>
            </a:rPr>
            <a:t> </a:t>
          </a:r>
        </a:p>
        <a:p>
          <a:pPr lvl="0" algn="l" defTabSz="755650" rtl="0">
            <a:lnSpc>
              <a:spcPct val="90000"/>
            </a:lnSpc>
            <a:spcBef>
              <a:spcPct val="0"/>
            </a:spcBef>
            <a:spcAft>
              <a:spcPct val="35000"/>
            </a:spcAft>
          </a:pPr>
          <a:r>
            <a:rPr lang="en-IN" sz="1700" kern="1200" dirty="0" smtClean="0">
              <a:latin typeface="Times New Roman" panose="02020603050405020304" pitchFamily="18" charset="0"/>
              <a:cs typeface="Times New Roman" panose="02020603050405020304" pitchFamily="18" charset="0"/>
            </a:rPr>
            <a:t>The objective of this project is to help hotels increase revenue and improve operations by reducing cancellation rates, increasing customer retention, diversifying booking channels, optimizing pricing strategies, and enhancing operational efficiency.</a:t>
          </a:r>
          <a:endParaRPr lang="en-IN" sz="1700" kern="1200" dirty="0">
            <a:latin typeface="Times New Roman" panose="02020603050405020304" pitchFamily="18" charset="0"/>
            <a:cs typeface="Times New Roman" panose="02020603050405020304" pitchFamily="18" charset="0"/>
          </a:endParaRPr>
        </a:p>
      </dsp:txBody>
      <dsp:txXfrm>
        <a:off x="60199" y="132970"/>
        <a:ext cx="7869713" cy="1112781"/>
      </dsp:txXfrm>
    </dsp:sp>
    <dsp:sp modelId="{1746E627-DED6-4589-908D-B3D2E76DBEC1}">
      <dsp:nvSpPr>
        <dsp:cNvPr id="0" name=""/>
        <dsp:cNvSpPr/>
      </dsp:nvSpPr>
      <dsp:spPr>
        <a:xfrm>
          <a:off x="0" y="1354911"/>
          <a:ext cx="7990111" cy="1233179"/>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b="1" kern="1200" dirty="0" smtClean="0">
              <a:latin typeface="Times New Roman" panose="02020603050405020304" pitchFamily="18" charset="0"/>
              <a:cs typeface="Times New Roman" panose="02020603050405020304" pitchFamily="18" charset="0"/>
            </a:rPr>
            <a:t>PROBLEM STATEMENT</a:t>
          </a:r>
          <a:r>
            <a:rPr lang="en-IN" sz="1700" kern="1200" dirty="0" smtClean="0">
              <a:latin typeface="Times New Roman" panose="02020603050405020304" pitchFamily="18" charset="0"/>
              <a:cs typeface="Times New Roman" panose="02020603050405020304" pitchFamily="18" charset="0"/>
            </a:rPr>
            <a:t> </a:t>
          </a:r>
        </a:p>
        <a:p>
          <a:pPr lvl="0" algn="l" defTabSz="755650" rtl="0">
            <a:lnSpc>
              <a:spcPct val="90000"/>
            </a:lnSpc>
            <a:spcBef>
              <a:spcPct val="0"/>
            </a:spcBef>
            <a:spcAft>
              <a:spcPct val="35000"/>
            </a:spcAft>
          </a:pPr>
          <a:r>
            <a:rPr lang="en-IN" sz="1700" kern="1200" dirty="0" smtClean="0">
              <a:latin typeface="Times New Roman" panose="02020603050405020304" pitchFamily="18" charset="0"/>
              <a:cs typeface="Times New Roman" panose="02020603050405020304" pitchFamily="18" charset="0"/>
            </a:rPr>
            <a:t>Both City &amp; Resort Hotels are experiencing high cancellation rates, leading to reduced revenues and underutilized rooms.</a:t>
          </a:r>
          <a:endParaRPr lang="en-IN" sz="1700" kern="1200" dirty="0">
            <a:latin typeface="Times New Roman" panose="02020603050405020304" pitchFamily="18" charset="0"/>
            <a:cs typeface="Times New Roman" panose="02020603050405020304" pitchFamily="18" charset="0"/>
          </a:endParaRPr>
        </a:p>
      </dsp:txBody>
      <dsp:txXfrm>
        <a:off x="60199" y="1415110"/>
        <a:ext cx="7869713" cy="1112781"/>
      </dsp:txXfrm>
    </dsp:sp>
    <dsp:sp modelId="{2FB83848-831C-4A1F-BA01-DF60196AF852}">
      <dsp:nvSpPr>
        <dsp:cNvPr id="0" name=""/>
        <dsp:cNvSpPr/>
      </dsp:nvSpPr>
      <dsp:spPr>
        <a:xfrm>
          <a:off x="0" y="2637051"/>
          <a:ext cx="7990111" cy="1233179"/>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b="1" kern="1200" dirty="0" smtClean="0">
              <a:latin typeface="Times New Roman" panose="02020603050405020304" pitchFamily="18" charset="0"/>
              <a:cs typeface="Times New Roman" panose="02020603050405020304" pitchFamily="18" charset="0"/>
            </a:rPr>
            <a:t>POSSIBLE SOLUTIONS</a:t>
          </a:r>
        </a:p>
        <a:p>
          <a:pPr lvl="0" algn="l" defTabSz="755650" rtl="0">
            <a:lnSpc>
              <a:spcPct val="90000"/>
            </a:lnSpc>
            <a:spcBef>
              <a:spcPct val="0"/>
            </a:spcBef>
            <a:spcAft>
              <a:spcPct val="35000"/>
            </a:spcAft>
          </a:pPr>
          <a:r>
            <a:rPr lang="en-IN" sz="1700" kern="1200" dirty="0" smtClean="0">
              <a:latin typeface="Times New Roman" panose="02020603050405020304" pitchFamily="18" charset="0"/>
              <a:cs typeface="Times New Roman" panose="02020603050405020304" pitchFamily="18" charset="0"/>
            </a:rPr>
            <a:t> Providing actionable solutions and strategies to minimize cancellations and improve bookings and revenue generation.</a:t>
          </a:r>
          <a:endParaRPr lang="en-IN" sz="1700" kern="1200" dirty="0">
            <a:latin typeface="Times New Roman" panose="02020603050405020304" pitchFamily="18" charset="0"/>
            <a:cs typeface="Times New Roman" panose="02020603050405020304" pitchFamily="18" charset="0"/>
          </a:endParaRPr>
        </a:p>
      </dsp:txBody>
      <dsp:txXfrm>
        <a:off x="60199" y="2697250"/>
        <a:ext cx="7869713" cy="1112781"/>
      </dsp:txXfrm>
    </dsp:sp>
    <dsp:sp modelId="{931D79DF-3C88-47DB-AB08-27CFAAAA313D}">
      <dsp:nvSpPr>
        <dsp:cNvPr id="0" name=""/>
        <dsp:cNvSpPr/>
      </dsp:nvSpPr>
      <dsp:spPr>
        <a:xfrm>
          <a:off x="0" y="3919191"/>
          <a:ext cx="7990111" cy="1233179"/>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b="1" kern="1200" dirty="0" smtClean="0">
              <a:latin typeface="Times New Roman" panose="02020603050405020304" pitchFamily="18" charset="0"/>
              <a:cs typeface="Times New Roman" panose="02020603050405020304" pitchFamily="18" charset="0"/>
            </a:rPr>
            <a:t>INSIGHTS</a:t>
          </a:r>
          <a:r>
            <a:rPr lang="en-IN" sz="1700" kern="1200" dirty="0" smtClean="0">
              <a:latin typeface="Times New Roman" panose="02020603050405020304" pitchFamily="18" charset="0"/>
              <a:cs typeface="Times New Roman" panose="02020603050405020304" pitchFamily="18" charset="0"/>
            </a:rPr>
            <a:t> </a:t>
          </a:r>
        </a:p>
        <a:p>
          <a:pPr lvl="0" algn="l" defTabSz="755650" rtl="0">
            <a:lnSpc>
              <a:spcPct val="90000"/>
            </a:lnSpc>
            <a:spcBef>
              <a:spcPct val="0"/>
            </a:spcBef>
            <a:spcAft>
              <a:spcPct val="35000"/>
            </a:spcAft>
          </a:pPr>
          <a:r>
            <a:rPr lang="en-IN" sz="1700" kern="1200" dirty="0" smtClean="0">
              <a:latin typeface="Times New Roman" panose="02020603050405020304" pitchFamily="18" charset="0"/>
              <a:cs typeface="Times New Roman" panose="02020603050405020304" pitchFamily="18" charset="0"/>
            </a:rPr>
            <a:t>Sharing Key insights gained from the analysis, revealing patterns and correlation impacting cancellation rates.</a:t>
          </a:r>
          <a:endParaRPr lang="en-IN" sz="1700" kern="1200" dirty="0">
            <a:latin typeface="Times New Roman" panose="02020603050405020304" pitchFamily="18" charset="0"/>
            <a:cs typeface="Times New Roman" panose="02020603050405020304" pitchFamily="18" charset="0"/>
          </a:endParaRPr>
        </a:p>
      </dsp:txBody>
      <dsp:txXfrm>
        <a:off x="60199" y="3979390"/>
        <a:ext cx="7869713" cy="11127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04" y="313509"/>
            <a:ext cx="9883159" cy="1002215"/>
          </a:xfrm>
        </p:spPr>
        <p:txBody>
          <a:bodyPr/>
          <a:lstStyle/>
          <a:p>
            <a:pPr algn="ctr"/>
            <a:r>
              <a:rPr lang="en-GB" sz="6000" b="1" dirty="0">
                <a:latin typeface="Times New Roman" panose="02020603050405020304" pitchFamily="18" charset="0"/>
                <a:cs typeface="Times New Roman" panose="02020603050405020304" pitchFamily="18" charset="0"/>
              </a:rPr>
              <a:t>CAPSTONE PROJECT - 2</a:t>
            </a:r>
            <a:endParaRPr lang="en-IN" sz="6000" dirty="0"/>
          </a:p>
        </p:txBody>
      </p:sp>
      <p:sp>
        <p:nvSpPr>
          <p:cNvPr id="3" name="Subtitle 2"/>
          <p:cNvSpPr>
            <a:spLocks noGrp="1"/>
          </p:cNvSpPr>
          <p:nvPr>
            <p:ph type="subTitle" idx="1"/>
          </p:nvPr>
        </p:nvSpPr>
        <p:spPr>
          <a:xfrm>
            <a:off x="952773" y="1603106"/>
            <a:ext cx="9230017" cy="861420"/>
          </a:xfrm>
        </p:spPr>
        <p:txBody>
          <a:bodyPr>
            <a:normAutofit fontScale="40000" lnSpcReduction="20000"/>
          </a:bodyPr>
          <a:lstStyle/>
          <a:p>
            <a:pPr algn="ctr"/>
            <a:r>
              <a:rPr lang="en-GB" sz="12000" b="1" dirty="0">
                <a:solidFill>
                  <a:schemeClr val="tx1"/>
                </a:solidFill>
                <a:latin typeface="Times New Roman" panose="02020603050405020304" pitchFamily="18" charset="0"/>
                <a:cs typeface="Times New Roman" panose="02020603050405020304" pitchFamily="18" charset="0"/>
              </a:rPr>
              <a:t>HOTEL BOOKING ANALYSIS</a:t>
            </a:r>
          </a:p>
          <a:p>
            <a:pPr algn="ct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620" y="2751908"/>
            <a:ext cx="5641620" cy="2701290"/>
          </a:xfrm>
          <a:prstGeom prst="rect">
            <a:avLst/>
          </a:prstGeom>
          <a:ln>
            <a:noFill/>
          </a:ln>
          <a:effectLst>
            <a:outerShdw blurRad="190500" algn="tl" rotWithShape="0">
              <a:srgbClr val="000000">
                <a:alpha val="70000"/>
              </a:srgbClr>
            </a:outerShdw>
          </a:effectLst>
        </p:spPr>
      </p:pic>
      <p:sp>
        <p:nvSpPr>
          <p:cNvPr id="5" name="Rectangle 4"/>
          <p:cNvSpPr/>
          <p:nvPr/>
        </p:nvSpPr>
        <p:spPr>
          <a:xfrm>
            <a:off x="4241575" y="5856905"/>
            <a:ext cx="3431710" cy="400110"/>
          </a:xfrm>
          <a:prstGeom prst="rect">
            <a:avLst/>
          </a:prstGeom>
        </p:spPr>
        <p:txBody>
          <a:bodyPr wrap="none">
            <a:spAutoFit/>
          </a:bodyPr>
          <a:lstStyle/>
          <a:p>
            <a:pPr algn="ctr"/>
            <a:r>
              <a:rPr lang="en-GB" sz="2000" b="1" dirty="0">
                <a:latin typeface="Times New Roman" panose="02020603050405020304" pitchFamily="18" charset="0"/>
                <a:cs typeface="Times New Roman" panose="02020603050405020304" pitchFamily="18" charset="0"/>
              </a:rPr>
              <a:t>BY SAMPURNA TRIPATHY</a:t>
            </a:r>
          </a:p>
        </p:txBody>
      </p:sp>
    </p:spTree>
    <p:extLst>
      <p:ext uri="{BB962C8B-B14F-4D97-AF65-F5344CB8AC3E}">
        <p14:creationId xmlns:p14="http://schemas.microsoft.com/office/powerpoint/2010/main" val="266417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52" y="197245"/>
            <a:ext cx="5836277" cy="3368915"/>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868" y="2967335"/>
            <a:ext cx="5804263" cy="3728162"/>
          </a:xfrm>
          <a:prstGeom prst="rect">
            <a:avLst/>
          </a:prstGeom>
        </p:spPr>
      </p:pic>
      <p:sp>
        <p:nvSpPr>
          <p:cNvPr id="4" name="Rectangle 3"/>
          <p:cNvSpPr/>
          <p:nvPr/>
        </p:nvSpPr>
        <p:spPr>
          <a:xfrm>
            <a:off x="6444341" y="1143038"/>
            <a:ext cx="4541521" cy="1477328"/>
          </a:xfrm>
          <a:prstGeom prst="rect">
            <a:avLst/>
          </a:prstGeom>
        </p:spPr>
        <p:txBody>
          <a:bodyPr wrap="square">
            <a:spAutoFit/>
          </a:bodyPr>
          <a:lstStyle/>
          <a:p>
            <a:pPr algn="just"/>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is found that the most preferred Room type is 'A'. So, majority of the guests have shown interest in this room type. So, overall this chart shows room type 'A' is most preferred by guests.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45843" y="4369751"/>
            <a:ext cx="5020493" cy="923330"/>
          </a:xfrm>
          <a:prstGeom prst="rect">
            <a:avLst/>
          </a:prstGeom>
        </p:spPr>
        <p:txBody>
          <a:bodyPr wrap="square">
            <a:spAutoFit/>
          </a:bodyPr>
          <a:lstStyle/>
          <a:p>
            <a:pPr algn="just"/>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can be summarised that the Transient type of customers visit the most whereas the visitors who are in group comes in the category of least visitors.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572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67" y="344202"/>
            <a:ext cx="5244523" cy="3379341"/>
          </a:xfrm>
          <a:prstGeom prst="rect">
            <a:avLst/>
          </a:prstGeom>
          <a:ln>
            <a:noFill/>
          </a:ln>
          <a:effectLst>
            <a:outerShdw blurRad="190500" algn="tl" rotWithShape="0">
              <a:srgbClr val="000000">
                <a:alpha val="70000"/>
              </a:srgbClr>
            </a:outerShdw>
          </a:effectLst>
        </p:spPr>
      </p:pic>
      <p:sp>
        <p:nvSpPr>
          <p:cNvPr id="3" name="Rectangle 2"/>
          <p:cNvSpPr/>
          <p:nvPr/>
        </p:nvSpPr>
        <p:spPr>
          <a:xfrm>
            <a:off x="6065520" y="1572207"/>
            <a:ext cx="5377543" cy="923330"/>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we have found the insights that more than 1/4th of the overall bookings i.e. </a:t>
            </a:r>
            <a:r>
              <a:rPr lang="en-GB" dirty="0" smtClean="0">
                <a:latin typeface="Times New Roman" panose="02020603050405020304" pitchFamily="18" charset="0"/>
                <a:cs typeface="Times New Roman" panose="02020603050405020304" pitchFamily="18" charset="0"/>
              </a:rPr>
              <a:t>approx. </a:t>
            </a:r>
            <a:r>
              <a:rPr lang="en-GB" dirty="0">
                <a:latin typeface="Times New Roman" panose="02020603050405020304" pitchFamily="18" charset="0"/>
                <a:cs typeface="Times New Roman" panose="02020603050405020304" pitchFamily="18" charset="0"/>
              </a:rPr>
              <a:t>27.5% of the tickets was got </a:t>
            </a:r>
            <a:r>
              <a:rPr lang="en-GB" dirty="0" smtClean="0">
                <a:latin typeface="Times New Roman" panose="02020603050405020304" pitchFamily="18" charset="0"/>
                <a:cs typeface="Times New Roman" panose="02020603050405020304" pitchFamily="18" charset="0"/>
              </a:rPr>
              <a:t>cancelled.</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1" y="3095897"/>
            <a:ext cx="4990012" cy="3404837"/>
          </a:xfrm>
          <a:prstGeom prst="rect">
            <a:avLst/>
          </a:prstGeom>
          <a:ln>
            <a:noFill/>
          </a:ln>
          <a:effectLst>
            <a:outerShdw blurRad="190500" algn="tl" rotWithShape="0">
              <a:srgbClr val="000000">
                <a:alpha val="70000"/>
              </a:srgbClr>
            </a:outerShdw>
          </a:effectLst>
        </p:spPr>
      </p:pic>
      <p:sp>
        <p:nvSpPr>
          <p:cNvPr id="5" name="Rectangle 4"/>
          <p:cNvSpPr/>
          <p:nvPr/>
        </p:nvSpPr>
        <p:spPr>
          <a:xfrm>
            <a:off x="449685" y="4176823"/>
            <a:ext cx="5116286" cy="2031325"/>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Repeated guests are very few which is only 3.9% while 96.1% guests are not returning to the same hotel. So, it's a matter of deep thinking and taking proper steps to increase the repeated guests numbers for both type of hotels. In order to retained the guests management should take feedbacks from guests and try to improve the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203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461" y="165894"/>
            <a:ext cx="3886201" cy="3517832"/>
          </a:xfrm>
          <a:prstGeom prst="rect">
            <a:avLst/>
          </a:prstGeom>
          <a:ln>
            <a:noFill/>
          </a:ln>
          <a:effectLst>
            <a:outerShdw blurRad="190500" algn="tl" rotWithShape="0">
              <a:srgbClr val="000000">
                <a:alpha val="70000"/>
              </a:srgbClr>
            </a:outerShdw>
          </a:effectLst>
        </p:spPr>
      </p:pic>
      <p:sp>
        <p:nvSpPr>
          <p:cNvPr id="4" name="Rectangle 3"/>
          <p:cNvSpPr/>
          <p:nvPr/>
        </p:nvSpPr>
        <p:spPr>
          <a:xfrm>
            <a:off x="5022667" y="4171911"/>
            <a:ext cx="2455817" cy="2308324"/>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TA/TO has highest booking cancellation %. Therefore, a booking via TA/TO is 30% likely to get cancelled. let us see what causes the cancelation of bookings of rooms by </a:t>
            </a:r>
            <a:r>
              <a:rPr lang="en-GB" dirty="0" smtClean="0">
                <a:latin typeface="Times New Roman" panose="02020603050405020304" pitchFamily="18" charset="0"/>
                <a:cs typeface="Times New Roman" panose="02020603050405020304" pitchFamily="18" charset="0"/>
              </a:rPr>
              <a:t>customers.</a:t>
            </a:r>
            <a:endParaRPr lang="en-GB"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24" y="165894"/>
            <a:ext cx="3997233" cy="3517832"/>
          </a:xfrm>
          <a:prstGeom prst="rect">
            <a:avLst/>
          </a:prstGeom>
          <a:ln>
            <a:noFill/>
          </a:ln>
          <a:effectLst>
            <a:outerShdw blurRad="190500" algn="tl" rotWithShape="0">
              <a:srgbClr val="000000">
                <a:alpha val="70000"/>
              </a:srgbClr>
            </a:outerShdw>
          </a:effectLst>
        </p:spPr>
      </p:pic>
      <p:sp>
        <p:nvSpPr>
          <p:cNvPr id="5" name="Rectangle 4"/>
          <p:cNvSpPr/>
          <p:nvPr/>
        </p:nvSpPr>
        <p:spPr>
          <a:xfrm>
            <a:off x="689823" y="4310410"/>
            <a:ext cx="2898436" cy="1477328"/>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TA/TO is mostly used for planning Hotel visits ahead of time. But for sudden visits other mediums are most </a:t>
            </a:r>
            <a:r>
              <a:rPr lang="en-GB" dirty="0" smtClean="0">
                <a:latin typeface="Times New Roman" panose="02020603050405020304" pitchFamily="18" charset="0"/>
                <a:cs typeface="Times New Roman" panose="02020603050405020304" pitchFamily="18" charset="0"/>
              </a:rPr>
              <a:t>preferred.</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466" y="165894"/>
            <a:ext cx="3595551" cy="3517832"/>
          </a:xfrm>
          <a:prstGeom prst="rect">
            <a:avLst/>
          </a:prstGeom>
          <a:ln>
            <a:noFill/>
          </a:ln>
          <a:effectLst>
            <a:outerShdw blurRad="190500" algn="tl" rotWithShape="0">
              <a:srgbClr val="000000">
                <a:alpha val="70000"/>
              </a:srgbClr>
            </a:outerShdw>
          </a:effectLst>
        </p:spPr>
      </p:pic>
      <p:sp>
        <p:nvSpPr>
          <p:cNvPr id="7" name="Rectangle 6"/>
          <p:cNvSpPr/>
          <p:nvPr/>
        </p:nvSpPr>
        <p:spPr>
          <a:xfrm>
            <a:off x="8994436" y="4310410"/>
            <a:ext cx="2495006" cy="1477328"/>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While booking via TA/TO one may have to wait a little longer to confirm booking of </a:t>
            </a:r>
            <a:r>
              <a:rPr lang="en-GB" dirty="0" smtClean="0">
                <a:latin typeface="Times New Roman" panose="02020603050405020304" pitchFamily="18" charset="0"/>
                <a:cs typeface="Times New Roman" panose="02020603050405020304" pitchFamily="18" charset="0"/>
              </a:rPr>
              <a:t>rooms.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14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3462"/>
            <a:ext cx="8294914" cy="4536732"/>
          </a:xfrm>
          <a:prstGeom prst="rect">
            <a:avLst/>
          </a:prstGeom>
        </p:spPr>
      </p:pic>
      <p:sp>
        <p:nvSpPr>
          <p:cNvPr id="3" name="Rectangle 2"/>
          <p:cNvSpPr/>
          <p:nvPr/>
        </p:nvSpPr>
        <p:spPr>
          <a:xfrm>
            <a:off x="209006" y="5192436"/>
            <a:ext cx="11665132" cy="1200329"/>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GDS channel brings higher revenue generating deals for City hotel, in contrast to that most bookings come via TA/TO. City Hotel can work to increase outreach on GDS channels to get more higher revenue generating deals.</a:t>
            </a:r>
          </a:p>
          <a:p>
            <a:pPr algn="just"/>
            <a:r>
              <a:rPr lang="en-GB" dirty="0">
                <a:latin typeface="Times New Roman" panose="02020603050405020304" pitchFamily="18" charset="0"/>
                <a:cs typeface="Times New Roman" panose="02020603050405020304" pitchFamily="18" charset="0"/>
              </a:rPr>
              <a:t>Resort hotel has more </a:t>
            </a:r>
            <a:r>
              <a:rPr lang="en-GB" dirty="0" smtClean="0">
                <a:latin typeface="Times New Roman" panose="02020603050405020304" pitchFamily="18" charset="0"/>
                <a:cs typeface="Times New Roman" panose="02020603050405020304" pitchFamily="18" charset="0"/>
              </a:rPr>
              <a:t>revenue </a:t>
            </a:r>
            <a:r>
              <a:rPr lang="en-GB" dirty="0">
                <a:latin typeface="Times New Roman" panose="02020603050405020304" pitchFamily="18" charset="0"/>
                <a:cs typeface="Times New Roman" panose="02020603050405020304" pitchFamily="18" charset="0"/>
              </a:rPr>
              <a:t>generating deals by direct and TA/TO channel. Resort Hotel need to increase outreach on GDS channel to increase revenue.</a:t>
            </a:r>
            <a:endParaRPr lang="en-GB"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451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07" y="374900"/>
            <a:ext cx="8987690" cy="4279400"/>
          </a:xfrm>
          <a:prstGeom prst="rect">
            <a:avLst/>
          </a:prstGeom>
        </p:spPr>
      </p:pic>
      <p:sp>
        <p:nvSpPr>
          <p:cNvPr id="3" name="Rectangle 2"/>
          <p:cNvSpPr/>
          <p:nvPr/>
        </p:nvSpPr>
        <p:spPr>
          <a:xfrm>
            <a:off x="2869252" y="5219339"/>
            <a:ext cx="6096000" cy="646331"/>
          </a:xfrm>
          <a:prstGeom prst="rect">
            <a:avLst/>
          </a:prstGeom>
        </p:spPr>
        <p:txBody>
          <a:bodyPr>
            <a:spAutoFit/>
          </a:bodyPr>
          <a:lstStyle/>
          <a:p>
            <a:pPr algn="just"/>
            <a:r>
              <a:rPr lang="en-GB" dirty="0">
                <a:latin typeface="Times New Roman" panose="02020603050405020304" pitchFamily="18" charset="0"/>
                <a:cs typeface="Times New Roman" panose="02020603050405020304" pitchFamily="18" charset="0"/>
              </a:rPr>
              <a:t>TA/TO has highest booking cancellation %. Therefore, a booking via TA/TO is 30% likely to get cancelled.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143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 y="382566"/>
            <a:ext cx="9836331" cy="4685821"/>
          </a:xfrm>
          <a:prstGeom prst="rect">
            <a:avLst/>
          </a:prstGeom>
        </p:spPr>
      </p:pic>
      <p:sp>
        <p:nvSpPr>
          <p:cNvPr id="4" name="Rectangle 3"/>
          <p:cNvSpPr/>
          <p:nvPr/>
        </p:nvSpPr>
        <p:spPr>
          <a:xfrm>
            <a:off x="317862" y="5213980"/>
            <a:ext cx="11569338" cy="1477328"/>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We see that most of the bookings that are cancelled have waiting period of less 150 days but also most of bookings that are not cancelled also have waiting period less than 150 days. Hence this shows that waiting period has no effect on cancellation of bookings.</a:t>
            </a:r>
          </a:p>
          <a:p>
            <a:pPr algn="just"/>
            <a:r>
              <a:rPr lang="en-GB" dirty="0">
                <a:latin typeface="Times New Roman" panose="02020603050405020304" pitchFamily="18" charset="0"/>
                <a:cs typeface="Times New Roman" panose="02020603050405020304" pitchFamily="18" charset="0"/>
              </a:rPr>
              <a:t>Also, lead time has no affect on cancellation of bookings, as both curves of cancelation and not </a:t>
            </a:r>
            <a:r>
              <a:rPr lang="en-GB" dirty="0" smtClean="0">
                <a:latin typeface="Times New Roman" panose="02020603050405020304" pitchFamily="18" charset="0"/>
                <a:cs typeface="Times New Roman" panose="02020603050405020304" pitchFamily="18" charset="0"/>
              </a:rPr>
              <a:t>cancellation </a:t>
            </a:r>
            <a:r>
              <a:rPr lang="en-GB" dirty="0">
                <a:latin typeface="Times New Roman" panose="02020603050405020304" pitchFamily="18" charset="0"/>
                <a:cs typeface="Times New Roman" panose="02020603050405020304" pitchFamily="18" charset="0"/>
              </a:rPr>
              <a:t>are similar for lead time too.</a:t>
            </a:r>
            <a:endParaRPr lang="en-GB"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136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493" t="49634" r="74026" b="37662"/>
          <a:stretch/>
        </p:blipFill>
        <p:spPr>
          <a:xfrm>
            <a:off x="1596989" y="712163"/>
            <a:ext cx="1456389" cy="109728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104" t="67882" r="51688" b="13176"/>
          <a:stretch/>
        </p:blipFill>
        <p:spPr>
          <a:xfrm>
            <a:off x="209002" y="1952279"/>
            <a:ext cx="4846324" cy="1338940"/>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753" t="37160" r="41169" b="5323"/>
          <a:stretch/>
        </p:blipFill>
        <p:spPr>
          <a:xfrm>
            <a:off x="209004" y="3434054"/>
            <a:ext cx="4846322" cy="3252652"/>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6009" t="46145" r="73810" b="44257"/>
          <a:stretch/>
        </p:blipFill>
        <p:spPr>
          <a:xfrm>
            <a:off x="7979725" y="551744"/>
            <a:ext cx="1619424" cy="109728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325" t="62800" r="51299" b="17796"/>
          <a:stretch/>
        </p:blipFill>
        <p:spPr>
          <a:xfrm>
            <a:off x="5930537" y="1852480"/>
            <a:ext cx="5643154" cy="14957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623" t="36929" r="74188" b="52652"/>
          <a:stretch/>
        </p:blipFill>
        <p:spPr>
          <a:xfrm>
            <a:off x="7979725" y="3872726"/>
            <a:ext cx="1721064" cy="1097098"/>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6494" t="54485" r="51688" b="26112"/>
          <a:stretch/>
        </p:blipFill>
        <p:spPr>
          <a:xfrm>
            <a:off x="5930537" y="5060380"/>
            <a:ext cx="5643154" cy="1626326"/>
          </a:xfrm>
          <a:prstGeom prst="rect">
            <a:avLst/>
          </a:prstGeom>
          <a:ln>
            <a:noFill/>
          </a:ln>
          <a:effectLst>
            <a:outerShdw blurRad="190500" algn="tl" rotWithShape="0">
              <a:srgbClr val="000000">
                <a:alpha val="70000"/>
              </a:srgbClr>
            </a:outerShdw>
          </a:effectLst>
        </p:spPr>
      </p:pic>
      <p:sp>
        <p:nvSpPr>
          <p:cNvPr id="9" name="Rectangle 8"/>
          <p:cNvSpPr/>
          <p:nvPr/>
        </p:nvSpPr>
        <p:spPr>
          <a:xfrm>
            <a:off x="1420033" y="199996"/>
            <a:ext cx="2097690" cy="369332"/>
          </a:xfrm>
          <a:prstGeom prst="rect">
            <a:avLst/>
          </a:prstGeom>
        </p:spPr>
        <p:txBody>
          <a:bodyPr wrap="none">
            <a:spAutoFit/>
          </a:bodyPr>
          <a:lstStyle/>
          <a:p>
            <a:pPr>
              <a:spcBef>
                <a:spcPts val="480"/>
              </a:spcBef>
              <a:buClr>
                <a:schemeClr val="dk1"/>
              </a:buClr>
              <a:buSzPts val="2400"/>
            </a:pPr>
            <a:r>
              <a:rPr lang="en-GB" b="1" dirty="0">
                <a:latin typeface="Times New Roman" panose="02020603050405020304" pitchFamily="18" charset="0"/>
                <a:cs typeface="Times New Roman" panose="02020603050405020304" pitchFamily="18" charset="0"/>
              </a:rPr>
              <a:t>Logistic </a:t>
            </a:r>
            <a:r>
              <a:rPr lang="en-GB" b="1" dirty="0" smtClean="0">
                <a:latin typeface="Times New Roman" panose="02020603050405020304" pitchFamily="18" charset="0"/>
                <a:cs typeface="Times New Roman" panose="02020603050405020304" pitchFamily="18" charset="0"/>
              </a:rPr>
              <a:t>Regression</a:t>
            </a:r>
          </a:p>
        </p:txBody>
      </p:sp>
      <p:sp>
        <p:nvSpPr>
          <p:cNvPr id="10" name="Rectangle 9"/>
          <p:cNvSpPr/>
          <p:nvPr/>
        </p:nvSpPr>
        <p:spPr>
          <a:xfrm>
            <a:off x="8030543" y="75347"/>
            <a:ext cx="1512145" cy="369332"/>
          </a:xfrm>
          <a:prstGeom prst="rect">
            <a:avLst/>
          </a:prstGeom>
        </p:spPr>
        <p:txBody>
          <a:bodyPr wrap="none">
            <a:spAutoFit/>
          </a:bodyPr>
          <a:lstStyle/>
          <a:p>
            <a:pPr>
              <a:spcBef>
                <a:spcPts val="480"/>
              </a:spcBef>
              <a:buClr>
                <a:schemeClr val="dk1"/>
              </a:buClr>
              <a:buSzPts val="2400"/>
            </a:pPr>
            <a:r>
              <a:rPr lang="en-GB" b="1" dirty="0">
                <a:latin typeface="Times New Roman" panose="02020603050405020304" pitchFamily="18" charset="0"/>
                <a:cs typeface="Times New Roman" panose="02020603050405020304" pitchFamily="18" charset="0"/>
              </a:rPr>
              <a:t>Decision </a:t>
            </a:r>
            <a:r>
              <a:rPr lang="en-GB" b="1" dirty="0" smtClean="0">
                <a:latin typeface="Times New Roman" panose="02020603050405020304" pitchFamily="18" charset="0"/>
                <a:cs typeface="Times New Roman" panose="02020603050405020304" pitchFamily="18" charset="0"/>
              </a:rPr>
              <a:t>Tree</a:t>
            </a:r>
          </a:p>
        </p:txBody>
      </p:sp>
      <p:sp>
        <p:nvSpPr>
          <p:cNvPr id="11" name="Rectangle 10"/>
          <p:cNvSpPr/>
          <p:nvPr/>
        </p:nvSpPr>
        <p:spPr>
          <a:xfrm>
            <a:off x="7930130" y="3434054"/>
            <a:ext cx="1712969" cy="369332"/>
          </a:xfrm>
          <a:prstGeom prst="rect">
            <a:avLst/>
          </a:prstGeom>
        </p:spPr>
        <p:txBody>
          <a:bodyPr wrap="none">
            <a:spAutoFit/>
          </a:bodyPr>
          <a:lstStyle/>
          <a:p>
            <a:pPr>
              <a:spcBef>
                <a:spcPts val="480"/>
              </a:spcBef>
              <a:buClr>
                <a:schemeClr val="dk1"/>
              </a:buClr>
              <a:buSzPts val="2400"/>
            </a:pPr>
            <a:r>
              <a:rPr lang="en-GB" b="1" dirty="0">
                <a:latin typeface="Times New Roman" panose="02020603050405020304" pitchFamily="18" charset="0"/>
                <a:cs typeface="Times New Roman" panose="02020603050405020304" pitchFamily="18" charset="0"/>
              </a:rPr>
              <a:t>Random Forest</a:t>
            </a:r>
          </a:p>
        </p:txBody>
      </p:sp>
    </p:spTree>
    <p:extLst>
      <p:ext uri="{BB962C8B-B14F-4D97-AF65-F5344CB8AC3E}">
        <p14:creationId xmlns:p14="http://schemas.microsoft.com/office/powerpoint/2010/main" val="2782803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0;p33"/>
          <p:cNvSpPr txBox="1">
            <a:spLocks/>
          </p:cNvSpPr>
          <p:nvPr/>
        </p:nvSpPr>
        <p:spPr>
          <a:xfrm>
            <a:off x="457197" y="2368733"/>
            <a:ext cx="10737669" cy="1328056"/>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spcBef>
                <a:spcPts val="0"/>
              </a:spcBef>
              <a:buClr>
                <a:schemeClr val="dk1"/>
              </a:buClr>
              <a:buSzPts val="2400"/>
              <a:buNone/>
            </a:pPr>
            <a:r>
              <a:rPr lang="en-GB" dirty="0" smtClean="0">
                <a:latin typeface="Times New Roman" panose="02020603050405020304" pitchFamily="18" charset="0"/>
                <a:cs typeface="Times New Roman" panose="02020603050405020304" pitchFamily="18" charset="0"/>
              </a:rPr>
              <a:t>Lots of column to work on takes lot of time to identify which column to select to start with.</a:t>
            </a:r>
            <a:endParaRPr lang="en-GB" sz="1800" dirty="0" smtClean="0">
              <a:latin typeface="Times New Roman" panose="02020603050405020304" pitchFamily="18" charset="0"/>
              <a:cs typeface="Times New Roman" panose="02020603050405020304" pitchFamily="18" charset="0"/>
            </a:endParaRPr>
          </a:p>
          <a:p>
            <a:pPr indent="-190500">
              <a:spcBef>
                <a:spcPts val="480"/>
              </a:spcBef>
              <a:buClr>
                <a:schemeClr val="dk1"/>
              </a:buClr>
              <a:buSzPts val="2400"/>
              <a:buFont typeface="Wingdings 3" charset="2"/>
              <a:buNone/>
            </a:pPr>
            <a:endParaRPr lang="en-GB" dirty="0" smtClean="0">
              <a:latin typeface="Times New Roman" panose="02020603050405020304" pitchFamily="18" charset="0"/>
              <a:cs typeface="Times New Roman" panose="02020603050405020304" pitchFamily="18" charset="0"/>
            </a:endParaRPr>
          </a:p>
          <a:p>
            <a:pPr marL="0" indent="0">
              <a:spcBef>
                <a:spcPts val="480"/>
              </a:spcBef>
              <a:buClr>
                <a:schemeClr val="dk1"/>
              </a:buClr>
              <a:buSzPts val="2400"/>
              <a:buNone/>
            </a:pPr>
            <a:r>
              <a:rPr lang="en-GB" dirty="0" smtClean="0">
                <a:latin typeface="Times New Roman" panose="02020603050405020304" pitchFamily="18" charset="0"/>
                <a:cs typeface="Times New Roman" panose="02020603050405020304" pitchFamily="18" charset="0"/>
              </a:rPr>
              <a:t>Lots of  NaN values in data set.</a:t>
            </a:r>
          </a:p>
          <a:p>
            <a:pPr marL="0" indent="0">
              <a:spcBef>
                <a:spcPts val="480"/>
              </a:spcBef>
              <a:buClr>
                <a:schemeClr val="dk1"/>
              </a:buClr>
              <a:buSzPts val="2400"/>
              <a:buNone/>
            </a:pPr>
            <a:endParaRPr lang="en-GB" sz="1800" dirty="0">
              <a:latin typeface="Times New Roman" panose="02020603050405020304" pitchFamily="18" charset="0"/>
              <a:cs typeface="Times New Roman" panose="02020603050405020304" pitchFamily="18" charset="0"/>
            </a:endParaRPr>
          </a:p>
          <a:p>
            <a:pPr indent="-190500">
              <a:spcBef>
                <a:spcPts val="480"/>
              </a:spcBef>
              <a:buClr>
                <a:schemeClr val="dk1"/>
              </a:buClr>
              <a:buSzPts val="2400"/>
              <a:buFont typeface="Wingdings 3" charset="2"/>
              <a:buNone/>
            </a:pPr>
            <a:endParaRPr lang="en-GB" sz="24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773227" y="592575"/>
            <a:ext cx="4105611" cy="769441"/>
          </a:xfrm>
          <a:prstGeom prst="rect">
            <a:avLst/>
          </a:prstGeom>
        </p:spPr>
        <p:txBody>
          <a:bodyPr wrap="none">
            <a:spAutoFit/>
          </a:bodyPr>
          <a:lstStyle/>
          <a:p>
            <a:pPr algn="ctr">
              <a:spcBef>
                <a:spcPts val="0"/>
              </a:spcBef>
              <a:buClr>
                <a:schemeClr val="lt1"/>
              </a:buClr>
              <a:buSzPts val="4400"/>
              <a:buFont typeface="Calibri"/>
              <a:buNone/>
            </a:pPr>
            <a:r>
              <a:rPr lang="en-US" sz="4400" b="1" dirty="0" smtClean="0">
                <a:latin typeface="Times New Roman" panose="02020603050405020304" pitchFamily="18" charset="0"/>
                <a:ea typeface="Calibri"/>
                <a:cs typeface="Times New Roman" panose="02020603050405020304" pitchFamily="18" charset="0"/>
                <a:sym typeface="Calibri"/>
              </a:rPr>
              <a:t>CHALLENGES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005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97;p60"/>
          <p:cNvSpPr txBox="1">
            <a:spLocks/>
          </p:cNvSpPr>
          <p:nvPr/>
        </p:nvSpPr>
        <p:spPr>
          <a:xfrm>
            <a:off x="3508081" y="110482"/>
            <a:ext cx="4596584" cy="108421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0"/>
              </a:spcBef>
            </a:pPr>
            <a:r>
              <a:rPr lang="en-IN" b="1" dirty="0" smtClean="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Google Shape;1098;p60"/>
          <p:cNvSpPr txBox="1"/>
          <p:nvPr/>
        </p:nvSpPr>
        <p:spPr>
          <a:xfrm>
            <a:off x="-52386" y="2402462"/>
            <a:ext cx="11717517" cy="280997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600"/>
              </a:spcBef>
              <a:spcAft>
                <a:spcPts val="0"/>
              </a:spcAft>
              <a:buClr>
                <a:schemeClr val="lt1"/>
              </a:buClr>
              <a:buSzPts val="1400"/>
              <a:buFont typeface="Arimo"/>
              <a:buChar char="●"/>
            </a:pPr>
            <a:r>
              <a:rPr lang="en" b="1" dirty="0">
                <a:latin typeface="Times New Roman" panose="02020603050405020304" pitchFamily="18" charset="0"/>
                <a:ea typeface="Arimo"/>
                <a:cs typeface="Times New Roman" panose="02020603050405020304" pitchFamily="18" charset="0"/>
                <a:sym typeface="Arimo"/>
              </a:rPr>
              <a:t>City hotels</a:t>
            </a:r>
            <a:r>
              <a:rPr lang="en" dirty="0">
                <a:latin typeface="Times New Roman" panose="02020603050405020304" pitchFamily="18" charset="0"/>
                <a:ea typeface="Arimo"/>
                <a:cs typeface="Times New Roman" panose="02020603050405020304" pitchFamily="18" charset="0"/>
                <a:sym typeface="Arimo"/>
              </a:rPr>
              <a:t> are the </a:t>
            </a:r>
            <a:r>
              <a:rPr lang="en" b="1" dirty="0">
                <a:latin typeface="Times New Roman" panose="02020603050405020304" pitchFamily="18" charset="0"/>
                <a:ea typeface="Arimo"/>
                <a:cs typeface="Times New Roman" panose="02020603050405020304" pitchFamily="18" charset="0"/>
                <a:sym typeface="Arimo"/>
              </a:rPr>
              <a:t>most preferred hotel</a:t>
            </a:r>
            <a:r>
              <a:rPr lang="en" dirty="0">
                <a:latin typeface="Times New Roman" panose="02020603050405020304" pitchFamily="18" charset="0"/>
                <a:ea typeface="Arimo"/>
                <a:cs typeface="Times New Roman" panose="02020603050405020304" pitchFamily="18" charset="0"/>
                <a:sym typeface="Arimo"/>
              </a:rPr>
              <a:t> type by the guests. So, we can say that </a:t>
            </a:r>
            <a:r>
              <a:rPr lang="en" b="1" dirty="0">
                <a:latin typeface="Times New Roman" panose="02020603050405020304" pitchFamily="18" charset="0"/>
                <a:ea typeface="Arimo"/>
                <a:cs typeface="Times New Roman" panose="02020603050405020304" pitchFamily="18" charset="0"/>
                <a:sym typeface="Arimo"/>
              </a:rPr>
              <a:t>City hotels</a:t>
            </a:r>
            <a:r>
              <a:rPr lang="en" dirty="0">
                <a:latin typeface="Times New Roman" panose="02020603050405020304" pitchFamily="18" charset="0"/>
                <a:ea typeface="Arimo"/>
                <a:cs typeface="Times New Roman" panose="02020603050405020304" pitchFamily="18" charset="0"/>
                <a:sym typeface="Arimo"/>
              </a:rPr>
              <a:t> are the </a:t>
            </a:r>
            <a:r>
              <a:rPr lang="en" b="1" dirty="0">
                <a:latin typeface="Times New Roman" panose="02020603050405020304" pitchFamily="18" charset="0"/>
                <a:ea typeface="Arimo"/>
                <a:cs typeface="Times New Roman" panose="02020603050405020304" pitchFamily="18" charset="0"/>
                <a:sym typeface="Arimo"/>
              </a:rPr>
              <a:t>busiest hotel</a:t>
            </a:r>
            <a:r>
              <a:rPr lang="en" dirty="0">
                <a:latin typeface="Times New Roman" panose="02020603050405020304" pitchFamily="18" charset="0"/>
                <a:ea typeface="Arimo"/>
                <a:cs typeface="Times New Roman" panose="02020603050405020304" pitchFamily="18" charset="0"/>
                <a:sym typeface="Arimo"/>
              </a:rPr>
              <a:t> in </a:t>
            </a:r>
            <a:r>
              <a:rPr lang="en" b="1" dirty="0">
                <a:latin typeface="Times New Roman" panose="02020603050405020304" pitchFamily="18" charset="0"/>
                <a:ea typeface="Arimo"/>
                <a:cs typeface="Times New Roman" panose="02020603050405020304" pitchFamily="18" charset="0"/>
                <a:sym typeface="Arimo"/>
              </a:rPr>
              <a:t>comparison </a:t>
            </a:r>
            <a:r>
              <a:rPr lang="en" dirty="0">
                <a:latin typeface="Times New Roman" panose="02020603050405020304" pitchFamily="18" charset="0"/>
                <a:ea typeface="Arimo"/>
                <a:cs typeface="Times New Roman" panose="02020603050405020304" pitchFamily="18" charset="0"/>
                <a:sym typeface="Arimo"/>
              </a:rPr>
              <a:t>to the </a:t>
            </a:r>
            <a:r>
              <a:rPr lang="en" b="1" dirty="0">
                <a:latin typeface="Times New Roman" panose="02020603050405020304" pitchFamily="18" charset="0"/>
                <a:ea typeface="Arimo"/>
                <a:cs typeface="Times New Roman" panose="02020603050405020304" pitchFamily="18" charset="0"/>
                <a:sym typeface="Arimo"/>
              </a:rPr>
              <a:t>resort hotel</a:t>
            </a:r>
            <a:r>
              <a:rPr lang="en" dirty="0">
                <a:latin typeface="Times New Roman" panose="02020603050405020304" pitchFamily="18" charset="0"/>
                <a:ea typeface="Arimo"/>
                <a:cs typeface="Times New Roman" panose="02020603050405020304" pitchFamily="18" charset="0"/>
                <a:sym typeface="Arimo"/>
              </a:rPr>
              <a:t>.</a:t>
            </a:r>
            <a:endParaRPr dirty="0">
              <a:latin typeface="Times New Roman" panose="02020603050405020304" pitchFamily="18" charset="0"/>
              <a:ea typeface="Arimo"/>
              <a:cs typeface="Times New Roman" panose="02020603050405020304" pitchFamily="18" charset="0"/>
              <a:sym typeface="Arimo"/>
            </a:endParaRPr>
          </a:p>
          <a:p>
            <a:pPr marL="457200" lvl="0" indent="-317500" algn="just" rtl="0">
              <a:lnSpc>
                <a:spcPct val="115000"/>
              </a:lnSpc>
              <a:spcBef>
                <a:spcPts val="0"/>
              </a:spcBef>
              <a:spcAft>
                <a:spcPts val="0"/>
              </a:spcAft>
              <a:buClr>
                <a:schemeClr val="lt1"/>
              </a:buClr>
              <a:buSzPts val="1400"/>
              <a:buFont typeface="Arimo"/>
              <a:buChar char="●"/>
            </a:pPr>
            <a:r>
              <a:rPr lang="en" dirty="0">
                <a:latin typeface="Times New Roman" panose="02020603050405020304" pitchFamily="18" charset="0"/>
                <a:ea typeface="Arimo"/>
                <a:cs typeface="Times New Roman" panose="02020603050405020304" pitchFamily="18" charset="0"/>
                <a:sym typeface="Arimo"/>
              </a:rPr>
              <a:t>The average </a:t>
            </a:r>
            <a:r>
              <a:rPr lang="en" b="1" dirty="0">
                <a:latin typeface="Times New Roman" panose="02020603050405020304" pitchFamily="18" charset="0"/>
                <a:ea typeface="Arimo"/>
                <a:cs typeface="Times New Roman" panose="02020603050405020304" pitchFamily="18" charset="0"/>
                <a:sym typeface="Arimo"/>
              </a:rPr>
              <a:t>ADR </a:t>
            </a:r>
            <a:r>
              <a:rPr lang="en" dirty="0">
                <a:latin typeface="Times New Roman" panose="02020603050405020304" pitchFamily="18" charset="0"/>
                <a:ea typeface="Arimo"/>
                <a:cs typeface="Times New Roman" panose="02020603050405020304" pitchFamily="18" charset="0"/>
                <a:sym typeface="Arimo"/>
              </a:rPr>
              <a:t>of </a:t>
            </a:r>
            <a:r>
              <a:rPr lang="en" b="1" dirty="0">
                <a:latin typeface="Times New Roman" panose="02020603050405020304" pitchFamily="18" charset="0"/>
                <a:ea typeface="Arimo"/>
                <a:cs typeface="Times New Roman" panose="02020603050405020304" pitchFamily="18" charset="0"/>
                <a:sym typeface="Arimo"/>
              </a:rPr>
              <a:t>city hotels</a:t>
            </a:r>
            <a:r>
              <a:rPr lang="en" dirty="0">
                <a:latin typeface="Times New Roman" panose="02020603050405020304" pitchFamily="18" charset="0"/>
                <a:ea typeface="Arimo"/>
                <a:cs typeface="Times New Roman" panose="02020603050405020304" pitchFamily="18" charset="0"/>
                <a:sym typeface="Arimo"/>
              </a:rPr>
              <a:t> is </a:t>
            </a:r>
            <a:r>
              <a:rPr lang="en" b="1" dirty="0">
                <a:latin typeface="Times New Roman" panose="02020603050405020304" pitchFamily="18" charset="0"/>
                <a:ea typeface="Arimo"/>
                <a:cs typeface="Times New Roman" panose="02020603050405020304" pitchFamily="18" charset="0"/>
                <a:sym typeface="Arimo"/>
              </a:rPr>
              <a:t>higher </a:t>
            </a:r>
            <a:r>
              <a:rPr lang="en" dirty="0">
                <a:latin typeface="Times New Roman" panose="02020603050405020304" pitchFamily="18" charset="0"/>
                <a:ea typeface="Arimo"/>
                <a:cs typeface="Times New Roman" panose="02020603050405020304" pitchFamily="18" charset="0"/>
                <a:sym typeface="Arimo"/>
              </a:rPr>
              <a:t>as compared to the resort hotels. So, it can be said that these </a:t>
            </a:r>
            <a:r>
              <a:rPr lang="en" b="1" dirty="0">
                <a:latin typeface="Times New Roman" panose="02020603050405020304" pitchFamily="18" charset="0"/>
                <a:ea typeface="Arimo"/>
                <a:cs typeface="Times New Roman" panose="02020603050405020304" pitchFamily="18" charset="0"/>
                <a:sym typeface="Arimo"/>
              </a:rPr>
              <a:t>City hotels</a:t>
            </a:r>
            <a:r>
              <a:rPr lang="en" dirty="0">
                <a:latin typeface="Times New Roman" panose="02020603050405020304" pitchFamily="18" charset="0"/>
                <a:ea typeface="Arimo"/>
                <a:cs typeface="Times New Roman" panose="02020603050405020304" pitchFamily="18" charset="0"/>
                <a:sym typeface="Arimo"/>
              </a:rPr>
              <a:t> are generating </a:t>
            </a:r>
            <a:r>
              <a:rPr lang="en" b="1" dirty="0">
                <a:latin typeface="Times New Roman" panose="02020603050405020304" pitchFamily="18" charset="0"/>
                <a:ea typeface="Arimo"/>
                <a:cs typeface="Times New Roman" panose="02020603050405020304" pitchFamily="18" charset="0"/>
                <a:sym typeface="Arimo"/>
              </a:rPr>
              <a:t>more revenue</a:t>
            </a:r>
            <a:r>
              <a:rPr lang="en" dirty="0">
                <a:latin typeface="Times New Roman" panose="02020603050405020304" pitchFamily="18" charset="0"/>
                <a:ea typeface="Arimo"/>
                <a:cs typeface="Times New Roman" panose="02020603050405020304" pitchFamily="18" charset="0"/>
                <a:sym typeface="Arimo"/>
              </a:rPr>
              <a:t> than the </a:t>
            </a:r>
            <a:r>
              <a:rPr lang="en" b="1" dirty="0">
                <a:latin typeface="Times New Roman" panose="02020603050405020304" pitchFamily="18" charset="0"/>
                <a:ea typeface="Arimo"/>
                <a:cs typeface="Times New Roman" panose="02020603050405020304" pitchFamily="18" charset="0"/>
                <a:sym typeface="Arimo"/>
              </a:rPr>
              <a:t>resort hotels</a:t>
            </a:r>
            <a:r>
              <a:rPr lang="en" dirty="0">
                <a:latin typeface="Times New Roman" panose="02020603050405020304" pitchFamily="18" charset="0"/>
                <a:ea typeface="Arimo"/>
                <a:cs typeface="Times New Roman" panose="02020603050405020304" pitchFamily="18" charset="0"/>
                <a:sym typeface="Arimo"/>
              </a:rPr>
              <a:t>.</a:t>
            </a:r>
            <a:endParaRPr dirty="0">
              <a:latin typeface="Times New Roman" panose="02020603050405020304" pitchFamily="18" charset="0"/>
              <a:ea typeface="Arimo"/>
              <a:cs typeface="Times New Roman" panose="02020603050405020304" pitchFamily="18" charset="0"/>
              <a:sym typeface="Arimo"/>
            </a:endParaRPr>
          </a:p>
          <a:p>
            <a:pPr marL="457200" lvl="0" indent="-317500" algn="just" rtl="0">
              <a:lnSpc>
                <a:spcPct val="115000"/>
              </a:lnSpc>
              <a:spcBef>
                <a:spcPts val="0"/>
              </a:spcBef>
              <a:spcAft>
                <a:spcPts val="0"/>
              </a:spcAft>
              <a:buClr>
                <a:schemeClr val="lt1"/>
              </a:buClr>
              <a:buSzPts val="1400"/>
              <a:buFont typeface="Arimo"/>
              <a:buChar char="●"/>
            </a:pPr>
            <a:r>
              <a:rPr lang="en" dirty="0">
                <a:latin typeface="Times New Roman" panose="02020603050405020304" pitchFamily="18" charset="0"/>
                <a:ea typeface="Arimo"/>
                <a:cs typeface="Times New Roman" panose="02020603050405020304" pitchFamily="18" charset="0"/>
                <a:sym typeface="Arimo"/>
              </a:rPr>
              <a:t>The </a:t>
            </a:r>
            <a:r>
              <a:rPr lang="en" b="1" dirty="0">
                <a:latin typeface="Times New Roman" panose="02020603050405020304" pitchFamily="18" charset="0"/>
                <a:ea typeface="Arimo"/>
                <a:cs typeface="Times New Roman" panose="02020603050405020304" pitchFamily="18" charset="0"/>
                <a:sym typeface="Arimo"/>
              </a:rPr>
              <a:t>total stay</a:t>
            </a:r>
            <a:r>
              <a:rPr lang="en" dirty="0">
                <a:latin typeface="Times New Roman" panose="02020603050405020304" pitchFamily="18" charset="0"/>
                <a:ea typeface="Arimo"/>
                <a:cs typeface="Times New Roman" panose="02020603050405020304" pitchFamily="18" charset="0"/>
                <a:sym typeface="Arimo"/>
              </a:rPr>
              <a:t> of guests is directly </a:t>
            </a:r>
            <a:r>
              <a:rPr lang="en" b="1" dirty="0">
                <a:latin typeface="Times New Roman" panose="02020603050405020304" pitchFamily="18" charset="0"/>
                <a:ea typeface="Arimo"/>
                <a:cs typeface="Times New Roman" panose="02020603050405020304" pitchFamily="18" charset="0"/>
                <a:sym typeface="Arimo"/>
              </a:rPr>
              <a:t>proportional </a:t>
            </a:r>
            <a:r>
              <a:rPr lang="en" dirty="0">
                <a:latin typeface="Times New Roman" panose="02020603050405020304" pitchFamily="18" charset="0"/>
                <a:ea typeface="Arimo"/>
                <a:cs typeface="Times New Roman" panose="02020603050405020304" pitchFamily="18" charset="0"/>
                <a:sym typeface="Arimo"/>
              </a:rPr>
              <a:t>to the </a:t>
            </a:r>
            <a:r>
              <a:rPr lang="en" b="1" dirty="0">
                <a:latin typeface="Times New Roman" panose="02020603050405020304" pitchFamily="18" charset="0"/>
                <a:ea typeface="Arimo"/>
                <a:cs typeface="Times New Roman" panose="02020603050405020304" pitchFamily="18" charset="0"/>
                <a:sym typeface="Arimo"/>
              </a:rPr>
              <a:t>adr</a:t>
            </a:r>
            <a:r>
              <a:rPr lang="en" dirty="0">
                <a:latin typeface="Times New Roman" panose="02020603050405020304" pitchFamily="18" charset="0"/>
                <a:ea typeface="Arimo"/>
                <a:cs typeface="Times New Roman" panose="02020603050405020304" pitchFamily="18" charset="0"/>
                <a:sym typeface="Arimo"/>
              </a:rPr>
              <a:t>. So, </a:t>
            </a:r>
            <a:r>
              <a:rPr lang="en" b="1" dirty="0">
                <a:latin typeface="Times New Roman" panose="02020603050405020304" pitchFamily="18" charset="0"/>
                <a:ea typeface="Arimo"/>
                <a:cs typeface="Times New Roman" panose="02020603050405020304" pitchFamily="18" charset="0"/>
                <a:sym typeface="Arimo"/>
              </a:rPr>
              <a:t>higher </a:t>
            </a:r>
            <a:r>
              <a:rPr lang="en" dirty="0">
                <a:latin typeface="Times New Roman" panose="02020603050405020304" pitchFamily="18" charset="0"/>
                <a:ea typeface="Arimo"/>
                <a:cs typeface="Times New Roman" panose="02020603050405020304" pitchFamily="18" charset="0"/>
                <a:sym typeface="Arimo"/>
              </a:rPr>
              <a:t>the </a:t>
            </a:r>
            <a:r>
              <a:rPr lang="en" b="1" dirty="0">
                <a:latin typeface="Times New Roman" panose="02020603050405020304" pitchFamily="18" charset="0"/>
                <a:ea typeface="Arimo"/>
                <a:cs typeface="Times New Roman" panose="02020603050405020304" pitchFamily="18" charset="0"/>
                <a:sym typeface="Arimo"/>
              </a:rPr>
              <a:t>days of stay</a:t>
            </a:r>
            <a:r>
              <a:rPr lang="en" dirty="0">
                <a:latin typeface="Times New Roman" panose="02020603050405020304" pitchFamily="18" charset="0"/>
                <a:ea typeface="Arimo"/>
                <a:cs typeface="Times New Roman" panose="02020603050405020304" pitchFamily="18" charset="0"/>
                <a:sym typeface="Arimo"/>
              </a:rPr>
              <a:t>, the </a:t>
            </a:r>
            <a:r>
              <a:rPr lang="en" b="1" dirty="0">
                <a:latin typeface="Times New Roman" panose="02020603050405020304" pitchFamily="18" charset="0"/>
                <a:ea typeface="Arimo"/>
                <a:cs typeface="Times New Roman" panose="02020603050405020304" pitchFamily="18" charset="0"/>
                <a:sym typeface="Arimo"/>
              </a:rPr>
              <a:t>higher </a:t>
            </a:r>
            <a:r>
              <a:rPr lang="en" dirty="0">
                <a:latin typeface="Times New Roman" panose="02020603050405020304" pitchFamily="18" charset="0"/>
                <a:ea typeface="Arimo"/>
                <a:cs typeface="Times New Roman" panose="02020603050405020304" pitchFamily="18" charset="0"/>
                <a:sym typeface="Arimo"/>
              </a:rPr>
              <a:t>will be </a:t>
            </a:r>
            <a:r>
              <a:rPr lang="en" b="1" dirty="0">
                <a:latin typeface="Times New Roman" panose="02020603050405020304" pitchFamily="18" charset="0"/>
                <a:ea typeface="Arimo"/>
                <a:cs typeface="Times New Roman" panose="02020603050405020304" pitchFamily="18" charset="0"/>
                <a:sym typeface="Arimo"/>
              </a:rPr>
              <a:t>ADR </a:t>
            </a:r>
            <a:r>
              <a:rPr lang="en" dirty="0">
                <a:latin typeface="Times New Roman" panose="02020603050405020304" pitchFamily="18" charset="0"/>
                <a:ea typeface="Arimo"/>
                <a:cs typeface="Times New Roman" panose="02020603050405020304" pitchFamily="18" charset="0"/>
                <a:sym typeface="Arimo"/>
              </a:rPr>
              <a:t>and </a:t>
            </a:r>
            <a:r>
              <a:rPr lang="en" b="1" dirty="0">
                <a:latin typeface="Times New Roman" panose="02020603050405020304" pitchFamily="18" charset="0"/>
                <a:ea typeface="Arimo"/>
                <a:cs typeface="Times New Roman" panose="02020603050405020304" pitchFamily="18" charset="0"/>
                <a:sym typeface="Arimo"/>
              </a:rPr>
              <a:t>revenue</a:t>
            </a:r>
            <a:r>
              <a:rPr lang="en" dirty="0">
                <a:latin typeface="Times New Roman" panose="02020603050405020304" pitchFamily="18" charset="0"/>
                <a:ea typeface="Arimo"/>
                <a:cs typeface="Times New Roman" panose="02020603050405020304" pitchFamily="18" charset="0"/>
                <a:sym typeface="Arimo"/>
              </a:rPr>
              <a:t> as well.</a:t>
            </a:r>
            <a:endParaRPr dirty="0">
              <a:latin typeface="Times New Roman" panose="02020603050405020304" pitchFamily="18" charset="0"/>
              <a:ea typeface="Arimo"/>
              <a:cs typeface="Times New Roman" panose="02020603050405020304" pitchFamily="18" charset="0"/>
              <a:sym typeface="Arimo"/>
            </a:endParaRPr>
          </a:p>
          <a:p>
            <a:pPr marL="457200" lvl="0" indent="-317500" algn="just" rtl="0">
              <a:lnSpc>
                <a:spcPct val="115000"/>
              </a:lnSpc>
              <a:spcBef>
                <a:spcPts val="0"/>
              </a:spcBef>
              <a:spcAft>
                <a:spcPts val="0"/>
              </a:spcAft>
              <a:buClr>
                <a:schemeClr val="lt1"/>
              </a:buClr>
              <a:buSzPts val="1400"/>
              <a:buFont typeface="Arimo"/>
              <a:buChar char="●"/>
            </a:pPr>
            <a:r>
              <a:rPr lang="en" dirty="0">
                <a:latin typeface="Times New Roman" panose="02020603050405020304" pitchFamily="18" charset="0"/>
                <a:ea typeface="Arimo"/>
                <a:cs typeface="Times New Roman" panose="02020603050405020304" pitchFamily="18" charset="0"/>
                <a:sym typeface="Arimo"/>
              </a:rPr>
              <a:t>The </a:t>
            </a:r>
            <a:r>
              <a:rPr lang="en" b="1" dirty="0">
                <a:latin typeface="Times New Roman" panose="02020603050405020304" pitchFamily="18" charset="0"/>
                <a:ea typeface="Arimo"/>
                <a:cs typeface="Times New Roman" panose="02020603050405020304" pitchFamily="18" charset="0"/>
                <a:sym typeface="Arimo"/>
              </a:rPr>
              <a:t>percentage </a:t>
            </a:r>
            <a:r>
              <a:rPr lang="en" dirty="0">
                <a:latin typeface="Times New Roman" panose="02020603050405020304" pitchFamily="18" charset="0"/>
                <a:ea typeface="Arimo"/>
                <a:cs typeface="Times New Roman" panose="02020603050405020304" pitchFamily="18" charset="0"/>
                <a:sym typeface="Arimo"/>
              </a:rPr>
              <a:t>of </a:t>
            </a:r>
            <a:r>
              <a:rPr lang="en" b="1" dirty="0">
                <a:latin typeface="Times New Roman" panose="02020603050405020304" pitchFamily="18" charset="0"/>
                <a:ea typeface="Arimo"/>
                <a:cs typeface="Times New Roman" panose="02020603050405020304" pitchFamily="18" charset="0"/>
                <a:sym typeface="Arimo"/>
              </a:rPr>
              <a:t>repeated guests</a:t>
            </a:r>
            <a:r>
              <a:rPr lang="en" dirty="0">
                <a:latin typeface="Times New Roman" panose="02020603050405020304" pitchFamily="18" charset="0"/>
                <a:ea typeface="Arimo"/>
                <a:cs typeface="Times New Roman" panose="02020603050405020304" pitchFamily="18" charset="0"/>
                <a:sym typeface="Arimo"/>
              </a:rPr>
              <a:t> is </a:t>
            </a:r>
            <a:r>
              <a:rPr lang="en" b="1" dirty="0">
                <a:latin typeface="Times New Roman" panose="02020603050405020304" pitchFamily="18" charset="0"/>
                <a:ea typeface="Arimo"/>
                <a:cs typeface="Times New Roman" panose="02020603050405020304" pitchFamily="18" charset="0"/>
                <a:sym typeface="Arimo"/>
              </a:rPr>
              <a:t>very low</a:t>
            </a:r>
            <a:r>
              <a:rPr lang="en" dirty="0">
                <a:latin typeface="Times New Roman" panose="02020603050405020304" pitchFamily="18" charset="0"/>
                <a:ea typeface="Arimo"/>
                <a:cs typeface="Times New Roman" panose="02020603050405020304" pitchFamily="18" charset="0"/>
                <a:sym typeface="Arimo"/>
              </a:rPr>
              <a:t>. Only </a:t>
            </a:r>
            <a:r>
              <a:rPr lang="en" b="1" dirty="0">
                <a:latin typeface="Times New Roman" panose="02020603050405020304" pitchFamily="18" charset="0"/>
                <a:ea typeface="Arimo"/>
                <a:cs typeface="Times New Roman" panose="02020603050405020304" pitchFamily="18" charset="0"/>
                <a:sym typeface="Arimo"/>
              </a:rPr>
              <a:t>3.9%</a:t>
            </a:r>
            <a:r>
              <a:rPr lang="en" dirty="0">
                <a:latin typeface="Times New Roman" panose="02020603050405020304" pitchFamily="18" charset="0"/>
                <a:ea typeface="Arimo"/>
                <a:cs typeface="Times New Roman" panose="02020603050405020304" pitchFamily="18" charset="0"/>
                <a:sym typeface="Arimo"/>
              </a:rPr>
              <a:t> people had </a:t>
            </a:r>
            <a:r>
              <a:rPr lang="en" b="1" dirty="0">
                <a:latin typeface="Times New Roman" panose="02020603050405020304" pitchFamily="18" charset="0"/>
                <a:ea typeface="Arimo"/>
                <a:cs typeface="Times New Roman" panose="02020603050405020304" pitchFamily="18" charset="0"/>
                <a:sym typeface="Arimo"/>
              </a:rPr>
              <a:t>revisited </a:t>
            </a:r>
            <a:r>
              <a:rPr lang="en" dirty="0">
                <a:latin typeface="Times New Roman" panose="02020603050405020304" pitchFamily="18" charset="0"/>
                <a:ea typeface="Arimo"/>
                <a:cs typeface="Times New Roman" panose="02020603050405020304" pitchFamily="18" charset="0"/>
                <a:sym typeface="Arimo"/>
              </a:rPr>
              <a:t>the hotels. Rest </a:t>
            </a:r>
            <a:r>
              <a:rPr lang="en" b="1" dirty="0">
                <a:latin typeface="Times New Roman" panose="02020603050405020304" pitchFamily="18" charset="0"/>
                <a:ea typeface="Arimo"/>
                <a:cs typeface="Times New Roman" panose="02020603050405020304" pitchFamily="18" charset="0"/>
                <a:sym typeface="Arimo"/>
              </a:rPr>
              <a:t>96.1%</a:t>
            </a:r>
            <a:r>
              <a:rPr lang="en" dirty="0">
                <a:latin typeface="Times New Roman" panose="02020603050405020304" pitchFamily="18" charset="0"/>
                <a:ea typeface="Arimo"/>
                <a:cs typeface="Times New Roman" panose="02020603050405020304" pitchFamily="18" charset="0"/>
                <a:sym typeface="Arimo"/>
              </a:rPr>
              <a:t> were </a:t>
            </a:r>
            <a:r>
              <a:rPr lang="en" b="1" dirty="0">
                <a:latin typeface="Times New Roman" panose="02020603050405020304" pitchFamily="18" charset="0"/>
                <a:ea typeface="Arimo"/>
                <a:cs typeface="Times New Roman" panose="02020603050405020304" pitchFamily="18" charset="0"/>
                <a:sym typeface="Arimo"/>
              </a:rPr>
              <a:t>new guests</a:t>
            </a:r>
            <a:r>
              <a:rPr lang="en" dirty="0">
                <a:latin typeface="Times New Roman" panose="02020603050405020304" pitchFamily="18" charset="0"/>
                <a:ea typeface="Arimo"/>
                <a:cs typeface="Times New Roman" panose="02020603050405020304" pitchFamily="18" charset="0"/>
                <a:sym typeface="Arimo"/>
              </a:rPr>
              <a:t>. So, </a:t>
            </a:r>
            <a:r>
              <a:rPr lang="en" b="1" dirty="0">
                <a:latin typeface="Times New Roman" panose="02020603050405020304" pitchFamily="18" charset="0"/>
                <a:ea typeface="Arimo"/>
                <a:cs typeface="Times New Roman" panose="02020603050405020304" pitchFamily="18" charset="0"/>
                <a:sym typeface="Arimo"/>
              </a:rPr>
              <a:t>retention rate</a:t>
            </a:r>
            <a:r>
              <a:rPr lang="en" dirty="0">
                <a:latin typeface="Times New Roman" panose="02020603050405020304" pitchFamily="18" charset="0"/>
                <a:ea typeface="Arimo"/>
                <a:cs typeface="Times New Roman" panose="02020603050405020304" pitchFamily="18" charset="0"/>
                <a:sym typeface="Arimo"/>
              </a:rPr>
              <a:t> is much </a:t>
            </a:r>
            <a:r>
              <a:rPr lang="en" b="1" dirty="0">
                <a:latin typeface="Times New Roman" panose="02020603050405020304" pitchFamily="18" charset="0"/>
                <a:ea typeface="Arimo"/>
                <a:cs typeface="Times New Roman" panose="02020603050405020304" pitchFamily="18" charset="0"/>
                <a:sym typeface="Arimo"/>
              </a:rPr>
              <a:t>low</a:t>
            </a:r>
            <a:r>
              <a:rPr lang="en" dirty="0" smtClean="0">
                <a:latin typeface="Times New Roman" panose="02020603050405020304" pitchFamily="18" charset="0"/>
                <a:ea typeface="Arimo"/>
                <a:cs typeface="Times New Roman" panose="02020603050405020304" pitchFamily="18" charset="0"/>
                <a:sym typeface="Arimo"/>
              </a:rPr>
              <a:t>.</a:t>
            </a:r>
            <a:endParaRPr dirty="0">
              <a:latin typeface="Times New Roman" panose="02020603050405020304" pitchFamily="18" charset="0"/>
              <a:ea typeface="Arimo"/>
              <a:cs typeface="Times New Roman" panose="02020603050405020304" pitchFamily="18" charset="0"/>
              <a:sym typeface="Arimo"/>
            </a:endParaRPr>
          </a:p>
        </p:txBody>
      </p:sp>
    </p:spTree>
    <p:extLst>
      <p:ext uri="{BB962C8B-B14F-4D97-AF65-F5344CB8AC3E}">
        <p14:creationId xmlns:p14="http://schemas.microsoft.com/office/powerpoint/2010/main" val="105531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1" y="1650306"/>
            <a:ext cx="11495315" cy="4233467"/>
          </a:xfrm>
          <a:prstGeom prst="rect">
            <a:avLst/>
          </a:prstGeom>
        </p:spPr>
        <p:txBody>
          <a:bodyPr wrap="square">
            <a:spAutoFit/>
          </a:bodyPr>
          <a:lstStyle/>
          <a:p>
            <a:pPr marL="457200" lvl="0" indent="-317500" algn="just">
              <a:lnSpc>
                <a:spcPct val="115000"/>
              </a:lnSpc>
              <a:spcBef>
                <a:spcPts val="600"/>
              </a:spcBef>
              <a:buClr>
                <a:schemeClr val="lt1"/>
              </a:buClr>
              <a:buSzPts val="1400"/>
              <a:buChar char="●"/>
            </a:pPr>
            <a:r>
              <a:rPr lang="en-GB" b="1" dirty="0">
                <a:latin typeface="Times New Roman" panose="02020603050405020304" pitchFamily="18" charset="0"/>
                <a:ea typeface="Arimo"/>
                <a:cs typeface="Times New Roman" panose="02020603050405020304" pitchFamily="18" charset="0"/>
                <a:sym typeface="Arimo"/>
              </a:rPr>
              <a:t>'Direct'</a:t>
            </a:r>
            <a:r>
              <a:rPr lang="en-GB" dirty="0">
                <a:latin typeface="Times New Roman" panose="02020603050405020304" pitchFamily="18" charset="0"/>
                <a:ea typeface="Arimo"/>
                <a:cs typeface="Times New Roman" panose="02020603050405020304" pitchFamily="18" charset="0"/>
                <a:sym typeface="Arimo"/>
              </a:rPr>
              <a:t> and </a:t>
            </a:r>
            <a:r>
              <a:rPr lang="en-GB" b="1" dirty="0">
                <a:latin typeface="Times New Roman" panose="02020603050405020304" pitchFamily="18" charset="0"/>
                <a:ea typeface="Arimo"/>
                <a:cs typeface="Times New Roman" panose="02020603050405020304" pitchFamily="18" charset="0"/>
                <a:sym typeface="Arimo"/>
              </a:rPr>
              <a:t>'TA/TO'</a:t>
            </a:r>
            <a:r>
              <a:rPr lang="en-GB" dirty="0">
                <a:latin typeface="Times New Roman" panose="02020603050405020304" pitchFamily="18" charset="0"/>
                <a:ea typeface="Arimo"/>
                <a:cs typeface="Times New Roman" panose="02020603050405020304" pitchFamily="18" charset="0"/>
                <a:sym typeface="Arimo"/>
              </a:rPr>
              <a:t> have almost </a:t>
            </a:r>
            <a:r>
              <a:rPr lang="en-GB" b="1" dirty="0">
                <a:latin typeface="Times New Roman" panose="02020603050405020304" pitchFamily="18" charset="0"/>
                <a:ea typeface="Arimo"/>
                <a:cs typeface="Times New Roman" panose="02020603050405020304" pitchFamily="18" charset="0"/>
                <a:sym typeface="Arimo"/>
              </a:rPr>
              <a:t>equally contribution</a:t>
            </a:r>
            <a:r>
              <a:rPr lang="en-GB" dirty="0">
                <a:latin typeface="Times New Roman" panose="02020603050405020304" pitchFamily="18" charset="0"/>
                <a:ea typeface="Arimo"/>
                <a:cs typeface="Times New Roman" panose="02020603050405020304" pitchFamily="18" charset="0"/>
                <a:sym typeface="Arimo"/>
              </a:rPr>
              <a:t> in </a:t>
            </a:r>
            <a:r>
              <a:rPr lang="en-GB" b="1" dirty="0">
                <a:latin typeface="Times New Roman" panose="02020603050405020304" pitchFamily="18" charset="0"/>
                <a:ea typeface="Arimo"/>
                <a:cs typeface="Times New Roman" panose="02020603050405020304" pitchFamily="18" charset="0"/>
                <a:sym typeface="Arimo"/>
              </a:rPr>
              <a:t>ADR </a:t>
            </a:r>
            <a:r>
              <a:rPr lang="en-GB" dirty="0">
                <a:latin typeface="Times New Roman" panose="02020603050405020304" pitchFamily="18" charset="0"/>
                <a:ea typeface="Arimo"/>
                <a:cs typeface="Times New Roman" panose="02020603050405020304" pitchFamily="18" charset="0"/>
                <a:sym typeface="Arimo"/>
              </a:rPr>
              <a:t>in both type of hotels. While, </a:t>
            </a:r>
            <a:r>
              <a:rPr lang="en-GB" b="1" dirty="0">
                <a:latin typeface="Times New Roman" panose="02020603050405020304" pitchFamily="18" charset="0"/>
                <a:ea typeface="Arimo"/>
                <a:cs typeface="Times New Roman" panose="02020603050405020304" pitchFamily="18" charset="0"/>
                <a:sym typeface="Arimo"/>
              </a:rPr>
              <a:t>GDS</a:t>
            </a:r>
            <a:r>
              <a:rPr lang="en-GB" dirty="0">
                <a:latin typeface="Times New Roman" panose="02020603050405020304" pitchFamily="18" charset="0"/>
                <a:ea typeface="Arimo"/>
                <a:cs typeface="Times New Roman" panose="02020603050405020304" pitchFamily="18" charset="0"/>
                <a:sym typeface="Arimo"/>
              </a:rPr>
              <a:t> has </a:t>
            </a:r>
            <a:r>
              <a:rPr lang="en-GB" b="1" dirty="0">
                <a:latin typeface="Times New Roman" panose="02020603050405020304" pitchFamily="18" charset="0"/>
                <a:ea typeface="Arimo"/>
                <a:cs typeface="Times New Roman" panose="02020603050405020304" pitchFamily="18" charset="0"/>
                <a:sym typeface="Arimo"/>
              </a:rPr>
              <a:t>highly contributed</a:t>
            </a:r>
            <a:r>
              <a:rPr lang="en-GB" dirty="0">
                <a:latin typeface="Times New Roman" panose="02020603050405020304" pitchFamily="18" charset="0"/>
                <a:ea typeface="Arimo"/>
                <a:cs typeface="Times New Roman" panose="02020603050405020304" pitchFamily="18" charset="0"/>
                <a:sym typeface="Arimo"/>
              </a:rPr>
              <a:t> in </a:t>
            </a:r>
            <a:r>
              <a:rPr lang="en-GB" b="1" dirty="0">
                <a:latin typeface="Times New Roman" panose="02020603050405020304" pitchFamily="18" charset="0"/>
                <a:ea typeface="Arimo"/>
                <a:cs typeface="Times New Roman" panose="02020603050405020304" pitchFamily="18" charset="0"/>
                <a:sym typeface="Arimo"/>
              </a:rPr>
              <a:t>ADR </a:t>
            </a:r>
            <a:r>
              <a:rPr lang="en-GB" dirty="0">
                <a:latin typeface="Times New Roman" panose="02020603050405020304" pitchFamily="18" charset="0"/>
                <a:ea typeface="Arimo"/>
                <a:cs typeface="Times New Roman" panose="02020603050405020304" pitchFamily="18" charset="0"/>
                <a:sym typeface="Arimo"/>
              </a:rPr>
              <a:t>in </a:t>
            </a:r>
            <a:r>
              <a:rPr lang="en-GB" b="1" dirty="0">
                <a:latin typeface="Times New Roman" panose="02020603050405020304" pitchFamily="18" charset="0"/>
                <a:ea typeface="Arimo"/>
                <a:cs typeface="Times New Roman" panose="02020603050405020304" pitchFamily="18" charset="0"/>
                <a:sym typeface="Arimo"/>
              </a:rPr>
              <a:t>'City Hotel'</a:t>
            </a:r>
            <a:r>
              <a:rPr lang="en-GB" dirty="0">
                <a:latin typeface="Times New Roman" panose="02020603050405020304" pitchFamily="18" charset="0"/>
                <a:ea typeface="Arimo"/>
                <a:cs typeface="Times New Roman" panose="02020603050405020304" pitchFamily="18" charset="0"/>
                <a:sym typeface="Arimo"/>
              </a:rPr>
              <a:t> type.</a:t>
            </a:r>
          </a:p>
          <a:p>
            <a:pPr marL="457200" lvl="0" indent="-317500" algn="just">
              <a:lnSpc>
                <a:spcPct val="115000"/>
              </a:lnSpc>
              <a:buClr>
                <a:schemeClr val="lt1"/>
              </a:buClr>
              <a:buSzPts val="1400"/>
              <a:buFont typeface="Arimo"/>
              <a:buChar char="●"/>
            </a:pPr>
            <a:r>
              <a:rPr lang="en-GB" b="1" dirty="0">
                <a:latin typeface="Times New Roman" panose="02020603050405020304" pitchFamily="18" charset="0"/>
                <a:ea typeface="Arimo"/>
                <a:cs typeface="Times New Roman" panose="02020603050405020304" pitchFamily="18" charset="0"/>
                <a:sym typeface="Arimo"/>
              </a:rPr>
              <a:t>Optimal stay length</a:t>
            </a:r>
            <a:r>
              <a:rPr lang="en-GB" dirty="0">
                <a:latin typeface="Times New Roman" panose="02020603050405020304" pitchFamily="18" charset="0"/>
                <a:ea typeface="Arimo"/>
                <a:cs typeface="Times New Roman" panose="02020603050405020304" pitchFamily="18" charset="0"/>
                <a:sym typeface="Arimo"/>
              </a:rPr>
              <a:t> in both the hotel types (City and Resort Hotel) is less than </a:t>
            </a:r>
            <a:r>
              <a:rPr lang="en-GB" b="1" dirty="0">
                <a:latin typeface="Times New Roman" panose="02020603050405020304" pitchFamily="18" charset="0"/>
                <a:ea typeface="Arimo"/>
                <a:cs typeface="Times New Roman" panose="02020603050405020304" pitchFamily="18" charset="0"/>
                <a:sym typeface="Arimo"/>
              </a:rPr>
              <a:t>7 days</a:t>
            </a:r>
            <a:r>
              <a:rPr lang="en-GB" dirty="0">
                <a:latin typeface="Times New Roman" panose="02020603050405020304" pitchFamily="18" charset="0"/>
                <a:ea typeface="Arimo"/>
                <a:cs typeface="Times New Roman" panose="02020603050405020304" pitchFamily="18" charset="0"/>
                <a:sym typeface="Arimo"/>
              </a:rPr>
              <a:t>. Usually people stay for a week. So,</a:t>
            </a:r>
            <a:r>
              <a:rPr lang="en-GB" b="1" dirty="0">
                <a:latin typeface="Times New Roman" panose="02020603050405020304" pitchFamily="18" charset="0"/>
                <a:ea typeface="Arimo"/>
                <a:cs typeface="Times New Roman" panose="02020603050405020304" pitchFamily="18" charset="0"/>
                <a:sym typeface="Arimo"/>
              </a:rPr>
              <a:t> after 1 week</a:t>
            </a:r>
            <a:r>
              <a:rPr lang="en-GB" dirty="0">
                <a:latin typeface="Times New Roman" panose="02020603050405020304" pitchFamily="18" charset="0"/>
                <a:ea typeface="Arimo"/>
                <a:cs typeface="Times New Roman" panose="02020603050405020304" pitchFamily="18" charset="0"/>
                <a:sym typeface="Arimo"/>
              </a:rPr>
              <a:t>, the </a:t>
            </a:r>
            <a:r>
              <a:rPr lang="en-GB" b="1" dirty="0">
                <a:latin typeface="Times New Roman" panose="02020603050405020304" pitchFamily="18" charset="0"/>
                <a:ea typeface="Arimo"/>
                <a:cs typeface="Times New Roman" panose="02020603050405020304" pitchFamily="18" charset="0"/>
                <a:sym typeface="Arimo"/>
              </a:rPr>
              <a:t>optimal stay length</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declined</a:t>
            </a:r>
            <a:r>
              <a:rPr lang="en-GB" dirty="0">
                <a:latin typeface="Times New Roman" panose="02020603050405020304" pitchFamily="18" charset="0"/>
                <a:ea typeface="Arimo"/>
                <a:cs typeface="Times New Roman" panose="02020603050405020304" pitchFamily="18" charset="0"/>
                <a:sym typeface="Arimo"/>
              </a:rPr>
              <a:t> drastically.</a:t>
            </a:r>
          </a:p>
          <a:p>
            <a:pPr marL="457200" lvl="0" indent="-317500" algn="just">
              <a:lnSpc>
                <a:spcPct val="115000"/>
              </a:lnSpc>
              <a:buClr>
                <a:schemeClr val="lt1"/>
              </a:buClr>
              <a:buSzPts val="1400"/>
              <a:buFont typeface="Arimo"/>
              <a:buChar char="●"/>
            </a:pPr>
            <a:r>
              <a:rPr lang="en-GB" b="1" dirty="0">
                <a:latin typeface="Times New Roman" panose="02020603050405020304" pitchFamily="18" charset="0"/>
                <a:ea typeface="Arimo"/>
                <a:cs typeface="Times New Roman" panose="02020603050405020304" pitchFamily="18" charset="0"/>
                <a:sym typeface="Arimo"/>
              </a:rPr>
              <a:t>Most number </a:t>
            </a:r>
            <a:r>
              <a:rPr lang="en-GB" dirty="0">
                <a:latin typeface="Times New Roman" panose="02020603050405020304" pitchFamily="18" charset="0"/>
                <a:ea typeface="Arimo"/>
                <a:cs typeface="Times New Roman" panose="02020603050405020304" pitchFamily="18" charset="0"/>
                <a:sym typeface="Arimo"/>
              </a:rPr>
              <a:t>of </a:t>
            </a:r>
            <a:r>
              <a:rPr lang="en-GB" b="1" dirty="0">
                <a:latin typeface="Times New Roman" panose="02020603050405020304" pitchFamily="18" charset="0"/>
                <a:ea typeface="Arimo"/>
                <a:cs typeface="Times New Roman" panose="02020603050405020304" pitchFamily="18" charset="0"/>
                <a:sym typeface="Arimo"/>
              </a:rPr>
              <a:t>bookings </a:t>
            </a:r>
            <a:r>
              <a:rPr lang="en-GB" dirty="0">
                <a:latin typeface="Times New Roman" panose="02020603050405020304" pitchFamily="18" charset="0"/>
                <a:ea typeface="Arimo"/>
                <a:cs typeface="Times New Roman" panose="02020603050405020304" pitchFamily="18" charset="0"/>
                <a:sym typeface="Arimo"/>
              </a:rPr>
              <a:t>have taken place in the month of </a:t>
            </a:r>
            <a:r>
              <a:rPr lang="en-GB" b="1" dirty="0">
                <a:latin typeface="Times New Roman" panose="02020603050405020304" pitchFamily="18" charset="0"/>
                <a:ea typeface="Arimo"/>
                <a:cs typeface="Times New Roman" panose="02020603050405020304" pitchFamily="18" charset="0"/>
                <a:sym typeface="Arimo"/>
              </a:rPr>
              <a:t>July</a:t>
            </a:r>
            <a:r>
              <a:rPr lang="en-GB" dirty="0">
                <a:latin typeface="Times New Roman" panose="02020603050405020304" pitchFamily="18" charset="0"/>
                <a:ea typeface="Arimo"/>
                <a:cs typeface="Times New Roman" panose="02020603050405020304" pitchFamily="18" charset="0"/>
                <a:sym typeface="Arimo"/>
              </a:rPr>
              <a:t> and </a:t>
            </a:r>
            <a:r>
              <a:rPr lang="en-GB" b="1" dirty="0">
                <a:latin typeface="Times New Roman" panose="02020603050405020304" pitchFamily="18" charset="0"/>
                <a:ea typeface="Arimo"/>
                <a:cs typeface="Times New Roman" panose="02020603050405020304" pitchFamily="18" charset="0"/>
                <a:sym typeface="Arimo"/>
              </a:rPr>
              <a:t>August</a:t>
            </a:r>
            <a:r>
              <a:rPr lang="en-GB" dirty="0">
                <a:latin typeface="Times New Roman" panose="02020603050405020304" pitchFamily="18" charset="0"/>
                <a:ea typeface="Arimo"/>
                <a:cs typeface="Times New Roman" panose="02020603050405020304" pitchFamily="18" charset="0"/>
                <a:sym typeface="Arimo"/>
              </a:rPr>
              <a:t>. July and August are the </a:t>
            </a:r>
            <a:r>
              <a:rPr lang="en-GB" b="1" dirty="0">
                <a:latin typeface="Times New Roman" panose="02020603050405020304" pitchFamily="18" charset="0"/>
                <a:ea typeface="Arimo"/>
                <a:cs typeface="Times New Roman" panose="02020603050405020304" pitchFamily="18" charset="0"/>
                <a:sym typeface="Arimo"/>
              </a:rPr>
              <a:t>favourite months</a:t>
            </a:r>
            <a:r>
              <a:rPr lang="en-GB" dirty="0">
                <a:latin typeface="Times New Roman" panose="02020603050405020304" pitchFamily="18" charset="0"/>
                <a:ea typeface="Arimo"/>
                <a:cs typeface="Times New Roman" panose="02020603050405020304" pitchFamily="18" charset="0"/>
                <a:sym typeface="Arimo"/>
              </a:rPr>
              <a:t> of guests to </a:t>
            </a:r>
            <a:r>
              <a:rPr lang="en-GB" b="1" dirty="0">
                <a:latin typeface="Times New Roman" panose="02020603050405020304" pitchFamily="18" charset="0"/>
                <a:ea typeface="Arimo"/>
                <a:cs typeface="Times New Roman" panose="02020603050405020304" pitchFamily="18" charset="0"/>
                <a:sym typeface="Arimo"/>
              </a:rPr>
              <a:t>visit </a:t>
            </a:r>
            <a:r>
              <a:rPr lang="en-GB" dirty="0">
                <a:latin typeface="Times New Roman" panose="02020603050405020304" pitchFamily="18" charset="0"/>
                <a:ea typeface="Arimo"/>
                <a:cs typeface="Times New Roman" panose="02020603050405020304" pitchFamily="18" charset="0"/>
                <a:sym typeface="Arimo"/>
              </a:rPr>
              <a:t>different places.</a:t>
            </a:r>
          </a:p>
          <a:p>
            <a:pPr marL="457200" lvl="0" indent="-317500" algn="just">
              <a:lnSpc>
                <a:spcPct val="115000"/>
              </a:lnSpc>
              <a:buClr>
                <a:schemeClr val="lt1"/>
              </a:buClr>
              <a:buSzPts val="1400"/>
              <a:buFont typeface="Arimo"/>
              <a:buChar char="●"/>
            </a:pPr>
            <a:r>
              <a:rPr lang="en-GB" dirty="0">
                <a:latin typeface="Times New Roman" panose="02020603050405020304" pitchFamily="18" charset="0"/>
                <a:ea typeface="Arimo"/>
                <a:cs typeface="Times New Roman" panose="02020603050405020304" pitchFamily="18" charset="0"/>
                <a:sym typeface="Arimo"/>
              </a:rPr>
              <a:t>The</a:t>
            </a:r>
            <a:r>
              <a:rPr lang="en-GB" b="1" dirty="0">
                <a:latin typeface="Times New Roman" panose="02020603050405020304" pitchFamily="18" charset="0"/>
                <a:ea typeface="Arimo"/>
                <a:cs typeface="Times New Roman" panose="02020603050405020304" pitchFamily="18" charset="0"/>
                <a:sym typeface="Arimo"/>
              </a:rPr>
              <a:t> mostly</a:t>
            </a:r>
            <a:r>
              <a:rPr lang="en-GB" dirty="0">
                <a:latin typeface="Times New Roman" panose="02020603050405020304" pitchFamily="18" charset="0"/>
                <a:ea typeface="Arimo"/>
                <a:cs typeface="Times New Roman" panose="02020603050405020304" pitchFamily="18" charset="0"/>
                <a:sym typeface="Arimo"/>
              </a:rPr>
              <a:t> used </a:t>
            </a:r>
            <a:r>
              <a:rPr lang="en-GB" b="1" dirty="0">
                <a:latin typeface="Times New Roman" panose="02020603050405020304" pitchFamily="18" charset="0"/>
                <a:ea typeface="Arimo"/>
                <a:cs typeface="Times New Roman" panose="02020603050405020304" pitchFamily="18" charset="0"/>
                <a:sym typeface="Arimo"/>
              </a:rPr>
              <a:t>distribution channel </a:t>
            </a:r>
            <a:r>
              <a:rPr lang="en-GB" dirty="0">
                <a:latin typeface="Times New Roman" panose="02020603050405020304" pitchFamily="18" charset="0"/>
                <a:ea typeface="Arimo"/>
                <a:cs typeface="Times New Roman" panose="02020603050405020304" pitchFamily="18" charset="0"/>
                <a:sym typeface="Arimo"/>
              </a:rPr>
              <a:t>for booking is</a:t>
            </a:r>
            <a:r>
              <a:rPr lang="en-GB" b="1" dirty="0">
                <a:latin typeface="Times New Roman" panose="02020603050405020304" pitchFamily="18" charset="0"/>
                <a:ea typeface="Arimo"/>
                <a:cs typeface="Times New Roman" panose="02020603050405020304" pitchFamily="18" charset="0"/>
                <a:sym typeface="Arimo"/>
              </a:rPr>
              <a:t> 'TA/TO'</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79.1%</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bookings </a:t>
            </a:r>
            <a:r>
              <a:rPr lang="en-GB" dirty="0">
                <a:latin typeface="Times New Roman" panose="02020603050405020304" pitchFamily="18" charset="0"/>
                <a:ea typeface="Arimo"/>
                <a:cs typeface="Times New Roman" panose="02020603050405020304" pitchFamily="18" charset="0"/>
                <a:sym typeface="Arimo"/>
              </a:rPr>
              <a:t>were made through </a:t>
            </a:r>
            <a:r>
              <a:rPr lang="en-GB" b="1" dirty="0">
                <a:latin typeface="Times New Roman" panose="02020603050405020304" pitchFamily="18" charset="0"/>
                <a:ea typeface="Arimo"/>
                <a:cs typeface="Times New Roman" panose="02020603050405020304" pitchFamily="18" charset="0"/>
                <a:sym typeface="Arimo"/>
              </a:rPr>
              <a:t>TA/TO</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travel agents</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tour operators</a:t>
            </a:r>
            <a:r>
              <a:rPr lang="en-GB" dirty="0">
                <a:latin typeface="Times New Roman" panose="02020603050405020304" pitchFamily="18" charset="0"/>
                <a:ea typeface="Arimo"/>
                <a:cs typeface="Times New Roman" panose="02020603050405020304" pitchFamily="18" charset="0"/>
                <a:sym typeface="Arimo"/>
              </a:rPr>
              <a:t>).</a:t>
            </a:r>
          </a:p>
          <a:p>
            <a:pPr marL="457200" lvl="0" indent="-317500" algn="just">
              <a:lnSpc>
                <a:spcPct val="115000"/>
              </a:lnSpc>
              <a:buClr>
                <a:schemeClr val="lt1"/>
              </a:buClr>
              <a:buSzPts val="1400"/>
              <a:buFont typeface="Arimo"/>
              <a:buChar char="●"/>
            </a:pPr>
            <a:r>
              <a:rPr lang="en-GB" dirty="0">
                <a:latin typeface="Times New Roman" panose="02020603050405020304" pitchFamily="18" charset="0"/>
                <a:ea typeface="Arimo"/>
                <a:cs typeface="Times New Roman" panose="02020603050405020304" pitchFamily="18" charset="0"/>
                <a:sym typeface="Arimo"/>
              </a:rPr>
              <a:t>While calculating </a:t>
            </a:r>
            <a:r>
              <a:rPr lang="en-GB" b="1" dirty="0">
                <a:latin typeface="Times New Roman" panose="02020603050405020304" pitchFamily="18" charset="0"/>
                <a:ea typeface="Arimo"/>
                <a:cs typeface="Times New Roman" panose="02020603050405020304" pitchFamily="18" charset="0"/>
                <a:sym typeface="Arimo"/>
              </a:rPr>
              <a:t>ADR</a:t>
            </a:r>
            <a:r>
              <a:rPr lang="en-GB" dirty="0">
                <a:latin typeface="Times New Roman" panose="02020603050405020304" pitchFamily="18" charset="0"/>
                <a:ea typeface="Arimo"/>
                <a:cs typeface="Times New Roman" panose="02020603050405020304" pitchFamily="18" charset="0"/>
                <a:sym typeface="Arimo"/>
              </a:rPr>
              <a:t> across </a:t>
            </a:r>
            <a:r>
              <a:rPr lang="en-GB" b="1" dirty="0">
                <a:latin typeface="Times New Roman" panose="02020603050405020304" pitchFamily="18" charset="0"/>
                <a:ea typeface="Arimo"/>
                <a:cs typeface="Times New Roman" panose="02020603050405020304" pitchFamily="18" charset="0"/>
                <a:sym typeface="Arimo"/>
              </a:rPr>
              <a:t>different month</a:t>
            </a:r>
            <a:r>
              <a:rPr lang="en-GB" dirty="0">
                <a:latin typeface="Times New Roman" panose="02020603050405020304" pitchFamily="18" charset="0"/>
                <a:ea typeface="Arimo"/>
                <a:cs typeface="Times New Roman" panose="02020603050405020304" pitchFamily="18" charset="0"/>
                <a:sym typeface="Arimo"/>
              </a:rPr>
              <a:t>, it is found that for </a:t>
            </a:r>
            <a:r>
              <a:rPr lang="en-GB" b="1" dirty="0">
                <a:latin typeface="Times New Roman" panose="02020603050405020304" pitchFamily="18" charset="0"/>
                <a:ea typeface="Arimo"/>
                <a:cs typeface="Times New Roman" panose="02020603050405020304" pitchFamily="18" charset="0"/>
                <a:sym typeface="Arimo"/>
              </a:rPr>
              <a:t>Resort hotel</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ADR </a:t>
            </a:r>
            <a:r>
              <a:rPr lang="en-GB" dirty="0">
                <a:latin typeface="Times New Roman" panose="02020603050405020304" pitchFamily="18" charset="0"/>
                <a:ea typeface="Arimo"/>
                <a:cs typeface="Times New Roman" panose="02020603050405020304" pitchFamily="18" charset="0"/>
                <a:sym typeface="Arimo"/>
              </a:rPr>
              <a:t>is </a:t>
            </a:r>
            <a:r>
              <a:rPr lang="en-GB" b="1" dirty="0">
                <a:latin typeface="Times New Roman" panose="02020603050405020304" pitchFamily="18" charset="0"/>
                <a:ea typeface="Arimo"/>
                <a:cs typeface="Times New Roman" panose="02020603050405020304" pitchFamily="18" charset="0"/>
                <a:sym typeface="Arimo"/>
              </a:rPr>
              <a:t>high </a:t>
            </a:r>
            <a:r>
              <a:rPr lang="en-GB" dirty="0">
                <a:latin typeface="Times New Roman" panose="02020603050405020304" pitchFamily="18" charset="0"/>
                <a:ea typeface="Arimo"/>
                <a:cs typeface="Times New Roman" panose="02020603050405020304" pitchFamily="18" charset="0"/>
                <a:sym typeface="Arimo"/>
              </a:rPr>
              <a:t>in the months of </a:t>
            </a:r>
            <a:r>
              <a:rPr lang="en-GB" b="1" dirty="0">
                <a:latin typeface="Times New Roman" panose="02020603050405020304" pitchFamily="18" charset="0"/>
                <a:ea typeface="Arimo"/>
                <a:cs typeface="Times New Roman" panose="02020603050405020304" pitchFamily="18" charset="0"/>
                <a:sym typeface="Arimo"/>
              </a:rPr>
              <a:t>June</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July</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August </a:t>
            </a:r>
            <a:r>
              <a:rPr lang="en-GB" dirty="0">
                <a:latin typeface="Times New Roman" panose="02020603050405020304" pitchFamily="18" charset="0"/>
                <a:ea typeface="Arimo"/>
                <a:cs typeface="Times New Roman" panose="02020603050405020304" pitchFamily="18" charset="0"/>
                <a:sym typeface="Arimo"/>
              </a:rPr>
              <a:t>as compared to </a:t>
            </a:r>
            <a:r>
              <a:rPr lang="en-GB" b="1" dirty="0">
                <a:latin typeface="Times New Roman" panose="02020603050405020304" pitchFamily="18" charset="0"/>
                <a:ea typeface="Arimo"/>
                <a:cs typeface="Times New Roman" panose="02020603050405020304" pitchFamily="18" charset="0"/>
                <a:sym typeface="Arimo"/>
              </a:rPr>
              <a:t>City Hotels</a:t>
            </a:r>
            <a:r>
              <a:rPr lang="en-GB" dirty="0">
                <a:latin typeface="Times New Roman" panose="02020603050405020304" pitchFamily="18" charset="0"/>
                <a:ea typeface="Arimo"/>
                <a:cs typeface="Times New Roman" panose="02020603050405020304" pitchFamily="18" charset="0"/>
                <a:sym typeface="Arimo"/>
              </a:rPr>
              <a:t>.</a:t>
            </a:r>
          </a:p>
          <a:p>
            <a:pPr marL="457200" lvl="0" indent="-317500" algn="just">
              <a:lnSpc>
                <a:spcPct val="115000"/>
              </a:lnSpc>
              <a:buClr>
                <a:schemeClr val="lt1"/>
              </a:buClr>
              <a:buSzPts val="1400"/>
              <a:buFont typeface="Arimo"/>
              <a:buChar char="●"/>
            </a:pPr>
            <a:r>
              <a:rPr lang="en-GB" dirty="0">
                <a:latin typeface="Times New Roman" panose="02020603050405020304" pitchFamily="18" charset="0"/>
                <a:ea typeface="Arimo"/>
                <a:cs typeface="Times New Roman" panose="02020603050405020304" pitchFamily="18" charset="0"/>
                <a:sym typeface="Arimo"/>
              </a:rPr>
              <a:t>Almost </a:t>
            </a:r>
            <a:r>
              <a:rPr lang="en-GB" b="1" dirty="0">
                <a:latin typeface="Times New Roman" panose="02020603050405020304" pitchFamily="18" charset="0"/>
                <a:ea typeface="Arimo"/>
                <a:cs typeface="Times New Roman" panose="02020603050405020304" pitchFamily="18" charset="0"/>
                <a:sym typeface="Arimo"/>
              </a:rPr>
              <a:t>1/4th</a:t>
            </a:r>
            <a:r>
              <a:rPr lang="en-GB" dirty="0">
                <a:latin typeface="Times New Roman" panose="02020603050405020304" pitchFamily="18" charset="0"/>
                <a:ea typeface="Arimo"/>
                <a:cs typeface="Times New Roman" panose="02020603050405020304" pitchFamily="18" charset="0"/>
                <a:sym typeface="Arimo"/>
              </a:rPr>
              <a:t> of the total bookings is </a:t>
            </a:r>
            <a:r>
              <a:rPr lang="en-GB" b="1" dirty="0" smtClean="0">
                <a:latin typeface="Times New Roman" panose="02020603050405020304" pitchFamily="18" charset="0"/>
                <a:ea typeface="Arimo"/>
                <a:cs typeface="Times New Roman" panose="02020603050405020304" pitchFamily="18" charset="0"/>
                <a:sym typeface="Arimo"/>
              </a:rPr>
              <a:t>cancelled</a:t>
            </a:r>
            <a:r>
              <a:rPr lang="en-GB" dirty="0" smtClean="0">
                <a:latin typeface="Times New Roman" panose="02020603050405020304" pitchFamily="18" charset="0"/>
                <a:ea typeface="Arimo"/>
                <a:cs typeface="Times New Roman" panose="02020603050405020304" pitchFamily="18" charset="0"/>
                <a:sym typeface="Arimo"/>
              </a:rPr>
              <a:t>. Approx., </a:t>
            </a:r>
            <a:r>
              <a:rPr lang="en-GB" b="1" dirty="0">
                <a:latin typeface="Times New Roman" panose="02020603050405020304" pitchFamily="18" charset="0"/>
                <a:ea typeface="Arimo"/>
                <a:cs typeface="Times New Roman" panose="02020603050405020304" pitchFamily="18" charset="0"/>
                <a:sym typeface="Arimo"/>
              </a:rPr>
              <a:t>27.5%</a:t>
            </a:r>
            <a:r>
              <a:rPr lang="en-GB" dirty="0">
                <a:latin typeface="Times New Roman" panose="02020603050405020304" pitchFamily="18" charset="0"/>
                <a:ea typeface="Arimo"/>
                <a:cs typeface="Times New Roman" panose="02020603050405020304" pitchFamily="18" charset="0"/>
                <a:sym typeface="Arimo"/>
              </a:rPr>
              <a:t> </a:t>
            </a:r>
            <a:r>
              <a:rPr lang="en-GB" b="1" dirty="0">
                <a:latin typeface="Times New Roman" panose="02020603050405020304" pitchFamily="18" charset="0"/>
                <a:ea typeface="Arimo"/>
                <a:cs typeface="Times New Roman" panose="02020603050405020304" pitchFamily="18" charset="0"/>
                <a:sym typeface="Arimo"/>
              </a:rPr>
              <a:t>bookings </a:t>
            </a:r>
            <a:r>
              <a:rPr lang="en-GB" dirty="0">
                <a:latin typeface="Times New Roman" panose="02020603050405020304" pitchFamily="18" charset="0"/>
                <a:ea typeface="Arimo"/>
                <a:cs typeface="Times New Roman" panose="02020603050405020304" pitchFamily="18" charset="0"/>
                <a:sym typeface="Arimo"/>
              </a:rPr>
              <a:t>have got </a:t>
            </a:r>
            <a:r>
              <a:rPr lang="en-GB" b="1" dirty="0" smtClean="0">
                <a:latin typeface="Times New Roman" panose="02020603050405020304" pitchFamily="18" charset="0"/>
                <a:ea typeface="Arimo"/>
                <a:cs typeface="Times New Roman" panose="02020603050405020304" pitchFamily="18" charset="0"/>
                <a:sym typeface="Arimo"/>
              </a:rPr>
              <a:t>cancelled </a:t>
            </a:r>
            <a:r>
              <a:rPr lang="en-GB" dirty="0">
                <a:latin typeface="Times New Roman" panose="02020603050405020304" pitchFamily="18" charset="0"/>
                <a:ea typeface="Arimo"/>
                <a:cs typeface="Times New Roman" panose="02020603050405020304" pitchFamily="18" charset="0"/>
                <a:sym typeface="Arimo"/>
              </a:rPr>
              <a:t>out of all the </a:t>
            </a:r>
            <a:r>
              <a:rPr lang="en-GB" b="1" dirty="0">
                <a:latin typeface="Times New Roman" panose="02020603050405020304" pitchFamily="18" charset="0"/>
                <a:ea typeface="Arimo"/>
                <a:cs typeface="Times New Roman" panose="02020603050405020304" pitchFamily="18" charset="0"/>
                <a:sym typeface="Arimo"/>
              </a:rPr>
              <a:t>bookings</a:t>
            </a:r>
            <a:r>
              <a:rPr lang="en-GB" dirty="0">
                <a:latin typeface="Times New Roman" panose="02020603050405020304" pitchFamily="18" charset="0"/>
                <a:ea typeface="Arimo"/>
                <a:cs typeface="Times New Roman" panose="02020603050405020304" pitchFamily="18" charset="0"/>
                <a:sym typeface="Arimo"/>
              </a:rPr>
              <a:t>.</a:t>
            </a:r>
          </a:p>
          <a:p>
            <a:pPr marL="457200" lvl="0" indent="-317500" algn="just">
              <a:lnSpc>
                <a:spcPct val="115000"/>
              </a:lnSpc>
              <a:buClr>
                <a:schemeClr val="lt1"/>
              </a:buClr>
              <a:buSzPts val="1400"/>
              <a:buFont typeface="Arimo"/>
              <a:buChar char="●"/>
            </a:pPr>
            <a:r>
              <a:rPr lang="en-GB" dirty="0">
                <a:latin typeface="Times New Roman" panose="02020603050405020304" pitchFamily="18" charset="0"/>
                <a:ea typeface="Arimo"/>
                <a:cs typeface="Times New Roman" panose="02020603050405020304" pitchFamily="18" charset="0"/>
                <a:sym typeface="Arimo"/>
              </a:rPr>
              <a:t>Majority of the guests have </a:t>
            </a:r>
            <a:r>
              <a:rPr lang="en-GB" b="1" dirty="0">
                <a:latin typeface="Times New Roman" panose="02020603050405020304" pitchFamily="18" charset="0"/>
                <a:ea typeface="Arimo"/>
                <a:cs typeface="Times New Roman" panose="02020603050405020304" pitchFamily="18" charset="0"/>
                <a:sym typeface="Arimo"/>
              </a:rPr>
              <a:t>shown interest </a:t>
            </a:r>
            <a:r>
              <a:rPr lang="en-GB" dirty="0">
                <a:latin typeface="Times New Roman" panose="02020603050405020304" pitchFamily="18" charset="0"/>
                <a:ea typeface="Arimo"/>
                <a:cs typeface="Times New Roman" panose="02020603050405020304" pitchFamily="18" charset="0"/>
                <a:sym typeface="Arimo"/>
              </a:rPr>
              <a:t>in the </a:t>
            </a:r>
            <a:r>
              <a:rPr lang="en-GB" b="1" dirty="0">
                <a:latin typeface="Times New Roman" panose="02020603050405020304" pitchFamily="18" charset="0"/>
                <a:ea typeface="Arimo"/>
                <a:cs typeface="Times New Roman" panose="02020603050405020304" pitchFamily="18" charset="0"/>
                <a:sym typeface="Arimo"/>
              </a:rPr>
              <a:t>room type 'A'</a:t>
            </a:r>
            <a:r>
              <a:rPr lang="en-GB" dirty="0">
                <a:latin typeface="Times New Roman" panose="02020603050405020304" pitchFamily="18" charset="0"/>
                <a:ea typeface="Arimo"/>
                <a:cs typeface="Times New Roman" panose="02020603050405020304" pitchFamily="18" charset="0"/>
                <a:sym typeface="Arimo"/>
              </a:rPr>
              <a:t>. Room type 'A' is the </a:t>
            </a:r>
            <a:r>
              <a:rPr lang="en-GB" b="1" dirty="0">
                <a:latin typeface="Times New Roman" panose="02020603050405020304" pitchFamily="18" charset="0"/>
                <a:ea typeface="Arimo"/>
                <a:cs typeface="Times New Roman" panose="02020603050405020304" pitchFamily="18" charset="0"/>
                <a:sym typeface="Arimo"/>
              </a:rPr>
              <a:t>most preferred room</a:t>
            </a:r>
            <a:r>
              <a:rPr lang="en-GB" dirty="0">
                <a:latin typeface="Times New Roman" panose="02020603050405020304" pitchFamily="18" charset="0"/>
                <a:ea typeface="Arimo"/>
                <a:cs typeface="Times New Roman" panose="02020603050405020304" pitchFamily="18" charset="0"/>
                <a:sym typeface="Arimo"/>
              </a:rPr>
              <a:t> type.</a:t>
            </a:r>
          </a:p>
        </p:txBody>
      </p:sp>
    </p:spTree>
    <p:extLst>
      <p:ext uri="{BB962C8B-B14F-4D97-AF65-F5344CB8AC3E}">
        <p14:creationId xmlns:p14="http://schemas.microsoft.com/office/powerpoint/2010/main" val="1382102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5901" y="318254"/>
            <a:ext cx="5105885" cy="830997"/>
          </a:xfrm>
          <a:prstGeom prst="rect">
            <a:avLst/>
          </a:prstGeom>
        </p:spPr>
        <p:txBody>
          <a:bodyPr wrap="none">
            <a:spAutoFit/>
          </a:bodyPr>
          <a:lstStyle/>
          <a:p>
            <a:pPr algn="ctr"/>
            <a:r>
              <a:rPr lang="en-US" sz="4800" b="1" dirty="0">
                <a:solidFill>
                  <a:schemeClr val="lt1"/>
                </a:solidFill>
                <a:latin typeface="Times New Roman" panose="02020603050405020304" pitchFamily="18" charset="0"/>
                <a:ea typeface="Calibri"/>
                <a:cs typeface="Times New Roman" panose="02020603050405020304" pitchFamily="18" charset="0"/>
                <a:sym typeface="Calibri"/>
              </a:rPr>
              <a:t>INTRODUCTION</a:t>
            </a:r>
            <a:endParaRPr lang="en-IN" sz="28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41571" y="1613119"/>
            <a:ext cx="7700645" cy="1477328"/>
          </a:xfrm>
          <a:prstGeom prst="rect">
            <a:avLst/>
          </a:prstGeom>
        </p:spPr>
        <p:txBody>
          <a:bodyPr wrap="square">
            <a:spAutoFit/>
          </a:bodyPr>
          <a:lstStyle/>
          <a:p>
            <a:pPr algn="just"/>
            <a:r>
              <a:rPr lang="en-GB" kern="1400" dirty="0">
                <a:latin typeface="Times New Roman" panose="02020603050405020304" pitchFamily="18" charset="0"/>
                <a:cs typeface="Times New Roman" panose="02020603050405020304" pitchFamily="18" charset="0"/>
              </a:rPr>
              <a:t>In the past few years, both the City Hotel and Resort Hotel have experienced significant increases in their cancellation rates. As a result, both hotels are currently facing a range of challenges, such as reduced revenue and underutilized hotel rooms. Therefore, the top priority for both hotels is to reduce their cancellation rates, which will enhance their efficiency in generating revenue.</a:t>
            </a:r>
            <a:endParaRPr lang="en-IN" kern="1400" dirty="0">
              <a:latin typeface="Times New Roman" panose="02020603050405020304" pitchFamily="18" charset="0"/>
              <a:cs typeface="Times New Roman" panose="02020603050405020304" pitchFamily="18" charset="0"/>
            </a:endParaRPr>
          </a:p>
        </p:txBody>
      </p:sp>
      <p:sp>
        <p:nvSpPr>
          <p:cNvPr id="5" name="Rectangle 4"/>
          <p:cNvSpPr/>
          <p:nvPr/>
        </p:nvSpPr>
        <p:spPr>
          <a:xfrm>
            <a:off x="241570" y="3307917"/>
            <a:ext cx="7700645" cy="1200329"/>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This dataset contains 119390 observations for a City Hotel and a Resort Hotel. Each observation represents a hotel booking between the 1st of July 2015 and 31st of August 2017, including booking that effectively arrived and booking that were </a:t>
            </a:r>
            <a:r>
              <a:rPr lang="en-GB" dirty="0" smtClean="0">
                <a:latin typeface="Times New Roman" panose="02020603050405020304" pitchFamily="18" charset="0"/>
                <a:cs typeface="Times New Roman" panose="02020603050405020304" pitchFamily="18" charset="0"/>
              </a:rPr>
              <a:t>cancelled.</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41572" y="4725716"/>
            <a:ext cx="11708856" cy="1186607"/>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Each observation represents a hotel booking</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241572" y="5321874"/>
            <a:ext cx="11708856" cy="1186607"/>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Bookings recorded from July 1, 2015 to August 31, 2017, including successful and cancelled bookings.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241572" y="5915178"/>
            <a:ext cx="11708856" cy="388696"/>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All data elements related to hotel and customer identification have been removed to ensure data privacy.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380" y="1714837"/>
            <a:ext cx="3597048" cy="3402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6339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4" y="2499255"/>
            <a:ext cx="11299371" cy="2862322"/>
          </a:xfrm>
          <a:prstGeom prst="rect">
            <a:avLst/>
          </a:prstGeom>
        </p:spPr>
        <p:txBody>
          <a:bodyPr wrap="square">
            <a:spAutoFit/>
          </a:bodyPr>
          <a:lstStyle/>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Increasing prices are associated with a higher rate of cancellations. To mitigate reservation cancellations, hotels could refine their pricing strategies by offering reduced rates for specific locations and providing discounts to customers.</a:t>
            </a:r>
          </a:p>
          <a:p>
            <a:pPr marL="285750" indent="-285750" algn="just">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resort hotel experiences a higher ratio of cancellations compared to the city hotels. Therefore, hotels should consider offering competitive room price discounts on weekends and holidays</a:t>
            </a:r>
            <a:r>
              <a:rPr lang="en-GB"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During the month of January, hotels can launch marketing campaigns with attractive offers to boost their revenue, especially since cancellations tend to peak during this period</a:t>
            </a:r>
            <a:r>
              <a:rPr lang="en-GB"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Enhancing the quality of hotels and their services, particularly in Portugal, can be an effective approach.</a:t>
            </a:r>
            <a:endParaRPr lang="en-GB"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3925446" y="448882"/>
            <a:ext cx="4232249" cy="769441"/>
          </a:xfrm>
          <a:prstGeom prst="rect">
            <a:avLst/>
          </a:prstGeom>
        </p:spPr>
        <p:txBody>
          <a:bodyPr wrap="none">
            <a:spAutoFit/>
          </a:bodyPr>
          <a:lstStyle/>
          <a:p>
            <a:pPr algn="ctr"/>
            <a:r>
              <a:rPr lang="en-GB" sz="4400" b="1" dirty="0" smtClean="0">
                <a:latin typeface="Times New Roman" panose="02020603050405020304" pitchFamily="18" charset="0"/>
                <a:cs typeface="Times New Roman" panose="02020603050405020304" pitchFamily="18" charset="0"/>
              </a:rPr>
              <a:t>SUGGESTIONS</a:t>
            </a:r>
            <a:endParaRPr lang="en-GB"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131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4504" y="2486689"/>
            <a:ext cx="7697107" cy="1569660"/>
          </a:xfrm>
          <a:prstGeom prst="rect">
            <a:avLst/>
          </a:prstGeom>
        </p:spPr>
        <p:txBody>
          <a:bodyPr wrap="none">
            <a:spAutoFit/>
          </a:bodyPr>
          <a:lstStyle/>
          <a:p>
            <a:r>
              <a:rPr lang="en" sz="9600" b="1" dirty="0" smtClean="0">
                <a:latin typeface="Times New Roman" panose="02020603050405020304" pitchFamily="18" charset="0"/>
                <a:cs typeface="Times New Roman" panose="02020603050405020304" pitchFamily="18" charset="0"/>
              </a:rPr>
              <a:t>THANK </a:t>
            </a:r>
            <a:r>
              <a:rPr lang="en" sz="9600" b="1" dirty="0" smtClean="0">
                <a:solidFill>
                  <a:schemeClr val="lt1"/>
                </a:solidFill>
                <a:latin typeface="Times New Roman" panose="02020603050405020304" pitchFamily="18" charset="0"/>
                <a:cs typeface="Times New Roman" panose="02020603050405020304" pitchFamily="18" charset="0"/>
              </a:rPr>
              <a:t>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436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974" y="444370"/>
            <a:ext cx="9701695" cy="583750"/>
          </a:xfrm>
          <a:prstGeom prst="rect">
            <a:avLst/>
          </a:prstGeom>
        </p:spPr>
        <p:txBody>
          <a:bodyPr wrap="none">
            <a:spAutoFit/>
          </a:bodyPr>
          <a:lstStyle/>
          <a:p>
            <a:pPr algn="ctr">
              <a:lnSpc>
                <a:spcPct val="107000"/>
              </a:lnSpc>
              <a:spcAft>
                <a:spcPts val="800"/>
              </a:spcAft>
            </a:pPr>
            <a:r>
              <a:rPr lang="en-GB" sz="3200" b="1" dirty="0">
                <a:latin typeface="Times New Roman" panose="02020603050405020304" pitchFamily="18" charset="0"/>
                <a:ea typeface="Calibri" panose="020F0502020204030204" pitchFamily="34" charset="0"/>
                <a:cs typeface="Times New Roman" panose="02020603050405020304" pitchFamily="18" charset="0"/>
              </a:rPr>
              <a:t>Analysis of High Cancellation Rates in Hotel Bookings</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1317873274"/>
              </p:ext>
            </p:extLst>
          </p:nvPr>
        </p:nvGraphicFramePr>
        <p:xfrm>
          <a:off x="330927" y="1254035"/>
          <a:ext cx="7990111" cy="522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7067004" y="1776883"/>
            <a:ext cx="4284617" cy="820609"/>
          </a:xfrm>
          <a:prstGeom prst="rect">
            <a:avLst/>
          </a:prstGeom>
        </p:spPr>
        <p:txBody>
          <a:bodyPr wrap="square">
            <a:spAutoFit/>
          </a:bodyPr>
          <a:lstStyle/>
          <a:p>
            <a:pPr>
              <a:lnSpc>
                <a:spcPct val="107000"/>
              </a:lnSpc>
              <a:spcAft>
                <a:spcPts val="800"/>
              </a:spcAft>
            </a:pPr>
            <a:r>
              <a:rPr lang="en-IN"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0047" y="2187187"/>
            <a:ext cx="3464914" cy="2952205"/>
          </a:xfrm>
          <a:prstGeom prst="rect">
            <a:avLst/>
          </a:prstGeom>
          <a:ln>
            <a:noFill/>
          </a:ln>
          <a:effectLst>
            <a:softEdge rad="112500"/>
          </a:effectLst>
        </p:spPr>
      </p:pic>
    </p:spTree>
    <p:extLst>
      <p:ext uri="{BB962C8B-B14F-4D97-AF65-F5344CB8AC3E}">
        <p14:creationId xmlns:p14="http://schemas.microsoft.com/office/powerpoint/2010/main" val="308238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52651" y="313238"/>
            <a:ext cx="5185953" cy="13065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IN" sz="2600" b="1" dirty="0">
                <a:latin typeface="Times New Roman" panose="02020603050405020304" pitchFamily="18" charset="0"/>
                <a:ea typeface="Calibri" panose="020F0502020204030204" pitchFamily="34" charset="0"/>
                <a:cs typeface="Times New Roman" panose="02020603050405020304" pitchFamily="18" charset="0"/>
              </a:rPr>
              <a:t>HOTEL BOOKING </a:t>
            </a:r>
            <a:r>
              <a:rPr lang="en-IN" sz="2600" b="1" dirty="0" smtClean="0">
                <a:latin typeface="Times New Roman" panose="02020603050405020304" pitchFamily="18" charset="0"/>
                <a:ea typeface="Calibri" panose="020F0502020204030204" pitchFamily="34" charset="0"/>
                <a:cs typeface="Times New Roman" panose="02020603050405020304" pitchFamily="18" charset="0"/>
              </a:rPr>
              <a:t>DATASET</a:t>
            </a:r>
          </a:p>
          <a:p>
            <a:pPr algn="ctr">
              <a:lnSpc>
                <a:spcPct val="107000"/>
              </a:lnSpc>
              <a:spcAft>
                <a:spcPts val="800"/>
              </a:spcAft>
            </a:pPr>
            <a:r>
              <a:rPr lang="en-GB" sz="2600" b="1" dirty="0" smtClean="0">
                <a:latin typeface="Times New Roman" panose="02020603050405020304" pitchFamily="18" charset="0"/>
                <a:ea typeface="Calibri" panose="020F0502020204030204" pitchFamily="34" charset="0"/>
                <a:cs typeface="Times New Roman" panose="02020603050405020304" pitchFamily="18" charset="0"/>
              </a:rPr>
              <a:t>(119390)</a:t>
            </a:r>
            <a:endParaRPr lang="en-IN" sz="2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ounded Rectangle 4"/>
          <p:cNvSpPr/>
          <p:nvPr/>
        </p:nvSpPr>
        <p:spPr>
          <a:xfrm>
            <a:off x="2621089" y="3874148"/>
            <a:ext cx="2215406" cy="1162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NOT CANCELLED</a:t>
            </a:r>
          </a:p>
          <a:p>
            <a:pPr algn="ctr">
              <a:lnSpc>
                <a:spcPct val="107000"/>
              </a:lnSpc>
              <a:spcAft>
                <a:spcPts val="800"/>
              </a:spcAft>
            </a:pPr>
            <a:r>
              <a:rPr lang="en-GB" sz="2000" dirty="0" smtClean="0">
                <a:latin typeface="Times New Roman" panose="02020603050405020304" pitchFamily="18" charset="0"/>
                <a:ea typeface="Calibri" panose="020F0502020204030204" pitchFamily="34" charset="0"/>
                <a:cs typeface="Times New Roman" panose="02020603050405020304" pitchFamily="18" charset="0"/>
              </a:rPr>
              <a:t>(55%)</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ounded Rectangle 5"/>
          <p:cNvSpPr/>
          <p:nvPr/>
        </p:nvSpPr>
        <p:spPr>
          <a:xfrm>
            <a:off x="7163411" y="3826257"/>
            <a:ext cx="2143049" cy="1162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CANCELLED</a:t>
            </a:r>
          </a:p>
          <a:p>
            <a:pPr algn="ctr">
              <a:lnSpc>
                <a:spcPct val="107000"/>
              </a:lnSpc>
              <a:spcAft>
                <a:spcPts val="800"/>
              </a:spcAft>
            </a:pPr>
            <a:r>
              <a:rPr lang="en-GB" sz="2000" dirty="0" smtClean="0">
                <a:latin typeface="Times New Roman" panose="02020603050405020304" pitchFamily="18" charset="0"/>
                <a:ea typeface="Calibri" panose="020F0502020204030204" pitchFamily="34" charset="0"/>
                <a:cs typeface="Times New Roman" panose="02020603050405020304" pitchFamily="18" charset="0"/>
              </a:rPr>
              <a:t>(25%)</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ounded Rectangle 6"/>
          <p:cNvSpPr/>
          <p:nvPr/>
        </p:nvSpPr>
        <p:spPr>
          <a:xfrm>
            <a:off x="7485387" y="2234835"/>
            <a:ext cx="3905792" cy="1162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GB" sz="2800" dirty="0" smtClean="0">
                <a:latin typeface="Times New Roman" panose="02020603050405020304" pitchFamily="18" charset="0"/>
                <a:ea typeface="Calibri" panose="020F0502020204030204" pitchFamily="34" charset="0"/>
                <a:cs typeface="Times New Roman" panose="02020603050405020304" pitchFamily="18" charset="0"/>
              </a:rPr>
              <a:t>RESORT HOTEL</a:t>
            </a:r>
          </a:p>
          <a:p>
            <a:pPr algn="ctr">
              <a:lnSpc>
                <a:spcPct val="107000"/>
              </a:lnSpc>
              <a:spcAft>
                <a:spcPts val="800"/>
              </a:spcAft>
            </a:pPr>
            <a:r>
              <a:rPr lang="en-GB" sz="2800" dirty="0" smtClean="0">
                <a:latin typeface="Times New Roman" panose="02020603050405020304" pitchFamily="18" charset="0"/>
                <a:ea typeface="Calibri" panose="020F0502020204030204" pitchFamily="34" charset="0"/>
                <a:cs typeface="Times New Roman" panose="02020603050405020304" pitchFamily="18" charset="0"/>
              </a:rPr>
              <a:t>40060</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ounded Rectangle 7"/>
          <p:cNvSpPr/>
          <p:nvPr/>
        </p:nvSpPr>
        <p:spPr>
          <a:xfrm>
            <a:off x="535338" y="2234835"/>
            <a:ext cx="3904869" cy="1162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GB" sz="2800" dirty="0" smtClean="0">
                <a:latin typeface="Times New Roman" panose="02020603050405020304" pitchFamily="18" charset="0"/>
                <a:ea typeface="Calibri" panose="020F0502020204030204" pitchFamily="34" charset="0"/>
                <a:cs typeface="Times New Roman" panose="02020603050405020304" pitchFamily="18" charset="0"/>
              </a:rPr>
              <a:t>CITY HOTEL</a:t>
            </a:r>
          </a:p>
          <a:p>
            <a:pPr algn="ctr">
              <a:lnSpc>
                <a:spcPct val="107000"/>
              </a:lnSpc>
              <a:spcAft>
                <a:spcPts val="800"/>
              </a:spcAft>
            </a:pPr>
            <a:r>
              <a:rPr lang="en-GB" sz="2800" dirty="0" smtClean="0">
                <a:latin typeface="Times New Roman" panose="02020603050405020304" pitchFamily="18" charset="0"/>
                <a:ea typeface="Calibri" panose="020F0502020204030204" pitchFamily="34" charset="0"/>
                <a:cs typeface="Times New Roman" panose="02020603050405020304" pitchFamily="18" charset="0"/>
              </a:rPr>
              <a:t>79330</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ounded Rectangle 8"/>
          <p:cNvSpPr/>
          <p:nvPr/>
        </p:nvSpPr>
        <p:spPr>
          <a:xfrm>
            <a:off x="401004" y="3826256"/>
            <a:ext cx="1842188" cy="1162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CANCELLED</a:t>
            </a:r>
          </a:p>
          <a:p>
            <a:pPr algn="ctr">
              <a:lnSpc>
                <a:spcPct val="107000"/>
              </a:lnSpc>
              <a:spcAft>
                <a:spcPts val="800"/>
              </a:spcAft>
            </a:pPr>
            <a:r>
              <a:rPr lang="en-GB" sz="2000" dirty="0" smtClean="0">
                <a:latin typeface="Times New Roman" panose="02020603050405020304" pitchFamily="18" charset="0"/>
                <a:ea typeface="Calibri" panose="020F0502020204030204" pitchFamily="34" charset="0"/>
                <a:cs typeface="Times New Roman" panose="02020603050405020304" pitchFamily="18" charset="0"/>
              </a:rPr>
              <a:t>(45%)</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ounded Rectangle 9"/>
          <p:cNvSpPr/>
          <p:nvPr/>
        </p:nvSpPr>
        <p:spPr>
          <a:xfrm>
            <a:off x="9559820" y="3870953"/>
            <a:ext cx="2163618" cy="11178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Aft>
                <a:spcPts val="8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NOT CANCELLED</a:t>
            </a:r>
          </a:p>
          <a:p>
            <a:pPr algn="ctr">
              <a:lnSpc>
                <a:spcPct val="107000"/>
              </a:lnSpc>
              <a:spcAft>
                <a:spcPts val="800"/>
              </a:spcAft>
            </a:pPr>
            <a:r>
              <a:rPr lang="en-GB" sz="2000" dirty="0" smtClean="0">
                <a:latin typeface="Times New Roman" panose="02020603050405020304" pitchFamily="18" charset="0"/>
                <a:ea typeface="Calibri" panose="020F0502020204030204" pitchFamily="34" charset="0"/>
                <a:cs typeface="Times New Roman" panose="02020603050405020304" pitchFamily="18" charset="0"/>
              </a:rPr>
              <a:t>(75%)</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
          <p:cNvSpPr>
            <a:spLocks noChangeArrowheads="1"/>
          </p:cNvSpPr>
          <p:nvPr/>
        </p:nvSpPr>
        <p:spPr bwMode="auto">
          <a:xfrm>
            <a:off x="0" y="143961"/>
            <a:ext cx="3847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7" name="Straight Connector 16"/>
          <p:cNvCxnSpPr>
            <a:stCxn id="3" idx="2"/>
          </p:cNvCxnSpPr>
          <p:nvPr/>
        </p:nvCxnSpPr>
        <p:spPr>
          <a:xfrm flipH="1">
            <a:off x="5845627" y="1619794"/>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0869" y="1867989"/>
            <a:ext cx="7720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869" y="1867989"/>
            <a:ext cx="0" cy="366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771017" y="1867989"/>
            <a:ext cx="0" cy="366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322099" y="3624807"/>
            <a:ext cx="2406694" cy="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234935" y="3603476"/>
            <a:ext cx="2406694" cy="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641629" y="3615906"/>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36330" y="3382190"/>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542416" y="3375659"/>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234935" y="3596624"/>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322098" y="3622758"/>
            <a:ext cx="1" cy="2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728792" y="3622758"/>
            <a:ext cx="1" cy="2481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6203" y="5280506"/>
            <a:ext cx="11833248" cy="1380378"/>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City hotels have almost double the reservation compared to Resort hotels. This might be due to the fact that Resorts might be more expensive than city </a:t>
            </a:r>
            <a:r>
              <a:rPr lang="en-GB" dirty="0" smtClean="0">
                <a:latin typeface="Times New Roman" panose="02020603050405020304" pitchFamily="18" charset="0"/>
                <a:ea typeface="Calibri" panose="020F0502020204030204" pitchFamily="34" charset="0"/>
                <a:cs typeface="Times New Roman" panose="02020603050405020304" pitchFamily="18" charset="0"/>
              </a:rPr>
              <a:t>hotels.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GB" dirty="0" smtClean="0">
                <a:latin typeface="Times New Roman" panose="02020603050405020304" pitchFamily="18" charset="0"/>
                <a:ea typeface="Calibri" panose="020F0502020204030204" pitchFamily="34" charset="0"/>
                <a:cs typeface="Times New Roman" panose="02020603050405020304" pitchFamily="18" charset="0"/>
              </a:rPr>
              <a:t>On </a:t>
            </a:r>
            <a:r>
              <a:rPr lang="en-GB" dirty="0">
                <a:latin typeface="Times New Roman" panose="02020603050405020304" pitchFamily="18" charset="0"/>
                <a:ea typeface="Calibri" panose="020F0502020204030204" pitchFamily="34" charset="0"/>
                <a:cs typeface="Times New Roman" panose="02020603050405020304" pitchFamily="18" charset="0"/>
              </a:rPr>
              <a:t>the contrary City hotels have a higher cancellation rate than Resort hotels. This suggests that customer booking City hotels are more likely to cancel their </a:t>
            </a:r>
            <a:r>
              <a:rPr lang="en-GB" dirty="0" smtClean="0">
                <a:latin typeface="Times New Roman" panose="02020603050405020304" pitchFamily="18" charset="0"/>
                <a:ea typeface="Calibri" panose="020F0502020204030204" pitchFamily="34" charset="0"/>
                <a:cs typeface="Times New Roman" panose="02020603050405020304" pitchFamily="18" charset="0"/>
              </a:rPr>
              <a:t>reservation.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649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30" y="200513"/>
            <a:ext cx="4722008" cy="3143580"/>
          </a:xfrm>
          <a:prstGeom prst="rect">
            <a:avLst/>
          </a:prstGeom>
          <a:ln>
            <a:noFill/>
          </a:ln>
          <a:effectLst>
            <a:outerShdw blurRad="190500" algn="tl" rotWithShape="0">
              <a:srgbClr val="000000">
                <a:alpha val="70000"/>
              </a:srgbClr>
            </a:outerShdw>
          </a:effectLst>
        </p:spPr>
      </p:pic>
      <p:sp>
        <p:nvSpPr>
          <p:cNvPr id="3" name="Rectangle 2"/>
          <p:cNvSpPr/>
          <p:nvPr/>
        </p:nvSpPr>
        <p:spPr>
          <a:xfrm>
            <a:off x="5412375" y="1232492"/>
            <a:ext cx="5913121" cy="1685077"/>
          </a:xfrm>
          <a:prstGeom prst="rect">
            <a:avLst/>
          </a:prstGeom>
        </p:spPr>
        <p:txBody>
          <a:bodyPr wrap="square">
            <a:spAutoFit/>
          </a:bodyPr>
          <a:lstStyle/>
          <a:p>
            <a:pPr lvl="0" algn="just">
              <a:lnSpc>
                <a:spcPct val="115000"/>
              </a:lnSpc>
            </a:pPr>
            <a:r>
              <a:rPr lang="en-GB" dirty="0">
                <a:solidFill>
                  <a:schemeClr val="lt1"/>
                </a:solidFill>
                <a:latin typeface="Times New Roman" panose="02020603050405020304" pitchFamily="18" charset="0"/>
                <a:ea typeface="Arimo"/>
                <a:cs typeface="Times New Roman" panose="02020603050405020304" pitchFamily="18" charset="0"/>
                <a:sym typeface="Arimo"/>
              </a:rPr>
              <a:t>From the chart, we got to know that </a:t>
            </a:r>
            <a:r>
              <a:rPr lang="en-GB" b="1" dirty="0">
                <a:solidFill>
                  <a:schemeClr val="lt1"/>
                </a:solidFill>
                <a:latin typeface="Times New Roman" panose="02020603050405020304" pitchFamily="18" charset="0"/>
                <a:ea typeface="Arimo"/>
                <a:cs typeface="Times New Roman" panose="02020603050405020304" pitchFamily="18" charset="0"/>
                <a:sym typeface="Arimo"/>
              </a:rPr>
              <a:t>City Hotel</a:t>
            </a:r>
            <a:r>
              <a:rPr lang="en-GB" dirty="0">
                <a:solidFill>
                  <a:schemeClr val="lt1"/>
                </a:solidFill>
                <a:latin typeface="Times New Roman" panose="02020603050405020304" pitchFamily="18" charset="0"/>
                <a:ea typeface="Arimo"/>
                <a:cs typeface="Times New Roman" panose="02020603050405020304" pitchFamily="18" charset="0"/>
                <a:sym typeface="Arimo"/>
              </a:rPr>
              <a:t> is </a:t>
            </a:r>
            <a:r>
              <a:rPr lang="en-GB" b="1" dirty="0">
                <a:solidFill>
                  <a:schemeClr val="lt1"/>
                </a:solidFill>
                <a:latin typeface="Times New Roman" panose="02020603050405020304" pitchFamily="18" charset="0"/>
                <a:ea typeface="Arimo"/>
                <a:cs typeface="Times New Roman" panose="02020603050405020304" pitchFamily="18" charset="0"/>
                <a:sym typeface="Arimo"/>
              </a:rPr>
              <a:t>most preferred</a:t>
            </a:r>
            <a:r>
              <a:rPr lang="en-GB" dirty="0">
                <a:solidFill>
                  <a:schemeClr val="lt1"/>
                </a:solidFill>
                <a:latin typeface="Times New Roman" panose="02020603050405020304" pitchFamily="18" charset="0"/>
                <a:ea typeface="Arimo"/>
                <a:cs typeface="Times New Roman" panose="02020603050405020304" pitchFamily="18" charset="0"/>
                <a:sym typeface="Arimo"/>
              </a:rPr>
              <a:t> </a:t>
            </a:r>
            <a:r>
              <a:rPr lang="en-GB" b="1" dirty="0">
                <a:solidFill>
                  <a:schemeClr val="lt1"/>
                </a:solidFill>
                <a:latin typeface="Times New Roman" panose="02020603050405020304" pitchFamily="18" charset="0"/>
                <a:ea typeface="Arimo"/>
                <a:cs typeface="Times New Roman" panose="02020603050405020304" pitchFamily="18" charset="0"/>
                <a:sym typeface="Arimo"/>
              </a:rPr>
              <a:t>hotel </a:t>
            </a:r>
            <a:r>
              <a:rPr lang="en-GB" dirty="0">
                <a:solidFill>
                  <a:schemeClr val="lt1"/>
                </a:solidFill>
                <a:latin typeface="Times New Roman" panose="02020603050405020304" pitchFamily="18" charset="0"/>
                <a:ea typeface="Arimo"/>
                <a:cs typeface="Times New Roman" panose="02020603050405020304" pitchFamily="18" charset="0"/>
                <a:sym typeface="Arimo"/>
              </a:rPr>
              <a:t>by the guests. Thus </a:t>
            </a:r>
            <a:r>
              <a:rPr lang="en-GB" b="1" dirty="0">
                <a:solidFill>
                  <a:schemeClr val="lt1"/>
                </a:solidFill>
                <a:latin typeface="Times New Roman" panose="02020603050405020304" pitchFamily="18" charset="0"/>
                <a:ea typeface="Arimo"/>
                <a:cs typeface="Times New Roman" panose="02020603050405020304" pitchFamily="18" charset="0"/>
                <a:sym typeface="Arimo"/>
              </a:rPr>
              <a:t>City Hotel</a:t>
            </a:r>
            <a:r>
              <a:rPr lang="en-GB" dirty="0">
                <a:solidFill>
                  <a:schemeClr val="lt1"/>
                </a:solidFill>
                <a:latin typeface="Times New Roman" panose="02020603050405020304" pitchFamily="18" charset="0"/>
                <a:ea typeface="Arimo"/>
                <a:cs typeface="Times New Roman" panose="02020603050405020304" pitchFamily="18" charset="0"/>
                <a:sym typeface="Arimo"/>
              </a:rPr>
              <a:t> has </a:t>
            </a:r>
            <a:r>
              <a:rPr lang="en-GB" b="1" dirty="0">
                <a:solidFill>
                  <a:schemeClr val="lt1"/>
                </a:solidFill>
                <a:latin typeface="Times New Roman" panose="02020603050405020304" pitchFamily="18" charset="0"/>
                <a:ea typeface="Arimo"/>
                <a:cs typeface="Times New Roman" panose="02020603050405020304" pitchFamily="18" charset="0"/>
                <a:sym typeface="Arimo"/>
              </a:rPr>
              <a:t>maximum bookings</a:t>
            </a:r>
            <a:r>
              <a:rPr lang="en-GB" dirty="0">
                <a:solidFill>
                  <a:schemeClr val="lt1"/>
                </a:solidFill>
                <a:latin typeface="Times New Roman" panose="02020603050405020304" pitchFamily="18" charset="0"/>
                <a:ea typeface="Arimo"/>
                <a:cs typeface="Times New Roman" panose="02020603050405020304" pitchFamily="18" charset="0"/>
                <a:sym typeface="Arimo"/>
              </a:rPr>
              <a:t>. </a:t>
            </a:r>
            <a:r>
              <a:rPr lang="en-GB" b="1" dirty="0">
                <a:solidFill>
                  <a:schemeClr val="lt1"/>
                </a:solidFill>
                <a:latin typeface="Times New Roman" panose="02020603050405020304" pitchFamily="18" charset="0"/>
                <a:ea typeface="Arimo"/>
                <a:cs typeface="Times New Roman" panose="02020603050405020304" pitchFamily="18" charset="0"/>
                <a:sym typeface="Arimo"/>
              </a:rPr>
              <a:t>61.1% guests</a:t>
            </a:r>
            <a:r>
              <a:rPr lang="en-GB" dirty="0">
                <a:solidFill>
                  <a:schemeClr val="lt1"/>
                </a:solidFill>
                <a:latin typeface="Times New Roman" panose="02020603050405020304" pitchFamily="18" charset="0"/>
                <a:ea typeface="Arimo"/>
                <a:cs typeface="Times New Roman" panose="02020603050405020304" pitchFamily="18" charset="0"/>
                <a:sym typeface="Arimo"/>
              </a:rPr>
              <a:t> are preferred </a:t>
            </a:r>
            <a:r>
              <a:rPr lang="en-GB" b="1" dirty="0">
                <a:solidFill>
                  <a:schemeClr val="lt1"/>
                </a:solidFill>
                <a:latin typeface="Times New Roman" panose="02020603050405020304" pitchFamily="18" charset="0"/>
                <a:ea typeface="Arimo"/>
                <a:cs typeface="Times New Roman" panose="02020603050405020304" pitchFamily="18" charset="0"/>
                <a:sym typeface="Arimo"/>
              </a:rPr>
              <a:t>City Hotel</a:t>
            </a:r>
            <a:r>
              <a:rPr lang="en-GB" dirty="0">
                <a:solidFill>
                  <a:schemeClr val="lt1"/>
                </a:solidFill>
                <a:latin typeface="Times New Roman" panose="02020603050405020304" pitchFamily="18" charset="0"/>
                <a:ea typeface="Arimo"/>
                <a:cs typeface="Times New Roman" panose="02020603050405020304" pitchFamily="18" charset="0"/>
                <a:sym typeface="Arimo"/>
              </a:rPr>
              <a:t>, while only </a:t>
            </a:r>
            <a:r>
              <a:rPr lang="en-GB" b="1" dirty="0">
                <a:solidFill>
                  <a:schemeClr val="lt1"/>
                </a:solidFill>
                <a:latin typeface="Times New Roman" panose="02020603050405020304" pitchFamily="18" charset="0"/>
                <a:ea typeface="Arimo"/>
                <a:cs typeface="Times New Roman" panose="02020603050405020304" pitchFamily="18" charset="0"/>
                <a:sym typeface="Arimo"/>
              </a:rPr>
              <a:t>38.9% guests</a:t>
            </a:r>
            <a:r>
              <a:rPr lang="en-GB" dirty="0">
                <a:solidFill>
                  <a:schemeClr val="lt1"/>
                </a:solidFill>
                <a:latin typeface="Times New Roman" panose="02020603050405020304" pitchFamily="18" charset="0"/>
                <a:ea typeface="Arimo"/>
                <a:cs typeface="Times New Roman" panose="02020603050405020304" pitchFamily="18" charset="0"/>
                <a:sym typeface="Arimo"/>
              </a:rPr>
              <a:t> have shown interest in </a:t>
            </a:r>
            <a:r>
              <a:rPr lang="en-GB" b="1" dirty="0">
                <a:solidFill>
                  <a:schemeClr val="lt1"/>
                </a:solidFill>
                <a:latin typeface="Times New Roman" panose="02020603050405020304" pitchFamily="18" charset="0"/>
                <a:ea typeface="Arimo"/>
                <a:cs typeface="Times New Roman" panose="02020603050405020304" pitchFamily="18" charset="0"/>
                <a:sym typeface="Arimo"/>
              </a:rPr>
              <a:t>Resort Hotel.</a:t>
            </a:r>
            <a:endParaRPr lang="en-GB" dirty="0">
              <a:solidFill>
                <a:schemeClr val="lt1"/>
              </a:solidFill>
              <a:latin typeface="Times New Roman" panose="02020603050405020304" pitchFamily="18" charset="0"/>
              <a:ea typeface="Arimo"/>
              <a:cs typeface="Times New Roman" panose="02020603050405020304" pitchFamily="18" charset="0"/>
              <a:sym typeface="Arimo"/>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5" y="3344093"/>
            <a:ext cx="5891349" cy="3410063"/>
          </a:xfrm>
          <a:prstGeom prst="rect">
            <a:avLst/>
          </a:prstGeom>
          <a:ln>
            <a:noFill/>
          </a:ln>
          <a:effectLst>
            <a:outerShdw blurRad="190500" algn="tl" rotWithShape="0">
              <a:srgbClr val="000000">
                <a:alpha val="70000"/>
              </a:srgbClr>
            </a:outerShdw>
          </a:effectLst>
        </p:spPr>
      </p:pic>
      <p:sp>
        <p:nvSpPr>
          <p:cNvPr id="8" name="Rectangle 7"/>
          <p:cNvSpPr/>
          <p:nvPr/>
        </p:nvSpPr>
        <p:spPr>
          <a:xfrm>
            <a:off x="531222" y="4680518"/>
            <a:ext cx="4878761" cy="2031325"/>
          </a:xfrm>
          <a:prstGeom prst="rect">
            <a:avLst/>
          </a:prstGeom>
        </p:spPr>
        <p:txBody>
          <a:bodyPr wrap="square">
            <a:spAutoFit/>
          </a:bodyPr>
          <a:lstStyle/>
          <a:p>
            <a:pPr algn="just"/>
            <a:r>
              <a:rPr lang="en-GB" dirty="0" smtClean="0">
                <a:latin typeface="Times New Roman" panose="02020603050405020304" pitchFamily="18" charset="0"/>
                <a:cs typeface="Times New Roman" panose="02020603050405020304" pitchFamily="18" charset="0"/>
              </a:rPr>
              <a:t>People </a:t>
            </a:r>
            <a:r>
              <a:rPr lang="en-GB" dirty="0">
                <a:latin typeface="Times New Roman" panose="02020603050405020304" pitchFamily="18" charset="0"/>
                <a:cs typeface="Times New Roman" panose="02020603050405020304" pitchFamily="18" charset="0"/>
              </a:rPr>
              <a:t>from all over the world are staying in these two hotels </a:t>
            </a:r>
            <a:r>
              <a:rPr lang="en-GB" b="1" dirty="0" smtClean="0">
                <a:latin typeface="Times New Roman" panose="02020603050405020304" pitchFamily="18" charset="0"/>
                <a:cs typeface="Times New Roman" panose="02020603050405020304" pitchFamily="18" charset="0"/>
              </a:rPr>
              <a:t>50 </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the guests are from </a:t>
            </a:r>
            <a:r>
              <a:rPr lang="en-GB" b="1" dirty="0">
                <a:latin typeface="Times New Roman" panose="02020603050405020304" pitchFamily="18" charset="0"/>
                <a:cs typeface="Times New Roman" panose="02020603050405020304" pitchFamily="18" charset="0"/>
              </a:rPr>
              <a:t>Portugal , Great Britain and </a:t>
            </a:r>
            <a:r>
              <a:rPr lang="en-GB" b="1" dirty="0" smtClean="0">
                <a:latin typeface="Times New Roman" panose="02020603050405020304" pitchFamily="18" charset="0"/>
                <a:cs typeface="Times New Roman" panose="02020603050405020304" pitchFamily="18" charset="0"/>
              </a:rPr>
              <a:t>France.</a:t>
            </a:r>
          </a:p>
          <a:p>
            <a:endParaRPr lang="en-GB" dirty="0" smtClean="0">
              <a:latin typeface="Helvetica Neue"/>
            </a:endParaRPr>
          </a:p>
          <a:p>
            <a:endParaRPr lang="en-GB" b="0" i="0" dirty="0" smtClean="0">
              <a:solidFill>
                <a:srgbClr val="000000"/>
              </a:solidFill>
              <a:effectLst/>
              <a:latin typeface="Helvetica Neue"/>
            </a:endParaRPr>
          </a:p>
          <a:p>
            <a:endParaRPr lang="en-GB" b="0" i="0" dirty="0">
              <a:solidFill>
                <a:srgbClr val="000000"/>
              </a:solidFill>
              <a:effectLst/>
              <a:latin typeface="Helvetica Neue"/>
            </a:endParaRPr>
          </a:p>
          <a:p>
            <a:endParaRPr lang="en-GB" b="0" i="0" dirty="0">
              <a:solidFill>
                <a:srgbClr val="000000"/>
              </a:solidFill>
              <a:effectLst/>
              <a:latin typeface="Helvetica Neue"/>
            </a:endParaRPr>
          </a:p>
        </p:txBody>
      </p:sp>
      <p:sp>
        <p:nvSpPr>
          <p:cNvPr id="17" name="Rectangle 9"/>
          <p:cNvSpPr>
            <a:spLocks noChangeArrowheads="1"/>
          </p:cNvSpPr>
          <p:nvPr/>
        </p:nvSpPr>
        <p:spPr bwMode="auto">
          <a:xfrm>
            <a:off x="531222" y="1963462"/>
            <a:ext cx="363967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724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41" y="339634"/>
            <a:ext cx="8406785" cy="6259520"/>
          </a:xfrm>
          <a:prstGeom prst="rect">
            <a:avLst/>
          </a:prstGeom>
        </p:spPr>
      </p:pic>
      <p:sp>
        <p:nvSpPr>
          <p:cNvPr id="3" name="Rectangle 2"/>
          <p:cNvSpPr/>
          <p:nvPr/>
        </p:nvSpPr>
        <p:spPr>
          <a:xfrm>
            <a:off x="8895806" y="1761234"/>
            <a:ext cx="3161211" cy="3416320"/>
          </a:xfrm>
          <a:prstGeom prst="rect">
            <a:avLst/>
          </a:prstGeom>
        </p:spPr>
        <p:txBody>
          <a:bodyPr wrap="square">
            <a:spAutoFit/>
          </a:bodyPr>
          <a:lstStyle/>
          <a:p>
            <a:pPr algn="just"/>
            <a:r>
              <a:rPr lang="en-GB" dirty="0" smtClean="0">
                <a:latin typeface="Times New Roman" panose="02020603050405020304" pitchFamily="18" charset="0"/>
                <a:cs typeface="Times New Roman" panose="02020603050405020304" pitchFamily="18" charset="0"/>
              </a:rPr>
              <a:t>Total </a:t>
            </a:r>
            <a:r>
              <a:rPr lang="en-GB" dirty="0">
                <a:latin typeface="Times New Roman" panose="02020603050405020304" pitchFamily="18" charset="0"/>
                <a:cs typeface="Times New Roman" panose="02020603050405020304" pitchFamily="18" charset="0"/>
              </a:rPr>
              <a:t>stay length and lead time have slight correlation. This may means that for longer hotel stays people generally plan little before the </a:t>
            </a:r>
            <a:r>
              <a:rPr lang="en-GB" dirty="0" smtClean="0">
                <a:latin typeface="Times New Roman" panose="02020603050405020304" pitchFamily="18" charset="0"/>
                <a:cs typeface="Times New Roman" panose="02020603050405020304" pitchFamily="18" charset="0"/>
              </a:rPr>
              <a:t>actual </a:t>
            </a:r>
            <a:r>
              <a:rPr lang="en-GB" dirty="0">
                <a:latin typeface="Times New Roman" panose="02020603050405020304" pitchFamily="18" charset="0"/>
                <a:cs typeface="Times New Roman" panose="02020603050405020304" pitchFamily="18" charset="0"/>
              </a:rPr>
              <a:t>arrival</a:t>
            </a:r>
            <a:r>
              <a:rPr lang="en-GB" dirty="0" smtClean="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adr is slightly correlated with </a:t>
            </a:r>
            <a:r>
              <a:rPr lang="en-GB" dirty="0" smtClean="0">
                <a:latin typeface="Times New Roman" panose="02020603050405020304" pitchFamily="18" charset="0"/>
                <a:cs typeface="Times New Roman" panose="02020603050405020304" pitchFamily="18" charset="0"/>
              </a:rPr>
              <a:t>total people, </a:t>
            </a:r>
            <a:r>
              <a:rPr lang="en-GB" dirty="0">
                <a:latin typeface="Times New Roman" panose="02020603050405020304" pitchFamily="18" charset="0"/>
                <a:cs typeface="Times New Roman" panose="02020603050405020304" pitchFamily="18" charset="0"/>
              </a:rPr>
              <a:t>which makes sense as more no. of people means more revenue, therefore more adr.</a:t>
            </a:r>
            <a:endParaRPr lang="en-GB"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42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76" y="3187333"/>
            <a:ext cx="5514268" cy="3370221"/>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98" y="169813"/>
            <a:ext cx="5959720" cy="3370221"/>
          </a:xfrm>
          <a:prstGeom prst="rect">
            <a:avLst/>
          </a:prstGeom>
          <a:ln>
            <a:noFill/>
          </a:ln>
          <a:effectLst>
            <a:outerShdw blurRad="190500" algn="tl" rotWithShape="0">
              <a:srgbClr val="000000">
                <a:alpha val="70000"/>
              </a:srgbClr>
            </a:outerShdw>
          </a:effectLst>
        </p:spPr>
      </p:pic>
      <p:sp>
        <p:nvSpPr>
          <p:cNvPr id="6" name="Rectangle 5"/>
          <p:cNvSpPr/>
          <p:nvPr/>
        </p:nvSpPr>
        <p:spPr>
          <a:xfrm>
            <a:off x="119309" y="4272278"/>
            <a:ext cx="5994109" cy="1200329"/>
          </a:xfrm>
          <a:prstGeom prst="rect">
            <a:avLst/>
          </a:prstGeom>
        </p:spPr>
        <p:txBody>
          <a:bodyPr wrap="square">
            <a:spAutoFit/>
          </a:bodyPr>
          <a:lstStyle/>
          <a:p>
            <a:pPr marL="139700" lvl="0" algn="just">
              <a:buSzPts val="1400"/>
            </a:pPr>
            <a:r>
              <a:rPr lang="en-GB" b="1" dirty="0">
                <a:latin typeface="Times New Roman" panose="02020603050405020304" pitchFamily="18" charset="0"/>
                <a:cs typeface="Times New Roman" panose="02020603050405020304" pitchFamily="18" charset="0"/>
              </a:rPr>
              <a:t>City Hotels</a:t>
            </a:r>
            <a:r>
              <a:rPr lang="en-GB" dirty="0">
                <a:latin typeface="Times New Roman" panose="02020603050405020304" pitchFamily="18" charset="0"/>
                <a:cs typeface="Times New Roman" panose="02020603050405020304" pitchFamily="18" charset="0"/>
              </a:rPr>
              <a:t> are generating </a:t>
            </a:r>
            <a:r>
              <a:rPr lang="en-GB" b="1" dirty="0">
                <a:latin typeface="Times New Roman" panose="02020603050405020304" pitchFamily="18" charset="0"/>
                <a:cs typeface="Times New Roman" panose="02020603050405020304" pitchFamily="18" charset="0"/>
              </a:rPr>
              <a:t>more revenues</a:t>
            </a:r>
            <a:r>
              <a:rPr lang="en-GB" dirty="0">
                <a:latin typeface="Times New Roman" panose="02020603050405020304" pitchFamily="18" charset="0"/>
                <a:cs typeface="Times New Roman" panose="02020603050405020304" pitchFamily="18" charset="0"/>
              </a:rPr>
              <a:t> than the </a:t>
            </a:r>
            <a:r>
              <a:rPr lang="en-GB" b="1" dirty="0">
                <a:latin typeface="Times New Roman" panose="02020603050405020304" pitchFamily="18" charset="0"/>
                <a:cs typeface="Times New Roman" panose="02020603050405020304" pitchFamily="18" charset="0"/>
              </a:rPr>
              <a:t>Resort Hotels</a:t>
            </a:r>
            <a:r>
              <a:rPr lang="en-GB" dirty="0">
                <a:latin typeface="Times New Roman" panose="02020603050405020304" pitchFamily="18" charset="0"/>
                <a:cs typeface="Times New Roman" panose="02020603050405020304" pitchFamily="18" charset="0"/>
              </a:rPr>
              <a:t>, because </a:t>
            </a:r>
            <a:r>
              <a:rPr lang="en-GB" b="1" dirty="0">
                <a:latin typeface="Times New Roman" panose="02020603050405020304" pitchFamily="18" charset="0"/>
                <a:cs typeface="Times New Roman" panose="02020603050405020304" pitchFamily="18" charset="0"/>
              </a:rPr>
              <a:t>City hotel</a:t>
            </a:r>
            <a:r>
              <a:rPr lang="en-GB" dirty="0">
                <a:latin typeface="Times New Roman" panose="02020603050405020304" pitchFamily="18" charset="0"/>
                <a:cs typeface="Times New Roman" panose="02020603050405020304" pitchFamily="18" charset="0"/>
              </a:rPr>
              <a:t> has the </a:t>
            </a:r>
            <a:r>
              <a:rPr lang="en-GB" b="1" dirty="0">
                <a:latin typeface="Times New Roman" panose="02020603050405020304" pitchFamily="18" charset="0"/>
                <a:cs typeface="Times New Roman" panose="02020603050405020304" pitchFamily="18" charset="0"/>
              </a:rPr>
              <a:t>highest ADR</a:t>
            </a:r>
            <a:r>
              <a:rPr lang="en-GB" dirty="0">
                <a:latin typeface="Times New Roman" panose="02020603050405020304" pitchFamily="18" charset="0"/>
                <a:cs typeface="Times New Roman" panose="02020603050405020304" pitchFamily="18" charset="0"/>
              </a:rPr>
              <a:t>. More the </a:t>
            </a:r>
            <a:r>
              <a:rPr lang="en-GB" b="1" dirty="0">
                <a:latin typeface="Times New Roman" panose="02020603050405020304" pitchFamily="18" charset="0"/>
                <a:cs typeface="Times New Roman" panose="02020603050405020304" pitchFamily="18" charset="0"/>
              </a:rPr>
              <a:t>ADR</a:t>
            </a:r>
            <a:r>
              <a:rPr lang="en-GB" dirty="0">
                <a:latin typeface="Times New Roman" panose="02020603050405020304" pitchFamily="18" charset="0"/>
                <a:cs typeface="Times New Roman" panose="02020603050405020304" pitchFamily="18" charset="0"/>
              </a:rPr>
              <a:t>, more will be the </a:t>
            </a:r>
            <a:r>
              <a:rPr lang="en-GB" b="1" dirty="0">
                <a:latin typeface="Times New Roman" panose="02020603050405020304" pitchFamily="18" charset="0"/>
                <a:cs typeface="Times New Roman" panose="02020603050405020304" pitchFamily="18" charset="0"/>
              </a:rPr>
              <a:t>revenue</a:t>
            </a:r>
            <a:r>
              <a:rPr lang="en-GB" dirty="0" smtClean="0">
                <a:latin typeface="Times New Roman" panose="02020603050405020304" pitchFamily="18" charset="0"/>
                <a:cs typeface="Times New Roman" panose="02020603050405020304" pitchFamily="18" charset="0"/>
              </a:rPr>
              <a:t>.</a:t>
            </a:r>
          </a:p>
          <a:p>
            <a:pPr marL="139700" lvl="0" algn="just">
              <a:buSzPts val="1400"/>
            </a:pPr>
            <a:endParaRPr lang="en-GB" dirty="0">
              <a:latin typeface="Times New Roman" panose="02020603050405020304" pitchFamily="18" charset="0"/>
              <a:cs typeface="Times New Roman" panose="02020603050405020304" pitchFamily="18" charset="0"/>
            </a:endParaRPr>
          </a:p>
        </p:txBody>
      </p:sp>
      <p:sp>
        <p:nvSpPr>
          <p:cNvPr id="2" name="Rectangle 1"/>
          <p:cNvSpPr/>
          <p:nvPr/>
        </p:nvSpPr>
        <p:spPr>
          <a:xfrm>
            <a:off x="6374676" y="1393258"/>
            <a:ext cx="5316581" cy="923330"/>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From this line chart, we have found that as the total stay increases the ADR is also getting high. So, ADR is directly proportional to total stay.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63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18" y="588991"/>
            <a:ext cx="9855719" cy="4440209"/>
          </a:xfrm>
          <a:prstGeom prst="rect">
            <a:avLst/>
          </a:prstGeom>
          <a:ln>
            <a:noFill/>
          </a:ln>
          <a:effectLst>
            <a:outerShdw blurRad="190500" algn="tl" rotWithShape="0">
              <a:srgbClr val="000000">
                <a:alpha val="70000"/>
              </a:srgbClr>
            </a:outerShdw>
          </a:effectLst>
        </p:spPr>
      </p:pic>
      <p:sp>
        <p:nvSpPr>
          <p:cNvPr id="3" name="Rectangle 2"/>
          <p:cNvSpPr/>
          <p:nvPr/>
        </p:nvSpPr>
        <p:spPr>
          <a:xfrm>
            <a:off x="189618" y="5515062"/>
            <a:ext cx="11723708" cy="729430"/>
          </a:xfrm>
          <a:prstGeom prst="rect">
            <a:avLst/>
          </a:prstGeom>
        </p:spPr>
        <p:txBody>
          <a:bodyPr wrap="square">
            <a:spAutoFit/>
          </a:bodyPr>
          <a:lstStyle/>
          <a:p>
            <a:pPr marL="139700" lvl="0">
              <a:lnSpc>
                <a:spcPct val="115000"/>
              </a:lnSpc>
              <a:spcBef>
                <a:spcPts val="600"/>
              </a:spcBef>
              <a:buClr>
                <a:schemeClr val="lt1"/>
              </a:buClr>
              <a:buSzPts val="1400"/>
            </a:pPr>
            <a:r>
              <a:rPr lang="en-GB" dirty="0">
                <a:solidFill>
                  <a:schemeClr val="lt1"/>
                </a:solidFill>
                <a:latin typeface="Times New Roman" panose="02020603050405020304" pitchFamily="18" charset="0"/>
                <a:ea typeface="Arimo"/>
                <a:cs typeface="Times New Roman" panose="02020603050405020304" pitchFamily="18" charset="0"/>
                <a:sym typeface="Arimo"/>
              </a:rPr>
              <a:t>For Resort Hotel, ADR is high in the months of June, July, August as compared to City Hotels. The reason may be that customers/people want to spent their summer vacation in Resort Hotels.</a:t>
            </a:r>
          </a:p>
        </p:txBody>
      </p:sp>
    </p:spTree>
    <p:extLst>
      <p:ext uri="{BB962C8B-B14F-4D97-AF65-F5344CB8AC3E}">
        <p14:creationId xmlns:p14="http://schemas.microsoft.com/office/powerpoint/2010/main" val="167655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719" y="218144"/>
            <a:ext cx="5905417" cy="3217386"/>
          </a:xfrm>
          <a:prstGeom prst="rect">
            <a:avLst/>
          </a:prstGeom>
          <a:ln>
            <a:noFill/>
          </a:ln>
          <a:effectLst>
            <a:outerShdw blurRad="190500" algn="tl" rotWithShape="0">
              <a:srgbClr val="000000">
                <a:alpha val="70000"/>
              </a:srgbClr>
            </a:outerShdw>
          </a:effectLst>
        </p:spPr>
      </p:pic>
      <p:sp>
        <p:nvSpPr>
          <p:cNvPr id="3" name="Rectangle 2"/>
          <p:cNvSpPr/>
          <p:nvPr/>
        </p:nvSpPr>
        <p:spPr>
          <a:xfrm>
            <a:off x="844712" y="1226672"/>
            <a:ext cx="4384766" cy="1200329"/>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Most common stay length is less than 4 days and generally people prefer City hotel for short stay, but for long stays, Resort Hotel is preferred.</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14" y="2776652"/>
            <a:ext cx="5230962" cy="3941580"/>
          </a:xfrm>
          <a:prstGeom prst="rect">
            <a:avLst/>
          </a:prstGeom>
          <a:ln>
            <a:noFill/>
          </a:ln>
          <a:effectLst>
            <a:outerShdw blurRad="190500" algn="tl" rotWithShape="0">
              <a:srgbClr val="000000">
                <a:alpha val="70000"/>
              </a:srgbClr>
            </a:outerShdw>
          </a:effectLst>
        </p:spPr>
      </p:pic>
      <p:sp>
        <p:nvSpPr>
          <p:cNvPr id="5" name="Rectangle 4"/>
          <p:cNvSpPr/>
          <p:nvPr/>
        </p:nvSpPr>
        <p:spPr>
          <a:xfrm>
            <a:off x="7109587" y="4285777"/>
            <a:ext cx="3535680" cy="923330"/>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City hotel has significantly longer waiting time, hence City Hotel is much busier than Resort Hotel.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7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444</TotalTime>
  <Words>1479</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Arimo</vt:lpstr>
      <vt:lpstr>Calibri</vt:lpstr>
      <vt:lpstr>Century Gothic</vt:lpstr>
      <vt:lpstr>Courier New</vt:lpstr>
      <vt:lpstr>Helvetica</vt:lpstr>
      <vt:lpstr>Helvetica Neue</vt:lpstr>
      <vt:lpstr>inherit</vt:lpstr>
      <vt:lpstr>Times New Roman</vt:lpstr>
      <vt:lpstr>Wingdings 3</vt:lpstr>
      <vt:lpstr>Ion</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Juddy</dc:creator>
  <cp:lastModifiedBy>Juddy</cp:lastModifiedBy>
  <cp:revision>27</cp:revision>
  <dcterms:created xsi:type="dcterms:W3CDTF">2024-08-09T13:48:04Z</dcterms:created>
  <dcterms:modified xsi:type="dcterms:W3CDTF">2024-08-20T04:06:01Z</dcterms:modified>
</cp:coreProperties>
</file>