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3"/>
  </p:notesMasterIdLst>
  <p:sldIdLst>
    <p:sldId id="256" r:id="rId2"/>
    <p:sldId id="258" r:id="rId3"/>
    <p:sldId id="259" r:id="rId4"/>
    <p:sldId id="304" r:id="rId5"/>
    <p:sldId id="300" r:id="rId6"/>
    <p:sldId id="269" r:id="rId7"/>
    <p:sldId id="297" r:id="rId8"/>
    <p:sldId id="306" r:id="rId9"/>
    <p:sldId id="307" r:id="rId10"/>
    <p:sldId id="308" r:id="rId11"/>
    <p:sldId id="309" r:id="rId12"/>
  </p:sldIdLst>
  <p:sldSz cx="9144000" cy="5143500" type="screen16x9"/>
  <p:notesSz cx="6858000" cy="9144000"/>
  <p:embeddedFontLst>
    <p:embeddedFont>
      <p:font typeface="Raleway" pitchFamily="2" charset="0"/>
      <p:regular r:id="rId14"/>
      <p:bold r:id="rId15"/>
      <p:italic r:id="rId16"/>
      <p:boldItalic r:id="rId17"/>
    </p:embeddedFont>
    <p:embeddedFont>
      <p:font typeface="Red Hat Display" panose="020B0604020202020204" charset="0"/>
      <p:regular r:id="rId18"/>
      <p:bold r:id="rId19"/>
      <p:italic r:id="rId20"/>
      <p:boldItalic r:id="rId21"/>
    </p:embeddedFont>
    <p:embeddedFont>
      <p:font typeface="Red Hat Display Black" panose="020B0604020202020204"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1C0F"/>
    <a:srgbClr val="00120A"/>
    <a:srgbClr val="071811"/>
    <a:srgbClr val="070707"/>
    <a:srgbClr val="0A1B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272734-463F-4A0B-A8D7-86DA9125DB42}">
  <a:tblStyle styleId="{D7272734-463F-4A0B-A8D7-86DA9125DB4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A66879-4ED6-42EE-96D0-9E26330CBD0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353" autoAdjust="0"/>
  </p:normalViewPr>
  <p:slideViewPr>
    <p:cSldViewPr snapToGrid="0">
      <p:cViewPr varScale="1">
        <p:scale>
          <a:sx n="81" d="100"/>
          <a:sy n="81" d="100"/>
        </p:scale>
        <p:origin x="860"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35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063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What is the Utilization Rate by State?</a:t>
            </a:r>
            <a:endParaRPr dirty="0"/>
          </a:p>
          <a:p>
            <a:r>
              <a:rPr b="0" dirty="0"/>
              <a:t>No alt text provided</a:t>
            </a:r>
            <a:endParaRPr dirty="0"/>
          </a:p>
          <a:p>
            <a:endParaRPr dirty="0"/>
          </a:p>
          <a:p>
            <a:r>
              <a:rPr b="1" dirty="0"/>
              <a:t>What is the Average Transaction Amount by State &amp; Type?</a:t>
            </a:r>
            <a:endParaRPr dirty="0"/>
          </a:p>
          <a:p>
            <a:r>
              <a:rPr b="0" dirty="0"/>
              <a:t>No alt text provided</a:t>
            </a:r>
            <a:endParaRPr dirty="0"/>
          </a:p>
          <a:p>
            <a:endParaRPr dirty="0"/>
          </a:p>
          <a:p>
            <a:r>
              <a:rPr b="1" dirty="0"/>
              <a:t>What is the Daily Trend of Transactions?</a:t>
            </a:r>
            <a:endParaRPr dirty="0"/>
          </a:p>
          <a:p>
            <a:r>
              <a:rPr b="0" dirty="0"/>
              <a:t>No alt text provided</a:t>
            </a:r>
            <a:endParaRPr dirty="0"/>
          </a:p>
          <a:p>
            <a:endParaRPr dirty="0"/>
          </a:p>
          <a:p>
            <a:r>
              <a:rPr b="1" dirty="0"/>
              <a:t>What is the Trend of Transaction Amount &amp; Count?</a:t>
            </a:r>
            <a:endParaRPr dirty="0"/>
          </a:p>
          <a:p>
            <a:r>
              <a:rPr b="0" dirty="0"/>
              <a:t>No alt text provided</a:t>
            </a:r>
            <a:endParaRPr dirty="0"/>
          </a:p>
          <a:p>
            <a:endParaRPr dirty="0"/>
          </a:p>
          <a:p>
            <a:r>
              <a:rPr b="1" dirty="0"/>
              <a:t>What is the Relationship between Average Amount &amp; Average Duration?</a:t>
            </a:r>
            <a:endParaRPr dirty="0"/>
          </a:p>
          <a:p>
            <a:r>
              <a:rPr b="0" dirty="0"/>
              <a:t>No alt text provided</a:t>
            </a:r>
            <a:endParaRPr dirty="0"/>
          </a:p>
          <a:p>
            <a:endParaRPr dirty="0"/>
          </a:p>
          <a:p>
            <a:r>
              <a:rPr b="1" dirty="0"/>
              <a:t>Transaction Amount</a:t>
            </a:r>
            <a:endParaRPr dirty="0"/>
          </a:p>
          <a:p>
            <a:r>
              <a:rPr b="0" dirty="0"/>
              <a:t>No alt text provided</a:t>
            </a:r>
            <a:endParaRPr dirty="0"/>
          </a:p>
          <a:p>
            <a:endParaRPr dirty="0"/>
          </a:p>
          <a:p>
            <a:r>
              <a:rPr b="1" dirty="0"/>
              <a:t>Transaction Count</a:t>
            </a:r>
            <a:endParaRPr dirty="0"/>
          </a:p>
          <a:p>
            <a:r>
              <a:rPr b="0" dirty="0"/>
              <a:t>No alt text provided</a:t>
            </a:r>
            <a:endParaRPr dirty="0"/>
          </a:p>
          <a:p>
            <a:endParaRPr dirty="0"/>
          </a:p>
          <a:p>
            <a:r>
              <a:rPr b="1" dirty="0"/>
              <a:t>Utilization Rate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What is the Transaction Count by Age Group &amp; Transaction Type?</a:t>
            </a:r>
            <a:endParaRPr dirty="0"/>
          </a:p>
          <a:p>
            <a:r>
              <a:rPr b="0" dirty="0"/>
              <a:t>No alt text provided</a:t>
            </a:r>
            <a:endParaRPr dirty="0"/>
          </a:p>
          <a:p>
            <a:endParaRPr dirty="0"/>
          </a:p>
          <a:p>
            <a:r>
              <a:rPr b="1" dirty="0"/>
              <a:t>What is the Transaction Distribution by Type?</a:t>
            </a:r>
            <a:endParaRPr dirty="0"/>
          </a:p>
          <a:p>
            <a:r>
              <a:rPr b="0" dirty="0"/>
              <a:t>No alt text provided</a:t>
            </a:r>
            <a:endParaRPr dirty="0"/>
          </a:p>
          <a:p>
            <a:endParaRPr dirty="0"/>
          </a:p>
          <a:p>
            <a:r>
              <a:rPr b="1" dirty="0"/>
              <a:t>What is the Transaction Distribution by Demography?</a:t>
            </a:r>
            <a:endParaRPr dirty="0"/>
          </a:p>
          <a:p>
            <a:r>
              <a:rPr b="0" dirty="0"/>
              <a:t>No alt text provided</a:t>
            </a:r>
            <a:endParaRPr dirty="0"/>
          </a:p>
          <a:p>
            <a:endParaRPr dirty="0"/>
          </a:p>
          <a:p>
            <a:r>
              <a:rPr b="1" dirty="0"/>
              <a:t>What is the Transaction Frequency by Age Group?</a:t>
            </a:r>
            <a:endParaRPr dirty="0"/>
          </a:p>
          <a:p>
            <a:r>
              <a:rPr b="0" dirty="0"/>
              <a:t>No alt text provided</a:t>
            </a:r>
            <a:endParaRPr dirty="0"/>
          </a:p>
          <a:p>
            <a:endParaRPr dirty="0"/>
          </a:p>
          <a:p>
            <a:r>
              <a:rPr b="1" dirty="0"/>
              <a:t>What is the Average Duration by State &amp; Transaction Type?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13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216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984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497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708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142236">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 name="Google Shape;11;p2"/>
          <p:cNvSpPr/>
          <p:nvPr/>
        </p:nvSpPr>
        <p:spPr>
          <a:xfrm rot="10800000" flipH="1">
            <a:off x="1" y="-50"/>
            <a:ext cx="6081900" cy="27666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 name="Google Shape;12;p2"/>
          <p:cNvSpPr txBox="1">
            <a:spLocks noGrp="1"/>
          </p:cNvSpPr>
          <p:nvPr>
            <p:ph type="ctrTitle"/>
          </p:nvPr>
        </p:nvSpPr>
        <p:spPr>
          <a:xfrm>
            <a:off x="456600" y="459275"/>
            <a:ext cx="5150400" cy="18447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3" name="Google Shape;13;p2"/>
          <p:cNvSpPr/>
          <p:nvPr/>
        </p:nvSpPr>
        <p:spPr>
          <a:xfrm flipH="1">
            <a:off x="7944600" y="3944200"/>
            <a:ext cx="1199400" cy="1199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2"/>
        <p:cNvGrpSpPr/>
        <p:nvPr/>
      </p:nvGrpSpPr>
      <p:grpSpPr>
        <a:xfrm>
          <a:off x="0" y="0"/>
          <a:ext cx="0" cy="0"/>
          <a:chOff x="0" y="0"/>
          <a:chExt cx="0" cy="0"/>
        </a:xfrm>
      </p:grpSpPr>
      <p:sp>
        <p:nvSpPr>
          <p:cNvPr id="83" name="Google Shape;83;p11"/>
          <p:cNvSpPr/>
          <p:nvPr/>
        </p:nvSpPr>
        <p:spPr>
          <a:xfrm flipH="1">
            <a:off x="8760600" y="47601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11"/>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67796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60475" y="4759953"/>
            <a:ext cx="383400" cy="383400"/>
          </a:xfrm>
          <a:prstGeom prst="rect">
            <a:avLst/>
          </a:prstGeom>
          <a:noFill/>
          <a:ln>
            <a:noFill/>
          </a:ln>
        </p:spPr>
        <p:txBody>
          <a:bodyPr spcFirstLastPara="1" wrap="square" lIns="0" tIns="0" rIns="0" bIns="0" anchor="ctr" anchorCtr="0">
            <a:noAutofit/>
          </a:bodyPr>
          <a:lstStyle>
            <a:lvl1pPr lvl="0" algn="ctr" rtl="0">
              <a:buNone/>
              <a:defRPr sz="1000" b="1">
                <a:solidFill>
                  <a:schemeClr val="dk2"/>
                </a:solidFill>
                <a:latin typeface="Red Hat Display"/>
                <a:ea typeface="Red Hat Display"/>
                <a:cs typeface="Red Hat Display"/>
                <a:sym typeface="Red Hat Display"/>
              </a:defRPr>
            </a:lvl1pPr>
            <a:lvl2pPr lvl="1" algn="ctr" rtl="0">
              <a:buNone/>
              <a:defRPr sz="1000" b="1">
                <a:solidFill>
                  <a:schemeClr val="dk2"/>
                </a:solidFill>
                <a:latin typeface="Red Hat Display"/>
                <a:ea typeface="Red Hat Display"/>
                <a:cs typeface="Red Hat Display"/>
                <a:sym typeface="Red Hat Display"/>
              </a:defRPr>
            </a:lvl2pPr>
            <a:lvl3pPr lvl="2" algn="ctr" rtl="0">
              <a:buNone/>
              <a:defRPr sz="1000" b="1">
                <a:solidFill>
                  <a:schemeClr val="dk2"/>
                </a:solidFill>
                <a:latin typeface="Red Hat Display"/>
                <a:ea typeface="Red Hat Display"/>
                <a:cs typeface="Red Hat Display"/>
                <a:sym typeface="Red Hat Display"/>
              </a:defRPr>
            </a:lvl3pPr>
            <a:lvl4pPr lvl="3" algn="ctr" rtl="0">
              <a:buNone/>
              <a:defRPr sz="1000" b="1">
                <a:solidFill>
                  <a:schemeClr val="dk2"/>
                </a:solidFill>
                <a:latin typeface="Red Hat Display"/>
                <a:ea typeface="Red Hat Display"/>
                <a:cs typeface="Red Hat Display"/>
                <a:sym typeface="Red Hat Display"/>
              </a:defRPr>
            </a:lvl4pPr>
            <a:lvl5pPr lvl="4" algn="ctr" rtl="0">
              <a:buNone/>
              <a:defRPr sz="1000" b="1">
                <a:solidFill>
                  <a:schemeClr val="dk2"/>
                </a:solidFill>
                <a:latin typeface="Red Hat Display"/>
                <a:ea typeface="Red Hat Display"/>
                <a:cs typeface="Red Hat Display"/>
                <a:sym typeface="Red Hat Display"/>
              </a:defRPr>
            </a:lvl5pPr>
            <a:lvl6pPr lvl="5" algn="ctr" rtl="0">
              <a:buNone/>
              <a:defRPr sz="1000" b="1">
                <a:solidFill>
                  <a:schemeClr val="dk2"/>
                </a:solidFill>
                <a:latin typeface="Red Hat Display"/>
                <a:ea typeface="Red Hat Display"/>
                <a:cs typeface="Red Hat Display"/>
                <a:sym typeface="Red Hat Display"/>
              </a:defRPr>
            </a:lvl6pPr>
            <a:lvl7pPr lvl="6" algn="ctr" rtl="0">
              <a:buNone/>
              <a:defRPr sz="1000" b="1">
                <a:solidFill>
                  <a:schemeClr val="dk2"/>
                </a:solidFill>
                <a:latin typeface="Red Hat Display"/>
                <a:ea typeface="Red Hat Display"/>
                <a:cs typeface="Red Hat Display"/>
                <a:sym typeface="Red Hat Display"/>
              </a:defRPr>
            </a:lvl7pPr>
            <a:lvl8pPr lvl="7" algn="ctr" rtl="0">
              <a:buNone/>
              <a:defRPr sz="1000" b="1">
                <a:solidFill>
                  <a:schemeClr val="dk2"/>
                </a:solidFill>
                <a:latin typeface="Red Hat Display"/>
                <a:ea typeface="Red Hat Display"/>
                <a:cs typeface="Red Hat Display"/>
                <a:sym typeface="Red Hat Display"/>
              </a:defRPr>
            </a:lvl8pPr>
            <a:lvl9pPr lvl="8" algn="ctr" rtl="0">
              <a:buNone/>
              <a:defRPr sz="1000" b="1">
                <a:solidFill>
                  <a:schemeClr val="dk2"/>
                </a:solidFill>
                <a:latin typeface="Red Hat Display"/>
                <a:ea typeface="Red Hat Display"/>
                <a:cs typeface="Red Hat Display"/>
                <a:sym typeface="Red Hat Display"/>
              </a:defRPr>
            </a:lvl9pPr>
          </a:lstStyle>
          <a:p>
            <a:fld id="{00000000-1234-1234-1234-123412341234}" type="slidenum">
              <a:rPr lang="en" smtClean="0"/>
              <a:pPr/>
              <a:t>‹#›</a:t>
            </a:fld>
            <a:endParaRPr lang="en"/>
          </a:p>
        </p:txBody>
      </p:sp>
      <p:sp>
        <p:nvSpPr>
          <p:cNvPr id="7" name="Google Shape;7;p1"/>
          <p:cNvSpPr txBox="1">
            <a:spLocks noGrp="1"/>
          </p:cNvSpPr>
          <p:nvPr>
            <p:ph type="title"/>
          </p:nvPr>
        </p:nvSpPr>
        <p:spPr>
          <a:xfrm>
            <a:off x="457201" y="0"/>
            <a:ext cx="3171300" cy="1418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1pPr>
            <a:lvl2pPr lvl="1"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2pPr>
            <a:lvl3pPr lvl="2"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3pPr>
            <a:lvl4pPr lvl="3"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4pPr>
            <a:lvl5pPr lvl="4"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5pPr>
            <a:lvl6pPr lvl="5"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6pPr>
            <a:lvl7pPr lvl="6"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7pPr>
            <a:lvl8pPr lvl="7"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8pPr>
            <a:lvl9pPr lvl="8"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9pPr>
          </a:lstStyle>
          <a:p>
            <a:endParaRPr/>
          </a:p>
        </p:txBody>
      </p:sp>
      <p:sp>
        <p:nvSpPr>
          <p:cNvPr id="8" name="Google Shape;8;p1"/>
          <p:cNvSpPr txBox="1">
            <a:spLocks noGrp="1"/>
          </p:cNvSpPr>
          <p:nvPr>
            <p:ph type="body" idx="1"/>
          </p:nvPr>
        </p:nvSpPr>
        <p:spPr>
          <a:xfrm>
            <a:off x="913175" y="1746150"/>
            <a:ext cx="5944800" cy="26337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1"/>
              </a:buClr>
              <a:buSzPts val="2400"/>
              <a:buFont typeface="Raleway"/>
              <a:buChar char="╸"/>
              <a:defRPr sz="2400">
                <a:solidFill>
                  <a:schemeClr val="lt1"/>
                </a:solidFill>
                <a:latin typeface="Raleway"/>
                <a:ea typeface="Raleway"/>
                <a:cs typeface="Raleway"/>
                <a:sym typeface="Raleway"/>
              </a:defRPr>
            </a:lvl1pPr>
            <a:lvl2pPr marL="914400" lvl="1" indent="-381000" rtl="0">
              <a:spcBef>
                <a:spcPts val="0"/>
              </a:spcBef>
              <a:spcAft>
                <a:spcPts val="0"/>
              </a:spcAft>
              <a:buClr>
                <a:schemeClr val="lt2"/>
              </a:buClr>
              <a:buSzPts val="2400"/>
              <a:buFont typeface="Raleway"/>
              <a:buChar char="╶"/>
              <a:defRPr sz="2400">
                <a:solidFill>
                  <a:schemeClr val="lt1"/>
                </a:solidFill>
                <a:latin typeface="Raleway"/>
                <a:ea typeface="Raleway"/>
                <a:cs typeface="Raleway"/>
                <a:sym typeface="Raleway"/>
              </a:defRPr>
            </a:lvl2pPr>
            <a:lvl3pPr marL="1371600" lvl="2"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3pPr>
            <a:lvl4pPr marL="1828800" lvl="3"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4pPr>
            <a:lvl5pPr marL="2286000" lvl="4"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5pPr>
            <a:lvl6pPr marL="2743200" lvl="5"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6pPr>
            <a:lvl7pPr marL="3200400" lvl="6"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7pPr>
            <a:lvl8pPr marL="3657600" lvl="7"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8pPr>
            <a:lvl9pPr marL="4114800" lvl="8"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7" r:id="rId2"/>
    <p:sldLayoutId id="214748366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14"/>
          <p:cNvSpPr txBox="1">
            <a:spLocks noGrp="1"/>
          </p:cNvSpPr>
          <p:nvPr>
            <p:ph type="ctrTitle"/>
          </p:nvPr>
        </p:nvSpPr>
        <p:spPr>
          <a:xfrm>
            <a:off x="456600" y="378373"/>
            <a:ext cx="5649910" cy="2193378"/>
          </a:xfrm>
          <a:prstGeom prst="rect">
            <a:avLst/>
          </a:prstGeom>
        </p:spPr>
        <p:txBody>
          <a:bodyPr spcFirstLastPara="1" wrap="square" lIns="0" tIns="0" rIns="0" bIns="0" anchor="ctr" anchorCtr="0">
            <a:noAutofit/>
          </a:bodyPr>
          <a:lstStyle/>
          <a:p>
            <a:r>
              <a:rPr lang="en" sz="2000" dirty="0">
                <a:solidFill>
                  <a:srgbClr val="041C0F"/>
                </a:solidFill>
              </a:rPr>
              <a:t>Wisabi Bank</a:t>
            </a:r>
            <a:br>
              <a:rPr lang="en" sz="4000" dirty="0">
                <a:solidFill>
                  <a:srgbClr val="041C0F"/>
                </a:solidFill>
              </a:rPr>
            </a:br>
            <a:r>
              <a:rPr lang="en" sz="4000" dirty="0">
                <a:solidFill>
                  <a:srgbClr val="041C0F"/>
                </a:solidFill>
              </a:rPr>
              <a:t>ATM Transactions Report</a:t>
            </a:r>
            <a:endParaRPr sz="4000" dirty="0">
              <a:solidFill>
                <a:srgbClr val="041C0F"/>
              </a:solidFill>
            </a:endParaRPr>
          </a:p>
        </p:txBody>
      </p:sp>
      <p:pic>
        <p:nvPicPr>
          <p:cNvPr id="5" name="Picture 4">
            <a:extLst>
              <a:ext uri="{FF2B5EF4-FFF2-40B4-BE49-F238E27FC236}">
                <a16:creationId xmlns:a16="http://schemas.microsoft.com/office/drawing/2014/main" id="{FE0CF1A6-59A2-4840-B469-9B5FE8D4A909}"/>
              </a:ext>
            </a:extLst>
          </p:cNvPr>
          <p:cNvPicPr>
            <a:picLocks noChangeAspect="1"/>
          </p:cNvPicPr>
          <p:nvPr/>
        </p:nvPicPr>
        <p:blipFill>
          <a:blip r:embed="rId4"/>
          <a:stretch>
            <a:fillRect/>
          </a:stretch>
        </p:blipFill>
        <p:spPr>
          <a:xfrm>
            <a:off x="7849378" y="3941756"/>
            <a:ext cx="1294623" cy="1212631"/>
          </a:xfrm>
          <a:prstGeom prst="rect">
            <a:avLst/>
          </a:prstGeom>
        </p:spPr>
      </p:pic>
      <p:sp>
        <p:nvSpPr>
          <p:cNvPr id="6" name="TextBox 5">
            <a:extLst>
              <a:ext uri="{FF2B5EF4-FFF2-40B4-BE49-F238E27FC236}">
                <a16:creationId xmlns:a16="http://schemas.microsoft.com/office/drawing/2014/main" id="{AEE91222-131C-478A-9EDF-734515431EFE}"/>
              </a:ext>
            </a:extLst>
          </p:cNvPr>
          <p:cNvSpPr txBox="1"/>
          <p:nvPr/>
        </p:nvSpPr>
        <p:spPr>
          <a:xfrm>
            <a:off x="340988" y="2764702"/>
            <a:ext cx="3977371" cy="307777"/>
          </a:xfrm>
          <a:prstGeom prst="rect">
            <a:avLst/>
          </a:prstGeom>
          <a:noFill/>
        </p:spPr>
        <p:txBody>
          <a:bodyPr wrap="none" rtlCol="0">
            <a:spAutoFit/>
          </a:bodyPr>
          <a:lstStyle/>
          <a:p>
            <a:r>
              <a:rPr lang="en-US" b="1" i="1" dirty="0">
                <a:solidFill>
                  <a:srgbClr val="FFFFFF"/>
                </a:solidFill>
              </a:rPr>
              <a:t>Time Period from January to December 2022</a:t>
            </a:r>
            <a:endParaRPr lang="en-NG"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b="1" dirty="0"/>
              <a:t>A significant proportion of transactions (&gt;20%) are either Balance Enquiries or Transfers. Possible solutions to remedy this include:</a:t>
            </a:r>
          </a:p>
          <a:p>
            <a:pPr marL="285744" indent="-285744">
              <a:buClr>
                <a:schemeClr val="bg1"/>
              </a:buClr>
              <a:buFont typeface="Wingdings" panose="05000000000000000000" pitchFamily="2" charset="2"/>
              <a:buChar char="v"/>
            </a:pPr>
            <a:endParaRPr lang="en-US" sz="1200" dirty="0"/>
          </a:p>
          <a:p>
            <a:pPr marL="400050" lvl="4" indent="-400050">
              <a:buClr>
                <a:schemeClr val="bg1"/>
              </a:buClr>
              <a:buFont typeface="+mj-lt"/>
              <a:buAutoNum type="romanLcPeriod"/>
            </a:pPr>
            <a:r>
              <a:rPr lang="en-US" sz="1200" dirty="0"/>
              <a:t>Provide customers with education on alternative banking channels such as phone banking or online banking, highlighting the benefits of these channels and how to use them effectively. This could involve providing brochures or other materials in the branch, as well as online resources and tutorials.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Consider offering incentives to customers who use alternative banking channels, such as waiving transaction fees or offering cashback rewards. This can encourage customers to try these channels and may help to shift usage away from the ATM.</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Ensure that the phone banking process is simple and straightforward for customers to use, with clear instructions and minimal waiting times.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Continue to monitor customer behavior and analyze usage data to identify areas where usage of alternative banking channels can be improved.</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Offer personalized support to customers who may be hesitant to use alternative banking channels, such as providing one-on-one assistance or guidance on how to get started with phone banking or online banking. This can help to build trust and confidence in these channels and may help to shift usage away from the ATM.</a:t>
            </a:r>
          </a:p>
        </p:txBody>
      </p:sp>
    </p:spTree>
    <p:extLst>
      <p:ext uri="{BB962C8B-B14F-4D97-AF65-F5344CB8AC3E}">
        <p14:creationId xmlns:p14="http://schemas.microsoft.com/office/powerpoint/2010/main" val="4183623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sz="1600" b="1" dirty="0"/>
              <a:t>Transactions Activity:</a:t>
            </a:r>
            <a:br>
              <a:rPr lang="en-US" b="1" dirty="0"/>
            </a:br>
            <a:endParaRPr lang="en-US" b="1" dirty="0"/>
          </a:p>
          <a:p>
            <a:pPr marL="285750" indent="-285750">
              <a:buClr>
                <a:schemeClr val="bg1"/>
              </a:buClr>
              <a:buFont typeface="Wingdings" panose="05000000000000000000" pitchFamily="2" charset="2"/>
              <a:buChar char="v"/>
            </a:pPr>
            <a:r>
              <a:rPr lang="en-US" sz="1200" dirty="0"/>
              <a:t>ATMs have significantly reduced activity in the early and late hours of the day (Before 5 am &amp; After 8 pm). Lagos is the only exception as there is still noticeable activity after 8 pm.</a:t>
            </a:r>
          </a:p>
          <a:p>
            <a:pPr marL="285750" indent="-285750">
              <a:buClr>
                <a:schemeClr val="bg1"/>
              </a:buClr>
              <a:buFont typeface="Wingdings" panose="05000000000000000000" pitchFamily="2" charset="2"/>
              <a:buChar char="v"/>
            </a:pPr>
            <a:endParaRPr lang="en-US" sz="1200" dirty="0"/>
          </a:p>
          <a:p>
            <a:pPr marL="285750" indent="-285750">
              <a:buClr>
                <a:schemeClr val="bg1"/>
              </a:buClr>
              <a:buFont typeface="Wingdings" panose="05000000000000000000" pitchFamily="2" charset="2"/>
              <a:buChar char="v"/>
            </a:pPr>
            <a:r>
              <a:rPr lang="en-US" sz="1200" dirty="0"/>
              <a:t>Scheduled maintenance should coincide with these periods of reduced activity. </a:t>
            </a:r>
          </a:p>
          <a:p>
            <a:pPr marL="285750" indent="-285750">
              <a:buClr>
                <a:schemeClr val="bg1"/>
              </a:buClr>
              <a:buFont typeface="Wingdings" panose="05000000000000000000" pitchFamily="2" charset="2"/>
              <a:buChar char="v"/>
            </a:pPr>
            <a:endParaRPr lang="en-US" sz="1200" dirty="0"/>
          </a:p>
          <a:p>
            <a:pPr marL="285750" indent="-285750">
              <a:buClr>
                <a:schemeClr val="bg1"/>
              </a:buClr>
              <a:buFont typeface="Wingdings" panose="05000000000000000000" pitchFamily="2" charset="2"/>
              <a:buChar char="v"/>
            </a:pPr>
            <a:r>
              <a:rPr lang="en-US" sz="1200" dirty="0"/>
              <a:t>Additionally, ATMs should have maximum availability especially during the peak activity periods for each bank branch. </a:t>
            </a:r>
          </a:p>
          <a:p>
            <a:pPr marL="285744" indent="-285744">
              <a:buClr>
                <a:schemeClr val="bg1"/>
              </a:buClr>
              <a:buFont typeface="Wingdings" panose="05000000000000000000" pitchFamily="2" charset="2"/>
              <a:buChar char="v"/>
            </a:pPr>
            <a:endParaRPr lang="en-US" sz="1200" dirty="0"/>
          </a:p>
        </p:txBody>
      </p:sp>
    </p:spTree>
    <p:extLst>
      <p:ext uri="{BB962C8B-B14F-4D97-AF65-F5344CB8AC3E}">
        <p14:creationId xmlns:p14="http://schemas.microsoft.com/office/powerpoint/2010/main" val="3787176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Overview</a:t>
            </a:r>
          </a:p>
        </p:txBody>
      </p:sp>
      <p:pic>
        <p:nvPicPr>
          <p:cNvPr id="5" name="Picture 4">
            <a:extLst>
              <a:ext uri="{FF2B5EF4-FFF2-40B4-BE49-F238E27FC236}">
                <a16:creationId xmlns:a16="http://schemas.microsoft.com/office/drawing/2014/main" id="{82402C22-21C0-DF9B-5DEC-A0C5726F95A9}"/>
              </a:ext>
            </a:extLst>
          </p:cNvPr>
          <p:cNvPicPr>
            <a:picLocks noChangeAspect="1"/>
          </p:cNvPicPr>
          <p:nvPr/>
        </p:nvPicPr>
        <p:blipFill>
          <a:blip r:embed="rId3"/>
          <a:stretch>
            <a:fillRect/>
          </a:stretch>
        </p:blipFill>
        <p:spPr>
          <a:xfrm>
            <a:off x="634797" y="415814"/>
            <a:ext cx="7874405" cy="43118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Demography</a:t>
            </a:r>
          </a:p>
        </p:txBody>
      </p:sp>
      <p:pic>
        <p:nvPicPr>
          <p:cNvPr id="5" name="Picture 4">
            <a:extLst>
              <a:ext uri="{FF2B5EF4-FFF2-40B4-BE49-F238E27FC236}">
                <a16:creationId xmlns:a16="http://schemas.microsoft.com/office/drawing/2014/main" id="{4BFA0833-0D5D-9EE4-2DD8-033C75075176}"/>
              </a:ext>
            </a:extLst>
          </p:cNvPr>
          <p:cNvPicPr>
            <a:picLocks noChangeAspect="1"/>
          </p:cNvPicPr>
          <p:nvPr/>
        </p:nvPicPr>
        <p:blipFill>
          <a:blip r:embed="rId3"/>
          <a:stretch>
            <a:fillRect/>
          </a:stretch>
        </p:blipFill>
        <p:spPr>
          <a:xfrm>
            <a:off x="672899" y="247530"/>
            <a:ext cx="7798201" cy="46484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blip>
          <a:srcRect/>
          <a:tile tx="0" ty="0" sx="100000" sy="100000" flip="none" algn="tl"/>
        </a:blipFill>
        <a:effectLst/>
      </p:bgPr>
    </p:bg>
    <p:spTree>
      <p:nvGrpSpPr>
        <p:cNvPr id="1" name="Shape 224"/>
        <p:cNvGrpSpPr/>
        <p:nvPr/>
      </p:nvGrpSpPr>
      <p:grpSpPr>
        <a:xfrm>
          <a:off x="0" y="0"/>
          <a:ext cx="0" cy="0"/>
          <a:chOff x="0" y="0"/>
          <a:chExt cx="0" cy="0"/>
        </a:xfrm>
      </p:grpSpPr>
      <p:sp>
        <p:nvSpPr>
          <p:cNvPr id="6" name="Google Shape;247;p29">
            <a:extLst>
              <a:ext uri="{FF2B5EF4-FFF2-40B4-BE49-F238E27FC236}">
                <a16:creationId xmlns:a16="http://schemas.microsoft.com/office/drawing/2014/main" id="{B2AE9125-578F-4582-AB7C-B7476BE8FD2E}"/>
              </a:ext>
            </a:extLst>
          </p:cNvPr>
          <p:cNvSpPr txBox="1">
            <a:spLocks/>
          </p:cNvSpPr>
          <p:nvPr/>
        </p:nvSpPr>
        <p:spPr>
          <a:xfrm>
            <a:off x="685800" y="290656"/>
            <a:ext cx="7772400"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n" sz="5400" dirty="0">
                <a:solidFill>
                  <a:srgbClr val="041C0F"/>
                </a:solidFill>
              </a:rPr>
              <a:t>₦39bn</a:t>
            </a:r>
          </a:p>
        </p:txBody>
      </p:sp>
      <p:sp>
        <p:nvSpPr>
          <p:cNvPr id="7" name="Google Shape;248;p29">
            <a:extLst>
              <a:ext uri="{FF2B5EF4-FFF2-40B4-BE49-F238E27FC236}">
                <a16:creationId xmlns:a16="http://schemas.microsoft.com/office/drawing/2014/main" id="{EAFF7DFE-C8C3-4082-8473-9EB1FCF493C3}"/>
              </a:ext>
            </a:extLst>
          </p:cNvPr>
          <p:cNvSpPr txBox="1">
            <a:spLocks/>
          </p:cNvSpPr>
          <p:nvPr/>
        </p:nvSpPr>
        <p:spPr>
          <a:xfrm>
            <a:off x="685800" y="1022434"/>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en-US" sz="1600" b="1" i="1" dirty="0">
                <a:solidFill>
                  <a:srgbClr val="041C0F"/>
                </a:solidFill>
              </a:rPr>
              <a:t>Total amount processed by Wisabi ATMs in 2022</a:t>
            </a:r>
          </a:p>
        </p:txBody>
      </p:sp>
      <p:sp>
        <p:nvSpPr>
          <p:cNvPr id="8" name="Google Shape;249;p29">
            <a:extLst>
              <a:ext uri="{FF2B5EF4-FFF2-40B4-BE49-F238E27FC236}">
                <a16:creationId xmlns:a16="http://schemas.microsoft.com/office/drawing/2014/main" id="{6C888025-58BE-41B3-AFFA-8443F07860E7}"/>
              </a:ext>
            </a:extLst>
          </p:cNvPr>
          <p:cNvSpPr txBox="1">
            <a:spLocks/>
          </p:cNvSpPr>
          <p:nvPr/>
        </p:nvSpPr>
        <p:spPr>
          <a:xfrm>
            <a:off x="685800" y="3749857"/>
            <a:ext cx="7772400"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n" sz="5400" dirty="0">
                <a:solidFill>
                  <a:srgbClr val="041C0F"/>
                </a:solidFill>
              </a:rPr>
              <a:t>13%</a:t>
            </a:r>
          </a:p>
        </p:txBody>
      </p:sp>
      <p:sp>
        <p:nvSpPr>
          <p:cNvPr id="9" name="Google Shape;250;p29">
            <a:extLst>
              <a:ext uri="{FF2B5EF4-FFF2-40B4-BE49-F238E27FC236}">
                <a16:creationId xmlns:a16="http://schemas.microsoft.com/office/drawing/2014/main" id="{641A4EE8-E3ED-4DCF-9070-DE53F44F2B80}"/>
              </a:ext>
            </a:extLst>
          </p:cNvPr>
          <p:cNvSpPr txBox="1">
            <a:spLocks/>
          </p:cNvSpPr>
          <p:nvPr/>
        </p:nvSpPr>
        <p:spPr>
          <a:xfrm>
            <a:off x="685800" y="4513165"/>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nb-NO" sz="1600" b="1" i="1" dirty="0">
                <a:solidFill>
                  <a:srgbClr val="041C0F"/>
                </a:solidFill>
              </a:rPr>
              <a:t>Utilization Rate</a:t>
            </a:r>
          </a:p>
        </p:txBody>
      </p:sp>
      <p:sp>
        <p:nvSpPr>
          <p:cNvPr id="10" name="Google Shape;251;p29">
            <a:extLst>
              <a:ext uri="{FF2B5EF4-FFF2-40B4-BE49-F238E27FC236}">
                <a16:creationId xmlns:a16="http://schemas.microsoft.com/office/drawing/2014/main" id="{0ED5163F-BEB5-476F-A317-752EC4F679D5}"/>
              </a:ext>
            </a:extLst>
          </p:cNvPr>
          <p:cNvSpPr txBox="1">
            <a:spLocks/>
          </p:cNvSpPr>
          <p:nvPr/>
        </p:nvSpPr>
        <p:spPr>
          <a:xfrm>
            <a:off x="685800" y="2596789"/>
            <a:ext cx="1941787"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n" sz="5400" dirty="0">
                <a:solidFill>
                  <a:srgbClr val="041C0F"/>
                </a:solidFill>
              </a:rPr>
              <a:t>8819</a:t>
            </a:r>
          </a:p>
        </p:txBody>
      </p:sp>
      <p:sp>
        <p:nvSpPr>
          <p:cNvPr id="11" name="Google Shape;252;p29">
            <a:extLst>
              <a:ext uri="{FF2B5EF4-FFF2-40B4-BE49-F238E27FC236}">
                <a16:creationId xmlns:a16="http://schemas.microsoft.com/office/drawing/2014/main" id="{C0E7ECF7-A09A-4562-9BB9-EC817CDBDD95}"/>
              </a:ext>
            </a:extLst>
          </p:cNvPr>
          <p:cNvSpPr txBox="1">
            <a:spLocks/>
          </p:cNvSpPr>
          <p:nvPr/>
        </p:nvSpPr>
        <p:spPr>
          <a:xfrm>
            <a:off x="685800" y="3349589"/>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en-US" sz="1600" b="1" i="1" dirty="0">
                <a:solidFill>
                  <a:srgbClr val="041C0F"/>
                </a:solidFill>
              </a:rPr>
              <a:t>Unique persons who carried out at least one transaction</a:t>
            </a:r>
          </a:p>
        </p:txBody>
      </p:sp>
      <p:sp>
        <p:nvSpPr>
          <p:cNvPr id="12" name="Google Shape;251;p29">
            <a:extLst>
              <a:ext uri="{FF2B5EF4-FFF2-40B4-BE49-F238E27FC236}">
                <a16:creationId xmlns:a16="http://schemas.microsoft.com/office/drawing/2014/main" id="{D3E3DF06-0B5C-4B0A-8765-DACF721BF20C}"/>
              </a:ext>
            </a:extLst>
          </p:cNvPr>
          <p:cNvSpPr txBox="1">
            <a:spLocks/>
          </p:cNvSpPr>
          <p:nvPr/>
        </p:nvSpPr>
        <p:spPr>
          <a:xfrm>
            <a:off x="685800" y="1443723"/>
            <a:ext cx="3718035"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nb-NO" sz="5400" dirty="0">
                <a:solidFill>
                  <a:srgbClr val="041C0F"/>
                </a:solidFill>
              </a:rPr>
              <a:t>2M</a:t>
            </a:r>
            <a:endParaRPr lang="nb-NO" sz="6000" dirty="0">
              <a:solidFill>
                <a:srgbClr val="041C0F"/>
              </a:solidFill>
            </a:endParaRPr>
          </a:p>
        </p:txBody>
      </p:sp>
      <p:sp>
        <p:nvSpPr>
          <p:cNvPr id="14" name="Google Shape;252;p29">
            <a:extLst>
              <a:ext uri="{FF2B5EF4-FFF2-40B4-BE49-F238E27FC236}">
                <a16:creationId xmlns:a16="http://schemas.microsoft.com/office/drawing/2014/main" id="{8D9C9A74-D7D6-42A5-92BC-421723BCE847}"/>
              </a:ext>
            </a:extLst>
          </p:cNvPr>
          <p:cNvSpPr txBox="1">
            <a:spLocks/>
          </p:cNvSpPr>
          <p:nvPr/>
        </p:nvSpPr>
        <p:spPr>
          <a:xfrm>
            <a:off x="685800" y="2186011"/>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en-US" sz="1600" b="1" i="1" dirty="0">
                <a:solidFill>
                  <a:srgbClr val="041C0F"/>
                </a:solidFill>
              </a:rPr>
              <a:t>Number of Transactions Processed</a:t>
            </a:r>
          </a:p>
        </p:txBody>
      </p:sp>
      <p:pic>
        <p:nvPicPr>
          <p:cNvPr id="16" name="Picture 15">
            <a:extLst>
              <a:ext uri="{FF2B5EF4-FFF2-40B4-BE49-F238E27FC236}">
                <a16:creationId xmlns:a16="http://schemas.microsoft.com/office/drawing/2014/main" id="{84EB73FA-7844-4E74-826D-1A6D7595716D}"/>
              </a:ext>
            </a:extLst>
          </p:cNvPr>
          <p:cNvPicPr>
            <a:picLocks noChangeAspect="1"/>
          </p:cNvPicPr>
          <p:nvPr/>
        </p:nvPicPr>
        <p:blipFill>
          <a:blip r:embed="rId4"/>
          <a:stretch>
            <a:fillRect/>
          </a:stretch>
        </p:blipFill>
        <p:spPr>
          <a:xfrm>
            <a:off x="8726834" y="4752754"/>
            <a:ext cx="417167" cy="390747"/>
          </a:xfrm>
          <a:prstGeom prst="rect">
            <a:avLst/>
          </a:prstGeom>
        </p:spPr>
      </p:pic>
    </p:spTree>
    <p:extLst>
      <p:ext uri="{BB962C8B-B14F-4D97-AF65-F5344CB8AC3E}">
        <p14:creationId xmlns:p14="http://schemas.microsoft.com/office/powerpoint/2010/main" val="305144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sp>
        <p:nvSpPr>
          <p:cNvPr id="226" name="Google Shape;226;p27"/>
          <p:cNvSpPr txBox="1">
            <a:spLocks noGrp="1"/>
          </p:cNvSpPr>
          <p:nvPr>
            <p:ph type="title" idx="4294967295"/>
          </p:nvPr>
        </p:nvSpPr>
        <p:spPr>
          <a:xfrm>
            <a:off x="457200" y="2"/>
            <a:ext cx="7772399" cy="809297"/>
          </a:xfrm>
          <a:prstGeom prst="rect">
            <a:avLst/>
          </a:prstGeom>
        </p:spPr>
        <p:txBody>
          <a:bodyPr spcFirstLastPara="1" wrap="square" lIns="0" tIns="0" rIns="0" bIns="0" anchor="ctr" anchorCtr="0">
            <a:noAutofit/>
          </a:bodyPr>
          <a:lstStyle/>
          <a:p>
            <a:pPr algn="ctr"/>
            <a:r>
              <a:rPr lang="en-US" sz="2000" dirty="0">
                <a:solidFill>
                  <a:schemeClr val="lt1"/>
                </a:solidFill>
              </a:rPr>
              <a:t>UTILISATION RATE DETAILS</a:t>
            </a:r>
            <a:endParaRPr sz="2000" dirty="0">
              <a:solidFill>
                <a:schemeClr val="lt1"/>
              </a:solidFill>
            </a:endParaRPr>
          </a:p>
        </p:txBody>
      </p:sp>
      <p:pic>
        <p:nvPicPr>
          <p:cNvPr id="17" name="Picture 16">
            <a:extLst>
              <a:ext uri="{FF2B5EF4-FFF2-40B4-BE49-F238E27FC236}">
                <a16:creationId xmlns:a16="http://schemas.microsoft.com/office/drawing/2014/main" id="{D9155CAF-1F3D-406B-8E4C-C451A1F8526E}"/>
              </a:ext>
            </a:extLst>
          </p:cNvPr>
          <p:cNvPicPr>
            <a:picLocks noChangeAspect="1"/>
          </p:cNvPicPr>
          <p:nvPr/>
        </p:nvPicPr>
        <p:blipFill>
          <a:blip r:embed="rId3"/>
          <a:stretch>
            <a:fillRect/>
          </a:stretch>
        </p:blipFill>
        <p:spPr>
          <a:xfrm>
            <a:off x="8726834" y="4752754"/>
            <a:ext cx="417167" cy="390747"/>
          </a:xfrm>
          <a:prstGeom prst="rect">
            <a:avLst/>
          </a:prstGeom>
        </p:spPr>
      </p:pic>
      <p:pic>
        <p:nvPicPr>
          <p:cNvPr id="3" name="Picture 2">
            <a:extLst>
              <a:ext uri="{FF2B5EF4-FFF2-40B4-BE49-F238E27FC236}">
                <a16:creationId xmlns:a16="http://schemas.microsoft.com/office/drawing/2014/main" id="{4C09384B-414A-CFD3-F11F-319F6AFDD9C2}"/>
              </a:ext>
            </a:extLst>
          </p:cNvPr>
          <p:cNvPicPr>
            <a:picLocks noChangeAspect="1"/>
          </p:cNvPicPr>
          <p:nvPr/>
        </p:nvPicPr>
        <p:blipFill>
          <a:blip r:embed="rId4"/>
          <a:stretch>
            <a:fillRect/>
          </a:stretch>
        </p:blipFill>
        <p:spPr>
          <a:xfrm>
            <a:off x="1647497" y="965716"/>
            <a:ext cx="6443037" cy="3930253"/>
          </a:xfrm>
          <a:prstGeom prst="rect">
            <a:avLst/>
          </a:prstGeom>
        </p:spPr>
      </p:pic>
    </p:spTree>
    <p:extLst>
      <p:ext uri="{BB962C8B-B14F-4D97-AF65-F5344CB8AC3E}">
        <p14:creationId xmlns:p14="http://schemas.microsoft.com/office/powerpoint/2010/main" val="117770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sp>
        <p:nvSpPr>
          <p:cNvPr id="226" name="Google Shape;226;p27"/>
          <p:cNvSpPr txBox="1">
            <a:spLocks noGrp="1"/>
          </p:cNvSpPr>
          <p:nvPr>
            <p:ph type="title" idx="4294967295"/>
          </p:nvPr>
        </p:nvSpPr>
        <p:spPr>
          <a:xfrm>
            <a:off x="457201" y="1"/>
            <a:ext cx="3171300" cy="876300"/>
          </a:xfrm>
          <a:prstGeom prst="rect">
            <a:avLst/>
          </a:prstGeom>
        </p:spPr>
        <p:txBody>
          <a:bodyPr spcFirstLastPara="1" wrap="square" lIns="0" tIns="0" rIns="0" bIns="0" anchor="ctr" anchorCtr="0">
            <a:noAutofit/>
          </a:bodyPr>
          <a:lstStyle/>
          <a:p>
            <a:r>
              <a:rPr lang="en" sz="2000" dirty="0">
                <a:solidFill>
                  <a:schemeClr val="lt1"/>
                </a:solidFill>
              </a:rPr>
              <a:t>Utilization Rate</a:t>
            </a:r>
            <a:endParaRPr sz="2000" dirty="0">
              <a:solidFill>
                <a:schemeClr val="lt1"/>
              </a:solidFill>
            </a:endParaRPr>
          </a:p>
        </p:txBody>
      </p:sp>
      <p:sp>
        <p:nvSpPr>
          <p:cNvPr id="15" name="Rectangle: Rounded Corners 14">
            <a:extLst>
              <a:ext uri="{FF2B5EF4-FFF2-40B4-BE49-F238E27FC236}">
                <a16:creationId xmlns:a16="http://schemas.microsoft.com/office/drawing/2014/main" id="{C4B19EA8-D673-49B7-B8F8-F8A8F94BDEBC}"/>
              </a:ext>
            </a:extLst>
          </p:cNvPr>
          <p:cNvSpPr/>
          <p:nvPr/>
        </p:nvSpPr>
        <p:spPr>
          <a:xfrm>
            <a:off x="4078013" y="662153"/>
            <a:ext cx="4608787" cy="429873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ATMs in Kano have the highest Utilization Rate (19%)</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Rivers &amp; Lagos have Utilization Rates greater than 12% while that for Enugu is 12%</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The FCT has the lowest Utilization Rate (8%)</a:t>
            </a:r>
            <a:endParaRPr lang="en-NG" dirty="0"/>
          </a:p>
        </p:txBody>
      </p:sp>
      <p:pic>
        <p:nvPicPr>
          <p:cNvPr id="17" name="Picture 16">
            <a:extLst>
              <a:ext uri="{FF2B5EF4-FFF2-40B4-BE49-F238E27FC236}">
                <a16:creationId xmlns:a16="http://schemas.microsoft.com/office/drawing/2014/main" id="{D9155CAF-1F3D-406B-8E4C-C451A1F8526E}"/>
              </a:ext>
            </a:extLst>
          </p:cNvPr>
          <p:cNvPicPr>
            <a:picLocks noChangeAspect="1"/>
          </p:cNvPicPr>
          <p:nvPr/>
        </p:nvPicPr>
        <p:blipFill>
          <a:blip r:embed="rId3"/>
          <a:stretch>
            <a:fillRect/>
          </a:stretch>
        </p:blipFill>
        <p:spPr>
          <a:xfrm>
            <a:off x="8726834" y="4752754"/>
            <a:ext cx="417167" cy="390747"/>
          </a:xfrm>
          <a:prstGeom prst="rect">
            <a:avLst/>
          </a:prstGeom>
        </p:spPr>
      </p:pic>
      <p:pic>
        <p:nvPicPr>
          <p:cNvPr id="3" name="Picture 2">
            <a:extLst>
              <a:ext uri="{FF2B5EF4-FFF2-40B4-BE49-F238E27FC236}">
                <a16:creationId xmlns:a16="http://schemas.microsoft.com/office/drawing/2014/main" id="{1B3FDBA1-C445-A3D6-7916-E60A28296243}"/>
              </a:ext>
            </a:extLst>
          </p:cNvPr>
          <p:cNvPicPr>
            <a:picLocks noChangeAspect="1"/>
          </p:cNvPicPr>
          <p:nvPr/>
        </p:nvPicPr>
        <p:blipFill>
          <a:blip r:embed="rId4"/>
          <a:stretch>
            <a:fillRect/>
          </a:stretch>
        </p:blipFill>
        <p:spPr>
          <a:xfrm>
            <a:off x="662152" y="721347"/>
            <a:ext cx="2590413" cy="400119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21020"/>
            <a:ext cx="5039833" cy="583695"/>
          </a:xfrm>
          <a:prstGeom prst="rect">
            <a:avLst/>
          </a:prstGeom>
        </p:spPr>
        <p:txBody>
          <a:bodyPr spcFirstLastPara="1" wrap="square" lIns="0" tIns="0" rIns="0" bIns="0" anchor="ctr" anchorCtr="0">
            <a:noAutofit/>
          </a:bodyPr>
          <a:lstStyle/>
          <a:p>
            <a:r>
              <a:rPr lang="en" sz="1800" dirty="0">
                <a:solidFill>
                  <a:schemeClr val="lt1"/>
                </a:solidFill>
              </a:rPr>
              <a:t>Daily Transactions Trend</a:t>
            </a:r>
            <a:endParaRPr sz="1800" dirty="0">
              <a:solidFill>
                <a:schemeClr val="lt1"/>
              </a:solidFill>
            </a:endParaRPr>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457201" y="3148227"/>
            <a:ext cx="8182303"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ATM Transactions in Lagos increase gradually from 6 am and peaks between 3 and 7 pm.</a:t>
            </a:r>
          </a:p>
          <a:p>
            <a:pPr>
              <a:buClr>
                <a:schemeClr val="bg1"/>
              </a:buClr>
            </a:pPr>
            <a:endParaRPr lang="en-US" dirty="0"/>
          </a:p>
          <a:p>
            <a:pPr marL="285744" indent="-285744">
              <a:buClr>
                <a:schemeClr val="bg1"/>
              </a:buClr>
              <a:buFont typeface="Wingdings" panose="05000000000000000000" pitchFamily="2" charset="2"/>
              <a:buChar char="v"/>
            </a:pPr>
            <a:r>
              <a:rPr lang="en-US" dirty="0"/>
              <a:t>Similar behavior is seen across other states however transactions peak earlier in Kano (around 11 am) and this is sustained till about 5 pm after which activity sharply declines.</a:t>
            </a:r>
          </a:p>
          <a:p>
            <a:pPr>
              <a:buClr>
                <a:schemeClr val="bg1"/>
              </a:buClr>
            </a:pPr>
            <a:endParaRPr lang="en-US" dirty="0"/>
          </a:p>
          <a:p>
            <a:pPr marL="285744" indent="-285744">
              <a:buClr>
                <a:schemeClr val="bg1"/>
              </a:buClr>
              <a:buFont typeface="Wingdings" panose="05000000000000000000" pitchFamily="2" charset="2"/>
              <a:buChar char="v"/>
            </a:pPr>
            <a:r>
              <a:rPr lang="en-US" dirty="0"/>
              <a:t>Compared to other states, Lagos has significant transactions activity after 7 pm.</a:t>
            </a:r>
            <a:endParaRPr lang="en-NG" dirty="0"/>
          </a:p>
        </p:txBody>
      </p:sp>
      <p:pic>
        <p:nvPicPr>
          <p:cNvPr id="3" name="Picture 2">
            <a:extLst>
              <a:ext uri="{FF2B5EF4-FFF2-40B4-BE49-F238E27FC236}">
                <a16:creationId xmlns:a16="http://schemas.microsoft.com/office/drawing/2014/main" id="{5F6CEC60-B953-0CF0-8034-B3FC4563695B}"/>
              </a:ext>
            </a:extLst>
          </p:cNvPr>
          <p:cNvPicPr>
            <a:picLocks noChangeAspect="1"/>
          </p:cNvPicPr>
          <p:nvPr/>
        </p:nvPicPr>
        <p:blipFill>
          <a:blip r:embed="rId4"/>
          <a:stretch>
            <a:fillRect/>
          </a:stretch>
        </p:blipFill>
        <p:spPr>
          <a:xfrm>
            <a:off x="993229" y="605637"/>
            <a:ext cx="6952592" cy="2252430"/>
          </a:xfrm>
          <a:prstGeom prst="rect">
            <a:avLst/>
          </a:prstGeom>
        </p:spPr>
      </p:pic>
    </p:spTree>
    <p:extLst>
      <p:ext uri="{BB962C8B-B14F-4D97-AF65-F5344CB8AC3E}">
        <p14:creationId xmlns:p14="http://schemas.microsoft.com/office/powerpoint/2010/main" val="1575873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b="1" dirty="0"/>
              <a:t>Utilization rate in the FCT is comparatively low. Possible solutions to remedy this include:</a:t>
            </a:r>
          </a:p>
          <a:p>
            <a:pPr marL="285744" indent="-285744">
              <a:buClr>
                <a:schemeClr val="bg1"/>
              </a:buClr>
              <a:buFont typeface="Wingdings" panose="05000000000000000000" pitchFamily="2" charset="2"/>
              <a:buChar char="v"/>
            </a:pPr>
            <a:endParaRPr lang="en-US" dirty="0"/>
          </a:p>
          <a:p>
            <a:pPr marL="400050" lvl="4" indent="-400050">
              <a:buClr>
                <a:schemeClr val="bg1"/>
              </a:buClr>
              <a:buFont typeface="+mj-lt"/>
              <a:buAutoNum type="romanLcPeriod"/>
            </a:pPr>
            <a:r>
              <a:rPr lang="en-US" dirty="0"/>
              <a:t>Make sure that the ATMs are visible and accessible to customers. This could involve relocating the ATMs to more prominent locations, installing signage, or improving lighting and landscaping around the ATMs.</a:t>
            </a:r>
          </a:p>
          <a:p>
            <a:pPr marL="400050" lvl="4" indent="-400050">
              <a:buClr>
                <a:schemeClr val="bg1"/>
              </a:buClr>
              <a:buFont typeface="+mj-lt"/>
              <a:buAutoNum type="romanLcPeriod"/>
            </a:pPr>
            <a:endParaRPr lang="en-US" dirty="0"/>
          </a:p>
          <a:p>
            <a:pPr marL="400050" lvl="4" indent="-400050">
              <a:buClr>
                <a:schemeClr val="bg1"/>
              </a:buClr>
              <a:buFont typeface="+mj-lt"/>
              <a:buAutoNum type="romanLcPeriod"/>
            </a:pPr>
            <a:r>
              <a:rPr lang="en-US" dirty="0"/>
              <a:t>Offer incentives to customers such as waived transaction fees or cashback rewards.</a:t>
            </a:r>
          </a:p>
          <a:p>
            <a:pPr marL="400050" lvl="4" indent="-400050">
              <a:buClr>
                <a:schemeClr val="bg1"/>
              </a:buClr>
              <a:buFont typeface="+mj-lt"/>
              <a:buAutoNum type="romanLcPeriod"/>
            </a:pPr>
            <a:endParaRPr lang="en-US" dirty="0"/>
          </a:p>
          <a:p>
            <a:pPr marL="400050" lvl="4" indent="-400050">
              <a:buClr>
                <a:schemeClr val="bg1"/>
              </a:buClr>
              <a:buFont typeface="+mj-lt"/>
              <a:buAutoNum type="romanLcPeriod"/>
            </a:pPr>
            <a:r>
              <a:rPr lang="en-US" dirty="0"/>
              <a:t>Use various marketing channels to promote the availability and convenience of the ATM to customers, such as through social media, email newsletters, or in-branch promotions.</a:t>
            </a:r>
          </a:p>
          <a:p>
            <a:pPr marL="400050" lvl="4" indent="-400050">
              <a:buClr>
                <a:schemeClr val="bg1"/>
              </a:buClr>
              <a:buFont typeface="+mj-lt"/>
              <a:buAutoNum type="romanLcPeriod"/>
            </a:pPr>
            <a:endParaRPr lang="en-US" dirty="0"/>
          </a:p>
          <a:p>
            <a:pPr marL="400050" lvl="4" indent="-400050">
              <a:buClr>
                <a:schemeClr val="bg1"/>
              </a:buClr>
              <a:buFont typeface="+mj-lt"/>
              <a:buAutoNum type="romanLcPeriod"/>
            </a:pPr>
            <a:r>
              <a:rPr lang="en-US" dirty="0"/>
              <a:t>Consider offering additional services at the ATM, such as the ability to deposit checks or make cash withdrawals in different denominations.</a:t>
            </a:r>
          </a:p>
          <a:p>
            <a:pPr marL="400050" lvl="4" indent="-400050">
              <a:buClr>
                <a:schemeClr val="bg1"/>
              </a:buClr>
              <a:buFont typeface="+mj-lt"/>
              <a:buAutoNum type="romanLcPeriod"/>
            </a:pPr>
            <a:r>
              <a:rPr lang="en-US" dirty="0"/>
              <a:t>Conduct surveys or use customer analytics to understand the preferences and habits of customers who use the ATM, and tailor the ATM's services and features to better meet their needs.</a:t>
            </a:r>
          </a:p>
        </p:txBody>
      </p:sp>
    </p:spTree>
    <p:extLst>
      <p:ext uri="{BB962C8B-B14F-4D97-AF65-F5344CB8AC3E}">
        <p14:creationId xmlns:p14="http://schemas.microsoft.com/office/powerpoint/2010/main" val="1983882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b="1" dirty="0"/>
              <a:t>Average Transaction Duration in Kano is longer when compared to other locations. Possible solutions to remedy this include:</a:t>
            </a:r>
          </a:p>
          <a:p>
            <a:pPr marL="285744" indent="-285744">
              <a:buClr>
                <a:schemeClr val="bg1"/>
              </a:buClr>
              <a:buFont typeface="Wingdings" panose="05000000000000000000" pitchFamily="2" charset="2"/>
              <a:buChar char="v"/>
            </a:pPr>
            <a:endParaRPr lang="en-US" sz="1200" dirty="0"/>
          </a:p>
          <a:p>
            <a:pPr marL="400050" lvl="4" indent="-400050">
              <a:buClr>
                <a:schemeClr val="bg1"/>
              </a:buClr>
              <a:buFont typeface="+mj-lt"/>
              <a:buAutoNum type="romanLcPeriod"/>
            </a:pPr>
            <a:r>
              <a:rPr lang="en-US" sz="1200" dirty="0"/>
              <a:t>Increase the number of ATMs available in the branch, as this can reduce wait times and congestion at each individual ATM.</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Consider upgrading the ATMs to newer models with faster transaction times and more advanced features. This can improve the overall experience for customers using the ATM and may encourage them to use it more often.</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Ensure that the ATMs are regularly serviced and maintained to prevent downtime and minimize technical issues that can contribute to longer transaction times.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Analyze transaction data to identify bottlenecks or issues that may be contributing to longer transaction times. This could involve looking at patterns of usage, common user errors, or technical issues that may be slowing down the process.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Provide customers with education on how to use the ATM more efficiently, such as by highlighting common errors to avoid or offering guidance on how to complete transactions more quickly.</a:t>
            </a:r>
          </a:p>
        </p:txBody>
      </p:sp>
    </p:spTree>
    <p:extLst>
      <p:ext uri="{BB962C8B-B14F-4D97-AF65-F5344CB8AC3E}">
        <p14:creationId xmlns:p14="http://schemas.microsoft.com/office/powerpoint/2010/main" val="411919769"/>
      </p:ext>
    </p:extLst>
  </p:cSld>
  <p:clrMapOvr>
    <a:masterClrMapping/>
  </p:clrMapOvr>
</p:sld>
</file>

<file path=ppt/theme/theme1.xml><?xml version="1.0" encoding="utf-8"?>
<a:theme xmlns:a="http://schemas.openxmlformats.org/drawingml/2006/main" name="Rutland template">
  <a:themeElements>
    <a:clrScheme name="Custom 347">
      <a:dk1>
        <a:srgbClr val="142236"/>
      </a:dk1>
      <a:lt1>
        <a:srgbClr val="FFFFFF"/>
      </a:lt1>
      <a:dk2>
        <a:srgbClr val="667180"/>
      </a:dk2>
      <a:lt2>
        <a:srgbClr val="E5E8EB"/>
      </a:lt2>
      <a:accent1>
        <a:srgbClr val="FF6035"/>
      </a:accent1>
      <a:accent2>
        <a:srgbClr val="BB1C0B"/>
      </a:accent2>
      <a:accent3>
        <a:srgbClr val="1DC8E6"/>
      </a:accent3>
      <a:accent4>
        <a:srgbClr val="0D7FA3"/>
      </a:accent4>
      <a:accent5>
        <a:srgbClr val="8FC55D"/>
      </a:accent5>
      <a:accent6>
        <a:srgbClr val="4E9934"/>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965</TotalTime>
  <Words>1029</Words>
  <Application>Microsoft Office PowerPoint</Application>
  <PresentationFormat>On-screen Show (16:9)</PresentationFormat>
  <Paragraphs>170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Red Hat Display</vt:lpstr>
      <vt:lpstr>Red Hat Display Black</vt:lpstr>
      <vt:lpstr>Raleway</vt:lpstr>
      <vt:lpstr>Wingdings</vt:lpstr>
      <vt:lpstr>Arial</vt:lpstr>
      <vt:lpstr>Rutland template</vt:lpstr>
      <vt:lpstr>Wisabi Bank ATM Transactions Report</vt:lpstr>
      <vt:lpstr>Overview</vt:lpstr>
      <vt:lpstr>Demography</vt:lpstr>
      <vt:lpstr>PowerPoint Presentation</vt:lpstr>
      <vt:lpstr>UTILISATION RATE DETAILS</vt:lpstr>
      <vt:lpstr>Utilization Rate</vt:lpstr>
      <vt:lpstr>Daily Transactions Trend</vt:lpstr>
      <vt:lpstr>Recommendations</vt:lpstr>
      <vt:lpstr>Recommendations</vt:lpstr>
      <vt:lpstr>Recommendations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Transactions Report</dc:title>
  <cp:lastModifiedBy>Saha, Sampurna</cp:lastModifiedBy>
  <cp:revision>26</cp:revision>
  <dcterms:modified xsi:type="dcterms:W3CDTF">2023-11-26T19:22:53Z</dcterms:modified>
</cp:coreProperties>
</file>