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7" r:id="rId3"/>
    <p:sldId id="260" r:id="rId4"/>
    <p:sldId id="256" r:id="rId5"/>
    <p:sldId id="258" r:id="rId6"/>
    <p:sldId id="259" r:id="rId7"/>
    <p:sldId id="261" r:id="rId8"/>
    <p:sldId id="262" r:id="rId10"/>
    <p:sldId id="263" r:id="rId11"/>
    <p:sldId id="270" r:id="rId12"/>
    <p:sldId id="264"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a:latin typeface="Arial Black" panose="020B0A04020102020204" charset="0"/>
                <a:cs typeface="Arial Black" panose="020B0A04020102020204" charset="0"/>
              </a:rPr>
              <a:t> Group 8</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normAutofit fontScale="80000"/>
          </a:bodyPr>
          <a:p>
            <a:r>
              <a:rPr lang="en-US" b="1"/>
              <a:t>Subject</a:t>
            </a:r>
            <a:r>
              <a:rPr lang="en-US"/>
              <a:t> : Psychology</a:t>
            </a:r>
            <a:endParaRPr lang="en-US"/>
          </a:p>
          <a:p>
            <a:r>
              <a:rPr lang="en-US" b="1"/>
              <a:t>Submitted to</a:t>
            </a:r>
            <a:r>
              <a:rPr lang="en-US"/>
              <a:t> : Mam Umber Tayyab</a:t>
            </a:r>
            <a:endParaRPr lang="en-US"/>
          </a:p>
          <a:p>
            <a:r>
              <a:rPr lang="en-US" b="1"/>
              <a:t>Submitted by</a:t>
            </a:r>
            <a:r>
              <a:rPr lang="en-US"/>
              <a:t> :  </a:t>
            </a:r>
            <a:endParaRPr lang="en-US"/>
          </a:p>
          <a:p>
            <a:pPr marL="0" indent="0">
              <a:buNone/>
            </a:pPr>
            <a:r>
              <a:rPr lang="en-US"/>
              <a:t>                   Sawera Aslam 8178 </a:t>
            </a:r>
            <a:endParaRPr lang="en-US"/>
          </a:p>
          <a:p>
            <a:pPr marL="0" indent="0">
              <a:buNone/>
            </a:pPr>
            <a:r>
              <a:rPr lang="en-US"/>
              <a:t>                   Isha Iman 8179</a:t>
            </a:r>
            <a:endParaRPr lang="en-US"/>
          </a:p>
          <a:p>
            <a:pPr marL="0" indent="0">
              <a:buNone/>
            </a:pPr>
            <a:r>
              <a:rPr lang="en-US"/>
              <a:t>                   Noman Khan 8180</a:t>
            </a:r>
            <a:endParaRPr lang="en-US"/>
          </a:p>
          <a:p>
            <a:pPr marL="0" indent="0">
              <a:buNone/>
            </a:pPr>
            <a:r>
              <a:rPr lang="en-US"/>
              <a:t>                   Arsalan Saeed 8182</a:t>
            </a:r>
            <a:endParaRPr lang="en-US"/>
          </a:p>
          <a:p>
            <a:r>
              <a:rPr lang="en-US" b="1"/>
              <a:t>Submission Date</a:t>
            </a:r>
            <a:r>
              <a:rPr lang="en-US"/>
              <a:t> : 22-Nov-2024</a:t>
            </a:r>
            <a:endParaRPr lang="en-US"/>
          </a:p>
          <a:p>
            <a:pPr marL="0" indent="0">
              <a:buNone/>
            </a:pPr>
            <a:r>
              <a:rPr lang="en-US"/>
              <a:t>      </a:t>
            </a:r>
            <a:endParaRPr lang="en-US"/>
          </a:p>
          <a:p>
            <a:pPr marL="0" indent="0">
              <a:buNone/>
            </a:pPr>
            <a:r>
              <a:rPr lang="en-US"/>
              <a:t>                 </a:t>
            </a:r>
            <a:endParaRPr lang="en-US"/>
          </a:p>
          <a:p>
            <a:pPr marL="0" indent="0">
              <a:buNone/>
            </a:pP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Measurement of Emotions:</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325880"/>
            <a:ext cx="10515600" cy="5412105"/>
          </a:xfrm>
        </p:spPr>
        <p:txBody>
          <a:bodyPr>
            <a:noAutofit/>
          </a:bodyPr>
          <a:p>
            <a:pPr marL="0" indent="0">
              <a:buNone/>
            </a:pPr>
            <a:r>
              <a:rPr lang="en-US" sz="1300"/>
              <a:t> </a:t>
            </a:r>
            <a:r>
              <a:rPr lang="en-US" sz="1700"/>
              <a:t>  Psychologists measure emotions using various methods, which can be divided into three categories:</a:t>
            </a:r>
            <a:endParaRPr lang="en-US" sz="1700"/>
          </a:p>
          <a:p>
            <a:endParaRPr lang="en-US" sz="1700"/>
          </a:p>
          <a:p>
            <a:pPr marL="0" indent="0">
              <a:buNone/>
            </a:pPr>
            <a:r>
              <a:rPr lang="en-US" sz="1700"/>
              <a:t>   1.</a:t>
            </a:r>
            <a:r>
              <a:rPr lang="en-US" sz="1700" b="1"/>
              <a:t> Self-Report Methods:</a:t>
            </a:r>
            <a:endParaRPr lang="en-US" sz="1700" b="1"/>
          </a:p>
          <a:p>
            <a:pPr marL="0" indent="0">
              <a:buNone/>
            </a:pPr>
            <a:r>
              <a:rPr lang="en-US" sz="1700"/>
              <a:t>    These involve asking people to describe their emotions through surveys, questionnaires, or interviews.</a:t>
            </a:r>
            <a:endParaRPr lang="en-US" sz="1700"/>
          </a:p>
          <a:p>
            <a:pPr marL="0" indent="0">
              <a:buNone/>
            </a:pPr>
            <a:endParaRPr lang="en-US" sz="1700"/>
          </a:p>
          <a:p>
            <a:pPr marL="0" indent="0">
              <a:buNone/>
            </a:pPr>
            <a:r>
              <a:rPr lang="en-US" sz="1700"/>
              <a:t>     Example Tools:</a:t>
            </a:r>
            <a:endParaRPr lang="en-US" sz="1700"/>
          </a:p>
          <a:p>
            <a:r>
              <a:rPr lang="en-US" sz="1700"/>
              <a:t>Likert Scales: Respondents rate their emotional intensity on a scale (e.g., 1 to 5).</a:t>
            </a:r>
            <a:endParaRPr lang="en-US" sz="1700"/>
          </a:p>
          <a:p>
            <a:r>
              <a:rPr lang="en-US" sz="1700"/>
              <a:t>PANAS (Positive and Negative Affect Schedule): Measures levels of positive and negative emotions.</a:t>
            </a:r>
            <a:endParaRPr lang="en-US" sz="1700"/>
          </a:p>
          <a:p>
            <a:pPr marL="0" indent="0">
              <a:buNone/>
            </a:pPr>
            <a:r>
              <a:rPr lang="en-US" sz="1700"/>
              <a:t>    2. </a:t>
            </a:r>
            <a:r>
              <a:rPr lang="en-US" sz="1700" b="1"/>
              <a:t>Physiological Measurements:</a:t>
            </a:r>
            <a:endParaRPr lang="en-US" sz="1700" b="1"/>
          </a:p>
          <a:p>
            <a:pPr marL="0" indent="0">
              <a:buNone/>
            </a:pPr>
            <a:r>
              <a:rPr lang="en-US" sz="1700"/>
              <a:t>    These methods assess physical changes in the body associated with emotions.</a:t>
            </a:r>
            <a:endParaRPr lang="en-US" sz="1700"/>
          </a:p>
          <a:p>
            <a:endParaRPr lang="en-US" sz="1700"/>
          </a:p>
          <a:p>
            <a:pPr marL="0" indent="0">
              <a:buNone/>
            </a:pPr>
            <a:r>
              <a:rPr lang="en-US" sz="1700"/>
              <a:t>    Examples:</a:t>
            </a:r>
            <a:endParaRPr lang="en-US" sz="1700"/>
          </a:p>
          <a:p>
            <a:r>
              <a:rPr lang="en-US" sz="1700"/>
              <a:t>Heart Rate: Indicates excitement or fear.</a:t>
            </a:r>
            <a:endParaRPr lang="en-US" sz="1700"/>
          </a:p>
          <a:p>
            <a:r>
              <a:rPr lang="en-US" sz="1700"/>
              <a:t>Galvanic Skin Response (GSR): Measures sweating, often linked to stress or arousal.</a:t>
            </a:r>
            <a:endParaRPr lang="en-US" sz="1700"/>
          </a:p>
          <a:p>
            <a:r>
              <a:rPr lang="en-US" sz="1700"/>
              <a:t>Brain Imaging (fMRI or EEG): Identifies areas of the brain activated by certain emotions.</a:t>
            </a:r>
            <a:endParaRPr lang="en-US" sz="17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897255"/>
          </a:xfrm>
        </p:spPr>
        <p:txBody>
          <a:bodyPr>
            <a:normAutofit/>
          </a:bodyPr>
          <a:p>
            <a:r>
              <a:rPr lang="en-US">
                <a:latin typeface="Arial Black" panose="020B0A04020102020204" charset="0"/>
                <a:cs typeface="Arial Black" panose="020B0A04020102020204" charset="0"/>
                <a:sym typeface="+mn-ea"/>
              </a:rPr>
              <a:t>Measurement of Emotions:</a:t>
            </a:r>
            <a:endParaRPr lang="en-US"/>
          </a:p>
        </p:txBody>
      </p:sp>
      <p:sp>
        <p:nvSpPr>
          <p:cNvPr id="3" name="Content Placeholder 2"/>
          <p:cNvSpPr>
            <a:spLocks noGrp="1"/>
          </p:cNvSpPr>
          <p:nvPr>
            <p:ph idx="1"/>
          </p:nvPr>
        </p:nvSpPr>
        <p:spPr>
          <a:xfrm>
            <a:off x="838200" y="1110615"/>
            <a:ext cx="10515600" cy="5443855"/>
          </a:xfrm>
        </p:spPr>
        <p:txBody>
          <a:bodyPr>
            <a:normAutofit fontScale="60000"/>
          </a:bodyPr>
          <a:p>
            <a:pPr marL="0" indent="0">
              <a:buNone/>
            </a:pPr>
            <a:endParaRPr lang="en-US"/>
          </a:p>
          <a:p>
            <a:pPr marL="0" indent="0">
              <a:buNone/>
            </a:pPr>
            <a:r>
              <a:rPr lang="en-US" sz="3000"/>
              <a:t>3.</a:t>
            </a:r>
            <a:r>
              <a:rPr lang="en-US" sz="3000" b="1"/>
              <a:t> Behavioral Observations:</a:t>
            </a:r>
            <a:endParaRPr lang="en-US" sz="3000" b="1"/>
          </a:p>
          <a:p>
            <a:r>
              <a:rPr lang="en-US" sz="3000"/>
              <a:t>Observers assess emotions based on facial expressions, body language, or vocal tone.</a:t>
            </a:r>
            <a:endParaRPr lang="en-US" sz="3000"/>
          </a:p>
          <a:p>
            <a:endParaRPr lang="en-US" sz="3000"/>
          </a:p>
          <a:p>
            <a:pPr marL="0" indent="0">
              <a:buNone/>
            </a:pPr>
            <a:r>
              <a:rPr lang="en-US" sz="3000"/>
              <a:t>    Example:</a:t>
            </a:r>
            <a:endParaRPr lang="en-US" sz="3000"/>
          </a:p>
          <a:p>
            <a:r>
              <a:rPr lang="en-US" sz="3000"/>
              <a:t>Facial Action Coding System (FACS): Analyzes facial muscle movements linked to emotions (e.g., smiling for happiness or frowning for sadness).</a:t>
            </a:r>
            <a:endParaRPr lang="en-US" sz="3000"/>
          </a:p>
          <a:p>
            <a:pPr marL="0" indent="0">
              <a:buNone/>
            </a:pPr>
            <a:r>
              <a:rPr lang="en-US" sz="3000"/>
              <a:t>4.</a:t>
            </a:r>
            <a:r>
              <a:rPr lang="en-US" sz="3000" b="1"/>
              <a:t> Experimental Techniques:</a:t>
            </a:r>
            <a:endParaRPr lang="en-US" sz="3000" b="1"/>
          </a:p>
          <a:p>
            <a:r>
              <a:rPr lang="en-US" sz="3000"/>
              <a:t>Researchers use controlled experiments to study emotions, such as exposing participants to specific stimuli (e.g., images, videos) and measuring their responses.</a:t>
            </a:r>
            <a:endParaRPr lang="en-US" sz="3000"/>
          </a:p>
          <a:p>
            <a:endParaRPr lang="en-US" sz="3000"/>
          </a:p>
          <a:p>
            <a:pPr marL="0" indent="0">
              <a:buNone/>
            </a:pPr>
            <a:r>
              <a:rPr lang="en-US" sz="3000"/>
              <a:t>5. </a:t>
            </a:r>
            <a:r>
              <a:rPr lang="en-US" sz="3000" b="1"/>
              <a:t>Technology-Based Methods:</a:t>
            </a:r>
            <a:endParaRPr lang="en-US" sz="3000" b="1"/>
          </a:p>
          <a:p>
            <a:r>
              <a:rPr lang="en-US" sz="3000"/>
              <a:t>Emotion AI: Uses algorithms to analyze facial expressions, speech patterns, or text for emotional content.</a:t>
            </a:r>
            <a:endParaRPr lang="en-US" sz="3000"/>
          </a:p>
          <a:p>
            <a:r>
              <a:rPr lang="en-US" sz="3000"/>
              <a:t>Wearable Devices: Track physiological changes like heart rate and skin conductance in real-time.</a:t>
            </a:r>
            <a:endParaRPr lang="en-US" sz="3000"/>
          </a:p>
        </p:txBody>
      </p:sp>
      <p:sp>
        <p:nvSpPr>
          <p:cNvPr id="4" name="Text Box 3"/>
          <p:cNvSpPr txBox="1"/>
          <p:nvPr/>
        </p:nvSpPr>
        <p:spPr>
          <a:xfrm>
            <a:off x="1250315" y="1399540"/>
            <a:ext cx="3308350" cy="828040"/>
          </a:xfrm>
          <a:prstGeom prst="rect">
            <a:avLst/>
          </a:prstGeom>
          <a:noFill/>
        </p:spPr>
        <p:txBody>
          <a:bodyPr wrap="square" rtlCol="0">
            <a:noAutofit/>
          </a:bodyPr>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descr="emotions"/>
          <p:cNvPicPr>
            <a:picLocks noChangeAspect="1"/>
          </p:cNvPicPr>
          <p:nvPr>
            <p:ph idx="1"/>
          </p:nvPr>
        </p:nvPicPr>
        <p:blipFill>
          <a:blip r:embed="rId1"/>
          <a:stretch>
            <a:fillRect/>
          </a:stretch>
        </p:blipFill>
        <p:spPr>
          <a:xfrm>
            <a:off x="2832100" y="1825625"/>
            <a:ext cx="6527165" cy="43516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r>
              <a:rPr lang="en-US" sz="6000"/>
              <a:t>  </a:t>
            </a:r>
            <a:r>
              <a:rPr lang="en-US" sz="6000">
                <a:latin typeface="Arial Black" panose="020B0A04020102020204" charset="0"/>
                <a:cs typeface="Arial Black" panose="020B0A04020102020204" charset="0"/>
              </a:rPr>
              <a:t>Emotions</a:t>
            </a:r>
            <a:endParaRPr lang="en-US" sz="6000">
              <a:latin typeface="Arial Black" panose="020B0A04020102020204" charset="0"/>
              <a:cs typeface="Arial Black" panose="020B0A04020102020204" charset="0"/>
            </a:endParaRPr>
          </a:p>
        </p:txBody>
      </p:sp>
      <p:pic>
        <p:nvPicPr>
          <p:cNvPr id="4" name="Content Placeholder 3"/>
          <p:cNvPicPr>
            <a:picLocks noChangeAspect="1"/>
          </p:cNvPicPr>
          <p:nvPr>
            <p:ph idx="1"/>
          </p:nvPr>
        </p:nvPicPr>
        <p:blipFill>
          <a:blip r:embed="rId1"/>
          <a:stretch>
            <a:fillRect/>
          </a:stretch>
        </p:blipFill>
        <p:spPr>
          <a:xfrm>
            <a:off x="3009265" y="1825625"/>
            <a:ext cx="6172200" cy="43516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pPr marL="0" indent="0">
              <a:buFont typeface="Arial" panose="020B0604020202020204" pitchFamily="34" charset="0"/>
            </a:pPr>
            <a:r>
              <a:rPr lang="en-US">
                <a:latin typeface="Arial Black" panose="020B0A04020102020204" charset="0"/>
                <a:cs typeface="Arial Black" panose="020B0A04020102020204" charset="0"/>
              </a:rPr>
              <a:t>Emotions</a:t>
            </a:r>
            <a:endParaRPr lang="en-US">
              <a:latin typeface="Arial Black" panose="020B0A04020102020204" charset="0"/>
              <a:cs typeface="Arial Black" panose="020B0A04020102020204" charset="0"/>
            </a:endParaRPr>
          </a:p>
        </p:txBody>
      </p:sp>
      <p:sp>
        <p:nvSpPr>
          <p:cNvPr id="3" name="Subtitle 2"/>
          <p:cNvSpPr>
            <a:spLocks noGrp="1"/>
          </p:cNvSpPr>
          <p:nvPr>
            <p:ph type="subTitle" idx="1"/>
          </p:nvPr>
        </p:nvSpPr>
        <p:spPr/>
        <p:txBody>
          <a:bodyPr/>
          <a:p>
            <a:pPr marL="342900" indent="-342900">
              <a:buFont typeface="Arial" panose="020B0604020202020204" pitchFamily="34" charset="0"/>
              <a:buChar char="•"/>
            </a:pPr>
            <a:r>
              <a:rPr lang="en-US"/>
              <a:t>Defination of Emotions</a:t>
            </a:r>
            <a:endParaRPr lang="en-US"/>
          </a:p>
          <a:p>
            <a:pPr marL="342900" indent="-342900">
              <a:buFont typeface="Arial" panose="020B0604020202020204" pitchFamily="34" charset="0"/>
              <a:buChar char="•"/>
            </a:pPr>
            <a:r>
              <a:rPr lang="en-US"/>
              <a:t>Types of Emotions</a:t>
            </a:r>
            <a:endParaRPr lang="en-US"/>
          </a:p>
          <a:p>
            <a:pPr marL="342900" indent="-342900">
              <a:buFont typeface="Arial" panose="020B0604020202020204" pitchFamily="34" charset="0"/>
              <a:buChar char="•"/>
            </a:pPr>
            <a:r>
              <a:rPr lang="en-US"/>
              <a:t>Characteristics and Measurement of Emotions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Emotions:</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256540" y="1691640"/>
            <a:ext cx="11689080" cy="4719955"/>
          </a:xfrm>
        </p:spPr>
        <p:txBody>
          <a:bodyPr>
            <a:normAutofit fontScale="50000"/>
          </a:bodyPr>
          <a:p>
            <a:pPr marL="0" indent="0">
              <a:buNone/>
            </a:pPr>
            <a:r>
              <a:rPr lang="en-US"/>
              <a:t>   </a:t>
            </a:r>
            <a:r>
              <a:rPr lang="en-US" sz="4000" b="1"/>
              <a:t> </a:t>
            </a:r>
            <a:r>
              <a:rPr lang="en-US" sz="4000" b="1">
                <a:latin typeface="Calibri" panose="020F0502020204030204" charset="0"/>
                <a:cs typeface="Calibri" panose="020F0502020204030204" charset="0"/>
              </a:rPr>
              <a:t> Emotions are feelings that come from our experiences, thoughts, or events around us.</a:t>
            </a:r>
            <a:endParaRPr lang="en-US" sz="4000" b="1">
              <a:latin typeface="Calibri" panose="020F0502020204030204" charset="0"/>
              <a:cs typeface="Calibri" panose="020F0502020204030204" charset="0"/>
            </a:endParaRPr>
          </a:p>
          <a:p>
            <a:pPr marL="0" indent="0">
              <a:buNone/>
            </a:pPr>
            <a:r>
              <a:rPr lang="en-US" sz="4000" b="1">
                <a:latin typeface="Calibri" panose="020F0502020204030204" charset="0"/>
                <a:cs typeface="Calibri" panose="020F0502020204030204" charset="0"/>
              </a:rPr>
              <a:t>    They  help us understand how we feel about something and guide how we react.</a:t>
            </a:r>
            <a:endParaRPr lang="en-US" sz="4000" b="1">
              <a:latin typeface="Calibri" panose="020F0502020204030204" charset="0"/>
              <a:cs typeface="Calibri" panose="020F0502020204030204" charset="0"/>
            </a:endParaRPr>
          </a:p>
          <a:p>
            <a:pPr marL="0" indent="0">
              <a:buNone/>
            </a:pPr>
            <a:r>
              <a:rPr lang="en-US" sz="4000" b="1">
                <a:latin typeface="Calibri" panose="020F0502020204030204" charset="0"/>
                <a:cs typeface="Calibri" panose="020F0502020204030204" charset="0"/>
              </a:rPr>
              <a:t>    </a:t>
            </a:r>
            <a:r>
              <a:rPr lang="en-US" sz="4000" b="1">
                <a:sym typeface="+mn-ea"/>
              </a:rPr>
              <a:t>These feelings help us understand what’s happening and decide what to do next.</a:t>
            </a:r>
            <a:endParaRPr lang="en-US" sz="4000" b="1"/>
          </a:p>
          <a:p>
            <a:pPr marL="0" indent="0">
              <a:buNone/>
            </a:pPr>
            <a:endParaRPr lang="en-US" sz="4000" b="1" i="1" u="sng">
              <a:highlight>
                <a:srgbClr val="FFFF00"/>
              </a:highlight>
              <a:latin typeface="Calibri" panose="020F0502020204030204" charset="0"/>
              <a:cs typeface="Calibri" panose="020F0502020204030204" charset="0"/>
            </a:endParaRPr>
          </a:p>
          <a:p>
            <a:pPr marL="0" indent="0">
              <a:buNone/>
            </a:pPr>
            <a:r>
              <a:rPr lang="en-US">
                <a:sym typeface="+mn-ea"/>
              </a:rPr>
              <a:t>      </a:t>
            </a:r>
            <a:r>
              <a:rPr lang="en-US" b="1">
                <a:latin typeface="+mn-ea"/>
                <a:cs typeface="+mn-ea"/>
                <a:sym typeface="+mn-ea"/>
              </a:rPr>
              <a:t>For example:</a:t>
            </a:r>
            <a:endParaRPr lang="en-US" b="1">
              <a:latin typeface="+mn-ea"/>
              <a:cs typeface="+mn-ea"/>
            </a:endParaRPr>
          </a:p>
          <a:p>
            <a:r>
              <a:rPr lang="en-US" sz="3600"/>
              <a:t>Happiness: When you get a good grade in school or spend time with friends, you feel happy. It makes you smile and feel good inside.</a:t>
            </a:r>
            <a:endParaRPr lang="en-US" sz="3600"/>
          </a:p>
          <a:p>
            <a:r>
              <a:rPr lang="en-US" sz="3600"/>
              <a:t>Sadness: If you lose a favorite toy or hear bad news, you might feel sad. This can make you cry or feel quiet.</a:t>
            </a:r>
            <a:endParaRPr lang="en-US" sz="3600"/>
          </a:p>
          <a:p>
            <a:r>
              <a:rPr lang="en-US" sz="3600"/>
              <a:t>Anger: If someone breaks your things or treats you unfairly, you might feel angry. You may want to shout or show frustration.</a:t>
            </a:r>
            <a:endParaRPr lang="en-US" sz="3600"/>
          </a:p>
          <a:p>
            <a:r>
              <a:rPr lang="en-US" sz="3600"/>
              <a:t>Fear: If you see a scary animal like a snake, you might feel afraid. Your heart beats faster, and you want to move away.</a:t>
            </a:r>
            <a:endParaRPr lang="en-US" sz="3600"/>
          </a:p>
          <a:p>
            <a:r>
              <a:rPr lang="en-US" sz="3600"/>
              <a:t>Surprise: If someone throws you a surprise birthday party, you might feel surprised. Your eyes open wide, and you might gasp.</a:t>
            </a:r>
            <a:endParaRPr lang="en-US" sz="3600"/>
          </a:p>
          <a:p>
            <a:endParaRPr lang="en-US" sz="3600"/>
          </a:p>
          <a:p>
            <a:endParaRPr lang="en-US" sz="3600"/>
          </a:p>
          <a:p>
            <a:endParaRPr lang="en-US"/>
          </a:p>
          <a:p>
            <a:endParaRPr lang="en-US"/>
          </a:p>
          <a:p>
            <a:endParaRPr lang="en-US"/>
          </a:p>
          <a:p>
            <a:endParaRPr lang="en-US"/>
          </a:p>
          <a:p>
            <a:endParaRPr lang="en-US"/>
          </a:p>
          <a:p>
            <a:endParaRPr lang="en-US"/>
          </a:p>
          <a:p>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rPr>
              <a:t>Proper Defination of Emotions:</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p:txBody>
          <a:bodyPr>
            <a:noAutofit/>
          </a:bodyPr>
          <a:p>
            <a:pPr marL="0" indent="0">
              <a:buNone/>
            </a:pPr>
            <a:r>
              <a:rPr lang="en-US" sz="2000">
                <a:cs typeface="+mn-lt"/>
              </a:rPr>
              <a:t>Emotions in psychology are complex psychological states that involve three core components:</a:t>
            </a:r>
            <a:endParaRPr lang="en-US" sz="2000">
              <a:cs typeface="+mn-lt"/>
            </a:endParaRPr>
          </a:p>
          <a:p>
            <a:endParaRPr lang="en-US" sz="2000">
              <a:cs typeface="+mn-lt"/>
            </a:endParaRPr>
          </a:p>
          <a:p>
            <a:pPr marL="0" indent="0">
              <a:buNone/>
            </a:pPr>
            <a:r>
              <a:rPr lang="en-US" sz="2000">
                <a:cs typeface="+mn-lt"/>
              </a:rPr>
              <a:t>1.</a:t>
            </a:r>
            <a:r>
              <a:rPr lang="en-US" sz="2000" b="1">
                <a:cs typeface="+mn-lt"/>
              </a:rPr>
              <a:t> Subjective Experience:</a:t>
            </a:r>
            <a:r>
              <a:rPr lang="en-US" sz="2000">
                <a:cs typeface="+mn-lt"/>
              </a:rPr>
              <a:t> This is how an individual personally experiences an emotion, which can vary greatly from one person to another. For instance, the feeling of happiness might be triggered by success for one person and by spending time with loved ones for another.</a:t>
            </a:r>
            <a:endParaRPr lang="en-US" sz="2000">
              <a:cs typeface="+mn-lt"/>
            </a:endParaRPr>
          </a:p>
          <a:p>
            <a:pPr marL="0" indent="0">
              <a:buNone/>
            </a:pPr>
            <a:endParaRPr lang="en-US" sz="2000">
              <a:cs typeface="+mn-lt"/>
            </a:endParaRPr>
          </a:p>
          <a:p>
            <a:pPr marL="0" indent="0">
              <a:buNone/>
            </a:pPr>
            <a:r>
              <a:rPr lang="en-US" sz="2000">
                <a:cs typeface="+mn-lt"/>
              </a:rPr>
              <a:t>2.</a:t>
            </a:r>
            <a:r>
              <a:rPr lang="en-US" sz="2000" b="1">
                <a:cs typeface="+mn-lt"/>
              </a:rPr>
              <a:t> Physiological Response:</a:t>
            </a:r>
            <a:r>
              <a:rPr lang="en-US" sz="2000">
                <a:cs typeface="+mn-lt"/>
              </a:rPr>
              <a:t> Emotions are often accompanied by physical changes, such as a racing heart, sweating, or a change in breathing. These responses are regulated by the autonomic nervous system and prepare the body for action (e.g., "fight or flight" responses).</a:t>
            </a:r>
            <a:endParaRPr lang="en-US" sz="2000">
              <a:cs typeface="+mn-lt"/>
            </a:endParaRPr>
          </a:p>
          <a:p>
            <a:endParaRPr lang="en-US" sz="2000">
              <a:cs typeface="+mn-lt"/>
            </a:endParaRPr>
          </a:p>
          <a:p>
            <a:pPr marL="0" indent="0">
              <a:buNone/>
            </a:pPr>
            <a:r>
              <a:rPr lang="en-US" sz="2000">
                <a:cs typeface="+mn-lt"/>
              </a:rPr>
              <a:t>3. </a:t>
            </a:r>
            <a:r>
              <a:rPr lang="en-US" sz="2000" b="1">
                <a:cs typeface="+mn-lt"/>
              </a:rPr>
              <a:t>Behavioral Expression: </a:t>
            </a:r>
            <a:r>
              <a:rPr lang="en-US" sz="2000">
                <a:cs typeface="+mn-lt"/>
              </a:rPr>
              <a:t>Emotions can be expressed through facial expressions, body language, and vocal tone. For example, smiling is commonly associated with happiness, while frowning might indicate sadness.</a:t>
            </a:r>
            <a:endParaRPr lang="en-US" sz="2000">
              <a:cs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67080" y="488950"/>
            <a:ext cx="10516235" cy="1336675"/>
          </a:xfrm>
        </p:spPr>
        <p:txBody>
          <a:bodyPr/>
          <a:p>
            <a:r>
              <a:rPr lang="en-US">
                <a:latin typeface="Arial Black" panose="020B0A04020102020204" charset="0"/>
                <a:cs typeface="Arial Black" panose="020B0A04020102020204" charset="0"/>
              </a:rPr>
              <a:t>Types of Emotions:</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626110" y="1825625"/>
            <a:ext cx="11060430" cy="4923790"/>
          </a:xfrm>
        </p:spPr>
        <p:txBody>
          <a:bodyPr>
            <a:noAutofit/>
          </a:bodyPr>
          <a:p>
            <a:pPr marL="0" indent="0">
              <a:buNone/>
            </a:pPr>
            <a:r>
              <a:rPr lang="en-US" sz="2000"/>
              <a:t> Psychologists categorize emotions into several types, often distinguishing between basic emotions and complex emotions:</a:t>
            </a:r>
            <a:endParaRPr lang="en-US" sz="2000"/>
          </a:p>
          <a:p>
            <a:endParaRPr lang="en-US" sz="2000"/>
          </a:p>
          <a:p>
            <a:pPr marL="0" indent="0">
              <a:buNone/>
            </a:pPr>
            <a:r>
              <a:rPr lang="en-US" sz="2000"/>
              <a:t>1. </a:t>
            </a:r>
            <a:r>
              <a:rPr lang="en-US" sz="2000" b="1">
                <a:latin typeface="Calibri" panose="020F0502020204030204" charset="0"/>
                <a:cs typeface="Calibri" panose="020F0502020204030204" charset="0"/>
              </a:rPr>
              <a:t>Basic Emotions:</a:t>
            </a:r>
            <a:endParaRPr lang="en-US" sz="2000" b="1">
              <a:latin typeface="Calibri" panose="020F0502020204030204" charset="0"/>
              <a:cs typeface="Calibri" panose="020F0502020204030204" charset="0"/>
            </a:endParaRPr>
          </a:p>
          <a:p>
            <a:pPr marL="0" indent="0">
              <a:buNone/>
            </a:pPr>
            <a:r>
              <a:rPr lang="en-US" sz="2000"/>
              <a:t>These are universal and biologically hardwired, as proposed by psychologist Paul Ekman. They include:</a:t>
            </a:r>
            <a:endParaRPr lang="en-US" sz="2000"/>
          </a:p>
          <a:p>
            <a:r>
              <a:rPr lang="en-US" sz="2000"/>
              <a:t>Happiness</a:t>
            </a:r>
            <a:endParaRPr lang="en-US" sz="2000"/>
          </a:p>
          <a:p>
            <a:r>
              <a:rPr lang="en-US" sz="2000"/>
              <a:t>Sadness</a:t>
            </a:r>
            <a:endParaRPr lang="en-US" sz="2000"/>
          </a:p>
          <a:p>
            <a:r>
              <a:rPr lang="en-US" sz="2000"/>
              <a:t>Anger</a:t>
            </a:r>
            <a:endParaRPr lang="en-US" sz="2000"/>
          </a:p>
          <a:p>
            <a:r>
              <a:rPr lang="en-US" sz="2000"/>
              <a:t>Fear</a:t>
            </a:r>
            <a:endParaRPr lang="en-US" sz="2000"/>
          </a:p>
          <a:p>
            <a:r>
              <a:rPr lang="en-US" sz="2000"/>
              <a:t>Disgust</a:t>
            </a:r>
            <a:endParaRPr lang="en-US" sz="2000"/>
          </a:p>
          <a:p>
            <a:r>
              <a:rPr lang="en-US" sz="2000"/>
              <a:t>Surprise</a:t>
            </a:r>
            <a:endParaRPr lang="en-US" sz="2000"/>
          </a:p>
          <a:p>
            <a:r>
              <a:rPr lang="en-US" sz="2000"/>
              <a:t>Complex Emotions</a:t>
            </a:r>
            <a:endParaRPr lang="en-US" sz="2000"/>
          </a:p>
          <a:p>
            <a:endParaRPr 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sym typeface="+mn-ea"/>
              </a:rPr>
              <a:t>Types of Emotions:</a:t>
            </a:r>
            <a:endParaRPr lang="en-US"/>
          </a:p>
        </p:txBody>
      </p:sp>
      <p:sp>
        <p:nvSpPr>
          <p:cNvPr id="3" name="Content Placeholder 2"/>
          <p:cNvSpPr>
            <a:spLocks noGrp="1"/>
          </p:cNvSpPr>
          <p:nvPr>
            <p:ph idx="1"/>
          </p:nvPr>
        </p:nvSpPr>
        <p:spPr/>
        <p:txBody>
          <a:bodyPr/>
          <a:p>
            <a:pPr marL="0" indent="0">
              <a:buNone/>
            </a:pPr>
            <a:r>
              <a:rPr lang="en-US">
                <a:sym typeface="+mn-ea"/>
              </a:rPr>
              <a:t>These are influenced by social and cultural factors and may require self-awareness. Examples include:</a:t>
            </a:r>
            <a:endParaRPr lang="en-US"/>
          </a:p>
          <a:p>
            <a:endParaRPr lang="en-US"/>
          </a:p>
          <a:p>
            <a:r>
              <a:rPr lang="en-US">
                <a:sym typeface="+mn-ea"/>
              </a:rPr>
              <a:t>Pride</a:t>
            </a:r>
            <a:endParaRPr lang="en-US"/>
          </a:p>
          <a:p>
            <a:r>
              <a:rPr lang="en-US">
                <a:sym typeface="+mn-ea"/>
              </a:rPr>
              <a:t>Guilt</a:t>
            </a:r>
            <a:endParaRPr lang="en-US"/>
          </a:p>
          <a:p>
            <a:r>
              <a:rPr lang="en-US">
                <a:sym typeface="+mn-ea"/>
              </a:rPr>
              <a:t>Shame</a:t>
            </a:r>
            <a:endParaRPr lang="en-US"/>
          </a:p>
          <a:p>
            <a:r>
              <a:rPr lang="en-US">
                <a:sym typeface="+mn-ea"/>
              </a:rPr>
              <a:t>Love</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40765"/>
          </a:xfrm>
        </p:spPr>
        <p:txBody>
          <a:bodyPr>
            <a:normAutofit/>
          </a:bodyPr>
          <a:p>
            <a:r>
              <a:rPr lang="en-US">
                <a:latin typeface="Arial Black" panose="020B0A04020102020204" charset="0"/>
                <a:cs typeface="Arial Black" panose="020B0A04020102020204" charset="0"/>
              </a:rPr>
              <a:t>Characteristics of Emotions:</a:t>
            </a:r>
            <a:endParaRPr lang="en-US">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838200" y="1664970"/>
            <a:ext cx="10515600" cy="5094605"/>
          </a:xfrm>
        </p:spPr>
        <p:txBody>
          <a:bodyPr>
            <a:normAutofit fontScale="25000"/>
          </a:bodyPr>
          <a:p>
            <a:pPr marL="0" indent="0">
              <a:buNone/>
            </a:pPr>
            <a:endParaRPr lang="en-US" sz="7200" b="1"/>
          </a:p>
          <a:p>
            <a:pPr marL="0" indent="0">
              <a:buNone/>
            </a:pPr>
            <a:r>
              <a:rPr lang="en-US" sz="7200" b="1"/>
              <a:t>1.</a:t>
            </a:r>
            <a:r>
              <a:rPr lang="en-US" sz="8000" b="1"/>
              <a:t> Subjective Experience:</a:t>
            </a:r>
            <a:endParaRPr lang="en-US" sz="8000" b="1"/>
          </a:p>
          <a:p>
            <a:pPr marL="0" indent="0">
              <a:buNone/>
            </a:pPr>
            <a:r>
              <a:rPr lang="en-US" sz="8000"/>
              <a:t>    Emotions are personal and unique to each individual. For example, two people might feel differently</a:t>
            </a:r>
            <a:endParaRPr lang="en-US" sz="8000"/>
          </a:p>
          <a:p>
            <a:pPr marL="0" indent="0">
              <a:buNone/>
            </a:pPr>
            <a:r>
              <a:rPr lang="en-US" sz="8000"/>
              <a:t>    about the same event—one may find a joke funny, while another might find it offensive.</a:t>
            </a:r>
            <a:endParaRPr lang="en-US" sz="8000"/>
          </a:p>
          <a:p>
            <a:pPr marL="0" indent="0">
              <a:buNone/>
            </a:pPr>
            <a:r>
              <a:rPr lang="en-US" sz="8000"/>
              <a:t>2.  </a:t>
            </a:r>
            <a:r>
              <a:rPr lang="en-US" sz="8000" b="1"/>
              <a:t>Adaptive and Functional:</a:t>
            </a:r>
            <a:endParaRPr lang="en-US" sz="8000" b="1"/>
          </a:p>
          <a:p>
            <a:pPr marL="0" indent="0">
              <a:buNone/>
            </a:pPr>
            <a:r>
              <a:rPr lang="en-US" sz="8000"/>
              <a:t>   Emotions help individuals respond to their environment. For example, fear helps you avoid danger,</a:t>
            </a:r>
            <a:endParaRPr lang="en-US" sz="8000"/>
          </a:p>
          <a:p>
            <a:pPr marL="0" indent="0">
              <a:buNone/>
            </a:pPr>
            <a:r>
              <a:rPr lang="en-US" sz="8000"/>
              <a:t>   and love encourages  connection with others.</a:t>
            </a:r>
            <a:endParaRPr lang="en-US" sz="8000"/>
          </a:p>
          <a:p>
            <a:pPr marL="0" indent="0">
              <a:buNone/>
            </a:pPr>
            <a:r>
              <a:rPr lang="en-US" sz="8000"/>
              <a:t>3. </a:t>
            </a:r>
            <a:r>
              <a:rPr lang="en-US" sz="8000" b="1"/>
              <a:t>Short-lived:</a:t>
            </a:r>
            <a:endParaRPr lang="en-US" sz="8000" b="1"/>
          </a:p>
          <a:p>
            <a:pPr marL="0" indent="0">
              <a:buNone/>
            </a:pPr>
            <a:r>
              <a:rPr lang="en-US" sz="8000"/>
              <a:t>   Emotions are temporary and often change based on the situation. You might feel angry one moment</a:t>
            </a:r>
            <a:endParaRPr lang="en-US" sz="8000"/>
          </a:p>
          <a:p>
            <a:pPr marL="0" indent="0">
              <a:buNone/>
            </a:pPr>
            <a:r>
              <a:rPr lang="en-US" sz="8000"/>
              <a:t>   and calm the next after resolving the issue.</a:t>
            </a:r>
            <a:endParaRPr lang="en-US" sz="8000"/>
          </a:p>
          <a:p>
            <a:pPr marL="0" indent="0">
              <a:buNone/>
            </a:pPr>
            <a:endParaRPr lang="en-US" sz="8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atin typeface="Arial Black" panose="020B0A04020102020204" charset="0"/>
                <a:cs typeface="Arial Black" panose="020B0A04020102020204" charset="0"/>
                <a:sym typeface="+mn-ea"/>
              </a:rPr>
              <a:t>Characteristics of Emotions:</a:t>
            </a:r>
            <a:endParaRPr lang="en-US"/>
          </a:p>
        </p:txBody>
      </p:sp>
      <p:sp>
        <p:nvSpPr>
          <p:cNvPr id="3" name="Content Placeholder 2"/>
          <p:cNvSpPr>
            <a:spLocks noGrp="1"/>
          </p:cNvSpPr>
          <p:nvPr>
            <p:ph idx="1"/>
          </p:nvPr>
        </p:nvSpPr>
        <p:spPr/>
        <p:txBody>
          <a:bodyPr>
            <a:normAutofit/>
          </a:bodyPr>
          <a:p>
            <a:pPr marL="0" indent="0">
              <a:buNone/>
            </a:pPr>
            <a:endParaRPr lang="en-US" sz="2000">
              <a:sym typeface="+mn-ea"/>
            </a:endParaRPr>
          </a:p>
          <a:p>
            <a:pPr marL="0" indent="0">
              <a:buNone/>
            </a:pPr>
            <a:r>
              <a:rPr lang="en-US" sz="2000">
                <a:sym typeface="+mn-ea"/>
              </a:rPr>
              <a:t>4.</a:t>
            </a:r>
            <a:r>
              <a:rPr lang="en-US" sz="2000" b="1">
                <a:sym typeface="+mn-ea"/>
              </a:rPr>
              <a:t>Universal and Culturally Influenced:</a:t>
            </a:r>
            <a:endParaRPr lang="en-US" sz="2000" b="1"/>
          </a:p>
          <a:p>
            <a:pPr marL="0" indent="0">
              <a:buNone/>
            </a:pPr>
            <a:r>
              <a:rPr lang="en-US" sz="2000">
                <a:sym typeface="+mn-ea"/>
              </a:rPr>
              <a:t>  Basic emotions like happiness, sadness, and anger are universal across cultures. However, the way </a:t>
            </a:r>
            <a:endParaRPr lang="en-US" sz="2000"/>
          </a:p>
          <a:p>
            <a:pPr marL="0" indent="0">
              <a:buNone/>
            </a:pPr>
            <a:r>
              <a:rPr lang="en-US" sz="2000">
                <a:sym typeface="+mn-ea"/>
              </a:rPr>
              <a:t>  people express or interpret emotions can vary based on cultural norms.</a:t>
            </a:r>
            <a:endParaRPr lang="en-US" sz="2000"/>
          </a:p>
          <a:p>
            <a:pPr marL="0" indent="0">
              <a:buNone/>
            </a:pPr>
            <a:r>
              <a:rPr lang="en-US" sz="2000">
                <a:sym typeface="+mn-ea"/>
              </a:rPr>
              <a:t>5</a:t>
            </a:r>
            <a:r>
              <a:rPr lang="en-US" sz="2000" b="1">
                <a:sym typeface="+mn-ea"/>
              </a:rPr>
              <a:t>. Complexity:</a:t>
            </a:r>
            <a:endParaRPr lang="en-US" sz="2000" b="1"/>
          </a:p>
          <a:p>
            <a:pPr marL="0" indent="0">
              <a:buNone/>
            </a:pPr>
            <a:r>
              <a:rPr lang="en-US" sz="2000">
                <a:sym typeface="+mn-ea"/>
              </a:rPr>
              <a:t>  Some emotions are simple (e.g., fear or joy), while others are</a:t>
            </a:r>
            <a:endParaRPr lang="en-US" sz="2000"/>
          </a:p>
          <a:p>
            <a:pPr marL="0" indent="0">
              <a:buNone/>
            </a:pPr>
            <a:r>
              <a:rPr lang="en-US" sz="2000">
                <a:sym typeface="+mn-ea"/>
              </a:rPr>
              <a:t> more complex and involve a mix of feelings, like jealousy or pride.</a:t>
            </a:r>
            <a:endParaRPr lang="en-US" sz="2000"/>
          </a:p>
          <a:p>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5099</Words>
  <Application>WPS Presentation</Application>
  <PresentationFormat>Widescreen</PresentationFormat>
  <Paragraphs>136</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Arial Black</vt:lpstr>
      <vt:lpstr>Calibri</vt:lpstr>
      <vt:lpstr>Calibri Light</vt:lpstr>
      <vt:lpstr>Microsoft YaHei</vt:lpstr>
      <vt:lpstr>Arial Unicode MS</vt:lpstr>
      <vt:lpstr>Office Theme</vt:lpstr>
      <vt:lpstr>                           Group 8</vt:lpstr>
      <vt:lpstr>                           Emotions</vt:lpstr>
      <vt:lpstr>Emotions</vt:lpstr>
      <vt:lpstr>Emotions:</vt:lpstr>
      <vt:lpstr>Proper Defination of Emotions:</vt:lpstr>
      <vt:lpstr>Types of Emotions:</vt:lpstr>
      <vt:lpstr>Types of Emotions:</vt:lpstr>
      <vt:lpstr>Characteristics of Emotions:</vt:lpstr>
      <vt:lpstr>PowerPoint 演示文稿</vt:lpstr>
      <vt:lpstr>Measurement of Emotions:</vt:lpstr>
      <vt:lpstr>Measurement of Emotions: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Group 8</dc:title>
  <dc:creator>PMYLS</dc:creator>
  <cp:lastModifiedBy>PMYLS</cp:lastModifiedBy>
  <cp:revision>2</cp:revision>
  <dcterms:created xsi:type="dcterms:W3CDTF">2024-11-21T12:47:00Z</dcterms:created>
  <dcterms:modified xsi:type="dcterms:W3CDTF">2024-11-21T12:55:22Z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CC8CD198AA0A46EC93ABF29DF9F53158_13</vt:lpwstr>
  </property>
  <property fmtid="{D5CDD505-2E9C-101B-9397-08002B2CF9AE}" pid="3" name="KSOProductBuildVer">
    <vt:lpwstr>1033-12.2.0.18638</vt:lpwstr>
  </property>
</Properties>
</file>