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325" r:id="rId5"/>
    <p:sldId id="326" r:id="rId6"/>
    <p:sldId id="327" r:id="rId7"/>
    <p:sldId id="329" r:id="rId8"/>
    <p:sldId id="345" r:id="rId9"/>
    <p:sldId id="346" r:id="rId10"/>
    <p:sldId id="347" r:id="rId11"/>
    <p:sldId id="330" r:id="rId12"/>
    <p:sldId id="349" r:id="rId13"/>
    <p:sldId id="341" r:id="rId14"/>
    <p:sldId id="342" r:id="rId15"/>
    <p:sldId id="344" r:id="rId16"/>
    <p:sldId id="348" r:id="rId17"/>
    <p:sldId id="33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05" autoAdjust="0"/>
  </p:normalViewPr>
  <p:slideViewPr>
    <p:cSldViewPr snapToGrid="0">
      <p:cViewPr varScale="1">
        <p:scale>
          <a:sx n="85" d="100"/>
          <a:sy n="85" d="100"/>
        </p:scale>
        <p:origin x="590" y="6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11/11/2022</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11/11/2022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hyperlink" Target="http://localhost:8888/notebooks/course9_machine_learning_all_files/Rishita_Chouhan_Mini_Project_2(Classification).ipynb#pp_var_5080610691181825233" TargetMode="External"/><Relationship Id="rId13" Type="http://schemas.openxmlformats.org/officeDocument/2006/relationships/hyperlink" Target="http://localhost:8888/notebooks/course9_machine_learning_all_files/Rishita_Chouhan_Mini_Project_2(Classification).ipynb#pp_var_3825660600044214928" TargetMode="External"/><Relationship Id="rId3" Type="http://schemas.openxmlformats.org/officeDocument/2006/relationships/hyperlink" Target="http://localhost:8888/notebooks/course9_machine_learning_all_files/Rishita_Chouhan_Mini_Project_2(Classification).ipynb#pp_var_144070065039550558" TargetMode="External"/><Relationship Id="rId7" Type="http://schemas.openxmlformats.org/officeDocument/2006/relationships/hyperlink" Target="http://localhost:8888/notebooks/course9_machine_learning_all_files/Rishita_Chouhan_Mini_Project_2(Classification).ipynb#pp_var_5167983866561974461" TargetMode="External"/><Relationship Id="rId12" Type="http://schemas.openxmlformats.org/officeDocument/2006/relationships/hyperlink" Target="http://localhost:8888/notebooks/course9_machine_learning_all_files/Rishita_Chouhan_Mini_Project_2(Classification).ipynb#pp_var_2381394476593824009" TargetMode="External"/><Relationship Id="rId2" Type="http://schemas.openxmlformats.org/officeDocument/2006/relationships/hyperlink" Target="http://localhost:8888/notebooks/course9_machine_learning_all_files/Rishita_Chouhan_Mini_Project_2(Classification).ipynb#pp_var_5642789692893569983" TargetMode="External"/><Relationship Id="rId1" Type="http://schemas.openxmlformats.org/officeDocument/2006/relationships/slideLayout" Target="../slideLayouts/slideLayout5.xml"/><Relationship Id="rId6" Type="http://schemas.openxmlformats.org/officeDocument/2006/relationships/hyperlink" Target="http://localhost:8888/notebooks/course9_machine_learning_all_files/Rishita_Chouhan_Mini_Project_2(Classification).ipynb#pp_var_5108064539382567407" TargetMode="External"/><Relationship Id="rId11" Type="http://schemas.openxmlformats.org/officeDocument/2006/relationships/hyperlink" Target="http://localhost:8888/notebooks/course9_machine_learning_all_files/Rishita_Chouhan_Mini_Project_2(Classification).ipynb#pp_var_-9013771353852121705" TargetMode="External"/><Relationship Id="rId5" Type="http://schemas.openxmlformats.org/officeDocument/2006/relationships/hyperlink" Target="http://localhost:8888/notebooks/course9_machine_learning_all_files/Rishita_Chouhan_Mini_Project_2(Classification).ipynb#pp_var_-1014131673988513545" TargetMode="External"/><Relationship Id="rId10" Type="http://schemas.openxmlformats.org/officeDocument/2006/relationships/hyperlink" Target="http://localhost:8888/notebooks/course9_machine_learning_all_files/Rishita_Chouhan_Mini_Project_2(Classification).ipynb#pp_var_4380149461758397463" TargetMode="External"/><Relationship Id="rId4" Type="http://schemas.openxmlformats.org/officeDocument/2006/relationships/hyperlink" Target="http://localhost:8888/notebooks/course9_machine_learning_all_files/Rishita_Chouhan_Mini_Project_2(Classification).ipynb#pp_var_-3607925235474956779" TargetMode="External"/><Relationship Id="rId9" Type="http://schemas.openxmlformats.org/officeDocument/2006/relationships/hyperlink" Target="http://localhost:8888/notebooks/course9_machine_learning_all_files/Rishita_Chouhan_Mini_Project_2(Classification).ipynb#pp_var_8893972273867547150"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hyperlink" Target="http://localhost:8888/notebooks/course9_machine_learning_all_files/SAMRADDHI_MINI_PROJECT_2_CLASSIFICATION_PROJECT.ipynb#Interpetation-::::" TargetMode="External"/><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p:txBody>
          <a:bodyPr/>
          <a:lstStyle/>
          <a:p>
            <a:r>
              <a:rPr lang="en-IN" dirty="0"/>
              <a:t>House Grade Classification</a:t>
            </a:r>
            <a:endParaRPr lang="en-US" dirty="0"/>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1600200" y="5853684"/>
            <a:ext cx="9144000" cy="356616"/>
          </a:xfrm>
        </p:spPr>
        <p:txBody>
          <a:bodyPr/>
          <a:lstStyle/>
          <a:p>
            <a:r>
              <a:rPr lang="en-US" dirty="0"/>
              <a:t>Samraddhi Shrivastava​</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F687602-48AD-A215-3E5F-C02547B1173E}"/>
              </a:ext>
            </a:extLst>
          </p:cNvPr>
          <p:cNvSpPr>
            <a:spLocks noGrp="1"/>
          </p:cNvSpPr>
          <p:nvPr>
            <p:ph type="sldNum" sz="quarter" idx="11"/>
          </p:nvPr>
        </p:nvSpPr>
        <p:spPr/>
        <p:txBody>
          <a:bodyPr/>
          <a:lstStyle/>
          <a:p>
            <a:fld id="{75DF2D63-3FF5-D547-96B9-BE9CCD1ABA58}" type="slidenum">
              <a:rPr lang="en-US" smtClean="0"/>
              <a:t>10</a:t>
            </a:fld>
            <a:endParaRPr lang="en-US" dirty="0"/>
          </a:p>
        </p:txBody>
      </p:sp>
      <p:sp>
        <p:nvSpPr>
          <p:cNvPr id="3" name="TextBox 2">
            <a:extLst>
              <a:ext uri="{FF2B5EF4-FFF2-40B4-BE49-F238E27FC236}">
                <a16:creationId xmlns:a16="http://schemas.microsoft.com/office/drawing/2014/main" id="{6A6E5635-A55F-BD49-8155-C2D3B7CA42A2}"/>
              </a:ext>
            </a:extLst>
          </p:cNvPr>
          <p:cNvSpPr txBox="1"/>
          <p:nvPr/>
        </p:nvSpPr>
        <p:spPr>
          <a:xfrm>
            <a:off x="3809999" y="232193"/>
            <a:ext cx="6096000" cy="369332"/>
          </a:xfrm>
          <a:prstGeom prst="rect">
            <a:avLst/>
          </a:prstGeom>
          <a:noFill/>
        </p:spPr>
        <p:txBody>
          <a:bodyPr wrap="square">
            <a:spAutoFit/>
          </a:bodyPr>
          <a:lstStyle/>
          <a:p>
            <a:pPr algn="l"/>
            <a:r>
              <a:rPr lang="en-US" b="0" i="0" dirty="0">
                <a:solidFill>
                  <a:srgbClr val="126DCE"/>
                </a:solidFill>
                <a:effectLst/>
                <a:latin typeface="Arial" panose="020B0604020202020204" pitchFamily="34" charset="0"/>
              </a:rPr>
              <a:t>twashrooms v/s expected_price v/s Grade</a:t>
            </a:r>
          </a:p>
        </p:txBody>
      </p:sp>
      <p:pic>
        <p:nvPicPr>
          <p:cNvPr id="5122" name="Picture 2">
            <a:extLst>
              <a:ext uri="{FF2B5EF4-FFF2-40B4-BE49-F238E27FC236}">
                <a16:creationId xmlns:a16="http://schemas.microsoft.com/office/drawing/2014/main" id="{AA18EFCF-9DD2-6D3B-6D65-44C8339469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9628" y="827836"/>
            <a:ext cx="8553450" cy="4515129"/>
          </a:xfrm>
          <a:prstGeom prst="roundRect">
            <a:avLst>
              <a:gd name="adj" fmla="val 8594"/>
            </a:avLst>
          </a:prstGeom>
          <a:solidFill>
            <a:srgbClr val="FFFFFF">
              <a:shade val="85000"/>
            </a:srgbClr>
          </a:solidFill>
          <a:ln>
            <a:noFill/>
          </a:ln>
          <a:effectLst>
            <a:glow rad="228600">
              <a:schemeClr val="accent3">
                <a:satMod val="175000"/>
                <a:alpha val="40000"/>
              </a:schemeClr>
            </a:glow>
            <a:reflection blurRad="12700" stA="38000" endPos="28000" dist="5000" dir="5400000" sy="-100000" algn="bl" rotWithShape="0"/>
          </a:effectLst>
          <a:scene3d>
            <a:camera prst="orthographicFront"/>
            <a:lightRig rig="threePt" dir="t"/>
          </a:scene3d>
          <a:sp3d>
            <a:bevelT prst="relaxedInset"/>
          </a:sp3d>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BBF2003-BA11-65D3-C0E6-CCBA4C63C9D9}"/>
              </a:ext>
            </a:extLst>
          </p:cNvPr>
          <p:cNvSpPr txBox="1"/>
          <p:nvPr/>
        </p:nvSpPr>
        <p:spPr>
          <a:xfrm>
            <a:off x="2070846" y="5511711"/>
            <a:ext cx="7252447" cy="1200329"/>
          </a:xfrm>
          <a:prstGeom prst="rect">
            <a:avLst/>
          </a:prstGeom>
          <a:noFill/>
        </p:spPr>
        <p:txBody>
          <a:bodyPr wrap="square">
            <a:spAutoFit/>
          </a:bodyPr>
          <a:lstStyle/>
          <a:p>
            <a:pPr algn="l"/>
            <a:r>
              <a:rPr lang="en-US" b="0" i="0" dirty="0">
                <a:solidFill>
                  <a:srgbClr val="126DCE"/>
                </a:solidFill>
                <a:effectLst/>
                <a:latin typeface="Arial" panose="020B0604020202020204" pitchFamily="34" charset="0"/>
              </a:rPr>
              <a:t>Interpretation ::::</a:t>
            </a:r>
          </a:p>
          <a:p>
            <a:pPr algn="l"/>
            <a:r>
              <a:rPr lang="en-US" b="0" i="0" dirty="0">
                <a:solidFill>
                  <a:srgbClr val="353535"/>
                </a:solidFill>
                <a:effectLst/>
                <a:latin typeface="Arial" panose="020B0604020202020204" pitchFamily="34" charset="0"/>
              </a:rPr>
              <a:t>from the above graph I can say that with 2,3,4 number of washroom price is comparatively less and as the number of the washroom is increasing expected price is also increasing</a:t>
            </a:r>
          </a:p>
        </p:txBody>
      </p:sp>
    </p:spTree>
    <p:extLst>
      <p:ext uri="{BB962C8B-B14F-4D97-AF65-F5344CB8AC3E}">
        <p14:creationId xmlns:p14="http://schemas.microsoft.com/office/powerpoint/2010/main" val="4065954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92F8DD4-5125-4398-551E-29A0F18B0A95}"/>
              </a:ext>
            </a:extLst>
          </p:cNvPr>
          <p:cNvSpPr>
            <a:spLocks noGrp="1"/>
          </p:cNvSpPr>
          <p:nvPr>
            <p:ph type="sldNum" sz="quarter" idx="11"/>
          </p:nvPr>
        </p:nvSpPr>
        <p:spPr/>
        <p:txBody>
          <a:bodyPr/>
          <a:lstStyle/>
          <a:p>
            <a:fld id="{75DF2D63-3FF5-D547-96B9-BE9CCD1ABA58}" type="slidenum">
              <a:rPr lang="en-US" smtClean="0"/>
              <a:t>11</a:t>
            </a:fld>
            <a:endParaRPr lang="en-US" dirty="0"/>
          </a:p>
        </p:txBody>
      </p:sp>
      <p:pic>
        <p:nvPicPr>
          <p:cNvPr id="5122" name="Picture 2">
            <a:extLst>
              <a:ext uri="{FF2B5EF4-FFF2-40B4-BE49-F238E27FC236}">
                <a16:creationId xmlns:a16="http://schemas.microsoft.com/office/drawing/2014/main" id="{05499278-E733-0039-23F6-BEFD365AB2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389" y="1097673"/>
            <a:ext cx="8579222" cy="3835865"/>
          </a:xfrm>
          <a:prstGeom prst="roundRect">
            <a:avLst>
              <a:gd name="adj" fmla="val 8594"/>
            </a:avLst>
          </a:prstGeom>
          <a:solidFill>
            <a:srgbClr val="FFFFFF">
              <a:shade val="85000"/>
            </a:srgbClr>
          </a:solidFill>
          <a:ln>
            <a:noFill/>
          </a:ln>
          <a:effectLst>
            <a:glow rad="139700">
              <a:schemeClr val="accent3">
                <a:satMod val="175000"/>
                <a:alpha val="40000"/>
              </a:schemeClr>
            </a:glow>
            <a:reflection blurRad="12700" stA="38000" endPos="28000" dist="5000" dir="5400000" sy="-100000" algn="bl" rotWithShape="0"/>
          </a:effectLst>
          <a:scene3d>
            <a:camera prst="orthographicFront"/>
            <a:lightRig rig="threePt" dir="t"/>
          </a:scene3d>
          <a:sp3d>
            <a:bevelT prst="relaxedInset"/>
          </a:sp3d>
        </p:spPr>
      </p:pic>
      <p:sp>
        <p:nvSpPr>
          <p:cNvPr id="3" name="TextBox 2">
            <a:extLst>
              <a:ext uri="{FF2B5EF4-FFF2-40B4-BE49-F238E27FC236}">
                <a16:creationId xmlns:a16="http://schemas.microsoft.com/office/drawing/2014/main" id="{D7C2D8D9-D212-553D-C01B-670CC7EC80C4}"/>
              </a:ext>
            </a:extLst>
          </p:cNvPr>
          <p:cNvSpPr txBox="1"/>
          <p:nvPr/>
        </p:nvSpPr>
        <p:spPr>
          <a:xfrm>
            <a:off x="5208494" y="196334"/>
            <a:ext cx="6096000" cy="369332"/>
          </a:xfrm>
          <a:prstGeom prst="rect">
            <a:avLst/>
          </a:prstGeom>
          <a:noFill/>
        </p:spPr>
        <p:txBody>
          <a:bodyPr wrap="square">
            <a:spAutoFit/>
          </a:bodyPr>
          <a:lstStyle/>
          <a:p>
            <a:pPr algn="l"/>
            <a:r>
              <a:rPr lang="en-IN" b="0" i="0" dirty="0">
                <a:solidFill>
                  <a:srgbClr val="126DCE"/>
                </a:solidFill>
                <a:effectLst/>
                <a:latin typeface="Arial" panose="020B0604020202020204" pitchFamily="34" charset="0"/>
              </a:rPr>
              <a:t>Grade vs Area</a:t>
            </a:r>
          </a:p>
        </p:txBody>
      </p:sp>
      <p:sp>
        <p:nvSpPr>
          <p:cNvPr id="6" name="TextBox 5">
            <a:extLst>
              <a:ext uri="{FF2B5EF4-FFF2-40B4-BE49-F238E27FC236}">
                <a16:creationId xmlns:a16="http://schemas.microsoft.com/office/drawing/2014/main" id="{3172C765-06D0-4469-E9A1-BAA7C3E78004}"/>
              </a:ext>
            </a:extLst>
          </p:cNvPr>
          <p:cNvSpPr txBox="1"/>
          <p:nvPr/>
        </p:nvSpPr>
        <p:spPr>
          <a:xfrm>
            <a:off x="2268070" y="5194585"/>
            <a:ext cx="6096000" cy="923330"/>
          </a:xfrm>
          <a:prstGeom prst="rect">
            <a:avLst/>
          </a:prstGeom>
          <a:noFill/>
        </p:spPr>
        <p:txBody>
          <a:bodyPr wrap="square">
            <a:spAutoFit/>
          </a:bodyPr>
          <a:lstStyle/>
          <a:p>
            <a:pPr algn="l"/>
            <a:r>
              <a:rPr lang="en-US" b="0" i="0" dirty="0">
                <a:solidFill>
                  <a:srgbClr val="126DCE"/>
                </a:solidFill>
                <a:effectLst/>
                <a:latin typeface="Arial Black" panose="020B0A04020102020204" pitchFamily="34" charset="0"/>
              </a:rPr>
              <a:t>Interpretation ::::</a:t>
            </a:r>
          </a:p>
          <a:p>
            <a:pPr algn="l"/>
            <a:r>
              <a:rPr lang="en-US" b="0" i="0" dirty="0">
                <a:solidFill>
                  <a:srgbClr val="353535"/>
                </a:solidFill>
                <a:effectLst/>
                <a:latin typeface="Arial Black" panose="020B0A04020102020204" pitchFamily="34" charset="0"/>
              </a:rPr>
              <a:t>we can see that area is not very much affecting the grade </a:t>
            </a:r>
          </a:p>
        </p:txBody>
      </p:sp>
    </p:spTree>
    <p:extLst>
      <p:ext uri="{BB962C8B-B14F-4D97-AF65-F5344CB8AC3E}">
        <p14:creationId xmlns:p14="http://schemas.microsoft.com/office/powerpoint/2010/main" val="2854181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1F3D41F-C11C-20AE-E41A-360C2FB1AA26}"/>
              </a:ext>
            </a:extLst>
          </p:cNvPr>
          <p:cNvSpPr>
            <a:spLocks noGrp="1"/>
          </p:cNvSpPr>
          <p:nvPr>
            <p:ph type="sldNum" sz="quarter" idx="11"/>
          </p:nvPr>
        </p:nvSpPr>
        <p:spPr/>
        <p:txBody>
          <a:bodyPr/>
          <a:lstStyle/>
          <a:p>
            <a:fld id="{75DF2D63-3FF5-D547-96B9-BE9CCD1ABA58}" type="slidenum">
              <a:rPr lang="en-US" smtClean="0"/>
              <a:t>12</a:t>
            </a:fld>
            <a:endParaRPr lang="en-US" dirty="0"/>
          </a:p>
        </p:txBody>
      </p:sp>
      <p:graphicFrame>
        <p:nvGraphicFramePr>
          <p:cNvPr id="6" name="Table 5">
            <a:extLst>
              <a:ext uri="{FF2B5EF4-FFF2-40B4-BE49-F238E27FC236}">
                <a16:creationId xmlns:a16="http://schemas.microsoft.com/office/drawing/2014/main" id="{4E370EC9-A4AB-6585-99DC-24263F3D272F}"/>
              </a:ext>
            </a:extLst>
          </p:cNvPr>
          <p:cNvGraphicFramePr>
            <a:graphicFrameLocks noGrp="1"/>
          </p:cNvGraphicFramePr>
          <p:nvPr>
            <p:extLst>
              <p:ext uri="{D42A27DB-BD31-4B8C-83A1-F6EECF244321}">
                <p14:modId xmlns:p14="http://schemas.microsoft.com/office/powerpoint/2010/main" val="3844503624"/>
              </p:ext>
            </p:extLst>
          </p:nvPr>
        </p:nvGraphicFramePr>
        <p:xfrm>
          <a:off x="753035" y="1470213"/>
          <a:ext cx="10919010" cy="4356845"/>
        </p:xfrm>
        <a:graphic>
          <a:graphicData uri="http://schemas.openxmlformats.org/drawingml/2006/table">
            <a:tbl>
              <a:tblPr>
                <a:effectLst>
                  <a:reflection blurRad="6350" stA="50000" endA="300" endPos="55000" dir="5400000" sy="-100000" algn="bl" rotWithShape="0"/>
                </a:effectLst>
                <a:tableStyleId>{284E427A-3D55-4303-BF80-6455036E1DE7}</a:tableStyleId>
              </a:tblPr>
              <a:tblGrid>
                <a:gridCol w="3639670">
                  <a:extLst>
                    <a:ext uri="{9D8B030D-6E8A-4147-A177-3AD203B41FA5}">
                      <a16:colId xmlns:a16="http://schemas.microsoft.com/office/drawing/2014/main" val="1184472562"/>
                    </a:ext>
                  </a:extLst>
                </a:gridCol>
                <a:gridCol w="3693460">
                  <a:extLst>
                    <a:ext uri="{9D8B030D-6E8A-4147-A177-3AD203B41FA5}">
                      <a16:colId xmlns:a16="http://schemas.microsoft.com/office/drawing/2014/main" val="1795051814"/>
                    </a:ext>
                  </a:extLst>
                </a:gridCol>
                <a:gridCol w="3585880">
                  <a:extLst>
                    <a:ext uri="{9D8B030D-6E8A-4147-A177-3AD203B41FA5}">
                      <a16:colId xmlns:a16="http://schemas.microsoft.com/office/drawing/2014/main" val="2083854549"/>
                    </a:ext>
                  </a:extLst>
                </a:gridCol>
              </a:tblGrid>
              <a:tr h="1325997">
                <a:tc>
                  <a:txBody>
                    <a:bodyPr/>
                    <a:lstStyle/>
                    <a:p>
                      <a:pPr algn="r" fontAlgn="ctr"/>
                      <a:br>
                        <a:rPr lang="en-IN" b="1">
                          <a:effectLst>
                            <a:glow rad="63500">
                              <a:schemeClr val="accent5">
                                <a:satMod val="175000"/>
                                <a:alpha val="40000"/>
                              </a:schemeClr>
                            </a:glow>
                          </a:effectLst>
                          <a:latin typeface="Arial Black" panose="020B0A04020102020204" pitchFamily="34" charset="0"/>
                        </a:rPr>
                      </a:br>
                      <a:r>
                        <a:rPr lang="en-IN" b="1">
                          <a:effectLst>
                            <a:glow rad="63500">
                              <a:schemeClr val="accent5">
                                <a:satMod val="175000"/>
                                <a:alpha val="40000"/>
                              </a:schemeClr>
                            </a:glow>
                          </a:effectLst>
                          <a:latin typeface="Arial Black" panose="020B0A04020102020204" pitchFamily="34" charset="0"/>
                        </a:rPr>
                        <a:t>model</a:t>
                      </a:r>
                    </a:p>
                  </a:txBody>
                  <a:tcPr anchor="ctr">
                    <a:cell3D prstMaterial="dkEdge">
                      <a:bevel prst="relaxedInset"/>
                      <a:lightRig rig="flood" dir="t"/>
                    </a:cell3D>
                  </a:tcPr>
                </a:tc>
                <a:tc>
                  <a:txBody>
                    <a:bodyPr/>
                    <a:lstStyle/>
                    <a:p>
                      <a:pPr algn="r" fontAlgn="ctr"/>
                      <a:r>
                        <a:rPr lang="en-IN" b="1" dirty="0">
                          <a:effectLst>
                            <a:glow rad="63500">
                              <a:schemeClr val="accent5">
                                <a:satMod val="175000"/>
                                <a:alpha val="40000"/>
                              </a:schemeClr>
                            </a:glow>
                          </a:effectLst>
                          <a:latin typeface="Arial Black" panose="020B0A04020102020204" pitchFamily="34" charset="0"/>
                        </a:rPr>
                        <a:t>score</a:t>
                      </a:r>
                    </a:p>
                  </a:txBody>
                  <a:tcPr anchor="ctr">
                    <a:cell3D prstMaterial="dkEdge">
                      <a:bevel prst="relaxedInset"/>
                      <a:lightRig rig="flood" dir="t"/>
                    </a:cell3D>
                  </a:tcPr>
                </a:tc>
                <a:tc>
                  <a:txBody>
                    <a:bodyPr/>
                    <a:lstStyle/>
                    <a:p>
                      <a:endParaRPr lang="en-IN" b="1">
                        <a:effectLst>
                          <a:glow rad="63500">
                            <a:schemeClr val="accent5">
                              <a:satMod val="175000"/>
                              <a:alpha val="40000"/>
                            </a:schemeClr>
                          </a:glow>
                        </a:effectLst>
                        <a:latin typeface="Arial Black" panose="020B0A04020102020204" pitchFamily="34" charset="0"/>
                      </a:endParaRPr>
                    </a:p>
                  </a:txBody>
                  <a:tcPr>
                    <a:cell3D prstMaterial="dkEdge">
                      <a:bevel prst="relaxedInset"/>
                      <a:lightRig rig="flood" dir="t"/>
                    </a:cell3D>
                  </a:tcPr>
                </a:tc>
                <a:extLst>
                  <a:ext uri="{0D108BD9-81ED-4DB2-BD59-A6C34878D82A}">
                    <a16:rowId xmlns:a16="http://schemas.microsoft.com/office/drawing/2014/main" val="2493331489"/>
                  </a:ext>
                </a:extLst>
              </a:tr>
              <a:tr h="757712">
                <a:tc>
                  <a:txBody>
                    <a:bodyPr/>
                    <a:lstStyle/>
                    <a:p>
                      <a:pPr algn="l" fontAlgn="ctr"/>
                      <a:r>
                        <a:rPr lang="en-IN" b="1">
                          <a:effectLst>
                            <a:glow rad="63500">
                              <a:schemeClr val="accent5">
                                <a:satMod val="175000"/>
                                <a:alpha val="40000"/>
                              </a:schemeClr>
                            </a:glow>
                          </a:effectLst>
                          <a:latin typeface="Arial Black" panose="020B0A04020102020204" pitchFamily="34" charset="0"/>
                        </a:rPr>
                        <a:t>0</a:t>
                      </a:r>
                    </a:p>
                  </a:txBody>
                  <a:tcPr anchor="ctr">
                    <a:cell3D prstMaterial="dkEdge">
                      <a:bevel prst="relaxedInset"/>
                      <a:lightRig rig="flood" dir="t"/>
                    </a:cell3D>
                  </a:tcPr>
                </a:tc>
                <a:tc>
                  <a:txBody>
                    <a:bodyPr/>
                    <a:lstStyle/>
                    <a:p>
                      <a:pPr algn="l" fontAlgn="ctr"/>
                      <a:r>
                        <a:rPr lang="en-IN" sz="1800" b="1" dirty="0">
                          <a:effectLst>
                            <a:glow rad="63500">
                              <a:schemeClr val="accent5">
                                <a:satMod val="175000"/>
                                <a:alpha val="40000"/>
                              </a:schemeClr>
                            </a:glow>
                          </a:effectLst>
                          <a:latin typeface="Arial Black" panose="020B0A04020102020204" pitchFamily="34" charset="0"/>
                        </a:rPr>
                        <a:t>Baseline decision tree classifier</a:t>
                      </a:r>
                    </a:p>
                  </a:txBody>
                  <a:tcPr anchor="ctr">
                    <a:cell3D prstMaterial="dkEdge">
                      <a:bevel prst="relaxedInset"/>
                      <a:lightRig rig="flood" dir="t"/>
                    </a:cell3D>
                  </a:tcPr>
                </a:tc>
                <a:tc>
                  <a:txBody>
                    <a:bodyPr/>
                    <a:lstStyle/>
                    <a:p>
                      <a:pPr algn="l" fontAlgn="ctr"/>
                      <a:r>
                        <a:rPr lang="en-IN" sz="2000" b="1" dirty="0">
                          <a:effectLst>
                            <a:glow rad="63500">
                              <a:schemeClr val="accent5">
                                <a:satMod val="175000"/>
                                <a:alpha val="40000"/>
                              </a:schemeClr>
                            </a:glow>
                          </a:effectLst>
                          <a:latin typeface="Arial Black" panose="020B0A04020102020204" pitchFamily="34" charset="0"/>
                        </a:rPr>
                        <a:t>0.516597</a:t>
                      </a:r>
                    </a:p>
                  </a:txBody>
                  <a:tcPr anchor="ctr">
                    <a:cell3D prstMaterial="dkEdge">
                      <a:bevel prst="relaxedInset"/>
                      <a:lightRig rig="flood" dir="t"/>
                    </a:cell3D>
                  </a:tcPr>
                </a:tc>
                <a:extLst>
                  <a:ext uri="{0D108BD9-81ED-4DB2-BD59-A6C34878D82A}">
                    <a16:rowId xmlns:a16="http://schemas.microsoft.com/office/drawing/2014/main" val="100138810"/>
                  </a:ext>
                </a:extLst>
              </a:tr>
              <a:tr h="757712">
                <a:tc>
                  <a:txBody>
                    <a:bodyPr/>
                    <a:lstStyle/>
                    <a:p>
                      <a:pPr algn="l" fontAlgn="ctr"/>
                      <a:r>
                        <a:rPr lang="en-IN" b="1">
                          <a:effectLst>
                            <a:glow rad="63500">
                              <a:schemeClr val="accent5">
                                <a:satMod val="175000"/>
                                <a:alpha val="40000"/>
                              </a:schemeClr>
                            </a:glow>
                          </a:effectLst>
                          <a:latin typeface="Arial Black" panose="020B0A04020102020204" pitchFamily="34" charset="0"/>
                        </a:rPr>
                        <a:t>1</a:t>
                      </a:r>
                    </a:p>
                  </a:txBody>
                  <a:tcPr anchor="ctr">
                    <a:cell3D prstMaterial="dkEdge">
                      <a:bevel prst="relaxedInset"/>
                      <a:lightRig rig="flood" dir="t"/>
                    </a:cell3D>
                  </a:tcPr>
                </a:tc>
                <a:tc>
                  <a:txBody>
                    <a:bodyPr/>
                    <a:lstStyle/>
                    <a:p>
                      <a:pPr algn="l" fontAlgn="ctr"/>
                      <a:r>
                        <a:rPr lang="en-US" sz="1800" b="1" dirty="0">
                          <a:effectLst>
                            <a:glow rad="63500">
                              <a:schemeClr val="accent5">
                                <a:satMod val="175000"/>
                                <a:alpha val="40000"/>
                              </a:schemeClr>
                            </a:glow>
                          </a:effectLst>
                          <a:latin typeface="Arial Black" panose="020B0A04020102020204" pitchFamily="34" charset="0"/>
                        </a:rPr>
                        <a:t>Bagging with random forest with Kfold</a:t>
                      </a:r>
                    </a:p>
                  </a:txBody>
                  <a:tcPr anchor="ctr">
                    <a:cell3D prstMaterial="dkEdge">
                      <a:bevel prst="relaxedInset"/>
                      <a:lightRig rig="flood" dir="t"/>
                    </a:cell3D>
                  </a:tcPr>
                </a:tc>
                <a:tc>
                  <a:txBody>
                    <a:bodyPr/>
                    <a:lstStyle/>
                    <a:p>
                      <a:pPr algn="l" fontAlgn="ctr"/>
                      <a:r>
                        <a:rPr lang="en-IN" sz="2000" b="1" dirty="0">
                          <a:effectLst>
                            <a:glow rad="63500">
                              <a:schemeClr val="accent5">
                                <a:satMod val="175000"/>
                                <a:alpha val="40000"/>
                              </a:schemeClr>
                            </a:glow>
                          </a:effectLst>
                          <a:latin typeface="Arial Black" panose="020B0A04020102020204" pitchFamily="34" charset="0"/>
                        </a:rPr>
                        <a:t>0.822739</a:t>
                      </a:r>
                    </a:p>
                  </a:txBody>
                  <a:tcPr anchor="ctr">
                    <a:cell3D prstMaterial="dkEdge">
                      <a:bevel prst="relaxedInset"/>
                      <a:lightRig rig="flood" dir="t"/>
                    </a:cell3D>
                  </a:tcPr>
                </a:tc>
                <a:extLst>
                  <a:ext uri="{0D108BD9-81ED-4DB2-BD59-A6C34878D82A}">
                    <a16:rowId xmlns:a16="http://schemas.microsoft.com/office/drawing/2014/main" val="968370523"/>
                  </a:ext>
                </a:extLst>
              </a:tr>
              <a:tr h="757712">
                <a:tc>
                  <a:txBody>
                    <a:bodyPr/>
                    <a:lstStyle/>
                    <a:p>
                      <a:pPr algn="l" fontAlgn="ctr"/>
                      <a:r>
                        <a:rPr lang="en-IN" b="1">
                          <a:effectLst>
                            <a:glow rad="63500">
                              <a:schemeClr val="accent5">
                                <a:satMod val="175000"/>
                                <a:alpha val="40000"/>
                              </a:schemeClr>
                            </a:glow>
                          </a:effectLst>
                          <a:latin typeface="Arial Black" panose="020B0A04020102020204" pitchFamily="34" charset="0"/>
                        </a:rPr>
                        <a:t>2</a:t>
                      </a:r>
                    </a:p>
                  </a:txBody>
                  <a:tcPr anchor="ctr">
                    <a:cell3D prstMaterial="dkEdge">
                      <a:bevel prst="relaxedInset"/>
                      <a:lightRig rig="flood" dir="t"/>
                    </a:cell3D>
                  </a:tcPr>
                </a:tc>
                <a:tc>
                  <a:txBody>
                    <a:bodyPr/>
                    <a:lstStyle/>
                    <a:p>
                      <a:pPr algn="l" fontAlgn="ctr"/>
                      <a:r>
                        <a:rPr lang="en-IN" sz="1800" b="1" dirty="0">
                          <a:effectLst>
                            <a:glow rad="63500">
                              <a:schemeClr val="accent5">
                                <a:satMod val="175000"/>
                                <a:alpha val="40000"/>
                              </a:schemeClr>
                            </a:glow>
                          </a:effectLst>
                          <a:latin typeface="Arial Black" panose="020B0A04020102020204" pitchFamily="34" charset="0"/>
                        </a:rPr>
                        <a:t>Adaaboost with Kfold</a:t>
                      </a:r>
                    </a:p>
                  </a:txBody>
                  <a:tcPr anchor="ctr">
                    <a:cell3D prstMaterial="dkEdge">
                      <a:bevel prst="relaxedInset"/>
                      <a:lightRig rig="flood" dir="t"/>
                    </a:cell3D>
                  </a:tcPr>
                </a:tc>
                <a:tc>
                  <a:txBody>
                    <a:bodyPr/>
                    <a:lstStyle/>
                    <a:p>
                      <a:pPr algn="l" fontAlgn="ctr"/>
                      <a:r>
                        <a:rPr lang="en-IN" sz="2000" b="1" dirty="0">
                          <a:effectLst>
                            <a:glow rad="63500">
                              <a:schemeClr val="accent5">
                                <a:satMod val="175000"/>
                                <a:alpha val="40000"/>
                              </a:schemeClr>
                            </a:glow>
                          </a:effectLst>
                          <a:latin typeface="Arial Black" panose="020B0A04020102020204" pitchFamily="34" charset="0"/>
                        </a:rPr>
                        <a:t>0.898021</a:t>
                      </a:r>
                    </a:p>
                  </a:txBody>
                  <a:tcPr anchor="ctr">
                    <a:cell3D prstMaterial="dkEdge">
                      <a:bevel prst="relaxedInset"/>
                      <a:lightRig rig="flood" dir="t"/>
                    </a:cell3D>
                  </a:tcPr>
                </a:tc>
                <a:extLst>
                  <a:ext uri="{0D108BD9-81ED-4DB2-BD59-A6C34878D82A}">
                    <a16:rowId xmlns:a16="http://schemas.microsoft.com/office/drawing/2014/main" val="2295146820"/>
                  </a:ext>
                </a:extLst>
              </a:tr>
              <a:tr h="757712">
                <a:tc>
                  <a:txBody>
                    <a:bodyPr/>
                    <a:lstStyle/>
                    <a:p>
                      <a:pPr algn="l" fontAlgn="ctr"/>
                      <a:r>
                        <a:rPr lang="en-IN" b="1">
                          <a:effectLst>
                            <a:glow rad="63500">
                              <a:schemeClr val="accent5">
                                <a:satMod val="175000"/>
                                <a:alpha val="40000"/>
                              </a:schemeClr>
                            </a:glow>
                          </a:effectLst>
                          <a:latin typeface="Arial Black" panose="020B0A04020102020204" pitchFamily="34" charset="0"/>
                        </a:rPr>
                        <a:t>3</a:t>
                      </a:r>
                    </a:p>
                  </a:txBody>
                  <a:tcPr anchor="ctr">
                    <a:cell3D prstMaterial="dkEdge">
                      <a:bevel prst="relaxedInset"/>
                      <a:lightRig rig="flood" dir="t"/>
                    </a:cell3D>
                  </a:tcPr>
                </a:tc>
                <a:tc>
                  <a:txBody>
                    <a:bodyPr/>
                    <a:lstStyle/>
                    <a:p>
                      <a:pPr algn="l" fontAlgn="ctr"/>
                      <a:r>
                        <a:rPr lang="en-IN" sz="1800" b="1" dirty="0">
                          <a:effectLst>
                            <a:glow rad="63500">
                              <a:schemeClr val="accent5">
                                <a:satMod val="175000"/>
                                <a:alpha val="40000"/>
                              </a:schemeClr>
                            </a:glow>
                          </a:effectLst>
                          <a:latin typeface="Arial Black" panose="020B0A04020102020204" pitchFamily="34" charset="0"/>
                        </a:rPr>
                        <a:t>Stacking</a:t>
                      </a:r>
                    </a:p>
                  </a:txBody>
                  <a:tcPr anchor="ctr">
                    <a:cell3D prstMaterial="dkEdge">
                      <a:bevel prst="relaxedInset"/>
                      <a:lightRig rig="flood" dir="t"/>
                    </a:cell3D>
                  </a:tcPr>
                </a:tc>
                <a:tc>
                  <a:txBody>
                    <a:bodyPr/>
                    <a:lstStyle/>
                    <a:p>
                      <a:pPr algn="l" fontAlgn="ctr"/>
                      <a:r>
                        <a:rPr lang="en-IN" sz="2000" b="1" dirty="0">
                          <a:effectLst>
                            <a:glow rad="63500">
                              <a:schemeClr val="accent5">
                                <a:satMod val="175000"/>
                                <a:alpha val="40000"/>
                              </a:schemeClr>
                            </a:glow>
                          </a:effectLst>
                          <a:latin typeface="Arial Black" panose="020B0A04020102020204" pitchFamily="34" charset="0"/>
                        </a:rPr>
                        <a:t>0.574382</a:t>
                      </a:r>
                    </a:p>
                  </a:txBody>
                  <a:tcPr anchor="ctr">
                    <a:cell3D prstMaterial="dkEdge">
                      <a:bevel prst="relaxedInset"/>
                      <a:lightRig rig="flood" dir="t"/>
                    </a:cell3D>
                  </a:tcPr>
                </a:tc>
                <a:extLst>
                  <a:ext uri="{0D108BD9-81ED-4DB2-BD59-A6C34878D82A}">
                    <a16:rowId xmlns:a16="http://schemas.microsoft.com/office/drawing/2014/main" val="1448465629"/>
                  </a:ext>
                </a:extLst>
              </a:tr>
            </a:tbl>
          </a:graphicData>
        </a:graphic>
      </p:graphicFrame>
      <p:sp>
        <p:nvSpPr>
          <p:cNvPr id="3" name="TextBox 2">
            <a:extLst>
              <a:ext uri="{FF2B5EF4-FFF2-40B4-BE49-F238E27FC236}">
                <a16:creationId xmlns:a16="http://schemas.microsoft.com/office/drawing/2014/main" id="{AF1A429C-CD22-1302-F85C-9B6B2C740702}"/>
              </a:ext>
            </a:extLst>
          </p:cNvPr>
          <p:cNvSpPr txBox="1"/>
          <p:nvPr/>
        </p:nvSpPr>
        <p:spPr>
          <a:xfrm>
            <a:off x="4814047" y="424934"/>
            <a:ext cx="6096000" cy="369332"/>
          </a:xfrm>
          <a:prstGeom prst="rect">
            <a:avLst/>
          </a:prstGeom>
          <a:noFill/>
        </p:spPr>
        <p:txBody>
          <a:bodyPr wrap="square">
            <a:spAutoFit/>
          </a:bodyPr>
          <a:lstStyle/>
          <a:p>
            <a:pPr algn="l"/>
            <a:r>
              <a:rPr lang="en-IN" b="0" i="0" dirty="0">
                <a:solidFill>
                  <a:srgbClr val="126DCE"/>
                </a:solidFill>
                <a:effectLst/>
                <a:latin typeface="Arial" panose="020B0604020202020204" pitchFamily="34" charset="0"/>
              </a:rPr>
              <a:t>Plot for Final Comparison</a:t>
            </a:r>
          </a:p>
        </p:txBody>
      </p:sp>
    </p:spTree>
    <p:extLst>
      <p:ext uri="{BB962C8B-B14F-4D97-AF65-F5344CB8AC3E}">
        <p14:creationId xmlns:p14="http://schemas.microsoft.com/office/powerpoint/2010/main" val="1793062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05F328-B59E-B43D-6EDD-2A27CBA426CF}"/>
              </a:ext>
            </a:extLst>
          </p:cNvPr>
          <p:cNvSpPr>
            <a:spLocks noGrp="1"/>
          </p:cNvSpPr>
          <p:nvPr>
            <p:ph type="sldNum" sz="quarter" idx="11"/>
          </p:nvPr>
        </p:nvSpPr>
        <p:spPr/>
        <p:txBody>
          <a:bodyPr/>
          <a:lstStyle/>
          <a:p>
            <a:fld id="{75DF2D63-3FF5-D547-96B9-BE9CCD1ABA58}" type="slidenum">
              <a:rPr lang="en-US" smtClean="0"/>
              <a:t>13</a:t>
            </a:fld>
            <a:endParaRPr lang="en-US" dirty="0"/>
          </a:p>
        </p:txBody>
      </p:sp>
      <p:sp>
        <p:nvSpPr>
          <p:cNvPr id="5" name="TextBox 4">
            <a:extLst>
              <a:ext uri="{FF2B5EF4-FFF2-40B4-BE49-F238E27FC236}">
                <a16:creationId xmlns:a16="http://schemas.microsoft.com/office/drawing/2014/main" id="{04426388-4D7C-7B5A-9C80-B36C6B28A0FC}"/>
              </a:ext>
            </a:extLst>
          </p:cNvPr>
          <p:cNvSpPr txBox="1"/>
          <p:nvPr/>
        </p:nvSpPr>
        <p:spPr>
          <a:xfrm>
            <a:off x="1434354" y="1213881"/>
            <a:ext cx="9637058" cy="2862322"/>
          </a:xfrm>
          <a:prstGeom prst="rect">
            <a:avLst/>
          </a:prstGeom>
          <a:effectLst>
            <a:glow rad="228600">
              <a:schemeClr val="accent3">
                <a:satMod val="175000"/>
                <a:alpha val="40000"/>
              </a:schemeClr>
            </a:glow>
            <a:reflection blurRad="6350" stA="50000" endA="300" endPos="55000" dir="5400000" sy="-100000" algn="bl" rotWithShape="0"/>
          </a:effectLst>
          <a:scene3d>
            <a:camera prst="orthographicFront"/>
            <a:lightRig rig="threePt" dir="t"/>
          </a:scene3d>
          <a:sp3d>
            <a:bevelT prst="relaxedInset"/>
          </a:sp3d>
        </p:spPr>
        <p:style>
          <a:lnRef idx="1">
            <a:schemeClr val="accent4"/>
          </a:lnRef>
          <a:fillRef idx="2">
            <a:schemeClr val="accent4"/>
          </a:fillRef>
          <a:effectRef idx="1">
            <a:schemeClr val="accent4"/>
          </a:effectRef>
          <a:fontRef idx="minor">
            <a:schemeClr val="dk1"/>
          </a:fontRef>
        </p:style>
        <p:txBody>
          <a:bodyPr wrap="square">
            <a:spAutoFit/>
          </a:bodyPr>
          <a:lstStyle/>
          <a:p>
            <a:pPr algn="l"/>
            <a:r>
              <a:rPr lang="en-US" b="0" i="0" dirty="0">
                <a:solidFill>
                  <a:srgbClr val="126DCE"/>
                </a:solidFill>
                <a:effectLst/>
                <a:latin typeface="Arial Black" panose="020B0A04020102020204" pitchFamily="34" charset="0"/>
              </a:rPr>
              <a:t>FINAL INTERPRETATION ::::</a:t>
            </a:r>
          </a:p>
          <a:p>
            <a:pPr algn="l"/>
            <a:r>
              <a:rPr lang="en-US" b="0" i="0" dirty="0">
                <a:solidFill>
                  <a:srgbClr val="126DCE"/>
                </a:solidFill>
                <a:effectLst/>
                <a:latin typeface="Arial" panose="020B0604020202020204" pitchFamily="34" charset="0"/>
              </a:rPr>
              <a:t>Business Analysis :::</a:t>
            </a:r>
          </a:p>
          <a:p>
            <a:pPr algn="l"/>
            <a:r>
              <a:rPr lang="en-US" b="0" i="0" dirty="0">
                <a:solidFill>
                  <a:srgbClr val="353535"/>
                </a:solidFill>
                <a:effectLst/>
                <a:latin typeface="Arial" panose="020B0604020202020204" pitchFamily="34" charset="0"/>
              </a:rPr>
              <a:t>we can suggest grades 3 and 4 to people who are having a small family and also want a house at an affordable price.</a:t>
            </a:r>
          </a:p>
          <a:p>
            <a:pPr algn="l"/>
            <a:r>
              <a:rPr lang="en-US" b="0" i="0" dirty="0">
                <a:solidFill>
                  <a:srgbClr val="353535"/>
                </a:solidFill>
                <a:effectLst/>
                <a:latin typeface="Arial" panose="020B0604020202020204" pitchFamily="34" charset="0"/>
              </a:rPr>
              <a:t>people who are not having any budget issues and want to live with more comfort can be suggested with grades 1 and 2.</a:t>
            </a:r>
          </a:p>
          <a:p>
            <a:pPr algn="l"/>
            <a:endParaRPr lang="en-US" b="0" i="0" dirty="0">
              <a:solidFill>
                <a:srgbClr val="353535"/>
              </a:solidFill>
              <a:effectLst/>
              <a:latin typeface="Arial" panose="020B0604020202020204" pitchFamily="34" charset="0"/>
            </a:endParaRPr>
          </a:p>
          <a:p>
            <a:pPr algn="l"/>
            <a:r>
              <a:rPr lang="en-US" b="0" i="0" dirty="0">
                <a:solidFill>
                  <a:srgbClr val="126DCE"/>
                </a:solidFill>
                <a:effectLst/>
                <a:latin typeface="Arial" panose="020B0604020202020204" pitchFamily="34" charset="0"/>
              </a:rPr>
              <a:t>Model selection for house grade predictions ::::</a:t>
            </a:r>
          </a:p>
          <a:p>
            <a:pPr algn="l"/>
            <a:r>
              <a:rPr lang="en-US" b="0" i="0" dirty="0">
                <a:solidFill>
                  <a:srgbClr val="353535"/>
                </a:solidFill>
                <a:effectLst/>
                <a:latin typeface="Arial" panose="020B0604020202020204" pitchFamily="34" charset="0"/>
              </a:rPr>
              <a:t>After making 4 models I will choose AdaBoost with the fold method model for future predictions of the grade of the house which is giving me the highest accuracy score.</a:t>
            </a:r>
          </a:p>
        </p:txBody>
      </p:sp>
    </p:spTree>
    <p:extLst>
      <p:ext uri="{BB962C8B-B14F-4D97-AF65-F5344CB8AC3E}">
        <p14:creationId xmlns:p14="http://schemas.microsoft.com/office/powerpoint/2010/main" val="3348606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95400" y="753236"/>
            <a:ext cx="3886200" cy="1313689"/>
          </a:xfrm>
        </p:spPr>
        <p:txBody>
          <a:bodyPr/>
          <a:lstStyle/>
          <a:p>
            <a:r>
              <a:rPr lang="en-IN" dirty="0"/>
              <a:t>Business Objective</a:t>
            </a:r>
            <a:endParaRPr lang="en-US" dirty="0"/>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190625" y="2244852"/>
            <a:ext cx="3602736" cy="2993898"/>
          </a:xfrm>
        </p:spPr>
        <p:txBody>
          <a:bodyPr/>
          <a:lstStyle/>
          <a:p>
            <a:endParaRPr lang="en-US" b="1" dirty="0"/>
          </a:p>
          <a:p>
            <a:endParaRPr lang="en-US" b="1" dirty="0"/>
          </a:p>
          <a:p>
            <a:r>
              <a:rPr lang="en-US" b="1" dirty="0"/>
              <a:t>Build a predictive model to determine the Grade of house (The grades are A,B,C,D, and E).</a:t>
            </a:r>
          </a:p>
        </p:txBody>
      </p:sp>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dirty="0"/>
              <a:t>Introduction</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449824" y="2213230"/>
            <a:ext cx="5760720" cy="3806571"/>
          </a:xfrm>
        </p:spPr>
        <p:txBody>
          <a:bodyPr/>
          <a:lstStyle/>
          <a:p>
            <a:pPr marL="0" indent="0">
              <a:lnSpc>
                <a:spcPts val="2400"/>
              </a:lnSpc>
              <a:buNone/>
            </a:pPr>
            <a:r>
              <a:rPr lang="en-US" b="1" dirty="0"/>
              <a:t>Property buyers have different requirements. To facilitate this, real estate companies prefer categorizing various houses into different grades based on various parameters. This would help agents in identifying the type of house a customer is looking for. This way, the search for the house can be narrowed down by focusing only on the ‘condition of the house’. The Grade (condition of the house that ranges </a:t>
            </a:r>
            <a:r>
              <a:rPr lang="en-IN" b="1" dirty="0"/>
              <a:t>from A-E</a:t>
            </a:r>
          </a:p>
          <a:p>
            <a:pPr marL="0" indent="0">
              <a:lnSpc>
                <a:spcPts val="2400"/>
              </a:lnSpc>
              <a:buNone/>
            </a:pPr>
            <a:r>
              <a:rPr lang="en-US" b="1" dirty="0"/>
              <a:t>(Worst) ) can also be used by existing owners to list their properties for sale. Grading helps them in arriving at a price of the house.</a:t>
            </a:r>
            <a:endParaRPr lang="en-US" sz="2000" b="1" spc="0" dirty="0">
              <a:ea typeface="+mn-lt"/>
              <a:cs typeface="+mn-lt"/>
            </a:endParaRPr>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114424" y="210581"/>
            <a:ext cx="8882063" cy="893498"/>
          </a:xfrm>
        </p:spPr>
        <p:txBody>
          <a:bodyPr/>
          <a:lstStyle/>
          <a:p>
            <a:r>
              <a:rPr lang="en-US" sz="1800" dirty="0"/>
              <a:t>Min Max count of all variable Analysis</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4</a:t>
            </a:fld>
            <a:endParaRPr lang="en-US" dirty="0"/>
          </a:p>
        </p:txBody>
      </p:sp>
      <p:sp>
        <p:nvSpPr>
          <p:cNvPr id="9" name="TextBox 8">
            <a:extLst>
              <a:ext uri="{FF2B5EF4-FFF2-40B4-BE49-F238E27FC236}">
                <a16:creationId xmlns:a16="http://schemas.microsoft.com/office/drawing/2014/main" id="{0EC3954C-9014-11F6-3946-CEF67433B2F1}"/>
              </a:ext>
            </a:extLst>
          </p:cNvPr>
          <p:cNvSpPr txBox="1"/>
          <p:nvPr/>
        </p:nvSpPr>
        <p:spPr>
          <a:xfrm>
            <a:off x="990599" y="921821"/>
            <a:ext cx="1371600" cy="369332"/>
          </a:xfrm>
          <a:prstGeom prst="rect">
            <a:avLst/>
          </a:prstGeom>
          <a:noFill/>
        </p:spPr>
        <p:txBody>
          <a:bodyPr wrap="square">
            <a:spAutoFit/>
          </a:bodyPr>
          <a:lstStyle/>
          <a:p>
            <a:r>
              <a:rPr lang="en-IN" b="0" i="0" u="sng" dirty="0" err="1">
                <a:solidFill>
                  <a:srgbClr val="23527C"/>
                </a:solidFill>
                <a:effectLst/>
                <a:latin typeface="Helvetica Neue"/>
                <a:hlinkClick r:id="rId2"/>
              </a:rPr>
              <a:t>area_total</a:t>
            </a:r>
            <a:endParaRPr lang="en-IN" dirty="0"/>
          </a:p>
        </p:txBody>
      </p:sp>
      <p:graphicFrame>
        <p:nvGraphicFramePr>
          <p:cNvPr id="10" name="Table 9">
            <a:extLst>
              <a:ext uri="{FF2B5EF4-FFF2-40B4-BE49-F238E27FC236}">
                <a16:creationId xmlns:a16="http://schemas.microsoft.com/office/drawing/2014/main" id="{8A9E2E4D-8008-63BE-D0BB-2C8BB62B98EC}"/>
              </a:ext>
            </a:extLst>
          </p:cNvPr>
          <p:cNvGraphicFramePr>
            <a:graphicFrameLocks noGrp="1"/>
          </p:cNvGraphicFramePr>
          <p:nvPr>
            <p:extLst>
              <p:ext uri="{D42A27DB-BD31-4B8C-83A1-F6EECF244321}">
                <p14:modId xmlns:p14="http://schemas.microsoft.com/office/powerpoint/2010/main" val="1939710216"/>
              </p:ext>
            </p:extLst>
          </p:nvPr>
        </p:nvGraphicFramePr>
        <p:xfrm>
          <a:off x="1104899" y="1396047"/>
          <a:ext cx="1143000" cy="1249680"/>
        </p:xfrm>
        <a:graphic>
          <a:graphicData uri="http://schemas.openxmlformats.org/drawingml/2006/table">
            <a:tbl>
              <a:tblPr>
                <a:tableStyleId>{35758FB7-9AC5-4552-8A53-C91805E547FA}</a:tableStyleId>
              </a:tblPr>
              <a:tblGrid>
                <a:gridCol w="571500">
                  <a:extLst>
                    <a:ext uri="{9D8B030D-6E8A-4147-A177-3AD203B41FA5}">
                      <a16:colId xmlns:a16="http://schemas.microsoft.com/office/drawing/2014/main" val="333423515"/>
                    </a:ext>
                  </a:extLst>
                </a:gridCol>
                <a:gridCol w="571500">
                  <a:extLst>
                    <a:ext uri="{9D8B030D-6E8A-4147-A177-3AD203B41FA5}">
                      <a16:colId xmlns:a16="http://schemas.microsoft.com/office/drawing/2014/main" val="1810745202"/>
                    </a:ext>
                  </a:extLst>
                </a:gridCol>
              </a:tblGrid>
              <a:tr h="0">
                <a:tc>
                  <a:txBody>
                    <a:bodyPr/>
                    <a:lstStyle/>
                    <a:p>
                      <a:pPr algn="l" fontAlgn="t"/>
                      <a:r>
                        <a:rPr lang="en-IN" b="1">
                          <a:solidFill>
                            <a:srgbClr val="555555"/>
                          </a:solidFill>
                          <a:effectLst/>
                        </a:rPr>
                        <a:t>Minimum</a:t>
                      </a:r>
                    </a:p>
                  </a:txBody>
                  <a:tcPr marL="38100" marR="38100" marT="38100" marB="38100"/>
                </a:tc>
                <a:tc>
                  <a:txBody>
                    <a:bodyPr/>
                    <a:lstStyle/>
                    <a:p>
                      <a:pPr fontAlgn="t"/>
                      <a:r>
                        <a:rPr lang="en-IN" b="1" dirty="0">
                          <a:solidFill>
                            <a:srgbClr val="555555"/>
                          </a:solidFill>
                          <a:effectLst/>
                        </a:rPr>
                        <a:t>290</a:t>
                      </a:r>
                    </a:p>
                  </a:txBody>
                  <a:tcPr marL="38100" marR="38100" marT="38100" marB="38100"/>
                </a:tc>
                <a:extLst>
                  <a:ext uri="{0D108BD9-81ED-4DB2-BD59-A6C34878D82A}">
                    <a16:rowId xmlns:a16="http://schemas.microsoft.com/office/drawing/2014/main" val="1265778179"/>
                  </a:ext>
                </a:extLst>
              </a:tr>
              <a:tr h="0">
                <a:tc>
                  <a:txBody>
                    <a:bodyPr/>
                    <a:lstStyle/>
                    <a:p>
                      <a:pPr algn="l" fontAlgn="t"/>
                      <a:r>
                        <a:rPr lang="en-IN" b="1" dirty="0">
                          <a:solidFill>
                            <a:srgbClr val="555555"/>
                          </a:solidFill>
                          <a:effectLst/>
                        </a:rPr>
                        <a:t>Maximum</a:t>
                      </a:r>
                    </a:p>
                  </a:txBody>
                  <a:tcPr marL="38100" marR="38100" marT="38100" marB="38100"/>
                </a:tc>
                <a:tc>
                  <a:txBody>
                    <a:bodyPr/>
                    <a:lstStyle/>
                    <a:p>
                      <a:pPr fontAlgn="t"/>
                      <a:r>
                        <a:rPr lang="en-IN" b="1" dirty="0">
                          <a:solidFill>
                            <a:srgbClr val="555555"/>
                          </a:solidFill>
                          <a:effectLst/>
                        </a:rPr>
                        <a:t>360</a:t>
                      </a:r>
                    </a:p>
                  </a:txBody>
                  <a:tcPr marL="38100" marR="38100" marT="38100" marB="38100"/>
                </a:tc>
                <a:extLst>
                  <a:ext uri="{0D108BD9-81ED-4DB2-BD59-A6C34878D82A}">
                    <a16:rowId xmlns:a16="http://schemas.microsoft.com/office/drawing/2014/main" val="3516804234"/>
                  </a:ext>
                </a:extLst>
              </a:tr>
            </a:tbl>
          </a:graphicData>
        </a:graphic>
      </p:graphicFrame>
      <p:sp>
        <p:nvSpPr>
          <p:cNvPr id="12" name="TextBox 11">
            <a:extLst>
              <a:ext uri="{FF2B5EF4-FFF2-40B4-BE49-F238E27FC236}">
                <a16:creationId xmlns:a16="http://schemas.microsoft.com/office/drawing/2014/main" id="{120F82A1-E350-14E7-A05D-CE951DAB6474}"/>
              </a:ext>
            </a:extLst>
          </p:cNvPr>
          <p:cNvSpPr txBox="1"/>
          <p:nvPr/>
        </p:nvSpPr>
        <p:spPr>
          <a:xfrm>
            <a:off x="1247774" y="2673760"/>
            <a:ext cx="1114425" cy="369332"/>
          </a:xfrm>
          <a:prstGeom prst="rect">
            <a:avLst/>
          </a:prstGeom>
          <a:noFill/>
        </p:spPr>
        <p:txBody>
          <a:bodyPr wrap="square">
            <a:spAutoFit/>
          </a:bodyPr>
          <a:lstStyle/>
          <a:p>
            <a:r>
              <a:rPr lang="en-IN" b="0" i="0" u="none" strike="noStrike" dirty="0" err="1">
                <a:solidFill>
                  <a:srgbClr val="337AB7"/>
                </a:solidFill>
                <a:effectLst/>
                <a:latin typeface="Helvetica Neue"/>
                <a:hlinkClick r:id="rId3"/>
              </a:rPr>
              <a:t>trooms</a:t>
            </a:r>
            <a:endParaRPr lang="en-IN" dirty="0"/>
          </a:p>
        </p:txBody>
      </p:sp>
      <p:graphicFrame>
        <p:nvGraphicFramePr>
          <p:cNvPr id="13" name="Table 12">
            <a:extLst>
              <a:ext uri="{FF2B5EF4-FFF2-40B4-BE49-F238E27FC236}">
                <a16:creationId xmlns:a16="http://schemas.microsoft.com/office/drawing/2014/main" id="{3B26AB28-CF8F-8027-121F-282F08E139E9}"/>
              </a:ext>
            </a:extLst>
          </p:cNvPr>
          <p:cNvGraphicFramePr>
            <a:graphicFrameLocks noGrp="1"/>
          </p:cNvGraphicFramePr>
          <p:nvPr>
            <p:extLst>
              <p:ext uri="{D42A27DB-BD31-4B8C-83A1-F6EECF244321}">
                <p14:modId xmlns:p14="http://schemas.microsoft.com/office/powerpoint/2010/main" val="3610575812"/>
              </p:ext>
            </p:extLst>
          </p:nvPr>
        </p:nvGraphicFramePr>
        <p:xfrm>
          <a:off x="1154741" y="3056872"/>
          <a:ext cx="1002902" cy="1828800"/>
        </p:xfrm>
        <a:graphic>
          <a:graphicData uri="http://schemas.openxmlformats.org/drawingml/2006/table">
            <a:tbl>
              <a:tblPr>
                <a:tableStyleId>{3C2FFA5D-87B4-456A-9821-1D502468CF0F}</a:tableStyleId>
              </a:tblPr>
              <a:tblGrid>
                <a:gridCol w="501451">
                  <a:extLst>
                    <a:ext uri="{9D8B030D-6E8A-4147-A177-3AD203B41FA5}">
                      <a16:colId xmlns:a16="http://schemas.microsoft.com/office/drawing/2014/main" val="4218175779"/>
                    </a:ext>
                  </a:extLst>
                </a:gridCol>
                <a:gridCol w="501451">
                  <a:extLst>
                    <a:ext uri="{9D8B030D-6E8A-4147-A177-3AD203B41FA5}">
                      <a16:colId xmlns:a16="http://schemas.microsoft.com/office/drawing/2014/main" val="446053915"/>
                    </a:ext>
                  </a:extLst>
                </a:gridCol>
              </a:tblGrid>
              <a:tr h="339602">
                <a:tc>
                  <a:txBody>
                    <a:bodyPr/>
                    <a:lstStyle/>
                    <a:p>
                      <a:pPr algn="r"/>
                      <a:r>
                        <a:rPr lang="en-IN" b="1" dirty="0">
                          <a:effectLst/>
                        </a:rPr>
                        <a:t>9</a:t>
                      </a:r>
                    </a:p>
                  </a:txBody>
                  <a:tcPr anchor="ctr"/>
                </a:tc>
                <a:tc>
                  <a:txBody>
                    <a:bodyPr/>
                    <a:lstStyle/>
                    <a:p>
                      <a:pPr algn="ctr"/>
                      <a:r>
                        <a:rPr lang="en-IN" b="1" dirty="0">
                          <a:solidFill>
                            <a:schemeClr val="tx1"/>
                          </a:solidFill>
                          <a:effectLst/>
                        </a:rPr>
                        <a:t>641 </a:t>
                      </a:r>
                    </a:p>
                  </a:txBody>
                  <a:tcPr marL="7620" marR="7620" marT="7620" marB="7620" anchor="ctr"/>
                </a:tc>
                <a:extLst>
                  <a:ext uri="{0D108BD9-81ED-4DB2-BD59-A6C34878D82A}">
                    <a16:rowId xmlns:a16="http://schemas.microsoft.com/office/drawing/2014/main" val="2801316730"/>
                  </a:ext>
                </a:extLst>
              </a:tr>
              <a:tr h="339602">
                <a:tc>
                  <a:txBody>
                    <a:bodyPr/>
                    <a:lstStyle/>
                    <a:p>
                      <a:pPr algn="r"/>
                      <a:r>
                        <a:rPr lang="en-IN" b="1" dirty="0">
                          <a:effectLst/>
                        </a:rPr>
                        <a:t>6</a:t>
                      </a:r>
                    </a:p>
                  </a:txBody>
                  <a:tcPr anchor="ctr"/>
                </a:tc>
                <a:tc>
                  <a:txBody>
                    <a:bodyPr/>
                    <a:lstStyle/>
                    <a:p>
                      <a:pPr algn="ctr"/>
                      <a:r>
                        <a:rPr lang="en-IN" b="1" dirty="0">
                          <a:solidFill>
                            <a:schemeClr val="tx1"/>
                          </a:solidFill>
                          <a:effectLst/>
                        </a:rPr>
                        <a:t>634 </a:t>
                      </a:r>
                    </a:p>
                  </a:txBody>
                  <a:tcPr marL="7620" marR="7620" marT="7620" marB="7620" anchor="ctr"/>
                </a:tc>
                <a:extLst>
                  <a:ext uri="{0D108BD9-81ED-4DB2-BD59-A6C34878D82A}">
                    <a16:rowId xmlns:a16="http://schemas.microsoft.com/office/drawing/2014/main" val="4274748429"/>
                  </a:ext>
                </a:extLst>
              </a:tr>
              <a:tr h="339602">
                <a:tc>
                  <a:txBody>
                    <a:bodyPr/>
                    <a:lstStyle/>
                    <a:p>
                      <a:pPr algn="r"/>
                      <a:r>
                        <a:rPr lang="en-IN" b="1">
                          <a:effectLst/>
                        </a:rPr>
                        <a:t>7</a:t>
                      </a:r>
                    </a:p>
                  </a:txBody>
                  <a:tcPr anchor="ctr"/>
                </a:tc>
                <a:tc>
                  <a:txBody>
                    <a:bodyPr/>
                    <a:lstStyle/>
                    <a:p>
                      <a:pPr algn="ctr"/>
                      <a:r>
                        <a:rPr lang="en-IN" b="1" dirty="0">
                          <a:solidFill>
                            <a:schemeClr val="tx1"/>
                          </a:solidFill>
                          <a:effectLst/>
                        </a:rPr>
                        <a:t>586 </a:t>
                      </a:r>
                    </a:p>
                  </a:txBody>
                  <a:tcPr marL="7620" marR="7620" marT="7620" marB="7620" anchor="ctr"/>
                </a:tc>
                <a:extLst>
                  <a:ext uri="{0D108BD9-81ED-4DB2-BD59-A6C34878D82A}">
                    <a16:rowId xmlns:a16="http://schemas.microsoft.com/office/drawing/2014/main" val="2989018186"/>
                  </a:ext>
                </a:extLst>
              </a:tr>
              <a:tr h="339602">
                <a:tc>
                  <a:txBody>
                    <a:bodyPr/>
                    <a:lstStyle/>
                    <a:p>
                      <a:pPr algn="r"/>
                      <a:r>
                        <a:rPr lang="en-IN" b="1">
                          <a:effectLst/>
                        </a:rPr>
                        <a:t>5</a:t>
                      </a:r>
                    </a:p>
                  </a:txBody>
                  <a:tcPr anchor="ctr"/>
                </a:tc>
                <a:tc>
                  <a:txBody>
                    <a:bodyPr/>
                    <a:lstStyle/>
                    <a:p>
                      <a:pPr algn="ctr"/>
                      <a:r>
                        <a:rPr lang="en-IN" b="1" dirty="0">
                          <a:solidFill>
                            <a:schemeClr val="tx1"/>
                          </a:solidFill>
                          <a:effectLst/>
                        </a:rPr>
                        <a:t>574 </a:t>
                      </a:r>
                    </a:p>
                  </a:txBody>
                  <a:tcPr marL="7620" marR="7620" marT="7620" marB="7620" anchor="ctr"/>
                </a:tc>
                <a:extLst>
                  <a:ext uri="{0D108BD9-81ED-4DB2-BD59-A6C34878D82A}">
                    <a16:rowId xmlns:a16="http://schemas.microsoft.com/office/drawing/2014/main" val="2738943913"/>
                  </a:ext>
                </a:extLst>
              </a:tr>
              <a:tr h="339602">
                <a:tc>
                  <a:txBody>
                    <a:bodyPr/>
                    <a:lstStyle/>
                    <a:p>
                      <a:pPr algn="r"/>
                      <a:r>
                        <a:rPr lang="en-IN" b="1">
                          <a:effectLst/>
                        </a:rPr>
                        <a:t>8</a:t>
                      </a:r>
                    </a:p>
                  </a:txBody>
                  <a:tcPr anchor="ctr"/>
                </a:tc>
                <a:tc>
                  <a:txBody>
                    <a:bodyPr/>
                    <a:lstStyle/>
                    <a:p>
                      <a:pPr algn="ctr"/>
                      <a:r>
                        <a:rPr lang="en-IN" b="1" dirty="0">
                          <a:solidFill>
                            <a:schemeClr val="tx1"/>
                          </a:solidFill>
                          <a:effectLst/>
                        </a:rPr>
                        <a:t>565 </a:t>
                      </a:r>
                    </a:p>
                  </a:txBody>
                  <a:tcPr marL="7620" marR="7620" marT="7620" marB="7620" anchor="ctr"/>
                </a:tc>
                <a:extLst>
                  <a:ext uri="{0D108BD9-81ED-4DB2-BD59-A6C34878D82A}">
                    <a16:rowId xmlns:a16="http://schemas.microsoft.com/office/drawing/2014/main" val="105417950"/>
                  </a:ext>
                </a:extLst>
              </a:tr>
            </a:tbl>
          </a:graphicData>
        </a:graphic>
      </p:graphicFrame>
      <p:sp>
        <p:nvSpPr>
          <p:cNvPr id="15" name="TextBox 14">
            <a:extLst>
              <a:ext uri="{FF2B5EF4-FFF2-40B4-BE49-F238E27FC236}">
                <a16:creationId xmlns:a16="http://schemas.microsoft.com/office/drawing/2014/main" id="{FCF98FC1-C8DF-ED10-EF5E-3B8259B8FD74}"/>
              </a:ext>
            </a:extLst>
          </p:cNvPr>
          <p:cNvSpPr txBox="1"/>
          <p:nvPr/>
        </p:nvSpPr>
        <p:spPr>
          <a:xfrm>
            <a:off x="977026" y="4939599"/>
            <a:ext cx="1504950" cy="369332"/>
          </a:xfrm>
          <a:prstGeom prst="rect">
            <a:avLst/>
          </a:prstGeom>
          <a:noFill/>
        </p:spPr>
        <p:txBody>
          <a:bodyPr wrap="square">
            <a:spAutoFit/>
          </a:bodyPr>
          <a:lstStyle/>
          <a:p>
            <a:r>
              <a:rPr lang="en-IN" b="0" i="0" u="sng" dirty="0" err="1">
                <a:solidFill>
                  <a:srgbClr val="23527C"/>
                </a:solidFill>
                <a:effectLst/>
                <a:latin typeface="Helvetica Neue"/>
                <a:hlinkClick r:id="rId4"/>
              </a:rPr>
              <a:t>nbedrooms</a:t>
            </a:r>
            <a:endParaRPr lang="en-IN" dirty="0"/>
          </a:p>
        </p:txBody>
      </p:sp>
      <p:graphicFrame>
        <p:nvGraphicFramePr>
          <p:cNvPr id="16" name="Table 15">
            <a:extLst>
              <a:ext uri="{FF2B5EF4-FFF2-40B4-BE49-F238E27FC236}">
                <a16:creationId xmlns:a16="http://schemas.microsoft.com/office/drawing/2014/main" id="{895819B7-E281-D1F6-61FF-812C8F12BF01}"/>
              </a:ext>
            </a:extLst>
          </p:cNvPr>
          <p:cNvGraphicFramePr>
            <a:graphicFrameLocks noGrp="1"/>
          </p:cNvGraphicFramePr>
          <p:nvPr>
            <p:extLst>
              <p:ext uri="{D42A27DB-BD31-4B8C-83A1-F6EECF244321}">
                <p14:modId xmlns:p14="http://schemas.microsoft.com/office/powerpoint/2010/main" val="1487851602"/>
              </p:ext>
            </p:extLst>
          </p:nvPr>
        </p:nvGraphicFramePr>
        <p:xfrm>
          <a:off x="1104899" y="5336964"/>
          <a:ext cx="1143000" cy="1249680"/>
        </p:xfrm>
        <a:graphic>
          <a:graphicData uri="http://schemas.openxmlformats.org/drawingml/2006/table">
            <a:tbl>
              <a:tblPr>
                <a:tableStyleId>{3C2FFA5D-87B4-456A-9821-1D502468CF0F}</a:tableStyleId>
              </a:tblPr>
              <a:tblGrid>
                <a:gridCol w="571500">
                  <a:extLst>
                    <a:ext uri="{9D8B030D-6E8A-4147-A177-3AD203B41FA5}">
                      <a16:colId xmlns:a16="http://schemas.microsoft.com/office/drawing/2014/main" val="2393201598"/>
                    </a:ext>
                  </a:extLst>
                </a:gridCol>
                <a:gridCol w="571500">
                  <a:extLst>
                    <a:ext uri="{9D8B030D-6E8A-4147-A177-3AD203B41FA5}">
                      <a16:colId xmlns:a16="http://schemas.microsoft.com/office/drawing/2014/main" val="2656337333"/>
                    </a:ext>
                  </a:extLst>
                </a:gridCol>
              </a:tblGrid>
              <a:tr h="0">
                <a:tc>
                  <a:txBody>
                    <a:bodyPr/>
                    <a:lstStyle/>
                    <a:p>
                      <a:pPr algn="l" fontAlgn="t"/>
                      <a:r>
                        <a:rPr lang="en-IN" b="1" dirty="0">
                          <a:solidFill>
                            <a:srgbClr val="555555"/>
                          </a:solidFill>
                          <a:effectLst/>
                        </a:rPr>
                        <a:t>Minimum</a:t>
                      </a:r>
                    </a:p>
                  </a:txBody>
                  <a:tcPr marL="38100" marR="38100" marT="38100" marB="38100"/>
                </a:tc>
                <a:tc>
                  <a:txBody>
                    <a:bodyPr/>
                    <a:lstStyle/>
                    <a:p>
                      <a:pPr fontAlgn="t"/>
                      <a:r>
                        <a:rPr lang="en-IN" b="1" dirty="0">
                          <a:solidFill>
                            <a:srgbClr val="555555"/>
                          </a:solidFill>
                          <a:effectLst/>
                        </a:rPr>
                        <a:t>2</a:t>
                      </a:r>
                    </a:p>
                  </a:txBody>
                  <a:tcPr marL="38100" marR="38100" marT="38100" marB="38100"/>
                </a:tc>
                <a:extLst>
                  <a:ext uri="{0D108BD9-81ED-4DB2-BD59-A6C34878D82A}">
                    <a16:rowId xmlns:a16="http://schemas.microsoft.com/office/drawing/2014/main" val="2487995310"/>
                  </a:ext>
                </a:extLst>
              </a:tr>
              <a:tr h="0">
                <a:tc>
                  <a:txBody>
                    <a:bodyPr/>
                    <a:lstStyle/>
                    <a:p>
                      <a:pPr algn="l" fontAlgn="t"/>
                      <a:r>
                        <a:rPr lang="en-IN" b="1">
                          <a:solidFill>
                            <a:srgbClr val="555555"/>
                          </a:solidFill>
                          <a:effectLst/>
                        </a:rPr>
                        <a:t>Maximum</a:t>
                      </a:r>
                    </a:p>
                  </a:txBody>
                  <a:tcPr marL="38100" marR="38100" marT="38100" marB="38100"/>
                </a:tc>
                <a:tc>
                  <a:txBody>
                    <a:bodyPr/>
                    <a:lstStyle/>
                    <a:p>
                      <a:pPr fontAlgn="t"/>
                      <a:r>
                        <a:rPr lang="en-IN" b="1" dirty="0">
                          <a:solidFill>
                            <a:srgbClr val="555555"/>
                          </a:solidFill>
                          <a:effectLst/>
                        </a:rPr>
                        <a:t>8</a:t>
                      </a:r>
                    </a:p>
                  </a:txBody>
                  <a:tcPr marL="38100" marR="38100" marT="38100" marB="38100"/>
                </a:tc>
                <a:extLst>
                  <a:ext uri="{0D108BD9-81ED-4DB2-BD59-A6C34878D82A}">
                    <a16:rowId xmlns:a16="http://schemas.microsoft.com/office/drawing/2014/main" val="3409492212"/>
                  </a:ext>
                </a:extLst>
              </a:tr>
            </a:tbl>
          </a:graphicData>
        </a:graphic>
      </p:graphicFrame>
      <p:sp>
        <p:nvSpPr>
          <p:cNvPr id="18" name="TextBox 17">
            <a:extLst>
              <a:ext uri="{FF2B5EF4-FFF2-40B4-BE49-F238E27FC236}">
                <a16:creationId xmlns:a16="http://schemas.microsoft.com/office/drawing/2014/main" id="{163F60D2-340D-674D-1BEF-C32DBB3A0C6C}"/>
              </a:ext>
            </a:extLst>
          </p:cNvPr>
          <p:cNvSpPr txBox="1"/>
          <p:nvPr/>
        </p:nvSpPr>
        <p:spPr>
          <a:xfrm>
            <a:off x="3162300" y="929163"/>
            <a:ext cx="1676400" cy="369332"/>
          </a:xfrm>
          <a:prstGeom prst="rect">
            <a:avLst/>
          </a:prstGeom>
          <a:noFill/>
        </p:spPr>
        <p:txBody>
          <a:bodyPr wrap="square">
            <a:spAutoFit/>
          </a:bodyPr>
          <a:lstStyle/>
          <a:p>
            <a:r>
              <a:rPr lang="en-IN" b="0" i="0" u="sng" dirty="0" err="1">
                <a:solidFill>
                  <a:srgbClr val="23527C"/>
                </a:solidFill>
                <a:effectLst/>
                <a:latin typeface="Helvetica Neue"/>
                <a:hlinkClick r:id="rId5"/>
              </a:rPr>
              <a:t>nbwashrooms</a:t>
            </a:r>
            <a:endParaRPr lang="en-IN" dirty="0"/>
          </a:p>
        </p:txBody>
      </p:sp>
      <p:graphicFrame>
        <p:nvGraphicFramePr>
          <p:cNvPr id="19" name="Table 18">
            <a:extLst>
              <a:ext uri="{FF2B5EF4-FFF2-40B4-BE49-F238E27FC236}">
                <a16:creationId xmlns:a16="http://schemas.microsoft.com/office/drawing/2014/main" id="{5AFC8A41-9AF8-D7C8-58B8-DF6857300239}"/>
              </a:ext>
            </a:extLst>
          </p:cNvPr>
          <p:cNvGraphicFramePr>
            <a:graphicFrameLocks noGrp="1"/>
          </p:cNvGraphicFramePr>
          <p:nvPr>
            <p:extLst>
              <p:ext uri="{D42A27DB-BD31-4B8C-83A1-F6EECF244321}">
                <p14:modId xmlns:p14="http://schemas.microsoft.com/office/powerpoint/2010/main" val="1737130260"/>
              </p:ext>
            </p:extLst>
          </p:nvPr>
        </p:nvGraphicFramePr>
        <p:xfrm>
          <a:off x="3162300" y="1396047"/>
          <a:ext cx="1143000" cy="1249680"/>
        </p:xfrm>
        <a:graphic>
          <a:graphicData uri="http://schemas.openxmlformats.org/drawingml/2006/table">
            <a:tbl>
              <a:tblPr>
                <a:tableStyleId>{3C2FFA5D-87B4-456A-9821-1D502468CF0F}</a:tableStyleId>
              </a:tblPr>
              <a:tblGrid>
                <a:gridCol w="571500">
                  <a:extLst>
                    <a:ext uri="{9D8B030D-6E8A-4147-A177-3AD203B41FA5}">
                      <a16:colId xmlns:a16="http://schemas.microsoft.com/office/drawing/2014/main" val="1538738981"/>
                    </a:ext>
                  </a:extLst>
                </a:gridCol>
                <a:gridCol w="571500">
                  <a:extLst>
                    <a:ext uri="{9D8B030D-6E8A-4147-A177-3AD203B41FA5}">
                      <a16:colId xmlns:a16="http://schemas.microsoft.com/office/drawing/2014/main" val="3384401791"/>
                    </a:ext>
                  </a:extLst>
                </a:gridCol>
              </a:tblGrid>
              <a:tr h="0">
                <a:tc>
                  <a:txBody>
                    <a:bodyPr/>
                    <a:lstStyle/>
                    <a:p>
                      <a:pPr algn="l" fontAlgn="t"/>
                      <a:r>
                        <a:rPr lang="en-IN" b="1" dirty="0">
                          <a:solidFill>
                            <a:srgbClr val="555555"/>
                          </a:solidFill>
                          <a:effectLst/>
                        </a:rPr>
                        <a:t>Minimum</a:t>
                      </a:r>
                    </a:p>
                  </a:txBody>
                  <a:tcPr marL="38100" marR="38100" marT="38100" marB="38100"/>
                </a:tc>
                <a:tc>
                  <a:txBody>
                    <a:bodyPr/>
                    <a:lstStyle/>
                    <a:p>
                      <a:pPr fontAlgn="t"/>
                      <a:r>
                        <a:rPr lang="en-IN" b="1" dirty="0">
                          <a:solidFill>
                            <a:srgbClr val="555555"/>
                          </a:solidFill>
                          <a:effectLst/>
                        </a:rPr>
                        <a:t>1</a:t>
                      </a:r>
                    </a:p>
                  </a:txBody>
                  <a:tcPr marL="38100" marR="38100" marT="38100" marB="38100"/>
                </a:tc>
                <a:extLst>
                  <a:ext uri="{0D108BD9-81ED-4DB2-BD59-A6C34878D82A}">
                    <a16:rowId xmlns:a16="http://schemas.microsoft.com/office/drawing/2014/main" val="682196592"/>
                  </a:ext>
                </a:extLst>
              </a:tr>
              <a:tr h="0">
                <a:tc>
                  <a:txBody>
                    <a:bodyPr/>
                    <a:lstStyle/>
                    <a:p>
                      <a:pPr algn="l" fontAlgn="t"/>
                      <a:r>
                        <a:rPr lang="en-IN" b="1">
                          <a:solidFill>
                            <a:srgbClr val="555555"/>
                          </a:solidFill>
                          <a:effectLst/>
                        </a:rPr>
                        <a:t>Maximum</a:t>
                      </a:r>
                    </a:p>
                  </a:txBody>
                  <a:tcPr marL="38100" marR="38100" marT="38100" marB="38100"/>
                </a:tc>
                <a:tc>
                  <a:txBody>
                    <a:bodyPr/>
                    <a:lstStyle/>
                    <a:p>
                      <a:pPr fontAlgn="t"/>
                      <a:r>
                        <a:rPr lang="en-IN" b="1" dirty="0">
                          <a:solidFill>
                            <a:srgbClr val="555555"/>
                          </a:solidFill>
                          <a:effectLst/>
                        </a:rPr>
                        <a:t>8</a:t>
                      </a:r>
                    </a:p>
                  </a:txBody>
                  <a:tcPr marL="38100" marR="38100" marT="38100" marB="38100"/>
                </a:tc>
                <a:extLst>
                  <a:ext uri="{0D108BD9-81ED-4DB2-BD59-A6C34878D82A}">
                    <a16:rowId xmlns:a16="http://schemas.microsoft.com/office/drawing/2014/main" val="2578389982"/>
                  </a:ext>
                </a:extLst>
              </a:tr>
            </a:tbl>
          </a:graphicData>
        </a:graphic>
      </p:graphicFrame>
      <p:sp>
        <p:nvSpPr>
          <p:cNvPr id="21" name="TextBox 20">
            <a:extLst>
              <a:ext uri="{FF2B5EF4-FFF2-40B4-BE49-F238E27FC236}">
                <a16:creationId xmlns:a16="http://schemas.microsoft.com/office/drawing/2014/main" id="{72C2C28F-C47B-78D9-7D16-B8577F79F8FF}"/>
              </a:ext>
            </a:extLst>
          </p:cNvPr>
          <p:cNvSpPr txBox="1"/>
          <p:nvPr/>
        </p:nvSpPr>
        <p:spPr>
          <a:xfrm>
            <a:off x="3013251" y="2964345"/>
            <a:ext cx="1676400" cy="369332"/>
          </a:xfrm>
          <a:prstGeom prst="rect">
            <a:avLst/>
          </a:prstGeom>
          <a:noFill/>
        </p:spPr>
        <p:txBody>
          <a:bodyPr wrap="square">
            <a:spAutoFit/>
          </a:bodyPr>
          <a:lstStyle/>
          <a:p>
            <a:r>
              <a:rPr lang="en-IN" b="0" i="0" u="none" strike="noStrike" dirty="0" err="1">
                <a:solidFill>
                  <a:srgbClr val="337AB7"/>
                </a:solidFill>
                <a:effectLst/>
                <a:latin typeface="Helvetica Neue"/>
                <a:hlinkClick r:id="rId6"/>
              </a:rPr>
              <a:t>twashrooms</a:t>
            </a:r>
            <a:endParaRPr lang="en-IN" dirty="0"/>
          </a:p>
        </p:txBody>
      </p:sp>
      <p:graphicFrame>
        <p:nvGraphicFramePr>
          <p:cNvPr id="22" name="Table 21">
            <a:extLst>
              <a:ext uri="{FF2B5EF4-FFF2-40B4-BE49-F238E27FC236}">
                <a16:creationId xmlns:a16="http://schemas.microsoft.com/office/drawing/2014/main" id="{30F6C85B-E073-B04E-6474-F58B2E8F62A0}"/>
              </a:ext>
            </a:extLst>
          </p:cNvPr>
          <p:cNvGraphicFramePr>
            <a:graphicFrameLocks noGrp="1"/>
          </p:cNvGraphicFramePr>
          <p:nvPr>
            <p:extLst>
              <p:ext uri="{D42A27DB-BD31-4B8C-83A1-F6EECF244321}">
                <p14:modId xmlns:p14="http://schemas.microsoft.com/office/powerpoint/2010/main" val="297772450"/>
              </p:ext>
            </p:extLst>
          </p:nvPr>
        </p:nvGraphicFramePr>
        <p:xfrm>
          <a:off x="3067050" y="3424443"/>
          <a:ext cx="1143000" cy="1359382"/>
        </p:xfrm>
        <a:graphic>
          <a:graphicData uri="http://schemas.openxmlformats.org/drawingml/2006/table">
            <a:tbl>
              <a:tblPr>
                <a:tableStyleId>{3C2FFA5D-87B4-456A-9821-1D502468CF0F}</a:tableStyleId>
              </a:tblPr>
              <a:tblGrid>
                <a:gridCol w="814388">
                  <a:extLst>
                    <a:ext uri="{9D8B030D-6E8A-4147-A177-3AD203B41FA5}">
                      <a16:colId xmlns:a16="http://schemas.microsoft.com/office/drawing/2014/main" val="2646627371"/>
                    </a:ext>
                  </a:extLst>
                </a:gridCol>
                <a:gridCol w="328612">
                  <a:extLst>
                    <a:ext uri="{9D8B030D-6E8A-4147-A177-3AD203B41FA5}">
                      <a16:colId xmlns:a16="http://schemas.microsoft.com/office/drawing/2014/main" val="1848049534"/>
                    </a:ext>
                  </a:extLst>
                </a:gridCol>
              </a:tblGrid>
              <a:tr h="679691">
                <a:tc>
                  <a:txBody>
                    <a:bodyPr/>
                    <a:lstStyle/>
                    <a:p>
                      <a:pPr algn="l" fontAlgn="t"/>
                      <a:r>
                        <a:rPr lang="en-IN" b="1" dirty="0">
                          <a:solidFill>
                            <a:srgbClr val="555555"/>
                          </a:solidFill>
                          <a:effectLst/>
                        </a:rPr>
                        <a:t>Minimum</a:t>
                      </a:r>
                    </a:p>
                  </a:txBody>
                  <a:tcPr marL="38100" marR="38100" marT="38100" marB="38100"/>
                </a:tc>
                <a:tc>
                  <a:txBody>
                    <a:bodyPr/>
                    <a:lstStyle/>
                    <a:p>
                      <a:pPr fontAlgn="t"/>
                      <a:r>
                        <a:rPr lang="en-IN" b="1" dirty="0">
                          <a:solidFill>
                            <a:srgbClr val="555555"/>
                          </a:solidFill>
                          <a:effectLst/>
                        </a:rPr>
                        <a:t>2</a:t>
                      </a:r>
                    </a:p>
                  </a:txBody>
                  <a:tcPr marL="38100" marR="38100" marT="38100" marB="38100"/>
                </a:tc>
                <a:extLst>
                  <a:ext uri="{0D108BD9-81ED-4DB2-BD59-A6C34878D82A}">
                    <a16:rowId xmlns:a16="http://schemas.microsoft.com/office/drawing/2014/main" val="644950423"/>
                  </a:ext>
                </a:extLst>
              </a:tr>
              <a:tr h="679691">
                <a:tc>
                  <a:txBody>
                    <a:bodyPr/>
                    <a:lstStyle/>
                    <a:p>
                      <a:pPr algn="l" fontAlgn="t"/>
                      <a:r>
                        <a:rPr lang="en-IN" b="1" dirty="0">
                          <a:solidFill>
                            <a:srgbClr val="555555"/>
                          </a:solidFill>
                          <a:effectLst/>
                        </a:rPr>
                        <a:t>Maximum</a:t>
                      </a:r>
                    </a:p>
                  </a:txBody>
                  <a:tcPr marL="38100" marR="38100" marT="38100" marB="38100"/>
                </a:tc>
                <a:tc>
                  <a:txBody>
                    <a:bodyPr/>
                    <a:lstStyle/>
                    <a:p>
                      <a:pPr fontAlgn="t"/>
                      <a:r>
                        <a:rPr lang="en-IN" b="1" dirty="0">
                          <a:solidFill>
                            <a:srgbClr val="555555"/>
                          </a:solidFill>
                          <a:effectLst/>
                        </a:rPr>
                        <a:t>10</a:t>
                      </a:r>
                    </a:p>
                  </a:txBody>
                  <a:tcPr marL="38100" marR="38100" marT="38100" marB="38100"/>
                </a:tc>
                <a:extLst>
                  <a:ext uri="{0D108BD9-81ED-4DB2-BD59-A6C34878D82A}">
                    <a16:rowId xmlns:a16="http://schemas.microsoft.com/office/drawing/2014/main" val="1886783495"/>
                  </a:ext>
                </a:extLst>
              </a:tr>
            </a:tbl>
          </a:graphicData>
        </a:graphic>
      </p:graphicFrame>
      <p:sp>
        <p:nvSpPr>
          <p:cNvPr id="24" name="TextBox 23">
            <a:extLst>
              <a:ext uri="{FF2B5EF4-FFF2-40B4-BE49-F238E27FC236}">
                <a16:creationId xmlns:a16="http://schemas.microsoft.com/office/drawing/2014/main" id="{6F590662-BBDB-04B3-CBEF-EBF30257B6AD}"/>
              </a:ext>
            </a:extLst>
          </p:cNvPr>
          <p:cNvSpPr txBox="1"/>
          <p:nvPr/>
        </p:nvSpPr>
        <p:spPr>
          <a:xfrm>
            <a:off x="3362325" y="5134662"/>
            <a:ext cx="1695450" cy="369332"/>
          </a:xfrm>
          <a:prstGeom prst="rect">
            <a:avLst/>
          </a:prstGeom>
          <a:noFill/>
        </p:spPr>
        <p:txBody>
          <a:bodyPr wrap="square">
            <a:spAutoFit/>
          </a:bodyPr>
          <a:lstStyle/>
          <a:p>
            <a:r>
              <a:rPr lang="en-IN" b="0" i="0" u="none" strike="noStrike" dirty="0">
                <a:solidFill>
                  <a:srgbClr val="337AB7"/>
                </a:solidFill>
                <a:effectLst/>
                <a:latin typeface="Helvetica Neue"/>
                <a:hlinkClick r:id="rId7"/>
              </a:rPr>
              <a:t>roof</a:t>
            </a:r>
            <a:endParaRPr lang="en-IN" dirty="0"/>
          </a:p>
        </p:txBody>
      </p:sp>
      <p:graphicFrame>
        <p:nvGraphicFramePr>
          <p:cNvPr id="25" name="Table 24">
            <a:extLst>
              <a:ext uri="{FF2B5EF4-FFF2-40B4-BE49-F238E27FC236}">
                <a16:creationId xmlns:a16="http://schemas.microsoft.com/office/drawing/2014/main" id="{96687F16-850D-BEFC-7F07-1E4A335CEF81}"/>
              </a:ext>
            </a:extLst>
          </p:cNvPr>
          <p:cNvGraphicFramePr>
            <a:graphicFrameLocks noGrp="1"/>
          </p:cNvGraphicFramePr>
          <p:nvPr>
            <p:extLst>
              <p:ext uri="{D42A27DB-BD31-4B8C-83A1-F6EECF244321}">
                <p14:modId xmlns:p14="http://schemas.microsoft.com/office/powerpoint/2010/main" val="2104203454"/>
              </p:ext>
            </p:extLst>
          </p:nvPr>
        </p:nvGraphicFramePr>
        <p:xfrm>
          <a:off x="3067050" y="5654041"/>
          <a:ext cx="1184594" cy="731520"/>
        </p:xfrm>
        <a:graphic>
          <a:graphicData uri="http://schemas.openxmlformats.org/drawingml/2006/table">
            <a:tbl>
              <a:tblPr>
                <a:tableStyleId>{3C2FFA5D-87B4-456A-9821-1D502468CF0F}</a:tableStyleId>
              </a:tblPr>
              <a:tblGrid>
                <a:gridCol w="346393">
                  <a:extLst>
                    <a:ext uri="{9D8B030D-6E8A-4147-A177-3AD203B41FA5}">
                      <a16:colId xmlns:a16="http://schemas.microsoft.com/office/drawing/2014/main" val="1339895315"/>
                    </a:ext>
                  </a:extLst>
                </a:gridCol>
                <a:gridCol w="838201">
                  <a:extLst>
                    <a:ext uri="{9D8B030D-6E8A-4147-A177-3AD203B41FA5}">
                      <a16:colId xmlns:a16="http://schemas.microsoft.com/office/drawing/2014/main" val="2863052337"/>
                    </a:ext>
                  </a:extLst>
                </a:gridCol>
              </a:tblGrid>
              <a:tr h="0">
                <a:tc>
                  <a:txBody>
                    <a:bodyPr/>
                    <a:lstStyle/>
                    <a:p>
                      <a:pPr algn="r"/>
                      <a:r>
                        <a:rPr lang="en-IN" b="0">
                          <a:effectLst/>
                        </a:rPr>
                        <a:t>1</a:t>
                      </a:r>
                    </a:p>
                  </a:txBody>
                  <a:tcPr anchor="ctr"/>
                </a:tc>
                <a:tc>
                  <a:txBody>
                    <a:bodyPr/>
                    <a:lstStyle/>
                    <a:p>
                      <a:pPr algn="ctr"/>
                      <a:r>
                        <a:rPr lang="en-IN" dirty="0">
                          <a:solidFill>
                            <a:schemeClr val="tx1"/>
                          </a:solidFill>
                          <a:effectLst/>
                        </a:rPr>
                        <a:t>1543 </a:t>
                      </a:r>
                    </a:p>
                  </a:txBody>
                  <a:tcPr marL="7620" marR="7620" marT="7620" marB="7620" anchor="ctr"/>
                </a:tc>
                <a:extLst>
                  <a:ext uri="{0D108BD9-81ED-4DB2-BD59-A6C34878D82A}">
                    <a16:rowId xmlns:a16="http://schemas.microsoft.com/office/drawing/2014/main" val="302106535"/>
                  </a:ext>
                </a:extLst>
              </a:tr>
              <a:tr h="0">
                <a:tc>
                  <a:txBody>
                    <a:bodyPr/>
                    <a:lstStyle/>
                    <a:p>
                      <a:pPr algn="r"/>
                      <a:r>
                        <a:rPr lang="en-IN" b="0">
                          <a:effectLst/>
                        </a:rPr>
                        <a:t>0</a:t>
                      </a:r>
                    </a:p>
                  </a:txBody>
                  <a:tcPr anchor="ctr"/>
                </a:tc>
                <a:tc>
                  <a:txBody>
                    <a:bodyPr/>
                    <a:lstStyle/>
                    <a:p>
                      <a:pPr algn="ctr"/>
                      <a:r>
                        <a:rPr lang="en-IN" dirty="0">
                          <a:solidFill>
                            <a:schemeClr val="tx1"/>
                          </a:solidFill>
                          <a:effectLst/>
                        </a:rPr>
                        <a:t>1457 </a:t>
                      </a:r>
                    </a:p>
                  </a:txBody>
                  <a:tcPr marL="7620" marR="7620" marT="7620" marB="7620" anchor="ctr"/>
                </a:tc>
                <a:extLst>
                  <a:ext uri="{0D108BD9-81ED-4DB2-BD59-A6C34878D82A}">
                    <a16:rowId xmlns:a16="http://schemas.microsoft.com/office/drawing/2014/main" val="1393174409"/>
                  </a:ext>
                </a:extLst>
              </a:tr>
            </a:tbl>
          </a:graphicData>
        </a:graphic>
      </p:graphicFrame>
      <p:sp>
        <p:nvSpPr>
          <p:cNvPr id="29" name="TextBox 28">
            <a:extLst>
              <a:ext uri="{FF2B5EF4-FFF2-40B4-BE49-F238E27FC236}">
                <a16:creationId xmlns:a16="http://schemas.microsoft.com/office/drawing/2014/main" id="{1D2FE7E9-84D7-DC99-B8FD-59D4A5E0A42E}"/>
              </a:ext>
            </a:extLst>
          </p:cNvPr>
          <p:cNvSpPr txBox="1"/>
          <p:nvPr/>
        </p:nvSpPr>
        <p:spPr>
          <a:xfrm>
            <a:off x="5519737" y="921821"/>
            <a:ext cx="1695450" cy="369332"/>
          </a:xfrm>
          <a:prstGeom prst="rect">
            <a:avLst/>
          </a:prstGeom>
          <a:noFill/>
        </p:spPr>
        <p:txBody>
          <a:bodyPr wrap="square">
            <a:spAutoFit/>
          </a:bodyPr>
          <a:lstStyle/>
          <a:p>
            <a:r>
              <a:rPr lang="en-IN" b="0" i="0" u="none" strike="noStrike" dirty="0" err="1">
                <a:solidFill>
                  <a:srgbClr val="337AB7"/>
                </a:solidFill>
                <a:effectLst/>
                <a:latin typeface="Helvetica Neue"/>
                <a:hlinkClick r:id="rId8"/>
              </a:rPr>
              <a:t>lawn_area</a:t>
            </a:r>
            <a:endParaRPr lang="en-IN" dirty="0"/>
          </a:p>
        </p:txBody>
      </p:sp>
      <p:graphicFrame>
        <p:nvGraphicFramePr>
          <p:cNvPr id="30" name="Table 29">
            <a:extLst>
              <a:ext uri="{FF2B5EF4-FFF2-40B4-BE49-F238E27FC236}">
                <a16:creationId xmlns:a16="http://schemas.microsoft.com/office/drawing/2014/main" id="{9C6D30A7-9661-4377-A049-B22DBB7831AC}"/>
              </a:ext>
            </a:extLst>
          </p:cNvPr>
          <p:cNvGraphicFramePr>
            <a:graphicFrameLocks noGrp="1"/>
          </p:cNvGraphicFramePr>
          <p:nvPr>
            <p:extLst>
              <p:ext uri="{D42A27DB-BD31-4B8C-83A1-F6EECF244321}">
                <p14:modId xmlns:p14="http://schemas.microsoft.com/office/powerpoint/2010/main" val="1984861244"/>
              </p:ext>
            </p:extLst>
          </p:nvPr>
        </p:nvGraphicFramePr>
        <p:xfrm>
          <a:off x="5549153" y="1515035"/>
          <a:ext cx="1646986" cy="1297638"/>
        </p:xfrm>
        <a:graphic>
          <a:graphicData uri="http://schemas.openxmlformats.org/drawingml/2006/table">
            <a:tbl>
              <a:tblPr>
                <a:tableStyleId>{3C2FFA5D-87B4-456A-9821-1D502468CF0F}</a:tableStyleId>
              </a:tblPr>
              <a:tblGrid>
                <a:gridCol w="823493">
                  <a:extLst>
                    <a:ext uri="{9D8B030D-6E8A-4147-A177-3AD203B41FA5}">
                      <a16:colId xmlns:a16="http://schemas.microsoft.com/office/drawing/2014/main" val="1738080375"/>
                    </a:ext>
                  </a:extLst>
                </a:gridCol>
                <a:gridCol w="823493">
                  <a:extLst>
                    <a:ext uri="{9D8B030D-6E8A-4147-A177-3AD203B41FA5}">
                      <a16:colId xmlns:a16="http://schemas.microsoft.com/office/drawing/2014/main" val="3482439385"/>
                    </a:ext>
                  </a:extLst>
                </a:gridCol>
              </a:tblGrid>
              <a:tr h="648819">
                <a:tc>
                  <a:txBody>
                    <a:bodyPr/>
                    <a:lstStyle/>
                    <a:p>
                      <a:pPr algn="l" fontAlgn="t"/>
                      <a:r>
                        <a:rPr lang="en-IN" b="1" dirty="0">
                          <a:solidFill>
                            <a:srgbClr val="555555"/>
                          </a:solidFill>
                          <a:effectLst/>
                        </a:rPr>
                        <a:t>Minimum</a:t>
                      </a:r>
                    </a:p>
                  </a:txBody>
                  <a:tcPr marL="38100" marR="38100" marT="38100" marB="38100"/>
                </a:tc>
                <a:tc>
                  <a:txBody>
                    <a:bodyPr/>
                    <a:lstStyle/>
                    <a:p>
                      <a:pPr fontAlgn="t"/>
                      <a:r>
                        <a:rPr lang="en-IN" b="1" dirty="0">
                          <a:solidFill>
                            <a:srgbClr val="555555"/>
                          </a:solidFill>
                          <a:effectLst/>
                        </a:rPr>
                        <a:t>70</a:t>
                      </a:r>
                    </a:p>
                  </a:txBody>
                  <a:tcPr marL="38100" marR="38100" marT="38100" marB="38100"/>
                </a:tc>
                <a:extLst>
                  <a:ext uri="{0D108BD9-81ED-4DB2-BD59-A6C34878D82A}">
                    <a16:rowId xmlns:a16="http://schemas.microsoft.com/office/drawing/2014/main" val="648284478"/>
                  </a:ext>
                </a:extLst>
              </a:tr>
              <a:tr h="648819">
                <a:tc>
                  <a:txBody>
                    <a:bodyPr/>
                    <a:lstStyle/>
                    <a:p>
                      <a:pPr algn="l" fontAlgn="t"/>
                      <a:r>
                        <a:rPr lang="en-IN" b="1" dirty="0">
                          <a:solidFill>
                            <a:srgbClr val="555555"/>
                          </a:solidFill>
                          <a:effectLst/>
                        </a:rPr>
                        <a:t>Maximum</a:t>
                      </a:r>
                    </a:p>
                  </a:txBody>
                  <a:tcPr marL="38100" marR="38100" marT="38100" marB="38100"/>
                </a:tc>
                <a:tc>
                  <a:txBody>
                    <a:bodyPr/>
                    <a:lstStyle/>
                    <a:p>
                      <a:pPr fontAlgn="t"/>
                      <a:r>
                        <a:rPr lang="en-IN" b="1" dirty="0">
                          <a:solidFill>
                            <a:srgbClr val="555555"/>
                          </a:solidFill>
                          <a:effectLst/>
                        </a:rPr>
                        <a:t>120</a:t>
                      </a:r>
                    </a:p>
                  </a:txBody>
                  <a:tcPr marL="38100" marR="38100" marT="38100" marB="38100"/>
                </a:tc>
                <a:extLst>
                  <a:ext uri="{0D108BD9-81ED-4DB2-BD59-A6C34878D82A}">
                    <a16:rowId xmlns:a16="http://schemas.microsoft.com/office/drawing/2014/main" val="337561507"/>
                  </a:ext>
                </a:extLst>
              </a:tr>
            </a:tbl>
          </a:graphicData>
        </a:graphic>
      </p:graphicFrame>
      <p:sp>
        <p:nvSpPr>
          <p:cNvPr id="32" name="TextBox 31">
            <a:extLst>
              <a:ext uri="{FF2B5EF4-FFF2-40B4-BE49-F238E27FC236}">
                <a16:creationId xmlns:a16="http://schemas.microsoft.com/office/drawing/2014/main" id="{1A3E9F88-5254-B811-8708-57A906E7149C}"/>
              </a:ext>
            </a:extLst>
          </p:cNvPr>
          <p:cNvSpPr txBox="1"/>
          <p:nvPr/>
        </p:nvSpPr>
        <p:spPr>
          <a:xfrm>
            <a:off x="5474102" y="2995631"/>
            <a:ext cx="1143000" cy="369332"/>
          </a:xfrm>
          <a:prstGeom prst="rect">
            <a:avLst/>
          </a:prstGeom>
          <a:noFill/>
        </p:spPr>
        <p:txBody>
          <a:bodyPr wrap="square">
            <a:spAutoFit/>
          </a:bodyPr>
          <a:lstStyle/>
          <a:p>
            <a:r>
              <a:rPr lang="en-IN" b="0" i="0" u="sng" dirty="0" err="1">
                <a:solidFill>
                  <a:srgbClr val="23527C"/>
                </a:solidFill>
                <a:effectLst/>
                <a:latin typeface="Helvetica Neue"/>
                <a:hlinkClick r:id="rId9"/>
              </a:rPr>
              <a:t>nfloors</a:t>
            </a:r>
            <a:endParaRPr lang="en-IN" dirty="0"/>
          </a:p>
        </p:txBody>
      </p:sp>
      <p:graphicFrame>
        <p:nvGraphicFramePr>
          <p:cNvPr id="33" name="Table 32">
            <a:extLst>
              <a:ext uri="{FF2B5EF4-FFF2-40B4-BE49-F238E27FC236}">
                <a16:creationId xmlns:a16="http://schemas.microsoft.com/office/drawing/2014/main" id="{10B1235C-CDFE-72DF-E6F9-279D88B50E41}"/>
              </a:ext>
            </a:extLst>
          </p:cNvPr>
          <p:cNvGraphicFramePr>
            <a:graphicFrameLocks noGrp="1"/>
          </p:cNvGraphicFramePr>
          <p:nvPr>
            <p:extLst>
              <p:ext uri="{D42A27DB-BD31-4B8C-83A1-F6EECF244321}">
                <p14:modId xmlns:p14="http://schemas.microsoft.com/office/powerpoint/2010/main" val="1034968522"/>
              </p:ext>
            </p:extLst>
          </p:nvPr>
        </p:nvGraphicFramePr>
        <p:xfrm>
          <a:off x="5477435" y="3424518"/>
          <a:ext cx="1190066" cy="1310240"/>
        </p:xfrm>
        <a:graphic>
          <a:graphicData uri="http://schemas.openxmlformats.org/drawingml/2006/table">
            <a:tbl>
              <a:tblPr>
                <a:tableStyleId>{3C2FFA5D-87B4-456A-9821-1D502468CF0F}</a:tableStyleId>
              </a:tblPr>
              <a:tblGrid>
                <a:gridCol w="595033">
                  <a:extLst>
                    <a:ext uri="{9D8B030D-6E8A-4147-A177-3AD203B41FA5}">
                      <a16:colId xmlns:a16="http://schemas.microsoft.com/office/drawing/2014/main" val="4173266917"/>
                    </a:ext>
                  </a:extLst>
                </a:gridCol>
                <a:gridCol w="595033">
                  <a:extLst>
                    <a:ext uri="{9D8B030D-6E8A-4147-A177-3AD203B41FA5}">
                      <a16:colId xmlns:a16="http://schemas.microsoft.com/office/drawing/2014/main" val="2520933391"/>
                    </a:ext>
                  </a:extLst>
                </a:gridCol>
              </a:tblGrid>
              <a:tr h="655120">
                <a:tc>
                  <a:txBody>
                    <a:bodyPr/>
                    <a:lstStyle/>
                    <a:p>
                      <a:pPr algn="l" fontAlgn="t"/>
                      <a:r>
                        <a:rPr lang="en-IN" b="1">
                          <a:solidFill>
                            <a:srgbClr val="555555"/>
                          </a:solidFill>
                          <a:effectLst/>
                        </a:rPr>
                        <a:t>Minimum</a:t>
                      </a:r>
                    </a:p>
                  </a:txBody>
                  <a:tcPr marL="38100" marR="38100" marT="38100" marB="38100"/>
                </a:tc>
                <a:tc>
                  <a:txBody>
                    <a:bodyPr/>
                    <a:lstStyle/>
                    <a:p>
                      <a:pPr fontAlgn="t"/>
                      <a:r>
                        <a:rPr lang="en-IN" b="1">
                          <a:solidFill>
                            <a:srgbClr val="555555"/>
                          </a:solidFill>
                          <a:effectLst/>
                        </a:rPr>
                        <a:t>1</a:t>
                      </a:r>
                    </a:p>
                  </a:txBody>
                  <a:tcPr marL="38100" marR="38100" marT="38100" marB="38100"/>
                </a:tc>
                <a:extLst>
                  <a:ext uri="{0D108BD9-81ED-4DB2-BD59-A6C34878D82A}">
                    <a16:rowId xmlns:a16="http://schemas.microsoft.com/office/drawing/2014/main" val="3311073230"/>
                  </a:ext>
                </a:extLst>
              </a:tr>
              <a:tr h="655120">
                <a:tc>
                  <a:txBody>
                    <a:bodyPr/>
                    <a:lstStyle/>
                    <a:p>
                      <a:pPr algn="l" fontAlgn="t"/>
                      <a:r>
                        <a:rPr lang="en-IN" b="1">
                          <a:solidFill>
                            <a:srgbClr val="555555"/>
                          </a:solidFill>
                          <a:effectLst/>
                        </a:rPr>
                        <a:t>Maximum</a:t>
                      </a:r>
                    </a:p>
                  </a:txBody>
                  <a:tcPr marL="38100" marR="38100" marT="38100" marB="38100"/>
                </a:tc>
                <a:tc>
                  <a:txBody>
                    <a:bodyPr/>
                    <a:lstStyle/>
                    <a:p>
                      <a:pPr fontAlgn="t"/>
                      <a:r>
                        <a:rPr lang="en-IN" b="1" dirty="0">
                          <a:solidFill>
                            <a:srgbClr val="555555"/>
                          </a:solidFill>
                          <a:effectLst/>
                        </a:rPr>
                        <a:t>7</a:t>
                      </a:r>
                    </a:p>
                  </a:txBody>
                  <a:tcPr marL="38100" marR="38100" marT="38100" marB="38100"/>
                </a:tc>
                <a:extLst>
                  <a:ext uri="{0D108BD9-81ED-4DB2-BD59-A6C34878D82A}">
                    <a16:rowId xmlns:a16="http://schemas.microsoft.com/office/drawing/2014/main" val="588956101"/>
                  </a:ext>
                </a:extLst>
              </a:tr>
            </a:tbl>
          </a:graphicData>
        </a:graphic>
      </p:graphicFrame>
      <p:sp>
        <p:nvSpPr>
          <p:cNvPr id="35" name="TextBox 34">
            <a:extLst>
              <a:ext uri="{FF2B5EF4-FFF2-40B4-BE49-F238E27FC236}">
                <a16:creationId xmlns:a16="http://schemas.microsoft.com/office/drawing/2014/main" id="{E5CAB16D-4670-DC2C-2451-41D67FF24028}"/>
              </a:ext>
            </a:extLst>
          </p:cNvPr>
          <p:cNvSpPr txBox="1"/>
          <p:nvPr/>
        </p:nvSpPr>
        <p:spPr>
          <a:xfrm>
            <a:off x="5519737" y="4818379"/>
            <a:ext cx="809625" cy="369332"/>
          </a:xfrm>
          <a:prstGeom prst="rect">
            <a:avLst/>
          </a:prstGeom>
          <a:noFill/>
        </p:spPr>
        <p:txBody>
          <a:bodyPr wrap="square">
            <a:spAutoFit/>
          </a:bodyPr>
          <a:lstStyle/>
          <a:p>
            <a:r>
              <a:rPr lang="en-IN" b="0" i="0" u="none" strike="noStrike" dirty="0" err="1">
                <a:solidFill>
                  <a:srgbClr val="337AB7"/>
                </a:solidFill>
                <a:effectLst/>
                <a:latin typeface="Helvetica Neue"/>
                <a:hlinkClick r:id="rId10"/>
              </a:rPr>
              <a:t>api</a:t>
            </a:r>
            <a:endParaRPr lang="en-IN" dirty="0"/>
          </a:p>
        </p:txBody>
      </p:sp>
      <p:graphicFrame>
        <p:nvGraphicFramePr>
          <p:cNvPr id="36" name="Table 35">
            <a:extLst>
              <a:ext uri="{FF2B5EF4-FFF2-40B4-BE49-F238E27FC236}">
                <a16:creationId xmlns:a16="http://schemas.microsoft.com/office/drawing/2014/main" id="{3819E42E-8CA2-0D52-7387-0B8F5EEADB11}"/>
              </a:ext>
            </a:extLst>
          </p:cNvPr>
          <p:cNvGraphicFramePr>
            <a:graphicFrameLocks noGrp="1"/>
          </p:cNvGraphicFramePr>
          <p:nvPr>
            <p:extLst>
              <p:ext uri="{D42A27DB-BD31-4B8C-83A1-F6EECF244321}">
                <p14:modId xmlns:p14="http://schemas.microsoft.com/office/powerpoint/2010/main" val="116494849"/>
              </p:ext>
            </p:extLst>
          </p:nvPr>
        </p:nvGraphicFramePr>
        <p:xfrm>
          <a:off x="5474102" y="5364677"/>
          <a:ext cx="1143000" cy="1249680"/>
        </p:xfrm>
        <a:graphic>
          <a:graphicData uri="http://schemas.openxmlformats.org/drawingml/2006/table">
            <a:tbl>
              <a:tblPr>
                <a:tableStyleId>{3C2FFA5D-87B4-456A-9821-1D502468CF0F}</a:tableStyleId>
              </a:tblPr>
              <a:tblGrid>
                <a:gridCol w="571500">
                  <a:extLst>
                    <a:ext uri="{9D8B030D-6E8A-4147-A177-3AD203B41FA5}">
                      <a16:colId xmlns:a16="http://schemas.microsoft.com/office/drawing/2014/main" val="1941068543"/>
                    </a:ext>
                  </a:extLst>
                </a:gridCol>
                <a:gridCol w="571500">
                  <a:extLst>
                    <a:ext uri="{9D8B030D-6E8A-4147-A177-3AD203B41FA5}">
                      <a16:colId xmlns:a16="http://schemas.microsoft.com/office/drawing/2014/main" val="2409399011"/>
                    </a:ext>
                  </a:extLst>
                </a:gridCol>
              </a:tblGrid>
              <a:tr h="0">
                <a:tc>
                  <a:txBody>
                    <a:bodyPr/>
                    <a:lstStyle/>
                    <a:p>
                      <a:pPr algn="l" fontAlgn="t"/>
                      <a:r>
                        <a:rPr lang="en-IN" b="1" dirty="0">
                          <a:solidFill>
                            <a:srgbClr val="555555"/>
                          </a:solidFill>
                          <a:effectLst/>
                        </a:rPr>
                        <a:t>Minimum</a:t>
                      </a:r>
                    </a:p>
                  </a:txBody>
                  <a:tcPr marL="38100" marR="38100" marT="38100" marB="38100"/>
                </a:tc>
                <a:tc>
                  <a:txBody>
                    <a:bodyPr/>
                    <a:lstStyle/>
                    <a:p>
                      <a:pPr fontAlgn="t"/>
                      <a:r>
                        <a:rPr lang="en-IN">
                          <a:solidFill>
                            <a:srgbClr val="555555"/>
                          </a:solidFill>
                          <a:effectLst/>
                        </a:rPr>
                        <a:t>40</a:t>
                      </a:r>
                    </a:p>
                  </a:txBody>
                  <a:tcPr marL="38100" marR="38100" marT="38100" marB="38100"/>
                </a:tc>
                <a:extLst>
                  <a:ext uri="{0D108BD9-81ED-4DB2-BD59-A6C34878D82A}">
                    <a16:rowId xmlns:a16="http://schemas.microsoft.com/office/drawing/2014/main" val="2892291667"/>
                  </a:ext>
                </a:extLst>
              </a:tr>
              <a:tr h="0">
                <a:tc>
                  <a:txBody>
                    <a:bodyPr/>
                    <a:lstStyle/>
                    <a:p>
                      <a:pPr algn="l" fontAlgn="t"/>
                      <a:r>
                        <a:rPr lang="en-IN" b="1">
                          <a:solidFill>
                            <a:srgbClr val="555555"/>
                          </a:solidFill>
                          <a:effectLst/>
                        </a:rPr>
                        <a:t>Maximum</a:t>
                      </a:r>
                    </a:p>
                  </a:txBody>
                  <a:tcPr marL="38100" marR="38100" marT="38100" marB="38100"/>
                </a:tc>
                <a:tc>
                  <a:txBody>
                    <a:bodyPr/>
                    <a:lstStyle/>
                    <a:p>
                      <a:pPr fontAlgn="t"/>
                      <a:r>
                        <a:rPr lang="en-IN" dirty="0">
                          <a:solidFill>
                            <a:srgbClr val="555555"/>
                          </a:solidFill>
                          <a:effectLst/>
                        </a:rPr>
                        <a:t>100</a:t>
                      </a:r>
                    </a:p>
                  </a:txBody>
                  <a:tcPr marL="38100" marR="38100" marT="38100" marB="38100"/>
                </a:tc>
                <a:extLst>
                  <a:ext uri="{0D108BD9-81ED-4DB2-BD59-A6C34878D82A}">
                    <a16:rowId xmlns:a16="http://schemas.microsoft.com/office/drawing/2014/main" val="4278938197"/>
                  </a:ext>
                </a:extLst>
              </a:tr>
            </a:tbl>
          </a:graphicData>
        </a:graphic>
      </p:graphicFrame>
      <p:sp>
        <p:nvSpPr>
          <p:cNvPr id="38" name="TextBox 37">
            <a:extLst>
              <a:ext uri="{FF2B5EF4-FFF2-40B4-BE49-F238E27FC236}">
                <a16:creationId xmlns:a16="http://schemas.microsoft.com/office/drawing/2014/main" id="{A5EDEFC4-DDB1-7B4F-12FF-FDFC618865D4}"/>
              </a:ext>
            </a:extLst>
          </p:cNvPr>
          <p:cNvSpPr txBox="1"/>
          <p:nvPr/>
        </p:nvSpPr>
        <p:spPr>
          <a:xfrm>
            <a:off x="7377113" y="881935"/>
            <a:ext cx="3743325" cy="369332"/>
          </a:xfrm>
          <a:prstGeom prst="rect">
            <a:avLst/>
          </a:prstGeom>
          <a:noFill/>
        </p:spPr>
        <p:txBody>
          <a:bodyPr wrap="square">
            <a:spAutoFit/>
          </a:bodyPr>
          <a:lstStyle/>
          <a:p>
            <a:r>
              <a:rPr lang="en-IN" b="0" i="0" u="sng" dirty="0" err="1">
                <a:solidFill>
                  <a:srgbClr val="23527C"/>
                </a:solidFill>
                <a:effectLst/>
                <a:latin typeface="Helvetica Neue"/>
                <a:hlinkClick r:id="rId11"/>
              </a:rPr>
              <a:t>anb</a:t>
            </a:r>
            <a:endParaRPr lang="en-IN" dirty="0"/>
          </a:p>
        </p:txBody>
      </p:sp>
      <p:graphicFrame>
        <p:nvGraphicFramePr>
          <p:cNvPr id="39" name="Table 38">
            <a:extLst>
              <a:ext uri="{FF2B5EF4-FFF2-40B4-BE49-F238E27FC236}">
                <a16:creationId xmlns:a16="http://schemas.microsoft.com/office/drawing/2014/main" id="{28566034-BCD6-F0E9-F4D4-B7F226107CE7}"/>
              </a:ext>
            </a:extLst>
          </p:cNvPr>
          <p:cNvGraphicFramePr>
            <a:graphicFrameLocks noGrp="1"/>
          </p:cNvGraphicFramePr>
          <p:nvPr>
            <p:extLst>
              <p:ext uri="{D42A27DB-BD31-4B8C-83A1-F6EECF244321}">
                <p14:modId xmlns:p14="http://schemas.microsoft.com/office/powerpoint/2010/main" val="690506483"/>
              </p:ext>
            </p:extLst>
          </p:nvPr>
        </p:nvGraphicFramePr>
        <p:xfrm>
          <a:off x="7408925" y="1554499"/>
          <a:ext cx="1143000" cy="1249680"/>
        </p:xfrm>
        <a:graphic>
          <a:graphicData uri="http://schemas.openxmlformats.org/drawingml/2006/table">
            <a:tbl>
              <a:tblPr>
                <a:tableStyleId>{3C2FFA5D-87B4-456A-9821-1D502468CF0F}</a:tableStyleId>
              </a:tblPr>
              <a:tblGrid>
                <a:gridCol w="571500">
                  <a:extLst>
                    <a:ext uri="{9D8B030D-6E8A-4147-A177-3AD203B41FA5}">
                      <a16:colId xmlns:a16="http://schemas.microsoft.com/office/drawing/2014/main" val="445252857"/>
                    </a:ext>
                  </a:extLst>
                </a:gridCol>
                <a:gridCol w="571500">
                  <a:extLst>
                    <a:ext uri="{9D8B030D-6E8A-4147-A177-3AD203B41FA5}">
                      <a16:colId xmlns:a16="http://schemas.microsoft.com/office/drawing/2014/main" val="1332426505"/>
                    </a:ext>
                  </a:extLst>
                </a:gridCol>
              </a:tblGrid>
              <a:tr h="0">
                <a:tc>
                  <a:txBody>
                    <a:bodyPr/>
                    <a:lstStyle/>
                    <a:p>
                      <a:pPr algn="l" fontAlgn="t"/>
                      <a:r>
                        <a:rPr lang="en-IN" b="1">
                          <a:solidFill>
                            <a:srgbClr val="555555"/>
                          </a:solidFill>
                          <a:effectLst/>
                        </a:rPr>
                        <a:t>Minimum</a:t>
                      </a:r>
                    </a:p>
                  </a:txBody>
                  <a:tcPr marL="38100" marR="38100" marT="38100" marB="38100"/>
                </a:tc>
                <a:tc>
                  <a:txBody>
                    <a:bodyPr/>
                    <a:lstStyle/>
                    <a:p>
                      <a:pPr fontAlgn="t"/>
                      <a:r>
                        <a:rPr lang="en-IN" b="1" dirty="0">
                          <a:solidFill>
                            <a:srgbClr val="555555"/>
                          </a:solidFill>
                          <a:effectLst/>
                        </a:rPr>
                        <a:t>1</a:t>
                      </a:r>
                    </a:p>
                  </a:txBody>
                  <a:tcPr marL="38100" marR="38100" marT="38100" marB="38100"/>
                </a:tc>
                <a:extLst>
                  <a:ext uri="{0D108BD9-81ED-4DB2-BD59-A6C34878D82A}">
                    <a16:rowId xmlns:a16="http://schemas.microsoft.com/office/drawing/2014/main" val="4073353204"/>
                  </a:ext>
                </a:extLst>
              </a:tr>
              <a:tr h="0">
                <a:tc>
                  <a:txBody>
                    <a:bodyPr/>
                    <a:lstStyle/>
                    <a:p>
                      <a:pPr algn="l" fontAlgn="t"/>
                      <a:r>
                        <a:rPr lang="en-IN" b="1" dirty="0">
                          <a:solidFill>
                            <a:srgbClr val="555555"/>
                          </a:solidFill>
                          <a:effectLst/>
                        </a:rPr>
                        <a:t>Maximum</a:t>
                      </a:r>
                    </a:p>
                  </a:txBody>
                  <a:tcPr marL="38100" marR="38100" marT="38100" marB="38100"/>
                </a:tc>
                <a:tc>
                  <a:txBody>
                    <a:bodyPr/>
                    <a:lstStyle/>
                    <a:p>
                      <a:pPr fontAlgn="t"/>
                      <a:r>
                        <a:rPr lang="en-IN" b="1" dirty="0">
                          <a:solidFill>
                            <a:srgbClr val="555555"/>
                          </a:solidFill>
                          <a:effectLst/>
                        </a:rPr>
                        <a:t>6</a:t>
                      </a:r>
                    </a:p>
                  </a:txBody>
                  <a:tcPr marL="38100" marR="38100" marT="38100" marB="38100"/>
                </a:tc>
                <a:extLst>
                  <a:ext uri="{0D108BD9-81ED-4DB2-BD59-A6C34878D82A}">
                    <a16:rowId xmlns:a16="http://schemas.microsoft.com/office/drawing/2014/main" val="4052679995"/>
                  </a:ext>
                </a:extLst>
              </a:tr>
            </a:tbl>
          </a:graphicData>
        </a:graphic>
      </p:graphicFrame>
      <p:sp>
        <p:nvSpPr>
          <p:cNvPr id="41" name="TextBox 40">
            <a:extLst>
              <a:ext uri="{FF2B5EF4-FFF2-40B4-BE49-F238E27FC236}">
                <a16:creationId xmlns:a16="http://schemas.microsoft.com/office/drawing/2014/main" id="{13759ECD-F0C1-5058-2384-080155CCB3B0}"/>
              </a:ext>
            </a:extLst>
          </p:cNvPr>
          <p:cNvSpPr txBox="1"/>
          <p:nvPr/>
        </p:nvSpPr>
        <p:spPr>
          <a:xfrm>
            <a:off x="7167566" y="3023313"/>
            <a:ext cx="1785938" cy="369332"/>
          </a:xfrm>
          <a:prstGeom prst="rect">
            <a:avLst/>
          </a:prstGeom>
          <a:noFill/>
        </p:spPr>
        <p:txBody>
          <a:bodyPr wrap="square">
            <a:spAutoFit/>
          </a:bodyPr>
          <a:lstStyle/>
          <a:p>
            <a:r>
              <a:rPr lang="en-IN" b="0" i="0" u="none" strike="noStrike" dirty="0" err="1">
                <a:solidFill>
                  <a:srgbClr val="337AB7"/>
                </a:solidFill>
                <a:effectLst/>
                <a:latin typeface="Helvetica Neue"/>
                <a:hlinkClick r:id="rId12"/>
              </a:rPr>
              <a:t>expected_price</a:t>
            </a:r>
            <a:endParaRPr lang="en-IN" dirty="0"/>
          </a:p>
        </p:txBody>
      </p:sp>
      <p:graphicFrame>
        <p:nvGraphicFramePr>
          <p:cNvPr id="42" name="Table 41">
            <a:extLst>
              <a:ext uri="{FF2B5EF4-FFF2-40B4-BE49-F238E27FC236}">
                <a16:creationId xmlns:a16="http://schemas.microsoft.com/office/drawing/2014/main" id="{9B08D4DB-EDC5-71C1-6807-82E8D8100F72}"/>
              </a:ext>
            </a:extLst>
          </p:cNvPr>
          <p:cNvGraphicFramePr>
            <a:graphicFrameLocks noGrp="1"/>
          </p:cNvGraphicFramePr>
          <p:nvPr>
            <p:extLst>
              <p:ext uri="{D42A27DB-BD31-4B8C-83A1-F6EECF244321}">
                <p14:modId xmlns:p14="http://schemas.microsoft.com/office/powerpoint/2010/main" val="3589802561"/>
              </p:ext>
            </p:extLst>
          </p:nvPr>
        </p:nvGraphicFramePr>
        <p:xfrm>
          <a:off x="7408925" y="3568699"/>
          <a:ext cx="1143000" cy="1249680"/>
        </p:xfrm>
        <a:graphic>
          <a:graphicData uri="http://schemas.openxmlformats.org/drawingml/2006/table">
            <a:tbl>
              <a:tblPr>
                <a:tableStyleId>{3C2FFA5D-87B4-456A-9821-1D502468CF0F}</a:tableStyleId>
              </a:tblPr>
              <a:tblGrid>
                <a:gridCol w="571500">
                  <a:extLst>
                    <a:ext uri="{9D8B030D-6E8A-4147-A177-3AD203B41FA5}">
                      <a16:colId xmlns:a16="http://schemas.microsoft.com/office/drawing/2014/main" val="1895202332"/>
                    </a:ext>
                  </a:extLst>
                </a:gridCol>
                <a:gridCol w="571500">
                  <a:extLst>
                    <a:ext uri="{9D8B030D-6E8A-4147-A177-3AD203B41FA5}">
                      <a16:colId xmlns:a16="http://schemas.microsoft.com/office/drawing/2014/main" val="3412155702"/>
                    </a:ext>
                  </a:extLst>
                </a:gridCol>
              </a:tblGrid>
              <a:tr h="0">
                <a:tc>
                  <a:txBody>
                    <a:bodyPr/>
                    <a:lstStyle/>
                    <a:p>
                      <a:pPr algn="l" fontAlgn="t"/>
                      <a:r>
                        <a:rPr lang="en-IN" b="1" dirty="0">
                          <a:solidFill>
                            <a:srgbClr val="555555"/>
                          </a:solidFill>
                          <a:effectLst/>
                        </a:rPr>
                        <a:t>Minimum</a:t>
                      </a:r>
                    </a:p>
                  </a:txBody>
                  <a:tcPr marL="38100" marR="38100" marT="38100" marB="38100"/>
                </a:tc>
                <a:tc>
                  <a:txBody>
                    <a:bodyPr/>
                    <a:lstStyle/>
                    <a:p>
                      <a:pPr fontAlgn="t"/>
                      <a:r>
                        <a:rPr lang="en-IN" b="1" dirty="0">
                          <a:solidFill>
                            <a:srgbClr val="555555"/>
                          </a:solidFill>
                          <a:effectLst/>
                        </a:rPr>
                        <a:t>2504</a:t>
                      </a:r>
                    </a:p>
                  </a:txBody>
                  <a:tcPr marL="38100" marR="38100" marT="38100" marB="38100"/>
                </a:tc>
                <a:extLst>
                  <a:ext uri="{0D108BD9-81ED-4DB2-BD59-A6C34878D82A}">
                    <a16:rowId xmlns:a16="http://schemas.microsoft.com/office/drawing/2014/main" val="3853328955"/>
                  </a:ext>
                </a:extLst>
              </a:tr>
              <a:tr h="0">
                <a:tc>
                  <a:txBody>
                    <a:bodyPr/>
                    <a:lstStyle/>
                    <a:p>
                      <a:pPr algn="l" fontAlgn="t"/>
                      <a:r>
                        <a:rPr lang="en-IN" b="1">
                          <a:solidFill>
                            <a:srgbClr val="555555"/>
                          </a:solidFill>
                          <a:effectLst/>
                        </a:rPr>
                        <a:t>Maximum</a:t>
                      </a:r>
                    </a:p>
                  </a:txBody>
                  <a:tcPr marL="38100" marR="38100" marT="38100" marB="38100"/>
                </a:tc>
                <a:tc>
                  <a:txBody>
                    <a:bodyPr/>
                    <a:lstStyle/>
                    <a:p>
                      <a:pPr fontAlgn="t"/>
                      <a:r>
                        <a:rPr lang="en-IN" b="1" dirty="0">
                          <a:solidFill>
                            <a:srgbClr val="555555"/>
                          </a:solidFill>
                          <a:effectLst/>
                        </a:rPr>
                        <a:t>5216</a:t>
                      </a:r>
                    </a:p>
                  </a:txBody>
                  <a:tcPr marL="38100" marR="38100" marT="38100" marB="38100"/>
                </a:tc>
                <a:extLst>
                  <a:ext uri="{0D108BD9-81ED-4DB2-BD59-A6C34878D82A}">
                    <a16:rowId xmlns:a16="http://schemas.microsoft.com/office/drawing/2014/main" val="1201174826"/>
                  </a:ext>
                </a:extLst>
              </a:tr>
            </a:tbl>
          </a:graphicData>
        </a:graphic>
      </p:graphicFrame>
      <p:sp>
        <p:nvSpPr>
          <p:cNvPr id="44" name="TextBox 43">
            <a:extLst>
              <a:ext uri="{FF2B5EF4-FFF2-40B4-BE49-F238E27FC236}">
                <a16:creationId xmlns:a16="http://schemas.microsoft.com/office/drawing/2014/main" id="{48D3053D-CFDB-6F70-FBBD-A75B60673511}"/>
              </a:ext>
            </a:extLst>
          </p:cNvPr>
          <p:cNvSpPr txBox="1"/>
          <p:nvPr/>
        </p:nvSpPr>
        <p:spPr>
          <a:xfrm>
            <a:off x="9213476" y="918623"/>
            <a:ext cx="3241273" cy="369332"/>
          </a:xfrm>
          <a:prstGeom prst="rect">
            <a:avLst/>
          </a:prstGeom>
          <a:noFill/>
        </p:spPr>
        <p:txBody>
          <a:bodyPr wrap="square">
            <a:spAutoFit/>
          </a:bodyPr>
          <a:lstStyle/>
          <a:p>
            <a:r>
              <a:rPr lang="en-IN" b="0" i="0" u="none" strike="noStrike" dirty="0">
                <a:solidFill>
                  <a:srgbClr val="337AB7"/>
                </a:solidFill>
                <a:effectLst/>
                <a:latin typeface="Helvetica Neue"/>
                <a:hlinkClick r:id="rId13"/>
              </a:rPr>
              <a:t>grade</a:t>
            </a:r>
            <a:endParaRPr lang="en-IN" dirty="0"/>
          </a:p>
        </p:txBody>
      </p:sp>
      <p:graphicFrame>
        <p:nvGraphicFramePr>
          <p:cNvPr id="45" name="Table 44">
            <a:extLst>
              <a:ext uri="{FF2B5EF4-FFF2-40B4-BE49-F238E27FC236}">
                <a16:creationId xmlns:a16="http://schemas.microsoft.com/office/drawing/2014/main" id="{7C0E6CBE-F160-8F39-9088-A519EF4F94F8}"/>
              </a:ext>
            </a:extLst>
          </p:cNvPr>
          <p:cNvGraphicFramePr>
            <a:graphicFrameLocks noGrp="1"/>
          </p:cNvGraphicFramePr>
          <p:nvPr>
            <p:extLst>
              <p:ext uri="{D42A27DB-BD31-4B8C-83A1-F6EECF244321}">
                <p14:modId xmlns:p14="http://schemas.microsoft.com/office/powerpoint/2010/main" val="2089011399"/>
              </p:ext>
            </p:extLst>
          </p:nvPr>
        </p:nvGraphicFramePr>
        <p:xfrm>
          <a:off x="9261131" y="1364813"/>
          <a:ext cx="1055288" cy="2026920"/>
        </p:xfrm>
        <a:graphic>
          <a:graphicData uri="http://schemas.openxmlformats.org/drawingml/2006/table">
            <a:tbl>
              <a:tblPr>
                <a:tableStyleId>{3C2FFA5D-87B4-456A-9821-1D502468CF0F}</a:tableStyleId>
              </a:tblPr>
              <a:tblGrid>
                <a:gridCol w="527644">
                  <a:extLst>
                    <a:ext uri="{9D8B030D-6E8A-4147-A177-3AD203B41FA5}">
                      <a16:colId xmlns:a16="http://schemas.microsoft.com/office/drawing/2014/main" val="1885378504"/>
                    </a:ext>
                  </a:extLst>
                </a:gridCol>
                <a:gridCol w="527644">
                  <a:extLst>
                    <a:ext uri="{9D8B030D-6E8A-4147-A177-3AD203B41FA5}">
                      <a16:colId xmlns:a16="http://schemas.microsoft.com/office/drawing/2014/main" val="1063118953"/>
                    </a:ext>
                  </a:extLst>
                </a:gridCol>
              </a:tblGrid>
              <a:tr h="308718">
                <a:tc>
                  <a:txBody>
                    <a:bodyPr/>
                    <a:lstStyle/>
                    <a:p>
                      <a:pPr algn="r"/>
                      <a:r>
                        <a:rPr lang="en-IN" b="1">
                          <a:effectLst/>
                        </a:rPr>
                        <a:t>3</a:t>
                      </a:r>
                    </a:p>
                  </a:txBody>
                  <a:tcPr anchor="ctr"/>
                </a:tc>
                <a:tc>
                  <a:txBody>
                    <a:bodyPr/>
                    <a:lstStyle/>
                    <a:p>
                      <a:pPr algn="ctr"/>
                      <a:r>
                        <a:rPr lang="en-IN" b="1" dirty="0">
                          <a:solidFill>
                            <a:schemeClr val="tx1"/>
                          </a:solidFill>
                          <a:effectLst/>
                        </a:rPr>
                        <a:t>1270</a:t>
                      </a:r>
                      <a:r>
                        <a:rPr lang="en-IN" b="1" dirty="0">
                          <a:solidFill>
                            <a:srgbClr val="FFFFFF"/>
                          </a:solidFill>
                          <a:effectLst/>
                        </a:rPr>
                        <a:t> </a:t>
                      </a:r>
                    </a:p>
                  </a:txBody>
                  <a:tcPr marL="7620" marR="7620" marT="7620" marB="7620" anchor="ctr"/>
                </a:tc>
                <a:extLst>
                  <a:ext uri="{0D108BD9-81ED-4DB2-BD59-A6C34878D82A}">
                    <a16:rowId xmlns:a16="http://schemas.microsoft.com/office/drawing/2014/main" val="691645052"/>
                  </a:ext>
                </a:extLst>
              </a:tr>
              <a:tr h="308718">
                <a:tc>
                  <a:txBody>
                    <a:bodyPr/>
                    <a:lstStyle/>
                    <a:p>
                      <a:pPr algn="r"/>
                      <a:r>
                        <a:rPr lang="en-IN" b="1">
                          <a:effectLst/>
                        </a:rPr>
                        <a:t>2</a:t>
                      </a:r>
                    </a:p>
                  </a:txBody>
                  <a:tcPr anchor="ctr"/>
                </a:tc>
                <a:tc>
                  <a:txBody>
                    <a:bodyPr/>
                    <a:lstStyle/>
                    <a:p>
                      <a:pPr algn="ctr"/>
                      <a:r>
                        <a:rPr lang="en-IN" b="1" dirty="0">
                          <a:solidFill>
                            <a:schemeClr val="tx1"/>
                          </a:solidFill>
                          <a:effectLst/>
                        </a:rPr>
                        <a:t>716 </a:t>
                      </a:r>
                    </a:p>
                  </a:txBody>
                  <a:tcPr marL="7620" marR="7620" marT="7620" marB="7620" anchor="ctr"/>
                </a:tc>
                <a:extLst>
                  <a:ext uri="{0D108BD9-81ED-4DB2-BD59-A6C34878D82A}">
                    <a16:rowId xmlns:a16="http://schemas.microsoft.com/office/drawing/2014/main" val="1110195484"/>
                  </a:ext>
                </a:extLst>
              </a:tr>
              <a:tr h="308718">
                <a:tc>
                  <a:txBody>
                    <a:bodyPr/>
                    <a:lstStyle/>
                    <a:p>
                      <a:pPr algn="r"/>
                      <a:r>
                        <a:rPr lang="en-IN" b="1">
                          <a:effectLst/>
                        </a:rPr>
                        <a:t>1</a:t>
                      </a:r>
                    </a:p>
                  </a:txBody>
                  <a:tcPr anchor="ctr"/>
                </a:tc>
                <a:tc>
                  <a:txBody>
                    <a:bodyPr/>
                    <a:lstStyle/>
                    <a:p>
                      <a:pPr algn="ctr"/>
                      <a:r>
                        <a:rPr lang="en-IN" b="1" dirty="0">
                          <a:solidFill>
                            <a:schemeClr val="tx1"/>
                          </a:solidFill>
                          <a:effectLst/>
                        </a:rPr>
                        <a:t>539</a:t>
                      </a:r>
                      <a:r>
                        <a:rPr lang="en-IN" b="1" dirty="0">
                          <a:solidFill>
                            <a:srgbClr val="FFFFFF"/>
                          </a:solidFill>
                          <a:effectLst/>
                        </a:rPr>
                        <a:t> </a:t>
                      </a:r>
                    </a:p>
                  </a:txBody>
                  <a:tcPr marL="7620" marR="7620" marT="7620" marB="7620" anchor="ctr"/>
                </a:tc>
                <a:extLst>
                  <a:ext uri="{0D108BD9-81ED-4DB2-BD59-A6C34878D82A}">
                    <a16:rowId xmlns:a16="http://schemas.microsoft.com/office/drawing/2014/main" val="1725999793"/>
                  </a:ext>
                </a:extLst>
              </a:tr>
              <a:tr h="308718">
                <a:tc>
                  <a:txBody>
                    <a:bodyPr/>
                    <a:lstStyle/>
                    <a:p>
                      <a:pPr algn="r"/>
                      <a:r>
                        <a:rPr lang="en-IN" b="1">
                          <a:effectLst/>
                        </a:rPr>
                        <a:t>0</a:t>
                      </a:r>
                    </a:p>
                  </a:txBody>
                  <a:tcPr anchor="ctr"/>
                </a:tc>
                <a:tc>
                  <a:txBody>
                    <a:bodyPr/>
                    <a:lstStyle/>
                    <a:p>
                      <a:pPr algn="ctr"/>
                      <a:r>
                        <a:rPr lang="en-IN" b="1" dirty="0">
                          <a:solidFill>
                            <a:schemeClr val="tx1"/>
                          </a:solidFill>
                          <a:effectLst/>
                        </a:rPr>
                        <a:t>399</a:t>
                      </a:r>
                      <a:r>
                        <a:rPr lang="en-IN" b="1" dirty="0">
                          <a:solidFill>
                            <a:srgbClr val="FFFFFF"/>
                          </a:solidFill>
                          <a:effectLst/>
                        </a:rPr>
                        <a:t> </a:t>
                      </a:r>
                    </a:p>
                  </a:txBody>
                  <a:tcPr marL="7620" marR="7620" marT="7620" marB="7620" anchor="ctr"/>
                </a:tc>
                <a:extLst>
                  <a:ext uri="{0D108BD9-81ED-4DB2-BD59-A6C34878D82A}">
                    <a16:rowId xmlns:a16="http://schemas.microsoft.com/office/drawing/2014/main" val="3989358485"/>
                  </a:ext>
                </a:extLst>
              </a:tr>
              <a:tr h="475940">
                <a:tc>
                  <a:txBody>
                    <a:bodyPr/>
                    <a:lstStyle/>
                    <a:p>
                      <a:pPr algn="r"/>
                      <a:r>
                        <a:rPr lang="en-IN" b="1" dirty="0">
                          <a:effectLst/>
                        </a:rPr>
                        <a:t>4</a:t>
                      </a:r>
                      <a:r>
                        <a:rPr lang="en-IN" b="0" dirty="0">
                          <a:effectLst/>
                        </a:rPr>
                        <a:t>        </a:t>
                      </a:r>
                    </a:p>
                  </a:txBody>
                  <a:tcPr anchor="ctr"/>
                </a:tc>
                <a:tc>
                  <a:txBody>
                    <a:bodyPr/>
                    <a:lstStyle/>
                    <a:p>
                      <a:pPr algn="ctr"/>
                      <a:r>
                        <a:rPr lang="en-IN" b="1" dirty="0">
                          <a:solidFill>
                            <a:schemeClr val="tx1"/>
                          </a:solidFill>
                          <a:effectLst/>
                        </a:rPr>
                        <a:t>76</a:t>
                      </a:r>
                      <a:r>
                        <a:rPr lang="en-IN" dirty="0">
                          <a:solidFill>
                            <a:schemeClr val="tx1"/>
                          </a:solidFill>
                          <a:effectLst/>
                        </a:rPr>
                        <a:t> </a:t>
                      </a:r>
                    </a:p>
                    <a:p>
                      <a:endParaRPr lang="en-IN" dirty="0">
                        <a:effectLst/>
                      </a:endParaRPr>
                    </a:p>
                  </a:txBody>
                  <a:tcPr marL="7620" marR="7620" marT="7620" marB="7620" anchor="ctr"/>
                </a:tc>
                <a:extLst>
                  <a:ext uri="{0D108BD9-81ED-4DB2-BD59-A6C34878D82A}">
                    <a16:rowId xmlns:a16="http://schemas.microsoft.com/office/drawing/2014/main" val="4292629830"/>
                  </a:ext>
                </a:extLst>
              </a:tr>
            </a:tbl>
          </a:graphicData>
        </a:graphic>
      </p:graphicFrame>
    </p:spTree>
    <p:extLst>
      <p:ext uri="{BB962C8B-B14F-4D97-AF65-F5344CB8AC3E}">
        <p14:creationId xmlns:p14="http://schemas.microsoft.com/office/powerpoint/2010/main" val="1263875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1A1FB6-4200-FC46-D75B-7DA4A4DDBEAB}"/>
              </a:ext>
            </a:extLst>
          </p:cNvPr>
          <p:cNvSpPr>
            <a:spLocks noGrp="1"/>
          </p:cNvSpPr>
          <p:nvPr>
            <p:ph type="sldNum" sz="quarter" idx="11"/>
          </p:nvPr>
        </p:nvSpPr>
        <p:spPr/>
        <p:txBody>
          <a:bodyPr/>
          <a:lstStyle/>
          <a:p>
            <a:fld id="{75DF2D63-3FF5-D547-96B9-BE9CCD1ABA58}" type="slidenum">
              <a:rPr lang="en-US" smtClean="0"/>
              <a:t>5</a:t>
            </a:fld>
            <a:endParaRPr lang="en-US" dirty="0"/>
          </a:p>
        </p:txBody>
      </p:sp>
      <p:sp>
        <p:nvSpPr>
          <p:cNvPr id="5" name="TextBox 4">
            <a:extLst>
              <a:ext uri="{FF2B5EF4-FFF2-40B4-BE49-F238E27FC236}">
                <a16:creationId xmlns:a16="http://schemas.microsoft.com/office/drawing/2014/main" id="{48C0A6C4-509A-6727-7B4B-99368F457DDF}"/>
              </a:ext>
            </a:extLst>
          </p:cNvPr>
          <p:cNvSpPr txBox="1"/>
          <p:nvPr/>
        </p:nvSpPr>
        <p:spPr>
          <a:xfrm>
            <a:off x="4706470" y="303910"/>
            <a:ext cx="6096000" cy="369332"/>
          </a:xfrm>
          <a:prstGeom prst="rect">
            <a:avLst/>
          </a:prstGeom>
          <a:noFill/>
        </p:spPr>
        <p:txBody>
          <a:bodyPr wrap="square">
            <a:spAutoFit/>
          </a:bodyPr>
          <a:lstStyle/>
          <a:p>
            <a:pPr algn="l"/>
            <a:r>
              <a:rPr lang="en-IN" b="0" i="0" dirty="0">
                <a:solidFill>
                  <a:srgbClr val="126DCE"/>
                </a:solidFill>
                <a:effectLst/>
                <a:latin typeface="Arial" panose="020B0604020202020204" pitchFamily="34" charset="0"/>
              </a:rPr>
              <a:t>Grade Distribution</a:t>
            </a:r>
          </a:p>
        </p:txBody>
      </p:sp>
      <p:pic>
        <p:nvPicPr>
          <p:cNvPr id="1026" name="Picture 2">
            <a:extLst>
              <a:ext uri="{FF2B5EF4-FFF2-40B4-BE49-F238E27FC236}">
                <a16:creationId xmlns:a16="http://schemas.microsoft.com/office/drawing/2014/main" id="{216D9FD7-EF81-C245-D5BC-5B635095D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8913" y="1079589"/>
            <a:ext cx="4443134" cy="3825688"/>
          </a:xfrm>
          <a:prstGeom prst="roundRect">
            <a:avLst>
              <a:gd name="adj" fmla="val 8594"/>
            </a:avLst>
          </a:prstGeom>
          <a:solidFill>
            <a:srgbClr val="FFFFFF">
              <a:shade val="85000"/>
            </a:srgbClr>
          </a:solidFill>
          <a:ln>
            <a:noFill/>
          </a:ln>
          <a:effectLst>
            <a:glow rad="228600">
              <a:schemeClr val="accent5">
                <a:satMod val="175000"/>
                <a:alpha val="40000"/>
              </a:schemeClr>
            </a:glow>
            <a:reflection blurRad="12700" stA="38000" endPos="28000" dist="5000" dir="5400000" sy="-100000" algn="bl" rotWithShape="0"/>
          </a:effectLst>
          <a:scene3d>
            <a:camera prst="orthographicFront"/>
            <a:lightRig rig="threePt" dir="t"/>
          </a:scene3d>
          <a:sp3d>
            <a:bevelT prst="relaxedInset"/>
          </a:sp3d>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7193402-8CAA-20C7-18C5-EAEB1FAD6454}"/>
              </a:ext>
            </a:extLst>
          </p:cNvPr>
          <p:cNvSpPr txBox="1"/>
          <p:nvPr/>
        </p:nvSpPr>
        <p:spPr>
          <a:xfrm>
            <a:off x="3418913" y="5311624"/>
            <a:ext cx="6096000" cy="1200329"/>
          </a:xfrm>
          <a:prstGeom prst="rect">
            <a:avLst/>
          </a:prstGeom>
          <a:noFill/>
        </p:spPr>
        <p:txBody>
          <a:bodyPr wrap="square">
            <a:spAutoFit/>
          </a:bodyPr>
          <a:lstStyle/>
          <a:p>
            <a:pPr algn="l"/>
            <a:r>
              <a:rPr lang="en-US" b="0" i="0" dirty="0">
                <a:solidFill>
                  <a:srgbClr val="126DCE"/>
                </a:solidFill>
                <a:effectLst/>
                <a:latin typeface="Arial Black" panose="020B0A04020102020204" pitchFamily="34" charset="0"/>
              </a:rPr>
              <a:t>Interpretation ::::</a:t>
            </a:r>
          </a:p>
          <a:p>
            <a:pPr algn="l"/>
            <a:r>
              <a:rPr lang="en-US" b="0" i="0" dirty="0">
                <a:solidFill>
                  <a:srgbClr val="353535"/>
                </a:solidFill>
                <a:effectLst/>
                <a:latin typeface="Arial Black" panose="020B0A04020102020204" pitchFamily="34" charset="0"/>
              </a:rPr>
              <a:t>from this pie plot, we can say that the highest rooms are from grade 3 and grade 4 have the least</a:t>
            </a:r>
            <a:r>
              <a:rPr lang="en-US" b="0" i="0" dirty="0">
                <a:solidFill>
                  <a:srgbClr val="353535"/>
                </a:solidFill>
                <a:effectLst/>
                <a:latin typeface="Arial" panose="020B0604020202020204" pitchFamily="34" charset="0"/>
              </a:rPr>
              <a:t>.</a:t>
            </a:r>
          </a:p>
        </p:txBody>
      </p:sp>
    </p:spTree>
    <p:extLst>
      <p:ext uri="{BB962C8B-B14F-4D97-AF65-F5344CB8AC3E}">
        <p14:creationId xmlns:p14="http://schemas.microsoft.com/office/powerpoint/2010/main" val="2740261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9FF4A0-0D40-B573-7071-B271FB613CE9}"/>
              </a:ext>
            </a:extLst>
          </p:cNvPr>
          <p:cNvSpPr>
            <a:spLocks noGrp="1"/>
          </p:cNvSpPr>
          <p:nvPr>
            <p:ph type="sldNum" sz="quarter" idx="11"/>
          </p:nvPr>
        </p:nvSpPr>
        <p:spPr/>
        <p:txBody>
          <a:bodyPr/>
          <a:lstStyle/>
          <a:p>
            <a:fld id="{75DF2D63-3FF5-D547-96B9-BE9CCD1ABA58}" type="slidenum">
              <a:rPr lang="en-US" smtClean="0"/>
              <a:t>6</a:t>
            </a:fld>
            <a:endParaRPr lang="en-US" dirty="0"/>
          </a:p>
        </p:txBody>
      </p:sp>
      <p:sp>
        <p:nvSpPr>
          <p:cNvPr id="5" name="TextBox 4">
            <a:extLst>
              <a:ext uri="{FF2B5EF4-FFF2-40B4-BE49-F238E27FC236}">
                <a16:creationId xmlns:a16="http://schemas.microsoft.com/office/drawing/2014/main" id="{4E98CD90-82F7-76BA-FE15-78D86B1D98DC}"/>
              </a:ext>
            </a:extLst>
          </p:cNvPr>
          <p:cNvSpPr txBox="1"/>
          <p:nvPr/>
        </p:nvSpPr>
        <p:spPr>
          <a:xfrm>
            <a:off x="3290047" y="178405"/>
            <a:ext cx="6096000" cy="646331"/>
          </a:xfrm>
          <a:prstGeom prst="rect">
            <a:avLst/>
          </a:prstGeom>
          <a:noFill/>
        </p:spPr>
        <p:txBody>
          <a:bodyPr wrap="square">
            <a:spAutoFit/>
          </a:bodyPr>
          <a:lstStyle/>
          <a:p>
            <a:pPr algn="l"/>
            <a:r>
              <a:rPr lang="en-US" b="0" i="0" dirty="0">
                <a:solidFill>
                  <a:srgbClr val="126DCE"/>
                </a:solidFill>
                <a:effectLst/>
                <a:latin typeface="Arial Black" panose="020B0A04020102020204" pitchFamily="34" charset="0"/>
              </a:rPr>
              <a:t>Grade-wise Expected Price and Grade-wise </a:t>
            </a:r>
            <a:r>
              <a:rPr lang="en-US" b="0" i="0" dirty="0" err="1">
                <a:solidFill>
                  <a:srgbClr val="126DCE"/>
                </a:solidFill>
                <a:effectLst/>
                <a:latin typeface="Arial Black" panose="020B0A04020102020204" pitchFamily="34" charset="0"/>
              </a:rPr>
              <a:t>trooms</a:t>
            </a:r>
            <a:endParaRPr lang="en-US" b="0" i="0" dirty="0">
              <a:solidFill>
                <a:srgbClr val="126DCE"/>
              </a:solidFill>
              <a:effectLst/>
              <a:latin typeface="Arial Black" panose="020B0A04020102020204" pitchFamily="34" charset="0"/>
            </a:endParaRPr>
          </a:p>
        </p:txBody>
      </p:sp>
      <p:pic>
        <p:nvPicPr>
          <p:cNvPr id="2050" name="Picture 2">
            <a:extLst>
              <a:ext uri="{FF2B5EF4-FFF2-40B4-BE49-F238E27FC236}">
                <a16:creationId xmlns:a16="http://schemas.microsoft.com/office/drawing/2014/main" id="{1537123E-8308-BE3B-DEAD-096D56F797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292" y="1236972"/>
            <a:ext cx="11210925" cy="3483068"/>
          </a:xfrm>
          <a:prstGeom prst="roundRect">
            <a:avLst>
              <a:gd name="adj" fmla="val 8594"/>
            </a:avLst>
          </a:prstGeom>
          <a:solidFill>
            <a:srgbClr val="FFFFFF">
              <a:shade val="85000"/>
            </a:srgbClr>
          </a:solidFill>
          <a:ln>
            <a:noFill/>
          </a:ln>
          <a:effectLst>
            <a:glow rad="228600">
              <a:schemeClr val="accent3">
                <a:satMod val="175000"/>
                <a:alpha val="40000"/>
              </a:schemeClr>
            </a:glow>
            <a:reflection blurRad="12700" stA="38000" endPos="28000" dist="5000" dir="5400000" sy="-100000" algn="bl" rotWithShape="0"/>
          </a:effectLst>
          <a:scene3d>
            <a:camera prst="orthographicFront"/>
            <a:lightRig rig="threePt" dir="t"/>
          </a:scene3d>
          <a:sp3d>
            <a:bevelT prst="relaxedInset"/>
          </a:sp3d>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3F6FEEC-78E0-028A-6C90-F3BF144F23C5}"/>
              </a:ext>
            </a:extLst>
          </p:cNvPr>
          <p:cNvSpPr txBox="1"/>
          <p:nvPr/>
        </p:nvSpPr>
        <p:spPr>
          <a:xfrm>
            <a:off x="828876" y="5159957"/>
            <a:ext cx="11018341" cy="1477328"/>
          </a:xfrm>
          <a:prstGeom prst="rect">
            <a:avLst/>
          </a:prstGeom>
          <a:noFill/>
        </p:spPr>
        <p:txBody>
          <a:bodyPr wrap="square">
            <a:spAutoFit/>
          </a:bodyPr>
          <a:lstStyle/>
          <a:p>
            <a:pPr algn="l"/>
            <a:r>
              <a:rPr lang="en-US" b="1" i="0" dirty="0">
                <a:solidFill>
                  <a:srgbClr val="126DCE"/>
                </a:solidFill>
                <a:effectLst/>
                <a:latin typeface="Arial Black" panose="020B0A04020102020204" pitchFamily="34" charset="0"/>
              </a:rPr>
              <a:t>Interpretation ::::</a:t>
            </a:r>
            <a:r>
              <a:rPr lang="en-US" b="1" i="0" u="none" strike="noStrike" dirty="0">
                <a:solidFill>
                  <a:srgbClr val="126DCE"/>
                </a:solidFill>
                <a:effectLst/>
                <a:latin typeface="Arial Black" panose="020B0A04020102020204" pitchFamily="34" charset="0"/>
                <a:hlinkClick r:id="rId3"/>
              </a:rPr>
              <a:t>¶</a:t>
            </a:r>
            <a:endParaRPr lang="en-US" b="1" i="0" dirty="0">
              <a:solidFill>
                <a:srgbClr val="126DCE"/>
              </a:solidFill>
              <a:effectLst/>
              <a:latin typeface="Arial Black" panose="020B0A04020102020204" pitchFamily="34" charset="0"/>
            </a:endParaRPr>
          </a:p>
          <a:p>
            <a:pPr algn="l"/>
            <a:r>
              <a:rPr lang="en-US" b="1" i="0" dirty="0">
                <a:solidFill>
                  <a:srgbClr val="353535"/>
                </a:solidFill>
                <a:effectLst/>
                <a:latin typeface="Arial Black" panose="020B0A04020102020204" pitchFamily="34" charset="0"/>
              </a:rPr>
              <a:t>By the first graph, we can say that 0 grade has the highest price, and 4 has the least, but people who want an affordable house with some good facilities, can be shown with grade 2 houses, as we can in plot two grade 2 have enough(6-7) number of rooms with affordable price</a:t>
            </a:r>
          </a:p>
        </p:txBody>
      </p:sp>
    </p:spTree>
    <p:extLst>
      <p:ext uri="{BB962C8B-B14F-4D97-AF65-F5344CB8AC3E}">
        <p14:creationId xmlns:p14="http://schemas.microsoft.com/office/powerpoint/2010/main" val="595312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FE9A4E-BE32-1C9E-0E8E-49EAB1B7E127}"/>
              </a:ext>
            </a:extLst>
          </p:cNvPr>
          <p:cNvSpPr>
            <a:spLocks noGrp="1"/>
          </p:cNvSpPr>
          <p:nvPr>
            <p:ph type="sldNum" sz="quarter" idx="11"/>
          </p:nvPr>
        </p:nvSpPr>
        <p:spPr/>
        <p:txBody>
          <a:bodyPr/>
          <a:lstStyle/>
          <a:p>
            <a:fld id="{75DF2D63-3FF5-D547-96B9-BE9CCD1ABA58}" type="slidenum">
              <a:rPr lang="en-US" smtClean="0"/>
              <a:t>7</a:t>
            </a:fld>
            <a:endParaRPr lang="en-US" dirty="0"/>
          </a:p>
        </p:txBody>
      </p:sp>
      <p:sp>
        <p:nvSpPr>
          <p:cNvPr id="5" name="TextBox 4">
            <a:extLst>
              <a:ext uri="{FF2B5EF4-FFF2-40B4-BE49-F238E27FC236}">
                <a16:creationId xmlns:a16="http://schemas.microsoft.com/office/drawing/2014/main" id="{DF8C9CD2-7EDA-D544-8C97-45888FBCEE16}"/>
              </a:ext>
            </a:extLst>
          </p:cNvPr>
          <p:cNvSpPr txBox="1"/>
          <p:nvPr/>
        </p:nvSpPr>
        <p:spPr>
          <a:xfrm>
            <a:off x="4141695" y="232193"/>
            <a:ext cx="6096000" cy="369332"/>
          </a:xfrm>
          <a:prstGeom prst="rect">
            <a:avLst/>
          </a:prstGeom>
          <a:noFill/>
        </p:spPr>
        <p:txBody>
          <a:bodyPr wrap="square">
            <a:spAutoFit/>
          </a:bodyPr>
          <a:lstStyle/>
          <a:p>
            <a:pPr algn="l"/>
            <a:r>
              <a:rPr lang="en-US" b="0" i="0" dirty="0">
                <a:solidFill>
                  <a:srgbClr val="126DCE"/>
                </a:solidFill>
                <a:effectLst/>
                <a:latin typeface="Arial" panose="020B0604020202020204" pitchFamily="34" charset="0"/>
              </a:rPr>
              <a:t>Number of bedrooms acc to grade</a:t>
            </a:r>
          </a:p>
        </p:txBody>
      </p:sp>
      <p:pic>
        <p:nvPicPr>
          <p:cNvPr id="3074" name="Picture 2">
            <a:extLst>
              <a:ext uri="{FF2B5EF4-FFF2-40B4-BE49-F238E27FC236}">
                <a16:creationId xmlns:a16="http://schemas.microsoft.com/office/drawing/2014/main" id="{18330862-AAAC-E6C5-04C5-65397FFB69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471" y="1048871"/>
            <a:ext cx="6866964" cy="3121399"/>
          </a:xfrm>
          <a:prstGeom prst="roundRect">
            <a:avLst>
              <a:gd name="adj" fmla="val 8594"/>
            </a:avLst>
          </a:prstGeom>
          <a:solidFill>
            <a:srgbClr val="FFFFFF">
              <a:shade val="85000"/>
            </a:srgbClr>
          </a:solidFill>
          <a:ln>
            <a:noFill/>
          </a:ln>
          <a:effectLst>
            <a:glow rad="228600">
              <a:schemeClr val="accent3">
                <a:satMod val="175000"/>
                <a:alpha val="40000"/>
              </a:schemeClr>
            </a:glow>
            <a:reflection blurRad="12700" stA="38000" endPos="28000" dist="5000" dir="5400000" sy="-100000" algn="bl" rotWithShape="0"/>
          </a:effectLst>
          <a:scene3d>
            <a:camera prst="orthographicFront"/>
            <a:lightRig rig="threePt" dir="t"/>
          </a:scene3d>
          <a:sp3d>
            <a:bevelT prst="relaxedInset"/>
          </a:sp3d>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24DC94E-9246-1098-EDFE-4DBA0B4C3772}"/>
              </a:ext>
            </a:extLst>
          </p:cNvPr>
          <p:cNvSpPr txBox="1"/>
          <p:nvPr/>
        </p:nvSpPr>
        <p:spPr>
          <a:xfrm>
            <a:off x="2420471" y="4826675"/>
            <a:ext cx="6929717" cy="1846659"/>
          </a:xfrm>
          <a:prstGeom prst="rect">
            <a:avLst/>
          </a:prstGeom>
          <a:noFill/>
        </p:spPr>
        <p:txBody>
          <a:bodyPr wrap="square">
            <a:spAutoFit/>
          </a:bodyPr>
          <a:lstStyle/>
          <a:p>
            <a:pPr algn="l"/>
            <a:r>
              <a:rPr lang="en-US" sz="1600" b="0" i="0" dirty="0">
                <a:solidFill>
                  <a:srgbClr val="126DCE"/>
                </a:solidFill>
                <a:effectLst/>
                <a:latin typeface="Arial Black" panose="020B0A04020102020204" pitchFamily="34" charset="0"/>
              </a:rPr>
              <a:t>Interpretation ::::</a:t>
            </a:r>
          </a:p>
          <a:p>
            <a:pPr algn="l"/>
            <a:r>
              <a:rPr lang="en-US" sz="1600" dirty="0">
                <a:solidFill>
                  <a:srgbClr val="353535"/>
                </a:solidFill>
                <a:latin typeface="Arial Black" panose="020B0A04020102020204" pitchFamily="34" charset="0"/>
              </a:rPr>
              <a:t>The number of</a:t>
            </a:r>
            <a:r>
              <a:rPr lang="en-US" sz="1600" b="0" i="0" dirty="0">
                <a:solidFill>
                  <a:srgbClr val="353535"/>
                </a:solidFill>
                <a:effectLst/>
                <a:latin typeface="Arial Black" panose="020B0A04020102020204" pitchFamily="34" charset="0"/>
              </a:rPr>
              <a:t> bedrooms is highest in grade 0 and least in grade 4, the customer with a small family can be suggested with grades 3 and 4 also if the budget is less, and if the customer is with a big family then grade 1 and 2 will be better but as grade will increase expected price will also increase</a:t>
            </a:r>
            <a:r>
              <a:rPr lang="en-US" b="0" i="0" dirty="0">
                <a:solidFill>
                  <a:srgbClr val="353535"/>
                </a:solidFill>
                <a:effectLst/>
                <a:latin typeface="Arial" panose="020B0604020202020204" pitchFamily="34" charset="0"/>
              </a:rPr>
              <a:t>.</a:t>
            </a:r>
          </a:p>
        </p:txBody>
      </p:sp>
    </p:spTree>
    <p:extLst>
      <p:ext uri="{BB962C8B-B14F-4D97-AF65-F5344CB8AC3E}">
        <p14:creationId xmlns:p14="http://schemas.microsoft.com/office/powerpoint/2010/main" val="3382449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8</a:t>
            </a:fld>
            <a:endParaRPr lang="en-US" dirty="0"/>
          </a:p>
        </p:txBody>
      </p:sp>
      <p:sp>
        <p:nvSpPr>
          <p:cNvPr id="5" name="TextBox 4">
            <a:extLst>
              <a:ext uri="{FF2B5EF4-FFF2-40B4-BE49-F238E27FC236}">
                <a16:creationId xmlns:a16="http://schemas.microsoft.com/office/drawing/2014/main" id="{692C7FFA-5CA0-7789-BE3A-827060070769}"/>
              </a:ext>
            </a:extLst>
          </p:cNvPr>
          <p:cNvSpPr txBox="1"/>
          <p:nvPr/>
        </p:nvSpPr>
        <p:spPr>
          <a:xfrm>
            <a:off x="3388658" y="205298"/>
            <a:ext cx="6096000" cy="369332"/>
          </a:xfrm>
          <a:prstGeom prst="rect">
            <a:avLst/>
          </a:prstGeom>
          <a:noFill/>
        </p:spPr>
        <p:txBody>
          <a:bodyPr wrap="square">
            <a:spAutoFit/>
          </a:bodyPr>
          <a:lstStyle/>
          <a:p>
            <a:pPr algn="l"/>
            <a:r>
              <a:rPr lang="en-US" b="0" i="0" dirty="0">
                <a:solidFill>
                  <a:srgbClr val="126DCE"/>
                </a:solidFill>
                <a:effectLst/>
                <a:latin typeface="Arial" panose="020B0604020202020204" pitchFamily="34" charset="0"/>
              </a:rPr>
              <a:t>Price acc to floor and Grade Acc to nfloors</a:t>
            </a:r>
          </a:p>
        </p:txBody>
      </p:sp>
      <p:pic>
        <p:nvPicPr>
          <p:cNvPr id="4098" name="Picture 2">
            <a:extLst>
              <a:ext uri="{FF2B5EF4-FFF2-40B4-BE49-F238E27FC236}">
                <a16:creationId xmlns:a16="http://schemas.microsoft.com/office/drawing/2014/main" id="{18E0B856-6F7E-EFE9-11F4-C471BB9635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293" y="1438556"/>
            <a:ext cx="10705663" cy="3209925"/>
          </a:xfrm>
          <a:prstGeom prst="roundRect">
            <a:avLst>
              <a:gd name="adj" fmla="val 8594"/>
            </a:avLst>
          </a:prstGeom>
          <a:solidFill>
            <a:srgbClr val="FFFFFF">
              <a:shade val="85000"/>
            </a:srgbClr>
          </a:solidFill>
          <a:ln>
            <a:noFill/>
          </a:ln>
          <a:effectLst>
            <a:glow rad="228600">
              <a:schemeClr val="accent3">
                <a:satMod val="175000"/>
                <a:alpha val="40000"/>
              </a:schemeClr>
            </a:glow>
            <a:reflection blurRad="12700" stA="38000" endPos="28000" dist="5000" dir="5400000" sy="-100000" algn="bl" rotWithShape="0"/>
          </a:effectLst>
          <a:scene3d>
            <a:camera prst="orthographicFront"/>
            <a:lightRig rig="threePt" dir="t"/>
          </a:scene3d>
          <a:sp3d>
            <a:bevelT prst="relaxedInset"/>
          </a:sp3d>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5AD9BB5-491C-75BF-391C-95B3406E430E}"/>
              </a:ext>
            </a:extLst>
          </p:cNvPr>
          <p:cNvSpPr txBox="1"/>
          <p:nvPr/>
        </p:nvSpPr>
        <p:spPr>
          <a:xfrm>
            <a:off x="1416423" y="4957779"/>
            <a:ext cx="6096000" cy="1200329"/>
          </a:xfrm>
          <a:prstGeom prst="rect">
            <a:avLst/>
          </a:prstGeom>
          <a:noFill/>
        </p:spPr>
        <p:txBody>
          <a:bodyPr wrap="square">
            <a:spAutoFit/>
          </a:bodyPr>
          <a:lstStyle/>
          <a:p>
            <a:pPr algn="l"/>
            <a:r>
              <a:rPr lang="en-US" b="0" i="0" dirty="0">
                <a:solidFill>
                  <a:srgbClr val="126DCE"/>
                </a:solidFill>
                <a:effectLst/>
                <a:latin typeface="Arial Black" panose="020B0A04020102020204" pitchFamily="34" charset="0"/>
              </a:rPr>
              <a:t>Interpretation ::::</a:t>
            </a:r>
          </a:p>
          <a:p>
            <a:pPr algn="l"/>
            <a:r>
              <a:rPr lang="en-US" b="0" i="0" dirty="0">
                <a:solidFill>
                  <a:srgbClr val="353535"/>
                </a:solidFill>
                <a:effectLst/>
                <a:latin typeface="Arial Black" panose="020B0A04020102020204" pitchFamily="34" charset="0"/>
              </a:rPr>
              <a:t>from the above plot we can say that as number of floor is increasing expected price and grade is also increasing</a:t>
            </a:r>
          </a:p>
        </p:txBody>
      </p:sp>
    </p:spTree>
    <p:extLst>
      <p:ext uri="{BB962C8B-B14F-4D97-AF65-F5344CB8AC3E}">
        <p14:creationId xmlns:p14="http://schemas.microsoft.com/office/powerpoint/2010/main" val="1239358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BC8838-1A8B-2395-F357-E5F07EBDCBB1}"/>
              </a:ext>
            </a:extLst>
          </p:cNvPr>
          <p:cNvSpPr>
            <a:spLocks noGrp="1"/>
          </p:cNvSpPr>
          <p:nvPr>
            <p:ph type="sldNum" sz="quarter" idx="11"/>
          </p:nvPr>
        </p:nvSpPr>
        <p:spPr/>
        <p:txBody>
          <a:bodyPr/>
          <a:lstStyle/>
          <a:p>
            <a:fld id="{75DF2D63-3FF5-D547-96B9-BE9CCD1ABA58}" type="slidenum">
              <a:rPr lang="en-US" smtClean="0"/>
              <a:t>9</a:t>
            </a:fld>
            <a:endParaRPr lang="en-US" dirty="0"/>
          </a:p>
        </p:txBody>
      </p:sp>
      <p:sp>
        <p:nvSpPr>
          <p:cNvPr id="7" name="TextBox 6">
            <a:extLst>
              <a:ext uri="{FF2B5EF4-FFF2-40B4-BE49-F238E27FC236}">
                <a16:creationId xmlns:a16="http://schemas.microsoft.com/office/drawing/2014/main" id="{F6800BB2-5FB9-109D-3B66-54B49477A87E}"/>
              </a:ext>
            </a:extLst>
          </p:cNvPr>
          <p:cNvSpPr txBox="1"/>
          <p:nvPr/>
        </p:nvSpPr>
        <p:spPr>
          <a:xfrm>
            <a:off x="3612777" y="312875"/>
            <a:ext cx="6096000" cy="369332"/>
          </a:xfrm>
          <a:prstGeom prst="rect">
            <a:avLst/>
          </a:prstGeom>
          <a:noFill/>
        </p:spPr>
        <p:txBody>
          <a:bodyPr wrap="square">
            <a:spAutoFit/>
          </a:bodyPr>
          <a:lstStyle/>
          <a:p>
            <a:pPr algn="l"/>
            <a:r>
              <a:rPr lang="en-US" b="0" i="0" dirty="0">
                <a:solidFill>
                  <a:srgbClr val="126DCE"/>
                </a:solidFill>
                <a:effectLst/>
                <a:latin typeface="Arial" panose="020B0604020202020204" pitchFamily="34" charset="0"/>
              </a:rPr>
              <a:t>Grade wise Lawn Area and Grade Wise roof area</a:t>
            </a:r>
          </a:p>
        </p:txBody>
      </p:sp>
      <p:pic>
        <p:nvPicPr>
          <p:cNvPr id="6146" name="Picture 2">
            <a:extLst>
              <a:ext uri="{FF2B5EF4-FFF2-40B4-BE49-F238E27FC236}">
                <a16:creationId xmlns:a16="http://schemas.microsoft.com/office/drawing/2014/main" id="{A39E9541-444F-7DC4-D486-21922FD51D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223" y="1100722"/>
            <a:ext cx="11153775" cy="3209925"/>
          </a:xfrm>
          <a:prstGeom prst="roundRect">
            <a:avLst>
              <a:gd name="adj" fmla="val 8594"/>
            </a:avLst>
          </a:prstGeom>
          <a:solidFill>
            <a:srgbClr val="FFFFFF">
              <a:shade val="85000"/>
            </a:srgbClr>
          </a:solidFill>
          <a:ln>
            <a:noFill/>
          </a:ln>
          <a:effectLst>
            <a:glow rad="228600">
              <a:schemeClr val="accent3">
                <a:satMod val="175000"/>
                <a:alpha val="40000"/>
              </a:schemeClr>
            </a:glow>
            <a:reflection blurRad="12700" stA="38000" endPos="28000" dist="5000" dir="5400000" sy="-100000" algn="bl" rotWithShape="0"/>
          </a:effectLst>
          <a:scene3d>
            <a:camera prst="orthographicFront"/>
            <a:lightRig rig="threePt" dir="t"/>
          </a:scene3d>
          <a:sp3d>
            <a:bevelT prst="relaxedInset"/>
          </a:sp3d>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4169095-4101-1DF8-C7D7-1A1FCA92C6F7}"/>
              </a:ext>
            </a:extLst>
          </p:cNvPr>
          <p:cNvSpPr txBox="1"/>
          <p:nvPr/>
        </p:nvSpPr>
        <p:spPr>
          <a:xfrm>
            <a:off x="649224" y="4729163"/>
            <a:ext cx="11153774" cy="1754326"/>
          </a:xfrm>
          <a:prstGeom prst="rect">
            <a:avLst/>
          </a:prstGeom>
          <a:noFill/>
        </p:spPr>
        <p:txBody>
          <a:bodyPr wrap="square">
            <a:spAutoFit/>
          </a:bodyPr>
          <a:lstStyle/>
          <a:p>
            <a:pPr algn="l"/>
            <a:r>
              <a:rPr lang="en-US" b="0" i="0" dirty="0">
                <a:solidFill>
                  <a:srgbClr val="126DCE"/>
                </a:solidFill>
                <a:effectLst/>
                <a:latin typeface="Arial Black" panose="020B0A04020102020204" pitchFamily="34" charset="0"/>
              </a:rPr>
              <a:t>Interpretation ::::</a:t>
            </a:r>
          </a:p>
          <a:p>
            <a:pPr algn="l"/>
            <a:r>
              <a:rPr lang="en-US" b="0" i="0" dirty="0">
                <a:solidFill>
                  <a:srgbClr val="353535"/>
                </a:solidFill>
                <a:effectLst/>
                <a:latin typeface="Arial Black" panose="020B0A04020102020204" pitchFamily="34" charset="0"/>
              </a:rPr>
              <a:t>if one wants lawn area then one can go with grades 0,1,2 also if one wants more roof area then one can go with grades 0 and 1, but as we know the expected price will increase with an increasing grade so if one wants a minimum good roof area then can go with grade 3 house where roof area is good enough, but for big lawn area one must pay more.</a:t>
            </a:r>
          </a:p>
        </p:txBody>
      </p:sp>
    </p:spTree>
    <p:extLst>
      <p:ext uri="{BB962C8B-B14F-4D97-AF65-F5344CB8AC3E}">
        <p14:creationId xmlns:p14="http://schemas.microsoft.com/office/powerpoint/2010/main" val="2018900229"/>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{B4C43B04-7938-4077-9D3C-152BC3C917DE}tf67061901_win32</Template>
  <TotalTime>605</TotalTime>
  <Words>707</Words>
  <Application>Microsoft Office PowerPoint</Application>
  <PresentationFormat>Widescreen</PresentationFormat>
  <Paragraphs>138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Calibri</vt:lpstr>
      <vt:lpstr>Daytona Condensed Light</vt:lpstr>
      <vt:lpstr>Helvetica Neue</vt:lpstr>
      <vt:lpstr>Posterama</vt:lpstr>
      <vt:lpstr>Office Theme</vt:lpstr>
      <vt:lpstr>House Grade Classification</vt:lpstr>
      <vt:lpstr>Business Objective</vt:lpstr>
      <vt:lpstr>Introduction</vt:lpstr>
      <vt:lpstr>Min Max count of all variable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Grade Classification</dc:title>
  <dc:creator>Shree Shrivastava</dc:creator>
  <cp:lastModifiedBy>Shree Shrivastava</cp:lastModifiedBy>
  <cp:revision>3</cp:revision>
  <dcterms:created xsi:type="dcterms:W3CDTF">2022-11-08T18:58:03Z</dcterms:created>
  <dcterms:modified xsi:type="dcterms:W3CDTF">2022-11-11T12:42:31Z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