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325" r:id="rId5"/>
    <p:sldId id="327" r:id="rId6"/>
    <p:sldId id="341" r:id="rId7"/>
    <p:sldId id="329" r:id="rId8"/>
    <p:sldId id="342" r:id="rId9"/>
    <p:sldId id="347" r:id="rId10"/>
    <p:sldId id="348" r:id="rId11"/>
    <p:sldId id="343" r:id="rId12"/>
    <p:sldId id="344" r:id="rId13"/>
    <p:sldId id="345" r:id="rId14"/>
    <p:sldId id="346" r:id="rId15"/>
    <p:sldId id="330" r:id="rId16"/>
    <p:sldId id="331" r:id="rId17"/>
    <p:sldId id="349" r:id="rId18"/>
    <p:sldId id="33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05" autoAdjust="0"/>
  </p:normalViewPr>
  <p:slideViewPr>
    <p:cSldViewPr snapToGrid="0">
      <p:cViewPr varScale="1">
        <p:scale>
          <a:sx n="85" d="100"/>
          <a:sy n="85" d="100"/>
        </p:scale>
        <p:origin x="590" y="6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11/13/2022</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11/13/2022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iton Header">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8888/notebooks/course9_machine_learning_all_files/Untitled12.ipynb?kernel_name=python3#Interpretation-::::" TargetMode="External"/><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hyperlink" Target="http://localhost:8888/notebooks/course9_machine_learning_all_files/Untitled12.ipynb?kernel_name=python3#Interpret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dirty="0"/>
              <a:t>Mall customers Segmentation</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Samraddhi Shrivastava​</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87C9F-695D-B6CF-7CEC-9E10418C9EB9}"/>
              </a:ext>
            </a:extLst>
          </p:cNvPr>
          <p:cNvSpPr>
            <a:spLocks noGrp="1"/>
          </p:cNvSpPr>
          <p:nvPr>
            <p:ph type="title"/>
          </p:nvPr>
        </p:nvSpPr>
        <p:spPr>
          <a:xfrm>
            <a:off x="972669" y="259976"/>
            <a:ext cx="5481919" cy="502024"/>
          </a:xfrm>
        </p:spPr>
        <p:txBody>
          <a:bodyPr/>
          <a:lstStyle/>
          <a:p>
            <a:r>
              <a:rPr lang="en-IN" sz="1600" b="0" i="0" dirty="0">
                <a:effectLst/>
                <a:latin typeface="Arial" panose="020B0604020202020204" pitchFamily="34" charset="0"/>
              </a:rPr>
              <a:t>Distribution of Spending Score</a:t>
            </a:r>
            <a:br>
              <a:rPr lang="en-IN" b="0" i="0" dirty="0">
                <a:solidFill>
                  <a:srgbClr val="126DCE"/>
                </a:solidFill>
                <a:effectLst/>
                <a:latin typeface="Arial" panose="020B0604020202020204" pitchFamily="34" charset="0"/>
              </a:rPr>
            </a:br>
            <a:endParaRPr lang="en-IN" dirty="0"/>
          </a:p>
        </p:txBody>
      </p:sp>
      <p:sp>
        <p:nvSpPr>
          <p:cNvPr id="4" name="Slide Number Placeholder 3">
            <a:extLst>
              <a:ext uri="{FF2B5EF4-FFF2-40B4-BE49-F238E27FC236}">
                <a16:creationId xmlns:a16="http://schemas.microsoft.com/office/drawing/2014/main" id="{CE7DF670-E4D0-0476-AC0C-928BF075DC71}"/>
              </a:ext>
            </a:extLst>
          </p:cNvPr>
          <p:cNvSpPr>
            <a:spLocks noGrp="1"/>
          </p:cNvSpPr>
          <p:nvPr>
            <p:ph type="sldNum" sz="quarter" idx="11"/>
          </p:nvPr>
        </p:nvSpPr>
        <p:spPr/>
        <p:txBody>
          <a:bodyPr/>
          <a:lstStyle/>
          <a:p>
            <a:fld id="{75DF2D63-3FF5-D547-96B9-BE9CCD1ABA58}" type="slidenum">
              <a:rPr lang="en-US" smtClean="0"/>
              <a:t>10</a:t>
            </a:fld>
            <a:endParaRPr lang="en-US" dirty="0"/>
          </a:p>
        </p:txBody>
      </p:sp>
      <p:pic>
        <p:nvPicPr>
          <p:cNvPr id="5122" name="Picture 2">
            <a:extLst>
              <a:ext uri="{FF2B5EF4-FFF2-40B4-BE49-F238E27FC236}">
                <a16:creationId xmlns:a16="http://schemas.microsoft.com/office/drawing/2014/main" id="{91C3DE92-120C-3BD6-ECD6-167BCCC974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24" y="744067"/>
            <a:ext cx="11493470" cy="43478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27ADE99E-D910-E761-A1E1-2032AA98A5C5}"/>
              </a:ext>
            </a:extLst>
          </p:cNvPr>
          <p:cNvSpPr txBox="1"/>
          <p:nvPr/>
        </p:nvSpPr>
        <p:spPr>
          <a:xfrm>
            <a:off x="546129" y="5397695"/>
            <a:ext cx="6096000" cy="1200329"/>
          </a:xfrm>
          <a:prstGeom prst="rect">
            <a:avLst/>
          </a:prstGeom>
          <a:noFill/>
        </p:spPr>
        <p:txBody>
          <a:bodyPr wrap="square">
            <a:spAutoFit/>
          </a:bodyPr>
          <a:lstStyle/>
          <a:p>
            <a:pPr algn="l"/>
            <a:r>
              <a:rPr lang="en-US" b="0" i="0" dirty="0">
                <a:solidFill>
                  <a:srgbClr val="126DCE"/>
                </a:solidFill>
                <a:effectLst/>
                <a:latin typeface="Arial" panose="020B0604020202020204" pitchFamily="34" charset="0"/>
              </a:rPr>
              <a:t>Interpretation ::::</a:t>
            </a:r>
            <a:r>
              <a:rPr lang="en-US" b="0" i="0" u="none" strike="noStrike" dirty="0">
                <a:solidFill>
                  <a:srgbClr val="126DCE"/>
                </a:solidFill>
                <a:effectLst/>
                <a:latin typeface="Arial" panose="020B0604020202020204" pitchFamily="34" charset="0"/>
                <a:hlinkClick r:id="rId3"/>
              </a:rPr>
              <a:t>¶</a:t>
            </a:r>
            <a:endParaRPr lang="en-US" b="0" i="0" dirty="0">
              <a:solidFill>
                <a:srgbClr val="126DCE"/>
              </a:solidFill>
              <a:effectLst/>
              <a:latin typeface="Arial" panose="020B0604020202020204" pitchFamily="34" charset="0"/>
            </a:endParaRPr>
          </a:p>
          <a:p>
            <a:pPr algn="l"/>
            <a:r>
              <a:rPr lang="en-US" b="0" i="0" dirty="0">
                <a:solidFill>
                  <a:srgbClr val="353535"/>
                </a:solidFill>
                <a:effectLst/>
                <a:latin typeface="Arial" panose="020B0604020202020204" pitchFamily="34" charset="0"/>
              </a:rPr>
              <a:t>From the above graph, we can see that the total spending score by a single person is 99 and the maximum person get 42 as the total spending score.</a:t>
            </a:r>
          </a:p>
        </p:txBody>
      </p:sp>
    </p:spTree>
    <p:extLst>
      <p:ext uri="{BB962C8B-B14F-4D97-AF65-F5344CB8AC3E}">
        <p14:creationId xmlns:p14="http://schemas.microsoft.com/office/powerpoint/2010/main" val="2892464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F6C6-EB96-BA73-6AB5-2C42B6355004}"/>
              </a:ext>
            </a:extLst>
          </p:cNvPr>
          <p:cNvSpPr>
            <a:spLocks noGrp="1"/>
          </p:cNvSpPr>
          <p:nvPr>
            <p:ph type="title"/>
          </p:nvPr>
        </p:nvSpPr>
        <p:spPr>
          <a:xfrm>
            <a:off x="98253" y="196849"/>
            <a:ext cx="7938248" cy="914400"/>
          </a:xfrm>
        </p:spPr>
        <p:txBody>
          <a:bodyPr/>
          <a:lstStyle/>
          <a:p>
            <a:r>
              <a:rPr lang="en-US" sz="1800" b="0" i="0" dirty="0">
                <a:solidFill>
                  <a:srgbClr val="126DCE"/>
                </a:solidFill>
                <a:effectLst/>
                <a:latin typeface="Arial" panose="020B0604020202020204" pitchFamily="34" charset="0"/>
              </a:rPr>
              <a:t>Annual Income vs Age and Spending Score</a:t>
            </a:r>
            <a:br>
              <a:rPr lang="en-US" b="0" i="0" dirty="0">
                <a:solidFill>
                  <a:srgbClr val="126DCE"/>
                </a:solidFill>
                <a:effectLst/>
                <a:latin typeface="Arial" panose="020B0604020202020204" pitchFamily="34" charset="0"/>
              </a:rPr>
            </a:br>
            <a:endParaRPr lang="en-IN" dirty="0"/>
          </a:p>
        </p:txBody>
      </p:sp>
      <p:sp>
        <p:nvSpPr>
          <p:cNvPr id="4" name="Slide Number Placeholder 3">
            <a:extLst>
              <a:ext uri="{FF2B5EF4-FFF2-40B4-BE49-F238E27FC236}">
                <a16:creationId xmlns:a16="http://schemas.microsoft.com/office/drawing/2014/main" id="{F80FFA06-1098-4F85-4A15-255EF67A12FA}"/>
              </a:ext>
            </a:extLst>
          </p:cNvPr>
          <p:cNvSpPr>
            <a:spLocks noGrp="1"/>
          </p:cNvSpPr>
          <p:nvPr>
            <p:ph type="sldNum" sz="quarter" idx="11"/>
          </p:nvPr>
        </p:nvSpPr>
        <p:spPr/>
        <p:txBody>
          <a:bodyPr/>
          <a:lstStyle/>
          <a:p>
            <a:fld id="{75DF2D63-3FF5-D547-96B9-BE9CCD1ABA58}" type="slidenum">
              <a:rPr lang="en-US" smtClean="0"/>
              <a:t>11</a:t>
            </a:fld>
            <a:endParaRPr lang="en-US" dirty="0"/>
          </a:p>
        </p:txBody>
      </p:sp>
      <p:pic>
        <p:nvPicPr>
          <p:cNvPr id="6146" name="Picture 2">
            <a:extLst>
              <a:ext uri="{FF2B5EF4-FFF2-40B4-BE49-F238E27FC236}">
                <a16:creationId xmlns:a16="http://schemas.microsoft.com/office/drawing/2014/main" id="{4A0726A7-C521-2730-E7A3-21A6826276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15" y="654049"/>
            <a:ext cx="10776294" cy="41824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DD7CA599-845E-10BC-9E40-2F37B48AC770}"/>
              </a:ext>
            </a:extLst>
          </p:cNvPr>
          <p:cNvSpPr txBox="1"/>
          <p:nvPr/>
        </p:nvSpPr>
        <p:spPr>
          <a:xfrm>
            <a:off x="98253" y="5103674"/>
            <a:ext cx="10856618" cy="1200329"/>
          </a:xfrm>
          <a:prstGeom prst="rect">
            <a:avLst/>
          </a:prstGeom>
          <a:noFill/>
        </p:spPr>
        <p:txBody>
          <a:bodyPr wrap="square">
            <a:spAutoFit/>
          </a:bodyPr>
          <a:lstStyle/>
          <a:p>
            <a:pPr algn="l"/>
            <a:r>
              <a:rPr lang="en-US" b="0" i="0" dirty="0">
                <a:solidFill>
                  <a:srgbClr val="126DCE"/>
                </a:solidFill>
                <a:effectLst/>
                <a:latin typeface="Arial" panose="020B0604020202020204" pitchFamily="34" charset="0"/>
              </a:rPr>
              <a:t>Interpretation ::::</a:t>
            </a:r>
          </a:p>
          <a:p>
            <a:pPr algn="l"/>
            <a:r>
              <a:rPr lang="en-US" b="0" i="0" dirty="0">
                <a:solidFill>
                  <a:srgbClr val="353535"/>
                </a:solidFill>
                <a:effectLst/>
                <a:latin typeface="Arial" panose="020B0604020202020204" pitchFamily="34" charset="0"/>
              </a:rPr>
              <a:t>The above Plot Between Annual Income and Age represented by a blue color line and a plot between Annual Income and the Spending Score is represented by a pink color. It shows how Age and Spending Vary with Annual Income.</a:t>
            </a:r>
          </a:p>
        </p:txBody>
      </p:sp>
    </p:spTree>
    <p:extLst>
      <p:ext uri="{BB962C8B-B14F-4D97-AF65-F5344CB8AC3E}">
        <p14:creationId xmlns:p14="http://schemas.microsoft.com/office/powerpoint/2010/main" val="199330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525330" y="336318"/>
            <a:ext cx="9264127" cy="519953"/>
          </a:xfrm>
        </p:spPr>
        <p:txBody>
          <a:bodyPr/>
          <a:lstStyle/>
          <a:p>
            <a:r>
              <a:rPr lang="en-US" sz="1600" b="0" i="0" dirty="0">
                <a:effectLst/>
                <a:latin typeface="Arial Black" panose="020B0A04020102020204" pitchFamily="34" charset="0"/>
              </a:rPr>
              <a:t>Elbow Method to Find the Number of Optimal Clusters</a:t>
            </a:r>
            <a:br>
              <a:rPr lang="en-US" b="0" i="0" dirty="0">
                <a:solidFill>
                  <a:srgbClr val="126DCE"/>
                </a:solidFill>
                <a:effectLst/>
                <a:latin typeface="Arial" panose="020B0604020202020204" pitchFamily="34" charset="0"/>
              </a:rPr>
            </a:br>
            <a:endParaRPr lang="en-US" dirty="0"/>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12</a:t>
            </a:fld>
            <a:endParaRPr lang="en-US" dirty="0"/>
          </a:p>
        </p:txBody>
      </p:sp>
      <p:pic>
        <p:nvPicPr>
          <p:cNvPr id="7170" name="Picture 2">
            <a:extLst>
              <a:ext uri="{FF2B5EF4-FFF2-40B4-BE49-F238E27FC236}">
                <a16:creationId xmlns:a16="http://schemas.microsoft.com/office/drawing/2014/main" id="{822C5BC5-D28A-56BA-7D3D-59106AC9B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93" y="856271"/>
            <a:ext cx="5988143" cy="50066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5">
            <a:extLst>
              <a:ext uri="{FF2B5EF4-FFF2-40B4-BE49-F238E27FC236}">
                <a16:creationId xmlns:a16="http://schemas.microsoft.com/office/drawing/2014/main" id="{792A998D-1AC9-ECD1-1338-78CAAC3E332E}"/>
              </a:ext>
            </a:extLst>
          </p:cNvPr>
          <p:cNvSpPr>
            <a:spLocks noChangeArrowheads="1"/>
          </p:cNvSpPr>
          <p:nvPr/>
        </p:nvSpPr>
        <p:spPr bwMode="auto">
          <a:xfrm>
            <a:off x="6486100" y="2090933"/>
            <a:ext cx="5297869"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strike="noStrike" cap="none" normalizeH="0" baseline="0" dirty="0">
                <a:ln>
                  <a:noFill/>
                </a:ln>
                <a:solidFill>
                  <a:srgbClr val="303030"/>
                </a:solidFill>
                <a:effectLst/>
                <a:latin typeface="Courier New" panose="02070309020205020404" pitchFamily="49" charset="0"/>
              </a:rPr>
              <a:t>For n_clusters = 2 The average silhouette score is : 0.2968969162503008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strike="noStrike" cap="none" normalizeH="0" baseline="0" dirty="0">
                <a:ln>
                  <a:noFill/>
                </a:ln>
                <a:solidFill>
                  <a:srgbClr val="303030"/>
                </a:solidFill>
                <a:effectLst/>
                <a:latin typeface="Courier New" panose="02070309020205020404" pitchFamily="49" charset="0"/>
              </a:rPr>
              <a:t>For n_clusters = 3 The average silhouette score is : 0.46761358158775435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strike="noStrike" cap="none" normalizeH="0" baseline="0" dirty="0">
                <a:ln>
                  <a:noFill/>
                </a:ln>
                <a:solidFill>
                  <a:srgbClr val="303030"/>
                </a:solidFill>
                <a:effectLst/>
                <a:latin typeface="Courier New" panose="02070309020205020404" pitchFamily="49" charset="0"/>
              </a:rPr>
              <a:t>For n_clusters = 4 The average silhouette score is : 0.4931963109249047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strike="noStrike" cap="none" normalizeH="0" baseline="0" dirty="0">
                <a:ln>
                  <a:noFill/>
                </a:ln>
                <a:solidFill>
                  <a:srgbClr val="303030"/>
                </a:solidFill>
                <a:effectLst/>
                <a:latin typeface="Courier New" panose="02070309020205020404" pitchFamily="49" charset="0"/>
              </a:rPr>
              <a:t>For n_clusters = 5 The average silhouette score is : 0.553931997444648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strike="noStrike" cap="none" normalizeH="0" baseline="0" dirty="0">
                <a:ln>
                  <a:noFill/>
                </a:ln>
                <a:solidFill>
                  <a:srgbClr val="303030"/>
                </a:solidFill>
                <a:effectLst/>
                <a:latin typeface="Courier New" panose="02070309020205020404" pitchFamily="49" charset="0"/>
              </a:rPr>
              <a:t>For n_clusters = 6 The average silhouette_score is : 0.5376203956398481 For n_clusters = 7 The average silhouette_score is : 0.5270287298101395 For n_clusters = 8 The average silhouette_score is : 0.4572211842776841</a:t>
            </a:r>
            <a:r>
              <a:rPr kumimoji="0" lang="en-US" altLang="en-US" sz="1600" b="1" strike="noStrike" cap="none" normalizeH="0" baseline="0" dirty="0">
                <a:ln>
                  <a:noFill/>
                </a:ln>
                <a:solidFill>
                  <a:schemeClr val="tx1"/>
                </a:solidFill>
                <a:effectLst/>
              </a:rPr>
              <a:t> </a:t>
            </a:r>
            <a:endParaRPr kumimoji="0" lang="en-US" altLang="en-US" sz="1600" b="1"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9358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13</a:t>
            </a:fld>
            <a:endParaRPr lang="en-US" dirty="0"/>
          </a:p>
        </p:txBody>
      </p:sp>
      <p:pic>
        <p:nvPicPr>
          <p:cNvPr id="8194" name="Picture 2">
            <a:extLst>
              <a:ext uri="{FF2B5EF4-FFF2-40B4-BE49-F238E27FC236}">
                <a16:creationId xmlns:a16="http://schemas.microsoft.com/office/drawing/2014/main" id="{07182CF7-3FE4-2FF2-12D9-4F611D64B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04" y="840255"/>
            <a:ext cx="11610191" cy="52716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a:extLst>
              <a:ext uri="{FF2B5EF4-FFF2-40B4-BE49-F238E27FC236}">
                <a16:creationId xmlns:a16="http://schemas.microsoft.com/office/drawing/2014/main" id="{C1A16BA7-2887-C4C9-23E0-E0568066FD17}"/>
              </a:ext>
            </a:extLst>
          </p:cNvPr>
          <p:cNvSpPr txBox="1"/>
          <p:nvPr/>
        </p:nvSpPr>
        <p:spPr>
          <a:xfrm>
            <a:off x="649224" y="204035"/>
            <a:ext cx="5975885" cy="646331"/>
          </a:xfrm>
          <a:prstGeom prst="rect">
            <a:avLst/>
          </a:prstGeom>
          <a:noFill/>
        </p:spPr>
        <p:txBody>
          <a:bodyPr wrap="square">
            <a:spAutoFit/>
          </a:bodyPr>
          <a:lstStyle/>
          <a:p>
            <a:pPr algn="l"/>
            <a:r>
              <a:rPr lang="en-IN" b="1" i="0" dirty="0">
                <a:effectLst/>
                <a:latin typeface="Arial" panose="020B0604020202020204" pitchFamily="34" charset="0"/>
              </a:rPr>
              <a:t>Visualizing Clusters Obtained from Kmeans clustering</a:t>
            </a:r>
          </a:p>
        </p:txBody>
      </p:sp>
    </p:spTree>
    <p:extLst>
      <p:ext uri="{BB962C8B-B14F-4D97-AF65-F5344CB8AC3E}">
        <p14:creationId xmlns:p14="http://schemas.microsoft.com/office/powerpoint/2010/main" val="259085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03C713-AAE3-8150-2F6F-5DDCA1ED8190}"/>
              </a:ext>
            </a:extLst>
          </p:cNvPr>
          <p:cNvSpPr>
            <a:spLocks noGrp="1"/>
          </p:cNvSpPr>
          <p:nvPr>
            <p:ph type="sldNum" sz="quarter" idx="11"/>
          </p:nvPr>
        </p:nvSpPr>
        <p:spPr/>
        <p:txBody>
          <a:bodyPr/>
          <a:lstStyle/>
          <a:p>
            <a:fld id="{75DF2D63-3FF5-D547-96B9-BE9CCD1ABA58}" type="slidenum">
              <a:rPr lang="en-US" smtClean="0"/>
              <a:t>14</a:t>
            </a:fld>
            <a:endParaRPr lang="en-US" dirty="0"/>
          </a:p>
        </p:txBody>
      </p:sp>
      <p:sp>
        <p:nvSpPr>
          <p:cNvPr id="5" name="TextBox 4">
            <a:extLst>
              <a:ext uri="{FF2B5EF4-FFF2-40B4-BE49-F238E27FC236}">
                <a16:creationId xmlns:a16="http://schemas.microsoft.com/office/drawing/2014/main" id="{1CB0DC05-B30D-19CD-6C50-968BC0FE0907}"/>
              </a:ext>
            </a:extLst>
          </p:cNvPr>
          <p:cNvSpPr txBox="1"/>
          <p:nvPr/>
        </p:nvSpPr>
        <p:spPr>
          <a:xfrm>
            <a:off x="121024" y="258679"/>
            <a:ext cx="11313459" cy="1477328"/>
          </a:xfrm>
          <a:prstGeom prst="rect">
            <a:avLst/>
          </a:prstGeom>
          <a:noFill/>
        </p:spPr>
        <p:txBody>
          <a:bodyPr wrap="square">
            <a:spAutoFit/>
          </a:bodyPr>
          <a:lstStyle/>
          <a:p>
            <a:pPr algn="just" rtl="0"/>
            <a:r>
              <a:rPr lang="en-US" sz="1800" b="0" i="0" dirty="0">
                <a:solidFill>
                  <a:srgbClr val="126DCE"/>
                </a:solidFill>
                <a:effectLst/>
                <a:latin typeface="Arial Black" panose="020B0A04020102020204" pitchFamily="34" charset="0"/>
              </a:rPr>
              <a:t>Project Synopsis:::::</a:t>
            </a:r>
          </a:p>
          <a:p>
            <a:pPr algn="just" rtl="0"/>
            <a:r>
              <a:rPr lang="en-US" sz="1800" b="0" i="0" dirty="0">
                <a:solidFill>
                  <a:srgbClr val="353535"/>
                </a:solidFill>
                <a:effectLst/>
                <a:latin typeface="Arial Black" panose="020B0A04020102020204" pitchFamily="34" charset="0"/>
              </a:rPr>
              <a:t>This is a project of clustering over shopping mall customer data set. First I implemented K means clustering then I implemented hierarchical clustering. I finally get 5 clusters from the to scatter plot diagram. In hierarchical clustering, I plotted a dendrogram graph. 5. In each clustering we have got a centroid which is equidistance.</a:t>
            </a:r>
          </a:p>
        </p:txBody>
      </p:sp>
      <p:sp>
        <p:nvSpPr>
          <p:cNvPr id="7" name="TextBox 6">
            <a:extLst>
              <a:ext uri="{FF2B5EF4-FFF2-40B4-BE49-F238E27FC236}">
                <a16:creationId xmlns:a16="http://schemas.microsoft.com/office/drawing/2014/main" id="{94F0E155-3965-5660-DEB8-16860BD92503}"/>
              </a:ext>
            </a:extLst>
          </p:cNvPr>
          <p:cNvSpPr txBox="1"/>
          <p:nvPr/>
        </p:nvSpPr>
        <p:spPr>
          <a:xfrm>
            <a:off x="121024" y="1828784"/>
            <a:ext cx="12070976" cy="4770537"/>
          </a:xfrm>
          <a:prstGeom prst="rect">
            <a:avLst/>
          </a:prstGeom>
          <a:noFill/>
        </p:spPr>
        <p:txBody>
          <a:bodyPr wrap="square">
            <a:spAutoFit/>
          </a:bodyPr>
          <a:lstStyle/>
          <a:p>
            <a:r>
              <a:rPr lang="en-IN" sz="1600" b="1" dirty="0"/>
              <a:t> </a:t>
            </a:r>
            <a:r>
              <a:rPr lang="en-IN" sz="1600" b="1" dirty="0">
                <a:solidFill>
                  <a:srgbClr val="0070C0"/>
                </a:solidFill>
                <a:latin typeface="Arial Black" panose="020B0A04020102020204" pitchFamily="34" charset="0"/>
              </a:rPr>
              <a:t>Final Interpretation::::</a:t>
            </a:r>
            <a:r>
              <a:rPr lang="en-IN" sz="1600" b="1" dirty="0"/>
              <a:t> </a:t>
            </a:r>
          </a:p>
          <a:p>
            <a:r>
              <a:rPr lang="en-IN" sz="1600" b="1" dirty="0"/>
              <a:t>**The males have a Spending Score of around 25k US Dollars to 70k US Dollars whereas the Females have a spending score of around 35k US Dollars to 75k US Dollars. which again points to the fact that women are Shopping Leaders.</a:t>
            </a:r>
          </a:p>
          <a:p>
            <a:endParaRPr lang="en-IN" sz="1600" b="1" dirty="0"/>
          </a:p>
          <a:p>
            <a:r>
              <a:rPr lang="en-IN" sz="1600" b="1" dirty="0"/>
              <a:t>** We can see that the age between 25 and 40 get the maximum spending score and the reason behind it is that almost we all got settled till this age in our career, also this age is of less responsibility and good income, also we have already analysed they have a high annual income</a:t>
            </a:r>
          </a:p>
          <a:p>
            <a:endParaRPr lang="en-IN" sz="1600" b="1" dirty="0"/>
          </a:p>
          <a:p>
            <a:r>
              <a:rPr lang="en-IN" sz="1600" b="1" dirty="0">
                <a:solidFill>
                  <a:srgbClr val="0070C0"/>
                </a:solidFill>
                <a:latin typeface="Arial Black" panose="020B0A04020102020204" pitchFamily="34" charset="0"/>
              </a:rPr>
              <a:t>Analysis by cluster::::</a:t>
            </a:r>
          </a:p>
          <a:p>
            <a:r>
              <a:rPr lang="en-IN" sz="1600" b="1" dirty="0"/>
              <a:t>1)A miser is a label I have given to the people who earn very well but do not like to spend, they are on those who are in the age above 40.</a:t>
            </a:r>
          </a:p>
          <a:p>
            <a:endParaRPr lang="en-IN" sz="1600" b="1" dirty="0"/>
          </a:p>
          <a:p>
            <a:r>
              <a:rPr lang="en-IN" sz="1600" b="1" dirty="0"/>
              <a:t>2)general is the label given to people who </a:t>
            </a:r>
            <a:r>
              <a:rPr lang="en-US" sz="1600" b="1" dirty="0"/>
              <a:t>earn a medium amount of money monthly and whose</a:t>
            </a:r>
            <a:r>
              <a:rPr lang="en-IN" sz="1600" b="1" dirty="0"/>
              <a:t> spending score is average.</a:t>
            </a:r>
          </a:p>
          <a:p>
            <a:endParaRPr lang="en-IN" sz="1600" b="1" dirty="0"/>
          </a:p>
          <a:p>
            <a:r>
              <a:rPr lang="en-IN" sz="1600" b="1" dirty="0"/>
              <a:t>3)target people who earn more than 70k and whose spending score is also high, these are the people we need to focus on, they may be working as bachelor’s or family with good income sources.</a:t>
            </a:r>
          </a:p>
          <a:p>
            <a:r>
              <a:rPr lang="en-IN" sz="1600" b="1" dirty="0"/>
              <a:t>For such customer attraction, we can increase clothes and fashion accessories, home decor products, watch range, and perfume collections from good brands.</a:t>
            </a:r>
          </a:p>
          <a:p>
            <a:endParaRPr lang="en-IN" sz="1600" b="1" dirty="0"/>
          </a:p>
          <a:p>
            <a:r>
              <a:rPr lang="en-IN" sz="1600" b="1" dirty="0"/>
              <a:t>4) Some people are not even earning but spend a lot that may be the college students but they are not our target customers.</a:t>
            </a:r>
          </a:p>
          <a:p>
            <a:endParaRPr lang="en-IN" sz="1600" b="1" dirty="0"/>
          </a:p>
          <a:p>
            <a:r>
              <a:rPr lang="en-IN" sz="1600" b="1" dirty="0"/>
              <a:t>5) people who even do not earn well also cant spend.</a:t>
            </a:r>
          </a:p>
        </p:txBody>
      </p:sp>
    </p:spTree>
    <p:extLst>
      <p:ext uri="{BB962C8B-B14F-4D97-AF65-F5344CB8AC3E}">
        <p14:creationId xmlns:p14="http://schemas.microsoft.com/office/powerpoint/2010/main" val="267606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a:xfrm>
            <a:off x="0" y="0"/>
            <a:ext cx="12191999" cy="6858000"/>
          </a:xfrm>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3980329" y="2501154"/>
            <a:ext cx="8023411" cy="3343835"/>
          </a:xfrm>
          <a:solidFill>
            <a:schemeClr val="accent1">
              <a:lumMod val="20000"/>
              <a:lumOff val="80000"/>
            </a:schemeClr>
          </a:solidFill>
          <a:effectLst>
            <a:glow rad="228600">
              <a:schemeClr val="accent6">
                <a:satMod val="175000"/>
                <a:alpha val="40000"/>
              </a:schemeClr>
            </a:glow>
          </a:effectLst>
          <a:scene3d>
            <a:camera prst="orthographicFront"/>
            <a:lightRig rig="threePt" dir="t"/>
          </a:scene3d>
          <a:sp3d>
            <a:bevelT prst="relaxedInset"/>
          </a:sp3d>
        </p:spPr>
        <p:txBody>
          <a:bodyPr/>
          <a:lstStyle/>
          <a:p>
            <a:pPr marL="0" indent="0">
              <a:lnSpc>
                <a:spcPts val="2400"/>
              </a:lnSpc>
              <a:buNone/>
            </a:pPr>
            <a:r>
              <a:rPr lang="en-US" dirty="0">
                <a:latin typeface="Arial Black" panose="020B0A04020102020204" pitchFamily="34" charset="0"/>
              </a:rPr>
              <a:t>Identify those customers who would be interested in certain products, offers, and services. The store may strategize its offerings in such a way that it targets only the right customers for specific products. This helps in creating a win-win situation for both the store (in terms of revenue and more customers through customer recommendation) and the customer (discounts, offers, reward points, gifts, etc.).</a:t>
            </a:r>
            <a:endParaRPr lang="en-US" sz="2000" spc="0" dirty="0">
              <a:latin typeface="Arial Black" panose="020B0A04020102020204" pitchFamily="34" charset="0"/>
              <a:ea typeface="+mn-lt"/>
              <a:cs typeface="+mn-lt"/>
            </a:endParaRPr>
          </a:p>
        </p:txBody>
      </p:sp>
    </p:spTree>
    <p:extLst>
      <p:ext uri="{BB962C8B-B14F-4D97-AF65-F5344CB8AC3E}">
        <p14:creationId xmlns:p14="http://schemas.microsoft.com/office/powerpoint/2010/main" val="2810133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6A2A7-578D-2173-3576-41B233960696}"/>
              </a:ext>
            </a:extLst>
          </p:cNvPr>
          <p:cNvSpPr>
            <a:spLocks noGrp="1"/>
          </p:cNvSpPr>
          <p:nvPr>
            <p:ph type="title"/>
          </p:nvPr>
        </p:nvSpPr>
        <p:spPr>
          <a:xfrm>
            <a:off x="5449824" y="470287"/>
            <a:ext cx="5760720" cy="1322653"/>
          </a:xfrm>
          <a:scene3d>
            <a:camera prst="orthographicFront"/>
            <a:lightRig rig="threePt" dir="t"/>
          </a:scene3d>
          <a:sp3d>
            <a:bevelT w="165100" prst="coolSlant"/>
          </a:sp3d>
        </p:spPr>
        <p:txBody>
          <a:bodyPr/>
          <a:lstStyle/>
          <a:p>
            <a:r>
              <a:rPr lang="en-IN" dirty="0"/>
              <a:t>Business Objective</a:t>
            </a:r>
          </a:p>
        </p:txBody>
      </p:sp>
      <p:sp>
        <p:nvSpPr>
          <p:cNvPr id="4" name="Slide Number Placeholder 3">
            <a:extLst>
              <a:ext uri="{FF2B5EF4-FFF2-40B4-BE49-F238E27FC236}">
                <a16:creationId xmlns:a16="http://schemas.microsoft.com/office/drawing/2014/main" id="{EF96969A-ADE3-F332-DDC8-5E61833EDD38}"/>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6" name="TextBox 5">
            <a:extLst>
              <a:ext uri="{FF2B5EF4-FFF2-40B4-BE49-F238E27FC236}">
                <a16:creationId xmlns:a16="http://schemas.microsoft.com/office/drawing/2014/main" id="{19A9195B-3FF2-DF80-C3DA-65681ED81BFE}"/>
              </a:ext>
            </a:extLst>
          </p:cNvPr>
          <p:cNvSpPr txBox="1"/>
          <p:nvPr/>
        </p:nvSpPr>
        <p:spPr>
          <a:xfrm>
            <a:off x="4796117" y="2946634"/>
            <a:ext cx="6490447" cy="646331"/>
          </a:xfrm>
          <a:prstGeom prst="rect">
            <a:avLst/>
          </a:prstGeom>
          <a:solidFill>
            <a:schemeClr val="accent1">
              <a:lumMod val="20000"/>
              <a:lumOff val="80000"/>
            </a:schemeClr>
          </a:solidFill>
          <a:effectLst/>
          <a:scene3d>
            <a:camera prst="orthographicFront"/>
            <a:lightRig rig="threePt" dir="t"/>
          </a:scene3d>
          <a:sp3d>
            <a:bevelT w="139700" prst="cross"/>
          </a:sp3d>
        </p:spPr>
        <p:txBody>
          <a:bodyPr wrap="square">
            <a:spAutoFit/>
          </a:bodyPr>
          <a:lstStyle/>
          <a:p>
            <a:r>
              <a:rPr lang="en-US" dirty="0">
                <a:latin typeface="Arial Black" panose="020B0A04020102020204" pitchFamily="34" charset="0"/>
              </a:rPr>
              <a:t>To create a Customer cluster to identify the different types of customers</a:t>
            </a:r>
            <a:endParaRPr lang="en-IN" dirty="0">
              <a:latin typeface="Arial Black" panose="020B0A04020102020204" pitchFamily="34" charset="0"/>
            </a:endParaRPr>
          </a:p>
        </p:txBody>
      </p:sp>
    </p:spTree>
    <p:extLst>
      <p:ext uri="{BB962C8B-B14F-4D97-AF65-F5344CB8AC3E}">
        <p14:creationId xmlns:p14="http://schemas.microsoft.com/office/powerpoint/2010/main" val="1602738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268224" y="291324"/>
            <a:ext cx="10058400" cy="914400"/>
          </a:xfrm>
        </p:spPr>
        <p:txBody>
          <a:bodyPr/>
          <a:lstStyle/>
          <a:p>
            <a:r>
              <a:rPr lang="en-US" dirty="0"/>
              <a:t> Data visualization </a:t>
            </a:r>
            <a:br>
              <a:rPr lang="en-US" dirty="0"/>
            </a:br>
            <a:endParaRPr lang="en-US" dirty="0"/>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4</a:t>
            </a:fld>
            <a:endParaRPr lang="en-US" dirty="0"/>
          </a:p>
        </p:txBody>
      </p:sp>
      <p:pic>
        <p:nvPicPr>
          <p:cNvPr id="1026" name="Picture 2">
            <a:extLst>
              <a:ext uri="{FF2B5EF4-FFF2-40B4-BE49-F238E27FC236}">
                <a16:creationId xmlns:a16="http://schemas.microsoft.com/office/drawing/2014/main" id="{5C981754-B02D-067A-D754-4A07E68B3B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24" y="1637891"/>
            <a:ext cx="4546423" cy="4381910"/>
          </a:xfrm>
          <a:prstGeom prst="roundRect">
            <a:avLst>
              <a:gd name="adj" fmla="val 8594"/>
            </a:avLst>
          </a:prstGeom>
          <a:solidFill>
            <a:srgbClr val="FFFFFF">
              <a:shade val="85000"/>
            </a:srgbClr>
          </a:solidFill>
          <a:ln>
            <a:noFill/>
          </a:ln>
          <a:effectLst>
            <a:glow rad="228600">
              <a:schemeClr val="accent6">
                <a:satMod val="175000"/>
                <a:alpha val="40000"/>
              </a:schemeClr>
            </a:glow>
            <a:reflection blurRad="12700" stA="38000" endPos="28000" dist="5000" dir="5400000" sy="-100000" algn="bl" rotWithShape="0"/>
          </a:effectLst>
          <a:scene3d>
            <a:camera prst="orthographicFront"/>
            <a:lightRig rig="threePt" dir="t"/>
          </a:scene3d>
          <a:sp3d>
            <a:bevelT w="139700" prst="cross"/>
          </a:sp3d>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F8CEF5C-8B53-29FC-ECA7-3D3B4B63B92C}"/>
              </a:ext>
            </a:extLst>
          </p:cNvPr>
          <p:cNvSpPr txBox="1"/>
          <p:nvPr/>
        </p:nvSpPr>
        <p:spPr>
          <a:xfrm>
            <a:off x="5405717" y="1929244"/>
            <a:ext cx="6096000" cy="2862322"/>
          </a:xfrm>
          <a:prstGeom prst="rect">
            <a:avLst/>
          </a:prstGeom>
          <a:noFill/>
        </p:spPr>
        <p:txBody>
          <a:bodyPr wrap="square">
            <a:spAutoFit/>
          </a:bodyPr>
          <a:lstStyle/>
          <a:p>
            <a:r>
              <a:rPr lang="en-IN" dirty="0">
                <a:latin typeface="Arial Black" panose="020B0A04020102020204" pitchFamily="34" charset="0"/>
              </a:rPr>
              <a:t>Interpretation :::: </a:t>
            </a:r>
          </a:p>
          <a:p>
            <a:r>
              <a:rPr lang="en-IN" dirty="0">
                <a:latin typeface="Arial Black" panose="020B0A04020102020204" pitchFamily="34" charset="0"/>
              </a:rPr>
              <a:t>By looking at the above pie chart which explains about the distribution of Gender in the Mall</a:t>
            </a:r>
          </a:p>
          <a:p>
            <a:endParaRPr lang="en-IN" dirty="0">
              <a:latin typeface="Arial Black" panose="020B0A04020102020204" pitchFamily="34" charset="0"/>
            </a:endParaRPr>
          </a:p>
          <a:p>
            <a:r>
              <a:rPr lang="en-IN" dirty="0">
                <a:latin typeface="Arial Black" panose="020B0A04020102020204" pitchFamily="34" charset="0"/>
              </a:rPr>
              <a:t>Interestingly, The Females are in the lead with a share of 56% whereas the Males have a share of 44%, that’s a huge gap especially when the population of Males is comparatively higher than Females.</a:t>
            </a:r>
          </a:p>
        </p:txBody>
      </p:sp>
      <p:graphicFrame>
        <p:nvGraphicFramePr>
          <p:cNvPr id="6" name="Table 5">
            <a:extLst>
              <a:ext uri="{FF2B5EF4-FFF2-40B4-BE49-F238E27FC236}">
                <a16:creationId xmlns:a16="http://schemas.microsoft.com/office/drawing/2014/main" id="{1C9A4FC4-6BF6-1EC7-392D-A15760CE68DF}"/>
              </a:ext>
            </a:extLst>
          </p:cNvPr>
          <p:cNvGraphicFramePr>
            <a:graphicFrameLocks noGrp="1"/>
          </p:cNvGraphicFramePr>
          <p:nvPr>
            <p:extLst>
              <p:ext uri="{D42A27DB-BD31-4B8C-83A1-F6EECF244321}">
                <p14:modId xmlns:p14="http://schemas.microsoft.com/office/powerpoint/2010/main" val="1304783486"/>
              </p:ext>
            </p:extLst>
          </p:nvPr>
        </p:nvGraphicFramePr>
        <p:xfrm>
          <a:off x="5569623" y="4920756"/>
          <a:ext cx="2514600" cy="731520"/>
        </p:xfrm>
        <a:graphic>
          <a:graphicData uri="http://schemas.openxmlformats.org/drawingml/2006/table">
            <a:tbl>
              <a:tblPr>
                <a:tableStyleId>{69C7853C-536D-4A76-A0AE-DD22124D55A5}</a:tableStyleId>
              </a:tblPr>
              <a:tblGrid>
                <a:gridCol w="1257300">
                  <a:extLst>
                    <a:ext uri="{9D8B030D-6E8A-4147-A177-3AD203B41FA5}">
                      <a16:colId xmlns:a16="http://schemas.microsoft.com/office/drawing/2014/main" val="1371443436"/>
                    </a:ext>
                  </a:extLst>
                </a:gridCol>
                <a:gridCol w="1257300">
                  <a:extLst>
                    <a:ext uri="{9D8B030D-6E8A-4147-A177-3AD203B41FA5}">
                      <a16:colId xmlns:a16="http://schemas.microsoft.com/office/drawing/2014/main" val="1043284381"/>
                    </a:ext>
                  </a:extLst>
                </a:gridCol>
              </a:tblGrid>
              <a:tr h="0">
                <a:tc>
                  <a:txBody>
                    <a:bodyPr/>
                    <a:lstStyle/>
                    <a:p>
                      <a:pPr algn="r"/>
                      <a:r>
                        <a:rPr lang="en-IN" b="0">
                          <a:effectLst>
                            <a:glow rad="228600">
                              <a:schemeClr val="accent6">
                                <a:satMod val="175000"/>
                                <a:alpha val="40000"/>
                              </a:schemeClr>
                            </a:glow>
                          </a:effectLst>
                        </a:rPr>
                        <a:t>Female</a:t>
                      </a:r>
                    </a:p>
                  </a:txBody>
                  <a:tcPr anchor="ctr"/>
                </a:tc>
                <a:tc>
                  <a:txBody>
                    <a:bodyPr/>
                    <a:lstStyle/>
                    <a:p>
                      <a:pPr algn="ctr"/>
                      <a:r>
                        <a:rPr lang="en-IN" dirty="0">
                          <a:solidFill>
                            <a:srgbClr val="FFFFFF"/>
                          </a:solidFill>
                          <a:effectLst>
                            <a:glow rad="228600">
                              <a:schemeClr val="accent6">
                                <a:satMod val="175000"/>
                                <a:alpha val="40000"/>
                              </a:schemeClr>
                            </a:glow>
                          </a:effectLst>
                        </a:rPr>
                        <a:t>112 </a:t>
                      </a:r>
                    </a:p>
                  </a:txBody>
                  <a:tcPr marL="7620" marR="7620" marT="7620" marB="7620" anchor="ctr"/>
                </a:tc>
                <a:extLst>
                  <a:ext uri="{0D108BD9-81ED-4DB2-BD59-A6C34878D82A}">
                    <a16:rowId xmlns:a16="http://schemas.microsoft.com/office/drawing/2014/main" val="1790524377"/>
                  </a:ext>
                </a:extLst>
              </a:tr>
              <a:tr h="0">
                <a:tc>
                  <a:txBody>
                    <a:bodyPr/>
                    <a:lstStyle/>
                    <a:p>
                      <a:pPr algn="r"/>
                      <a:r>
                        <a:rPr lang="en-IN" b="0">
                          <a:effectLst>
                            <a:glow rad="228600">
                              <a:schemeClr val="accent6">
                                <a:satMod val="175000"/>
                                <a:alpha val="40000"/>
                              </a:schemeClr>
                            </a:glow>
                          </a:effectLst>
                        </a:rPr>
                        <a:t>Male</a:t>
                      </a:r>
                    </a:p>
                  </a:txBody>
                  <a:tcPr anchor="ctr"/>
                </a:tc>
                <a:tc>
                  <a:txBody>
                    <a:bodyPr/>
                    <a:lstStyle/>
                    <a:p>
                      <a:pPr algn="ctr"/>
                      <a:r>
                        <a:rPr lang="en-IN" dirty="0">
                          <a:solidFill>
                            <a:srgbClr val="FFFFFF"/>
                          </a:solidFill>
                          <a:effectLst>
                            <a:glow rad="228600">
                              <a:schemeClr val="accent6">
                                <a:satMod val="175000"/>
                                <a:alpha val="40000"/>
                              </a:schemeClr>
                            </a:glow>
                          </a:effectLst>
                        </a:rPr>
                        <a:t>88 </a:t>
                      </a:r>
                    </a:p>
                  </a:txBody>
                  <a:tcPr marL="7620" marR="7620" marT="7620" marB="7620" anchor="ctr"/>
                </a:tc>
                <a:extLst>
                  <a:ext uri="{0D108BD9-81ED-4DB2-BD59-A6C34878D82A}">
                    <a16:rowId xmlns:a16="http://schemas.microsoft.com/office/drawing/2014/main" val="2083362259"/>
                  </a:ext>
                </a:extLst>
              </a:tr>
            </a:tbl>
          </a:graphicData>
        </a:graphic>
      </p:graphicFrame>
    </p:spTree>
    <p:extLst>
      <p:ext uri="{BB962C8B-B14F-4D97-AF65-F5344CB8AC3E}">
        <p14:creationId xmlns:p14="http://schemas.microsoft.com/office/powerpoint/2010/main" val="1263875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7B3DB87-6238-A5BE-FAF3-36BB034E8597}"/>
              </a:ext>
            </a:extLst>
          </p:cNvPr>
          <p:cNvSpPr>
            <a:spLocks noGrp="1"/>
          </p:cNvSpPr>
          <p:nvPr>
            <p:ph type="sldNum" sz="quarter" idx="11"/>
          </p:nvPr>
        </p:nvSpPr>
        <p:spPr/>
        <p:txBody>
          <a:bodyPr/>
          <a:lstStyle/>
          <a:p>
            <a:fld id="{75DF2D63-3FF5-D547-96B9-BE9CCD1ABA58}" type="slidenum">
              <a:rPr lang="en-US" smtClean="0"/>
              <a:t>5</a:t>
            </a:fld>
            <a:endParaRPr lang="en-US" dirty="0"/>
          </a:p>
        </p:txBody>
      </p:sp>
      <p:pic>
        <p:nvPicPr>
          <p:cNvPr id="2050" name="Picture 2">
            <a:extLst>
              <a:ext uri="{FF2B5EF4-FFF2-40B4-BE49-F238E27FC236}">
                <a16:creationId xmlns:a16="http://schemas.microsoft.com/office/drawing/2014/main" id="{EE665CB6-3133-B1EF-CFED-588595D434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765" y="654049"/>
            <a:ext cx="5391150" cy="4549589"/>
          </a:xfrm>
          <a:prstGeom prst="roundRect">
            <a:avLst>
              <a:gd name="adj" fmla="val 8594"/>
            </a:avLst>
          </a:prstGeom>
          <a:solidFill>
            <a:srgbClr val="FFFFFF">
              <a:shade val="85000"/>
            </a:srgbClr>
          </a:solidFill>
          <a:ln>
            <a:noFill/>
          </a:ln>
          <a:effectLst>
            <a:glow rad="228600">
              <a:schemeClr val="accent6">
                <a:satMod val="175000"/>
                <a:alpha val="40000"/>
              </a:schemeClr>
            </a:glow>
            <a:reflection blurRad="12700" stA="38000" endPos="28000" dist="5000" dir="5400000" sy="-100000" algn="bl" rotWithShape="0"/>
          </a:effectLst>
        </p:spPr>
      </p:pic>
      <p:pic>
        <p:nvPicPr>
          <p:cNvPr id="2052" name="Picture 4">
            <a:extLst>
              <a:ext uri="{FF2B5EF4-FFF2-40B4-BE49-F238E27FC236}">
                <a16:creationId xmlns:a16="http://schemas.microsoft.com/office/drawing/2014/main" id="{729065B8-5D12-9DDB-FB27-8D1BEF1B3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1459" y="654048"/>
            <a:ext cx="5136776" cy="4549589"/>
          </a:xfrm>
          <a:prstGeom prst="roundRect">
            <a:avLst>
              <a:gd name="adj" fmla="val 8594"/>
            </a:avLst>
          </a:prstGeom>
          <a:solidFill>
            <a:srgbClr val="FFFFFF">
              <a:shade val="85000"/>
            </a:srgbClr>
          </a:solidFill>
          <a:ln>
            <a:noFill/>
          </a:ln>
          <a:effectLst>
            <a:glow rad="228600">
              <a:schemeClr val="accent6">
                <a:satMod val="175000"/>
                <a:alpha val="40000"/>
              </a:schemeClr>
            </a:glow>
            <a:reflection blurRad="12700" stA="38000" endPos="28000" dist="5000" dir="5400000" sy="-100000" algn="bl" rotWithShape="0"/>
          </a:effectLst>
        </p:spPr>
      </p:pic>
      <p:sp>
        <p:nvSpPr>
          <p:cNvPr id="7" name="TextBox 6">
            <a:extLst>
              <a:ext uri="{FF2B5EF4-FFF2-40B4-BE49-F238E27FC236}">
                <a16:creationId xmlns:a16="http://schemas.microsoft.com/office/drawing/2014/main" id="{772838A2-83A3-A5B5-D853-1E789B9D3178}"/>
              </a:ext>
            </a:extLst>
          </p:cNvPr>
          <p:cNvSpPr txBox="1"/>
          <p:nvPr/>
        </p:nvSpPr>
        <p:spPr>
          <a:xfrm>
            <a:off x="3657599" y="155203"/>
            <a:ext cx="6096000" cy="369332"/>
          </a:xfrm>
          <a:prstGeom prst="rect">
            <a:avLst/>
          </a:prstGeom>
          <a:noFill/>
        </p:spPr>
        <p:txBody>
          <a:bodyPr wrap="square">
            <a:spAutoFit/>
          </a:bodyPr>
          <a:lstStyle/>
          <a:p>
            <a:r>
              <a:rPr lang="en-IN" dirty="0"/>
              <a:t>Distribution plot of Age and Annual Income</a:t>
            </a:r>
          </a:p>
        </p:txBody>
      </p:sp>
      <p:graphicFrame>
        <p:nvGraphicFramePr>
          <p:cNvPr id="2" name="Table 1">
            <a:extLst>
              <a:ext uri="{FF2B5EF4-FFF2-40B4-BE49-F238E27FC236}">
                <a16:creationId xmlns:a16="http://schemas.microsoft.com/office/drawing/2014/main" id="{23B09A00-A764-9DA4-C216-2EC3B364C252}"/>
              </a:ext>
            </a:extLst>
          </p:cNvPr>
          <p:cNvGraphicFramePr>
            <a:graphicFrameLocks noGrp="1"/>
          </p:cNvGraphicFramePr>
          <p:nvPr>
            <p:extLst>
              <p:ext uri="{D42A27DB-BD31-4B8C-83A1-F6EECF244321}">
                <p14:modId xmlns:p14="http://schemas.microsoft.com/office/powerpoint/2010/main" val="2347343938"/>
              </p:ext>
            </p:extLst>
          </p:nvPr>
        </p:nvGraphicFramePr>
        <p:xfrm>
          <a:off x="3941950" y="1353670"/>
          <a:ext cx="1520825" cy="701040"/>
        </p:xfrm>
        <a:graphic>
          <a:graphicData uri="http://schemas.openxmlformats.org/drawingml/2006/table">
            <a:tbl>
              <a:tblPr>
                <a:tableStyleId>{08FB837D-C827-4EFA-A057-4D05807E0F7C}</a:tableStyleId>
              </a:tblPr>
              <a:tblGrid>
                <a:gridCol w="949325">
                  <a:extLst>
                    <a:ext uri="{9D8B030D-6E8A-4147-A177-3AD203B41FA5}">
                      <a16:colId xmlns:a16="http://schemas.microsoft.com/office/drawing/2014/main" val="3785262270"/>
                    </a:ext>
                  </a:extLst>
                </a:gridCol>
                <a:gridCol w="571500">
                  <a:extLst>
                    <a:ext uri="{9D8B030D-6E8A-4147-A177-3AD203B41FA5}">
                      <a16:colId xmlns:a16="http://schemas.microsoft.com/office/drawing/2014/main" val="2441398945"/>
                    </a:ext>
                  </a:extLst>
                </a:gridCol>
              </a:tblGrid>
              <a:tr h="0">
                <a:tc>
                  <a:txBody>
                    <a:bodyPr/>
                    <a:lstStyle/>
                    <a:p>
                      <a:pPr algn="l" fontAlgn="t"/>
                      <a:r>
                        <a:rPr lang="en-IN" b="1">
                          <a:solidFill>
                            <a:srgbClr val="555555"/>
                          </a:solidFill>
                          <a:effectLst>
                            <a:glow rad="228600">
                              <a:schemeClr val="accent6">
                                <a:satMod val="175000"/>
                                <a:alpha val="40000"/>
                              </a:schemeClr>
                            </a:glow>
                          </a:effectLst>
                        </a:rPr>
                        <a:t>Minimum</a:t>
                      </a:r>
                    </a:p>
                  </a:txBody>
                  <a:tcPr marL="38100" marR="38100" marT="38100" marB="38100"/>
                </a:tc>
                <a:tc>
                  <a:txBody>
                    <a:bodyPr/>
                    <a:lstStyle/>
                    <a:p>
                      <a:pPr fontAlgn="t"/>
                      <a:r>
                        <a:rPr lang="en-IN">
                          <a:solidFill>
                            <a:srgbClr val="555555"/>
                          </a:solidFill>
                          <a:effectLst>
                            <a:glow rad="228600">
                              <a:schemeClr val="accent6">
                                <a:satMod val="175000"/>
                                <a:alpha val="40000"/>
                              </a:schemeClr>
                            </a:glow>
                          </a:effectLst>
                        </a:rPr>
                        <a:t>18</a:t>
                      </a:r>
                    </a:p>
                  </a:txBody>
                  <a:tcPr marL="38100" marR="38100" marT="38100" marB="38100"/>
                </a:tc>
                <a:extLst>
                  <a:ext uri="{0D108BD9-81ED-4DB2-BD59-A6C34878D82A}">
                    <a16:rowId xmlns:a16="http://schemas.microsoft.com/office/drawing/2014/main" val="1854601303"/>
                  </a:ext>
                </a:extLst>
              </a:tr>
              <a:tr h="0">
                <a:tc>
                  <a:txBody>
                    <a:bodyPr/>
                    <a:lstStyle/>
                    <a:p>
                      <a:pPr algn="l" fontAlgn="t"/>
                      <a:r>
                        <a:rPr lang="en-IN" b="1">
                          <a:solidFill>
                            <a:srgbClr val="555555"/>
                          </a:solidFill>
                          <a:effectLst>
                            <a:glow rad="228600">
                              <a:schemeClr val="accent6">
                                <a:satMod val="175000"/>
                                <a:alpha val="40000"/>
                              </a:schemeClr>
                            </a:glow>
                          </a:effectLst>
                        </a:rPr>
                        <a:t>Maximum</a:t>
                      </a:r>
                    </a:p>
                  </a:txBody>
                  <a:tcPr marL="38100" marR="38100" marT="38100" marB="38100"/>
                </a:tc>
                <a:tc>
                  <a:txBody>
                    <a:bodyPr/>
                    <a:lstStyle/>
                    <a:p>
                      <a:pPr fontAlgn="t"/>
                      <a:r>
                        <a:rPr lang="en-IN" dirty="0">
                          <a:solidFill>
                            <a:srgbClr val="555555"/>
                          </a:solidFill>
                          <a:effectLst>
                            <a:glow rad="228600">
                              <a:schemeClr val="accent6">
                                <a:satMod val="175000"/>
                                <a:alpha val="40000"/>
                              </a:schemeClr>
                            </a:glow>
                          </a:effectLst>
                        </a:rPr>
                        <a:t>70</a:t>
                      </a:r>
                    </a:p>
                  </a:txBody>
                  <a:tcPr marL="38100" marR="38100" marT="38100" marB="38100"/>
                </a:tc>
                <a:extLst>
                  <a:ext uri="{0D108BD9-81ED-4DB2-BD59-A6C34878D82A}">
                    <a16:rowId xmlns:a16="http://schemas.microsoft.com/office/drawing/2014/main" val="2935008076"/>
                  </a:ext>
                </a:extLst>
              </a:tr>
            </a:tbl>
          </a:graphicData>
        </a:graphic>
      </p:graphicFrame>
      <p:graphicFrame>
        <p:nvGraphicFramePr>
          <p:cNvPr id="3" name="Table 2">
            <a:extLst>
              <a:ext uri="{FF2B5EF4-FFF2-40B4-BE49-F238E27FC236}">
                <a16:creationId xmlns:a16="http://schemas.microsoft.com/office/drawing/2014/main" id="{E03F875B-8F99-7C7E-C383-D9F61F561EC5}"/>
              </a:ext>
            </a:extLst>
          </p:cNvPr>
          <p:cNvGraphicFramePr>
            <a:graphicFrameLocks noGrp="1"/>
          </p:cNvGraphicFramePr>
          <p:nvPr>
            <p:extLst>
              <p:ext uri="{D42A27DB-BD31-4B8C-83A1-F6EECF244321}">
                <p14:modId xmlns:p14="http://schemas.microsoft.com/office/powerpoint/2010/main" val="2998786141"/>
              </p:ext>
            </p:extLst>
          </p:nvPr>
        </p:nvGraphicFramePr>
        <p:xfrm>
          <a:off x="10022541" y="1268504"/>
          <a:ext cx="1703294" cy="1249680"/>
        </p:xfrm>
        <a:graphic>
          <a:graphicData uri="http://schemas.openxmlformats.org/drawingml/2006/table">
            <a:tbl>
              <a:tblPr>
                <a:tableStyleId>{08FB837D-C827-4EFA-A057-4D05807E0F7C}</a:tableStyleId>
              </a:tblPr>
              <a:tblGrid>
                <a:gridCol w="851647">
                  <a:extLst>
                    <a:ext uri="{9D8B030D-6E8A-4147-A177-3AD203B41FA5}">
                      <a16:colId xmlns:a16="http://schemas.microsoft.com/office/drawing/2014/main" val="1312452526"/>
                    </a:ext>
                  </a:extLst>
                </a:gridCol>
                <a:gridCol w="851647">
                  <a:extLst>
                    <a:ext uri="{9D8B030D-6E8A-4147-A177-3AD203B41FA5}">
                      <a16:colId xmlns:a16="http://schemas.microsoft.com/office/drawing/2014/main" val="3917679932"/>
                    </a:ext>
                  </a:extLst>
                </a:gridCol>
              </a:tblGrid>
              <a:tr h="553572">
                <a:tc>
                  <a:txBody>
                    <a:bodyPr/>
                    <a:lstStyle/>
                    <a:p>
                      <a:pPr algn="l" fontAlgn="t"/>
                      <a:r>
                        <a:rPr lang="en-IN" b="1" dirty="0">
                          <a:solidFill>
                            <a:srgbClr val="555555"/>
                          </a:solidFill>
                          <a:effectLst>
                            <a:glow rad="228600">
                              <a:schemeClr val="accent6">
                                <a:satMod val="175000"/>
                                <a:alpha val="40000"/>
                              </a:schemeClr>
                            </a:glow>
                          </a:effectLst>
                        </a:rPr>
                        <a:t>Minimum</a:t>
                      </a:r>
                    </a:p>
                  </a:txBody>
                  <a:tcPr marL="38100" marR="38100" marT="38100" marB="38100"/>
                </a:tc>
                <a:tc>
                  <a:txBody>
                    <a:bodyPr/>
                    <a:lstStyle/>
                    <a:p>
                      <a:pPr fontAlgn="t"/>
                      <a:r>
                        <a:rPr lang="en-IN" dirty="0">
                          <a:solidFill>
                            <a:srgbClr val="555555"/>
                          </a:solidFill>
                          <a:effectLst>
                            <a:glow rad="228600">
                              <a:schemeClr val="accent6">
                                <a:satMod val="175000"/>
                                <a:alpha val="40000"/>
                              </a:schemeClr>
                            </a:glow>
                          </a:effectLst>
                        </a:rPr>
                        <a:t>15</a:t>
                      </a:r>
                    </a:p>
                  </a:txBody>
                  <a:tcPr marL="38100" marR="38100" marT="38100" marB="38100"/>
                </a:tc>
                <a:extLst>
                  <a:ext uri="{0D108BD9-81ED-4DB2-BD59-A6C34878D82A}">
                    <a16:rowId xmlns:a16="http://schemas.microsoft.com/office/drawing/2014/main" val="2780996675"/>
                  </a:ext>
                </a:extLst>
              </a:tr>
              <a:tr h="553572">
                <a:tc>
                  <a:txBody>
                    <a:bodyPr/>
                    <a:lstStyle/>
                    <a:p>
                      <a:pPr algn="l" fontAlgn="t"/>
                      <a:r>
                        <a:rPr lang="en-IN" b="1">
                          <a:solidFill>
                            <a:srgbClr val="555555"/>
                          </a:solidFill>
                          <a:effectLst>
                            <a:glow rad="228600">
                              <a:schemeClr val="accent6">
                                <a:satMod val="175000"/>
                                <a:alpha val="40000"/>
                              </a:schemeClr>
                            </a:glow>
                          </a:effectLst>
                        </a:rPr>
                        <a:t>Maximum</a:t>
                      </a:r>
                    </a:p>
                  </a:txBody>
                  <a:tcPr marL="38100" marR="38100" marT="38100" marB="38100"/>
                </a:tc>
                <a:tc>
                  <a:txBody>
                    <a:bodyPr/>
                    <a:lstStyle/>
                    <a:p>
                      <a:pPr fontAlgn="t"/>
                      <a:r>
                        <a:rPr lang="en-IN" dirty="0">
                          <a:solidFill>
                            <a:srgbClr val="555555"/>
                          </a:solidFill>
                          <a:effectLst>
                            <a:glow rad="228600">
                              <a:schemeClr val="accent6">
                                <a:satMod val="175000"/>
                                <a:alpha val="40000"/>
                              </a:schemeClr>
                            </a:glow>
                          </a:effectLst>
                        </a:rPr>
                        <a:t>137</a:t>
                      </a:r>
                    </a:p>
                  </a:txBody>
                  <a:tcPr marL="38100" marR="38100" marT="38100" marB="38100"/>
                </a:tc>
                <a:extLst>
                  <a:ext uri="{0D108BD9-81ED-4DB2-BD59-A6C34878D82A}">
                    <a16:rowId xmlns:a16="http://schemas.microsoft.com/office/drawing/2014/main" val="3019288829"/>
                  </a:ext>
                </a:extLst>
              </a:tr>
            </a:tbl>
          </a:graphicData>
        </a:graphic>
      </p:graphicFrame>
      <p:sp>
        <p:nvSpPr>
          <p:cNvPr id="8" name="TextBox 7">
            <a:extLst>
              <a:ext uri="{FF2B5EF4-FFF2-40B4-BE49-F238E27FC236}">
                <a16:creationId xmlns:a16="http://schemas.microsoft.com/office/drawing/2014/main" id="{9A978AE1-28C8-D400-D62E-E7F91C7D8614}"/>
              </a:ext>
            </a:extLst>
          </p:cNvPr>
          <p:cNvSpPr txBox="1"/>
          <p:nvPr/>
        </p:nvSpPr>
        <p:spPr>
          <a:xfrm>
            <a:off x="877824" y="5504330"/>
            <a:ext cx="4895447" cy="1323439"/>
          </a:xfrm>
          <a:prstGeom prst="rect">
            <a:avLst/>
          </a:prstGeom>
          <a:noFill/>
        </p:spPr>
        <p:txBody>
          <a:bodyPr wrap="square">
            <a:spAutoFit/>
          </a:bodyPr>
          <a:lstStyle/>
          <a:p>
            <a:pPr algn="l"/>
            <a:r>
              <a:rPr lang="en-US" sz="1600" b="0" i="0" dirty="0">
                <a:solidFill>
                  <a:srgbClr val="126DCE"/>
                </a:solidFill>
                <a:effectLst/>
                <a:latin typeface="Arial Black" panose="020B0A04020102020204" pitchFamily="34" charset="0"/>
              </a:rPr>
              <a:t>Interpretation ::::</a:t>
            </a:r>
          </a:p>
          <a:p>
            <a:pPr algn="l"/>
            <a:r>
              <a:rPr lang="en-US" sz="1600" b="0" i="0" dirty="0">
                <a:solidFill>
                  <a:srgbClr val="353535"/>
                </a:solidFill>
                <a:effectLst/>
                <a:latin typeface="Arial Black" panose="020B0A04020102020204" pitchFamily="34" charset="0"/>
              </a:rPr>
              <a:t>from the above graph we can say that the highest customer age range is from 30 to 40, and after that number of customers are decreasing.</a:t>
            </a:r>
          </a:p>
        </p:txBody>
      </p:sp>
      <p:sp>
        <p:nvSpPr>
          <p:cNvPr id="9" name="Rectangle 1">
            <a:extLst>
              <a:ext uri="{FF2B5EF4-FFF2-40B4-BE49-F238E27FC236}">
                <a16:creationId xmlns:a16="http://schemas.microsoft.com/office/drawing/2014/main" id="{C1FE7D57-06A9-AC32-DA81-EB1C36C9491D}"/>
              </a:ext>
            </a:extLst>
          </p:cNvPr>
          <p:cNvSpPr>
            <a:spLocks noChangeArrowheads="1"/>
          </p:cNvSpPr>
          <p:nvPr/>
        </p:nvSpPr>
        <p:spPr bwMode="auto">
          <a:xfrm>
            <a:off x="7305875" y="5587383"/>
            <a:ext cx="4895448" cy="1048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 tIns="31740" rIns="3174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26DCE"/>
                </a:solidFill>
                <a:effectLst/>
                <a:latin typeface="Arial Black" panose="020B0A04020102020204" pitchFamily="34" charset="0"/>
              </a:rPr>
              <a:t>Interpretation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53535"/>
                </a:solidFill>
                <a:effectLst/>
                <a:latin typeface="Arial Black" panose="020B0A04020102020204" pitchFamily="34" charset="0"/>
                <a:cs typeface="Arial" panose="020B0604020202020204" pitchFamily="34" charset="0"/>
              </a:rPr>
              <a:t>By looking at the above distribution plot we can say that t  highest annual income of our customers is 60k−75𝑘−75k.</a:t>
            </a:r>
            <a:endParaRPr kumimoji="0" lang="en-US" altLang="en-US" sz="1600" b="0" i="0" u="none" strike="noStrike" cap="none" normalizeH="0" baseline="0" dirty="0">
              <a:ln>
                <a:noFill/>
              </a:ln>
              <a:solidFill>
                <a:schemeClr val="tx1"/>
              </a:solidFill>
              <a:effectLst/>
              <a:latin typeface="Arial Black" panose="020B0A04020102020204" pitchFamily="34" charset="0"/>
            </a:endParaRPr>
          </a:p>
        </p:txBody>
      </p:sp>
    </p:spTree>
    <p:extLst>
      <p:ext uri="{BB962C8B-B14F-4D97-AF65-F5344CB8AC3E}">
        <p14:creationId xmlns:p14="http://schemas.microsoft.com/office/powerpoint/2010/main" val="384840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1FA4907-118B-8E47-062D-07374AAD905D}"/>
              </a:ext>
            </a:extLst>
          </p:cNvPr>
          <p:cNvSpPr>
            <a:spLocks noGrp="1"/>
          </p:cNvSpPr>
          <p:nvPr>
            <p:ph type="sldNum" sz="quarter" idx="11"/>
          </p:nvPr>
        </p:nvSpPr>
        <p:spPr/>
        <p:txBody>
          <a:bodyPr/>
          <a:lstStyle/>
          <a:p>
            <a:fld id="{75DF2D63-3FF5-D547-96B9-BE9CCD1ABA58}" type="slidenum">
              <a:rPr lang="en-US" smtClean="0"/>
              <a:t>6</a:t>
            </a:fld>
            <a:endParaRPr lang="en-US" dirty="0"/>
          </a:p>
        </p:txBody>
      </p:sp>
      <p:pic>
        <p:nvPicPr>
          <p:cNvPr id="17" name="Picture 16">
            <a:extLst>
              <a:ext uri="{FF2B5EF4-FFF2-40B4-BE49-F238E27FC236}">
                <a16:creationId xmlns:a16="http://schemas.microsoft.com/office/drawing/2014/main" id="{ECFECEC5-8994-C722-AB5D-E22F36044017}"/>
              </a:ext>
            </a:extLst>
          </p:cNvPr>
          <p:cNvPicPr>
            <a:picLocks noChangeAspect="1"/>
          </p:cNvPicPr>
          <p:nvPr/>
        </p:nvPicPr>
        <p:blipFill>
          <a:blip r:embed="rId2"/>
          <a:stretch>
            <a:fillRect/>
          </a:stretch>
        </p:blipFill>
        <p:spPr>
          <a:xfrm>
            <a:off x="270137" y="960848"/>
            <a:ext cx="5736215" cy="4830351"/>
          </a:xfrm>
          <a:prstGeom prst="roundRect">
            <a:avLst>
              <a:gd name="adj" fmla="val 8594"/>
            </a:avLst>
          </a:prstGeom>
          <a:solidFill>
            <a:srgbClr val="FFFFFF">
              <a:shade val="85000"/>
            </a:srgbClr>
          </a:solidFill>
          <a:ln>
            <a:noFill/>
          </a:ln>
          <a:effectLst>
            <a:glow rad="228600">
              <a:schemeClr val="accent6">
                <a:satMod val="175000"/>
                <a:alpha val="40000"/>
              </a:schemeClr>
            </a:glow>
            <a:reflection blurRad="12700" stA="38000" endPos="28000" dist="5000" dir="5400000" sy="-100000" algn="bl" rotWithShape="0"/>
          </a:effectLst>
          <a:scene3d>
            <a:camera prst="orthographicFront"/>
            <a:lightRig rig="threePt" dir="t"/>
          </a:scene3d>
          <a:sp3d>
            <a:bevelT w="139700" prst="cross"/>
          </a:sp3d>
        </p:spPr>
      </p:pic>
      <p:sp>
        <p:nvSpPr>
          <p:cNvPr id="19" name="TextBox 18">
            <a:extLst>
              <a:ext uri="{FF2B5EF4-FFF2-40B4-BE49-F238E27FC236}">
                <a16:creationId xmlns:a16="http://schemas.microsoft.com/office/drawing/2014/main" id="{7495A32E-B2D8-D4D8-F769-391760B4E300}"/>
              </a:ext>
            </a:extLst>
          </p:cNvPr>
          <p:cNvSpPr txBox="1"/>
          <p:nvPr/>
        </p:nvSpPr>
        <p:spPr>
          <a:xfrm>
            <a:off x="6096000" y="2045109"/>
            <a:ext cx="5225227" cy="2462213"/>
          </a:xfrm>
          <a:prstGeom prst="rect">
            <a:avLst/>
          </a:prstGeom>
          <a:noFill/>
        </p:spPr>
        <p:txBody>
          <a:bodyPr wrap="square">
            <a:spAutoFit/>
          </a:bodyPr>
          <a:lstStyle/>
          <a:p>
            <a:r>
              <a:rPr lang="en-US" sz="1400" dirty="0">
                <a:solidFill>
                  <a:srgbClr val="0070C0"/>
                </a:solidFill>
                <a:latin typeface="Arial Black" panose="020B0A04020102020204" pitchFamily="34" charset="0"/>
              </a:rPr>
              <a:t>Interpretation ::::</a:t>
            </a:r>
          </a:p>
          <a:p>
            <a:r>
              <a:rPr lang="en-US" sz="1400" dirty="0">
                <a:latin typeface="Arial Black" panose="020B0A04020102020204" pitchFamily="34" charset="0"/>
              </a:rPr>
              <a:t>In age vs spending score, we can say as age increases the spending score decreases, also we can see the highest spending score is between the range of 20 to 40.</a:t>
            </a:r>
          </a:p>
          <a:p>
            <a:r>
              <a:rPr lang="en-US" sz="1400" dirty="0">
                <a:latin typeface="Arial Black" panose="020B0A04020102020204" pitchFamily="34" charset="0"/>
              </a:rPr>
              <a:t>From here we can say that people of age till 40 are more fascinated to buy high priced products, </a:t>
            </a:r>
            <a:endParaRPr lang="en-IN" sz="1400" dirty="0">
              <a:latin typeface="Arial Black" panose="020B0A04020102020204" pitchFamily="34" charset="0"/>
            </a:endParaRPr>
          </a:p>
          <a:p>
            <a:r>
              <a:rPr lang="en-IN" sz="1400" dirty="0">
                <a:latin typeface="Arial Black" panose="020B0A04020102020204" pitchFamily="34" charset="0"/>
              </a:rPr>
              <a:t>And customers with family and customers of old age are likely to spend less, but they are our customers, Soo, we can keep medium range products for such group.</a:t>
            </a:r>
            <a:endParaRPr lang="en-US" sz="1400" dirty="0">
              <a:latin typeface="Arial Black" panose="020B0A04020102020204" pitchFamily="34" charset="0"/>
            </a:endParaRPr>
          </a:p>
        </p:txBody>
      </p:sp>
      <p:sp>
        <p:nvSpPr>
          <p:cNvPr id="21" name="TextBox 20">
            <a:extLst>
              <a:ext uri="{FF2B5EF4-FFF2-40B4-BE49-F238E27FC236}">
                <a16:creationId xmlns:a16="http://schemas.microsoft.com/office/drawing/2014/main" id="{F5440DF7-0DFC-F9B8-DA12-156251486283}"/>
              </a:ext>
            </a:extLst>
          </p:cNvPr>
          <p:cNvSpPr txBox="1"/>
          <p:nvPr/>
        </p:nvSpPr>
        <p:spPr>
          <a:xfrm>
            <a:off x="484094" y="363353"/>
            <a:ext cx="4384458" cy="338554"/>
          </a:xfrm>
          <a:prstGeom prst="rect">
            <a:avLst/>
          </a:prstGeom>
          <a:noFill/>
        </p:spPr>
        <p:txBody>
          <a:bodyPr wrap="square">
            <a:spAutoFit/>
          </a:bodyPr>
          <a:lstStyle/>
          <a:p>
            <a:r>
              <a:rPr lang="en-IN" sz="1600" dirty="0">
                <a:latin typeface="Arial Black" panose="020B0A04020102020204" pitchFamily="34" charset="0"/>
              </a:rPr>
              <a:t>Spending score vs Age </a:t>
            </a:r>
          </a:p>
        </p:txBody>
      </p:sp>
    </p:spTree>
    <p:extLst>
      <p:ext uri="{BB962C8B-B14F-4D97-AF65-F5344CB8AC3E}">
        <p14:creationId xmlns:p14="http://schemas.microsoft.com/office/powerpoint/2010/main" val="82224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F3AFB3-E68D-1BDD-0274-74635C9E5A47}"/>
              </a:ext>
            </a:extLst>
          </p:cNvPr>
          <p:cNvSpPr>
            <a:spLocks noGrp="1"/>
          </p:cNvSpPr>
          <p:nvPr>
            <p:ph type="sldNum" sz="quarter" idx="11"/>
          </p:nvPr>
        </p:nvSpPr>
        <p:spPr/>
        <p:txBody>
          <a:bodyPr/>
          <a:lstStyle/>
          <a:p>
            <a:fld id="{75DF2D63-3FF5-D547-96B9-BE9CCD1ABA58}" type="slidenum">
              <a:rPr lang="en-US" smtClean="0"/>
              <a:t>7</a:t>
            </a:fld>
            <a:endParaRPr lang="en-US" dirty="0"/>
          </a:p>
        </p:txBody>
      </p:sp>
      <p:pic>
        <p:nvPicPr>
          <p:cNvPr id="4" name="Picture 3">
            <a:extLst>
              <a:ext uri="{FF2B5EF4-FFF2-40B4-BE49-F238E27FC236}">
                <a16:creationId xmlns:a16="http://schemas.microsoft.com/office/drawing/2014/main" id="{2B170438-3500-8B14-20FC-B9EFA62DFF95}"/>
              </a:ext>
            </a:extLst>
          </p:cNvPr>
          <p:cNvPicPr>
            <a:picLocks noChangeAspect="1"/>
          </p:cNvPicPr>
          <p:nvPr/>
        </p:nvPicPr>
        <p:blipFill>
          <a:blip r:embed="rId2"/>
          <a:stretch>
            <a:fillRect/>
          </a:stretch>
        </p:blipFill>
        <p:spPr>
          <a:xfrm>
            <a:off x="215153" y="1175189"/>
            <a:ext cx="5672745" cy="4507622"/>
          </a:xfrm>
          <a:prstGeom prst="roundRect">
            <a:avLst>
              <a:gd name="adj" fmla="val 8594"/>
            </a:avLst>
          </a:prstGeom>
          <a:solidFill>
            <a:srgbClr val="FFFFFF">
              <a:shade val="85000"/>
            </a:srgbClr>
          </a:solidFill>
          <a:ln>
            <a:noFill/>
          </a:ln>
          <a:effectLst>
            <a:glow rad="228600">
              <a:schemeClr val="accent6">
                <a:satMod val="175000"/>
                <a:alpha val="40000"/>
              </a:schemeClr>
            </a:glow>
            <a:reflection blurRad="12700" stA="38000" endPos="28000" dist="5000" dir="5400000" sy="-100000" algn="bl" rotWithShape="0"/>
          </a:effectLst>
          <a:scene3d>
            <a:camera prst="orthographicFront"/>
            <a:lightRig rig="threePt" dir="t"/>
          </a:scene3d>
          <a:sp3d>
            <a:bevelT w="139700" prst="cross"/>
          </a:sp3d>
        </p:spPr>
      </p:pic>
      <p:sp>
        <p:nvSpPr>
          <p:cNvPr id="5" name="TextBox 4">
            <a:extLst>
              <a:ext uri="{FF2B5EF4-FFF2-40B4-BE49-F238E27FC236}">
                <a16:creationId xmlns:a16="http://schemas.microsoft.com/office/drawing/2014/main" id="{11A99109-754A-4A3A-DA78-42F1A7C1D185}"/>
              </a:ext>
            </a:extLst>
          </p:cNvPr>
          <p:cNvSpPr txBox="1"/>
          <p:nvPr/>
        </p:nvSpPr>
        <p:spPr>
          <a:xfrm>
            <a:off x="1084729" y="497824"/>
            <a:ext cx="4384458" cy="338554"/>
          </a:xfrm>
          <a:prstGeom prst="rect">
            <a:avLst/>
          </a:prstGeom>
          <a:noFill/>
        </p:spPr>
        <p:txBody>
          <a:bodyPr wrap="square">
            <a:spAutoFit/>
          </a:bodyPr>
          <a:lstStyle/>
          <a:p>
            <a:r>
              <a:rPr lang="en-IN" sz="1600" dirty="0">
                <a:latin typeface="Arial Black" panose="020B0A04020102020204" pitchFamily="34" charset="0"/>
              </a:rPr>
              <a:t>Spending score vs Annual Income</a:t>
            </a:r>
          </a:p>
        </p:txBody>
      </p:sp>
      <p:sp>
        <p:nvSpPr>
          <p:cNvPr id="8" name="TextBox 7">
            <a:extLst>
              <a:ext uri="{FF2B5EF4-FFF2-40B4-BE49-F238E27FC236}">
                <a16:creationId xmlns:a16="http://schemas.microsoft.com/office/drawing/2014/main" id="{80D6F6EF-F917-BF14-1D7D-08B684DEE60E}"/>
              </a:ext>
            </a:extLst>
          </p:cNvPr>
          <p:cNvSpPr txBox="1"/>
          <p:nvPr/>
        </p:nvSpPr>
        <p:spPr>
          <a:xfrm>
            <a:off x="6096000" y="1769639"/>
            <a:ext cx="6096000" cy="369332"/>
          </a:xfrm>
          <a:prstGeom prst="rect">
            <a:avLst/>
          </a:prstGeom>
          <a:noFill/>
        </p:spPr>
        <p:txBody>
          <a:bodyPr wrap="square">
            <a:spAutoFit/>
          </a:bodyPr>
          <a:lstStyle/>
          <a:p>
            <a:r>
              <a:rPr lang="en-IN" dirty="0"/>
              <a:t> </a:t>
            </a:r>
            <a:r>
              <a:rPr lang="en-IN" dirty="0">
                <a:solidFill>
                  <a:srgbClr val="0070C0"/>
                </a:solidFill>
                <a:latin typeface="Arial Black" panose="020B0A04020102020204" pitchFamily="34" charset="0"/>
              </a:rPr>
              <a:t>Interpretation ::::</a:t>
            </a:r>
          </a:p>
        </p:txBody>
      </p:sp>
      <p:sp>
        <p:nvSpPr>
          <p:cNvPr id="10" name="TextBox 9">
            <a:extLst>
              <a:ext uri="{FF2B5EF4-FFF2-40B4-BE49-F238E27FC236}">
                <a16:creationId xmlns:a16="http://schemas.microsoft.com/office/drawing/2014/main" id="{CF49F983-C64D-C3A5-51C5-6B75228CE5EF}"/>
              </a:ext>
            </a:extLst>
          </p:cNvPr>
          <p:cNvSpPr txBox="1"/>
          <p:nvPr/>
        </p:nvSpPr>
        <p:spPr>
          <a:xfrm>
            <a:off x="6096000" y="2269449"/>
            <a:ext cx="5737412" cy="2308324"/>
          </a:xfrm>
          <a:prstGeom prst="rect">
            <a:avLst/>
          </a:prstGeom>
          <a:noFill/>
        </p:spPr>
        <p:txBody>
          <a:bodyPr wrap="square">
            <a:spAutoFit/>
          </a:bodyPr>
          <a:lstStyle/>
          <a:p>
            <a:r>
              <a:rPr lang="en-IN" sz="1600" dirty="0">
                <a:latin typeface="Arial Black" panose="020B0A04020102020204" pitchFamily="34" charset="0"/>
              </a:rPr>
              <a:t>Annual income and spending scores are divided into different groups, from here we can see that there are groups of customers earning less as well as spending less, then customers who are earning well but their spending score is very less, then medium one who earn and spend equally, then people who are earning high with high spending score and some who do not earn high but have high spending score.</a:t>
            </a:r>
          </a:p>
        </p:txBody>
      </p:sp>
    </p:spTree>
    <p:extLst>
      <p:ext uri="{BB962C8B-B14F-4D97-AF65-F5344CB8AC3E}">
        <p14:creationId xmlns:p14="http://schemas.microsoft.com/office/powerpoint/2010/main" val="1094217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5AD0-9AE0-C645-5EBA-79D435D7C715}"/>
              </a:ext>
            </a:extLst>
          </p:cNvPr>
          <p:cNvSpPr>
            <a:spLocks noGrp="1"/>
          </p:cNvSpPr>
          <p:nvPr>
            <p:ph type="title"/>
          </p:nvPr>
        </p:nvSpPr>
        <p:spPr>
          <a:xfrm>
            <a:off x="-309283" y="134628"/>
            <a:ext cx="5544671" cy="546847"/>
          </a:xfrm>
        </p:spPr>
        <p:txBody>
          <a:bodyPr/>
          <a:lstStyle/>
          <a:p>
            <a:r>
              <a:rPr lang="en-IN" sz="1800" b="0" i="0" dirty="0">
                <a:solidFill>
                  <a:srgbClr val="002060"/>
                </a:solidFill>
                <a:effectLst/>
                <a:latin typeface="Arial" panose="020B0604020202020204" pitchFamily="34" charset="0"/>
              </a:rPr>
              <a:t>              </a:t>
            </a:r>
            <a:r>
              <a:rPr lang="en-IN" sz="1800" b="0" i="0" dirty="0">
                <a:solidFill>
                  <a:srgbClr val="002060"/>
                </a:solidFill>
                <a:effectLst/>
                <a:latin typeface="Arial Black" panose="020B0A04020102020204" pitchFamily="34" charset="0"/>
              </a:rPr>
              <a:t>Age vs Annual Income</a:t>
            </a:r>
            <a:br>
              <a:rPr lang="en-IN" b="0" i="0" dirty="0">
                <a:solidFill>
                  <a:srgbClr val="126DCE"/>
                </a:solidFill>
                <a:effectLst/>
                <a:latin typeface="Arial" panose="020B0604020202020204" pitchFamily="34" charset="0"/>
              </a:rPr>
            </a:br>
            <a:endParaRPr lang="en-IN" dirty="0"/>
          </a:p>
        </p:txBody>
      </p:sp>
      <p:sp>
        <p:nvSpPr>
          <p:cNvPr id="4" name="Slide Number Placeholder 3">
            <a:extLst>
              <a:ext uri="{FF2B5EF4-FFF2-40B4-BE49-F238E27FC236}">
                <a16:creationId xmlns:a16="http://schemas.microsoft.com/office/drawing/2014/main" id="{184E6514-AC7C-2024-2B35-D43861061049}"/>
              </a:ext>
            </a:extLst>
          </p:cNvPr>
          <p:cNvSpPr>
            <a:spLocks noGrp="1"/>
          </p:cNvSpPr>
          <p:nvPr>
            <p:ph type="sldNum" sz="quarter" idx="11"/>
          </p:nvPr>
        </p:nvSpPr>
        <p:spPr/>
        <p:txBody>
          <a:bodyPr/>
          <a:lstStyle/>
          <a:p>
            <a:fld id="{75DF2D63-3FF5-D547-96B9-BE9CCD1ABA58}" type="slidenum">
              <a:rPr lang="en-US" smtClean="0"/>
              <a:t>8</a:t>
            </a:fld>
            <a:endParaRPr lang="en-US" dirty="0"/>
          </a:p>
        </p:txBody>
      </p:sp>
      <p:pic>
        <p:nvPicPr>
          <p:cNvPr id="3074" name="Picture 2">
            <a:extLst>
              <a:ext uri="{FF2B5EF4-FFF2-40B4-BE49-F238E27FC236}">
                <a16:creationId xmlns:a16="http://schemas.microsoft.com/office/drawing/2014/main" id="{5D8C5A7C-9ABF-5051-BB41-7650F2266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458" y="775447"/>
            <a:ext cx="5275730" cy="42806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B7860140-943B-F127-CF4C-A6AA56D20D65}"/>
              </a:ext>
            </a:extLst>
          </p:cNvPr>
          <p:cNvSpPr txBox="1"/>
          <p:nvPr/>
        </p:nvSpPr>
        <p:spPr>
          <a:xfrm>
            <a:off x="309284" y="5557620"/>
            <a:ext cx="4827492" cy="923330"/>
          </a:xfrm>
          <a:prstGeom prst="rect">
            <a:avLst/>
          </a:prstGeom>
          <a:noFill/>
        </p:spPr>
        <p:txBody>
          <a:bodyPr wrap="square">
            <a:spAutoFit/>
          </a:bodyPr>
          <a:lstStyle/>
          <a:p>
            <a:pPr algn="l"/>
            <a:r>
              <a:rPr lang="en-US" b="0" i="0" dirty="0">
                <a:solidFill>
                  <a:srgbClr val="126DCE"/>
                </a:solidFill>
                <a:effectLst/>
                <a:latin typeface="Arial" panose="020B0604020202020204" pitchFamily="34" charset="0"/>
              </a:rPr>
              <a:t>Interpretation ::::</a:t>
            </a:r>
          </a:p>
          <a:p>
            <a:pPr algn="l"/>
            <a:r>
              <a:rPr lang="en-US" b="0" i="0" dirty="0">
                <a:solidFill>
                  <a:srgbClr val="353535"/>
                </a:solidFill>
                <a:effectLst/>
                <a:latin typeface="Arial" panose="020B0604020202020204" pitchFamily="34" charset="0"/>
              </a:rPr>
              <a:t>The annual income is maximum at the age of 33 and 42</a:t>
            </a:r>
          </a:p>
        </p:txBody>
      </p:sp>
      <p:sp>
        <p:nvSpPr>
          <p:cNvPr id="9" name="TextBox 8">
            <a:extLst>
              <a:ext uri="{FF2B5EF4-FFF2-40B4-BE49-F238E27FC236}">
                <a16:creationId xmlns:a16="http://schemas.microsoft.com/office/drawing/2014/main" id="{BF145668-2BC9-4A99-C6C0-7E9A4A1E4026}"/>
              </a:ext>
            </a:extLst>
          </p:cNvPr>
          <p:cNvSpPr txBox="1"/>
          <p:nvPr/>
        </p:nvSpPr>
        <p:spPr>
          <a:xfrm>
            <a:off x="5419165" y="18035"/>
            <a:ext cx="6252882" cy="461665"/>
          </a:xfrm>
          <a:prstGeom prst="rect">
            <a:avLst/>
          </a:prstGeom>
          <a:noFill/>
        </p:spPr>
        <p:txBody>
          <a:bodyPr wrap="square">
            <a:spAutoFit/>
          </a:bodyPr>
          <a:lstStyle/>
          <a:p>
            <a:pPr algn="l"/>
            <a:r>
              <a:rPr lang="en-IN" sz="2000" b="0" i="0" dirty="0">
                <a:solidFill>
                  <a:srgbClr val="002060"/>
                </a:solidFill>
                <a:effectLst/>
                <a:latin typeface="Arial" panose="020B0604020202020204" pitchFamily="34" charset="0"/>
              </a:rPr>
              <a:t>                              </a:t>
            </a:r>
            <a:r>
              <a:rPr lang="en-IN" sz="2400" b="0" i="0" dirty="0">
                <a:solidFill>
                  <a:srgbClr val="002060"/>
                </a:solidFill>
                <a:effectLst/>
                <a:latin typeface="Arial Black" panose="020B0A04020102020204" pitchFamily="34" charset="0"/>
              </a:rPr>
              <a:t>Age vs Spending Score</a:t>
            </a:r>
          </a:p>
        </p:txBody>
      </p:sp>
      <p:pic>
        <p:nvPicPr>
          <p:cNvPr id="3076" name="Picture 4">
            <a:extLst>
              <a:ext uri="{FF2B5EF4-FFF2-40B4-BE49-F238E27FC236}">
                <a16:creationId xmlns:a16="http://schemas.microsoft.com/office/drawing/2014/main" id="{F034A092-374C-34EC-842F-8A3CE6C854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1153" y="775447"/>
            <a:ext cx="5634318" cy="42806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0E176867-8DC9-EA8A-819D-8AB19CE7F0F5}"/>
              </a:ext>
            </a:extLst>
          </p:cNvPr>
          <p:cNvSpPr txBox="1"/>
          <p:nvPr/>
        </p:nvSpPr>
        <p:spPr>
          <a:xfrm>
            <a:off x="6436661" y="5482388"/>
            <a:ext cx="5508810" cy="1200329"/>
          </a:xfrm>
          <a:prstGeom prst="rect">
            <a:avLst/>
          </a:prstGeom>
          <a:noFill/>
        </p:spPr>
        <p:txBody>
          <a:bodyPr wrap="square">
            <a:spAutoFit/>
          </a:bodyPr>
          <a:lstStyle/>
          <a:p>
            <a:r>
              <a:rPr lang="en-IN" b="1" dirty="0">
                <a:solidFill>
                  <a:srgbClr val="00B0F0"/>
                </a:solidFill>
              </a:rPr>
              <a:t>Interpretation ::::</a:t>
            </a:r>
          </a:p>
          <a:p>
            <a:r>
              <a:rPr lang="en-IN" b="1" dirty="0"/>
              <a:t>We can see that the age between 20 and 40 get the maximum spending score and the reason behind it is that their annual income is very high.</a:t>
            </a:r>
          </a:p>
        </p:txBody>
      </p:sp>
    </p:spTree>
    <p:extLst>
      <p:ext uri="{BB962C8B-B14F-4D97-AF65-F5344CB8AC3E}">
        <p14:creationId xmlns:p14="http://schemas.microsoft.com/office/powerpoint/2010/main" val="4126938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1A82E8-9667-AD93-E78C-20B1FDD9522C}"/>
              </a:ext>
            </a:extLst>
          </p:cNvPr>
          <p:cNvSpPr>
            <a:spLocks noGrp="1"/>
          </p:cNvSpPr>
          <p:nvPr>
            <p:ph type="sldNum" sz="quarter" idx="11"/>
          </p:nvPr>
        </p:nvSpPr>
        <p:spPr/>
        <p:txBody>
          <a:bodyPr/>
          <a:lstStyle/>
          <a:p>
            <a:fld id="{75DF2D63-3FF5-D547-96B9-BE9CCD1ABA58}" type="slidenum">
              <a:rPr lang="en-US" smtClean="0"/>
              <a:t>9</a:t>
            </a:fld>
            <a:endParaRPr lang="en-US" dirty="0"/>
          </a:p>
        </p:txBody>
      </p:sp>
      <p:sp>
        <p:nvSpPr>
          <p:cNvPr id="7" name="TextBox 6">
            <a:extLst>
              <a:ext uri="{FF2B5EF4-FFF2-40B4-BE49-F238E27FC236}">
                <a16:creationId xmlns:a16="http://schemas.microsoft.com/office/drawing/2014/main" id="{F100C86D-4CA5-084E-0A9F-C41593E6F5A5}"/>
              </a:ext>
            </a:extLst>
          </p:cNvPr>
          <p:cNvSpPr txBox="1"/>
          <p:nvPr/>
        </p:nvSpPr>
        <p:spPr>
          <a:xfrm>
            <a:off x="-331695" y="143497"/>
            <a:ext cx="6096000" cy="369332"/>
          </a:xfrm>
          <a:prstGeom prst="rect">
            <a:avLst/>
          </a:prstGeom>
          <a:noFill/>
        </p:spPr>
        <p:txBody>
          <a:bodyPr wrap="square">
            <a:spAutoFit/>
          </a:bodyPr>
          <a:lstStyle/>
          <a:p>
            <a:pPr algn="l"/>
            <a:r>
              <a:rPr lang="en-IN" b="0" i="0" dirty="0">
                <a:effectLst/>
                <a:latin typeface="Arial" panose="020B0604020202020204" pitchFamily="34" charset="0"/>
              </a:rPr>
              <a:t>                              </a:t>
            </a:r>
            <a:r>
              <a:rPr lang="en-IN" b="1" i="0" dirty="0">
                <a:effectLst/>
                <a:latin typeface="Arial" panose="020B0604020202020204" pitchFamily="34" charset="0"/>
              </a:rPr>
              <a:t>Gender vs Spending Score</a:t>
            </a:r>
          </a:p>
        </p:txBody>
      </p:sp>
      <p:pic>
        <p:nvPicPr>
          <p:cNvPr id="4098" name="Picture 2">
            <a:extLst>
              <a:ext uri="{FF2B5EF4-FFF2-40B4-BE49-F238E27FC236}">
                <a16:creationId xmlns:a16="http://schemas.microsoft.com/office/drawing/2014/main" id="{AA3B35C9-22AF-99D0-96C5-91AA3A7138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67" y="813835"/>
            <a:ext cx="5559521" cy="4095030"/>
          </a:xfrm>
          <a:prstGeom prst="roundRect">
            <a:avLst>
              <a:gd name="adj" fmla="val 8594"/>
            </a:avLst>
          </a:prstGeom>
          <a:solidFill>
            <a:srgbClr val="FFFFFF">
              <a:shade val="85000"/>
            </a:srgbClr>
          </a:solidFill>
          <a:ln>
            <a:noFill/>
          </a:ln>
          <a:effectLst>
            <a:glow rad="228600">
              <a:schemeClr val="accent6">
                <a:satMod val="175000"/>
                <a:alpha val="40000"/>
              </a:schemeClr>
            </a:glow>
            <a:reflection blurRad="12700" stA="38000" endPos="28000" dist="5000" dir="5400000" sy="-100000" algn="bl" rotWithShape="0"/>
          </a:effectLst>
          <a:scene3d>
            <a:camera prst="orthographicFront"/>
            <a:lightRig rig="threePt" dir="t"/>
          </a:scene3d>
          <a:sp3d>
            <a:bevelT w="139700" prst="cross"/>
          </a:sp3d>
        </p:spPr>
      </p:pic>
      <p:sp>
        <p:nvSpPr>
          <p:cNvPr id="9" name="TextBox 8">
            <a:extLst>
              <a:ext uri="{FF2B5EF4-FFF2-40B4-BE49-F238E27FC236}">
                <a16:creationId xmlns:a16="http://schemas.microsoft.com/office/drawing/2014/main" id="{93A3C491-FC52-D0BF-F9AC-5269C9F3D317}"/>
              </a:ext>
            </a:extLst>
          </p:cNvPr>
          <p:cNvSpPr txBox="1"/>
          <p:nvPr/>
        </p:nvSpPr>
        <p:spPr>
          <a:xfrm>
            <a:off x="133067" y="5031956"/>
            <a:ext cx="5900180" cy="1600438"/>
          </a:xfrm>
          <a:prstGeom prst="rect">
            <a:avLst/>
          </a:prstGeom>
          <a:noFill/>
        </p:spPr>
        <p:txBody>
          <a:bodyPr wrap="square">
            <a:spAutoFit/>
          </a:bodyPr>
          <a:lstStyle/>
          <a:p>
            <a:pPr algn="l"/>
            <a:r>
              <a:rPr lang="en-US" b="0" i="0" dirty="0">
                <a:solidFill>
                  <a:srgbClr val="126DCE"/>
                </a:solidFill>
                <a:effectLst/>
                <a:latin typeface="Arial" panose="020B0604020202020204" pitchFamily="34" charset="0"/>
              </a:rPr>
              <a:t>Interpretation ::::</a:t>
            </a:r>
          </a:p>
          <a:p>
            <a:pPr algn="l"/>
            <a:r>
              <a:rPr lang="en-US" sz="1600" b="1" i="0" dirty="0">
                <a:solidFill>
                  <a:srgbClr val="353535"/>
                </a:solidFill>
                <a:effectLst/>
                <a:latin typeface="Arial" panose="020B0604020202020204" pitchFamily="34" charset="0"/>
              </a:rPr>
              <a:t>It is clearly visible that most of the males have a Spending Score of around 25k US Dollars to 70k US Dollars whereas the Females have a spending score of around 35k US Dollars to 75k US Dollars. which again points to the fact that women are Shopping Leaders</a:t>
            </a:r>
            <a:r>
              <a:rPr lang="en-US" sz="1600" b="0" i="0" dirty="0">
                <a:solidFill>
                  <a:srgbClr val="353535"/>
                </a:solidFill>
                <a:effectLst/>
                <a:latin typeface="Arial" panose="020B0604020202020204" pitchFamily="34" charset="0"/>
              </a:rPr>
              <a:t>.</a:t>
            </a:r>
          </a:p>
        </p:txBody>
      </p:sp>
      <p:sp>
        <p:nvSpPr>
          <p:cNvPr id="11" name="TextBox 10">
            <a:extLst>
              <a:ext uri="{FF2B5EF4-FFF2-40B4-BE49-F238E27FC236}">
                <a16:creationId xmlns:a16="http://schemas.microsoft.com/office/drawing/2014/main" id="{C6847633-B722-5483-60C8-D0144E68A84E}"/>
              </a:ext>
            </a:extLst>
          </p:cNvPr>
          <p:cNvSpPr txBox="1"/>
          <p:nvPr/>
        </p:nvSpPr>
        <p:spPr>
          <a:xfrm>
            <a:off x="6096000" y="143497"/>
            <a:ext cx="6261846" cy="369332"/>
          </a:xfrm>
          <a:prstGeom prst="rect">
            <a:avLst/>
          </a:prstGeom>
          <a:noFill/>
        </p:spPr>
        <p:txBody>
          <a:bodyPr wrap="square">
            <a:spAutoFit/>
          </a:bodyPr>
          <a:lstStyle/>
          <a:p>
            <a:pPr algn="l"/>
            <a:r>
              <a:rPr lang="en-IN" b="0" i="0" dirty="0">
                <a:solidFill>
                  <a:srgbClr val="126DCE"/>
                </a:solidFill>
                <a:effectLst/>
                <a:latin typeface="Arial" panose="020B0604020202020204" pitchFamily="34" charset="0"/>
              </a:rPr>
              <a:t>                          </a:t>
            </a:r>
            <a:r>
              <a:rPr lang="en-IN" b="1" i="0" dirty="0">
                <a:effectLst/>
                <a:latin typeface="Arial" panose="020B0604020202020204" pitchFamily="34" charset="0"/>
              </a:rPr>
              <a:t>Gender vs Annual Income</a:t>
            </a:r>
          </a:p>
        </p:txBody>
      </p:sp>
      <p:pic>
        <p:nvPicPr>
          <p:cNvPr id="4100" name="Picture 4">
            <a:extLst>
              <a:ext uri="{FF2B5EF4-FFF2-40B4-BE49-F238E27FC236}">
                <a16:creationId xmlns:a16="http://schemas.microsoft.com/office/drawing/2014/main" id="{9745C391-EBD6-D979-7C28-C64A591352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388" y="813835"/>
            <a:ext cx="5299545" cy="4009177"/>
          </a:xfrm>
          <a:prstGeom prst="roundRect">
            <a:avLst>
              <a:gd name="adj" fmla="val 8594"/>
            </a:avLst>
          </a:prstGeom>
          <a:solidFill>
            <a:srgbClr val="FFFFFF">
              <a:shade val="85000"/>
            </a:srgbClr>
          </a:solidFill>
          <a:ln>
            <a:noFill/>
          </a:ln>
          <a:effectLst>
            <a:glow rad="228600">
              <a:schemeClr val="accent6">
                <a:satMod val="175000"/>
                <a:alpha val="40000"/>
              </a:schemeClr>
            </a:glow>
            <a:reflection blurRad="12700" stA="38000" endPos="28000" dist="5000" dir="5400000" sy="-100000" algn="bl" rotWithShape="0"/>
          </a:effectLst>
          <a:scene3d>
            <a:camera prst="orthographicFront"/>
            <a:lightRig rig="threePt" dir="t"/>
          </a:scene3d>
          <a:sp3d>
            <a:bevelT w="139700" prst="cross"/>
          </a:sp3d>
        </p:spPr>
      </p:pic>
      <p:sp>
        <p:nvSpPr>
          <p:cNvPr id="13" name="TextBox 12">
            <a:extLst>
              <a:ext uri="{FF2B5EF4-FFF2-40B4-BE49-F238E27FC236}">
                <a16:creationId xmlns:a16="http://schemas.microsoft.com/office/drawing/2014/main" id="{476376FF-E39E-3C3C-80F3-7D13A1F264D0}"/>
              </a:ext>
            </a:extLst>
          </p:cNvPr>
          <p:cNvSpPr txBox="1"/>
          <p:nvPr/>
        </p:nvSpPr>
        <p:spPr>
          <a:xfrm>
            <a:off x="6582694" y="5052641"/>
            <a:ext cx="5392956" cy="1354217"/>
          </a:xfrm>
          <a:prstGeom prst="rect">
            <a:avLst/>
          </a:prstGeom>
          <a:noFill/>
        </p:spPr>
        <p:txBody>
          <a:bodyPr wrap="square">
            <a:spAutoFit/>
          </a:bodyPr>
          <a:lstStyle/>
          <a:p>
            <a:pPr algn="l"/>
            <a:r>
              <a:rPr lang="en-US" b="0" i="0" dirty="0">
                <a:solidFill>
                  <a:srgbClr val="126DCE"/>
                </a:solidFill>
                <a:effectLst/>
                <a:latin typeface="Arial" panose="020B0604020202020204" pitchFamily="34" charset="0"/>
              </a:rPr>
              <a:t>Interpretation::::</a:t>
            </a:r>
            <a:r>
              <a:rPr lang="en-US" b="0" i="0" u="none" strike="noStrike" dirty="0">
                <a:solidFill>
                  <a:srgbClr val="126DCE"/>
                </a:solidFill>
                <a:effectLst/>
                <a:latin typeface="Arial" panose="020B0604020202020204" pitchFamily="34" charset="0"/>
                <a:hlinkClick r:id="rId4"/>
              </a:rPr>
              <a:t>¶</a:t>
            </a:r>
            <a:endParaRPr lang="en-US" b="0" i="0" dirty="0">
              <a:solidFill>
                <a:srgbClr val="126DCE"/>
              </a:solidFill>
              <a:effectLst/>
              <a:latin typeface="Arial" panose="020B0604020202020204" pitchFamily="34" charset="0"/>
            </a:endParaRPr>
          </a:p>
          <a:p>
            <a:pPr algn="l"/>
            <a:r>
              <a:rPr lang="en-US" sz="1600" b="1" i="0" dirty="0">
                <a:solidFill>
                  <a:srgbClr val="353535"/>
                </a:solidFill>
                <a:effectLst/>
                <a:latin typeface="Arial" panose="020B0604020202020204" pitchFamily="34" charset="0"/>
              </a:rPr>
              <a:t>From the above graph, we can see that there are more males who get paid more than females. But, The number of males and females is equal in number when it comes to low annual income</a:t>
            </a:r>
          </a:p>
        </p:txBody>
      </p:sp>
    </p:spTree>
    <p:extLst>
      <p:ext uri="{BB962C8B-B14F-4D97-AF65-F5344CB8AC3E}">
        <p14:creationId xmlns:p14="http://schemas.microsoft.com/office/powerpoint/2010/main" val="3796502152"/>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{B4C43B04-7938-4077-9D3C-152BC3C917DE}tf67061901_win32</Template>
  <TotalTime>678</TotalTime>
  <Words>1127</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Calibri</vt:lpstr>
      <vt:lpstr>Courier New</vt:lpstr>
      <vt:lpstr>Daytona Condensed Light</vt:lpstr>
      <vt:lpstr>Posterama</vt:lpstr>
      <vt:lpstr>Office Theme</vt:lpstr>
      <vt:lpstr>Mall customers Segmentation</vt:lpstr>
      <vt:lpstr>Introduction</vt:lpstr>
      <vt:lpstr>Business Objective</vt:lpstr>
      <vt:lpstr> Data visualization  </vt:lpstr>
      <vt:lpstr>PowerPoint Presentation</vt:lpstr>
      <vt:lpstr>PowerPoint Presentation</vt:lpstr>
      <vt:lpstr>PowerPoint Presentation</vt:lpstr>
      <vt:lpstr>              Age vs Annual Income </vt:lpstr>
      <vt:lpstr>PowerPoint Presentation</vt:lpstr>
      <vt:lpstr>Distribution of Spending Score </vt:lpstr>
      <vt:lpstr>Annual Income vs Age and Spending Score </vt:lpstr>
      <vt:lpstr>Elbow Method to Find the Number of Optimal Clusters </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Mall customers Segmentation</dc:title>
  <dc:creator>Shree Shrivastava</dc:creator>
  <cp:lastModifiedBy>Shree Shrivastava</cp:lastModifiedBy>
  <cp:revision>2</cp:revision>
  <dcterms:created xsi:type="dcterms:W3CDTF">2022-11-08T05:10:51Z</dcterms:created>
  <dcterms:modified xsi:type="dcterms:W3CDTF">2022-11-13T18:57:43Z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