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82" r:id="rId1"/>
  </p:sldMasterIdLst>
  <p:notesMasterIdLst>
    <p:notesMasterId r:id="rId19"/>
  </p:notesMasterIdLst>
  <p:sldIdLst>
    <p:sldId id="256" r:id="rId2"/>
    <p:sldId id="258" r:id="rId3"/>
    <p:sldId id="259" r:id="rId4"/>
    <p:sldId id="260" r:id="rId5"/>
    <p:sldId id="261" r:id="rId6"/>
    <p:sldId id="262" r:id="rId7"/>
    <p:sldId id="263" r:id="rId8"/>
    <p:sldId id="264" r:id="rId9"/>
    <p:sldId id="265" r:id="rId10"/>
    <p:sldId id="268" r:id="rId11"/>
    <p:sldId id="266" r:id="rId12"/>
    <p:sldId id="267" r:id="rId13"/>
    <p:sldId id="270" r:id="rId14"/>
    <p:sldId id="277" r:id="rId15"/>
    <p:sldId id="280" r:id="rId16"/>
    <p:sldId id="275" r:id="rId17"/>
    <p:sldId id="279" r:id="rId18"/>
  </p:sldIdLst>
  <p:sldSz cx="9144000" cy="5143500" type="screen16x9"/>
  <p:notesSz cx="6858000" cy="9144000"/>
  <p:embeddedFontLst>
    <p:embeddedFont>
      <p:font typeface="Anaheim" panose="020B0604020202020204" charset="0"/>
      <p:regular r:id="rId20"/>
    </p:embeddedFont>
    <p:embeddedFont>
      <p:font typeface="Barlow Semi Condensed" panose="00000506000000000000" pitchFamily="2" charset="0"/>
      <p:regular r:id="rId21"/>
      <p:bold r:id="rId22"/>
      <p:italic r:id="rId23"/>
      <p:boldItalic r:id="rId24"/>
    </p:embeddedFont>
    <p:embeddedFont>
      <p:font typeface="Bebas Neue" panose="020B0604020202020204" charset="0"/>
      <p:regular r:id="rId25"/>
    </p:embeddedFont>
    <p:embeddedFont>
      <p:font typeface="Calibri" panose="020F0502020204030204" pitchFamily="34" charset="0"/>
      <p:regular r:id="rId26"/>
      <p:bold r:id="rId27"/>
      <p:italic r:id="rId28"/>
      <p:boldItalic r:id="rId29"/>
    </p:embeddedFont>
    <p:embeddedFont>
      <p:font typeface="DM Sans" panose="020B0604020202020204" charset="0"/>
      <p:regular r:id="rId30"/>
      <p:bold r:id="rId31"/>
      <p:italic r:id="rId32"/>
      <p:boldItalic r:id="rId33"/>
    </p:embeddedFont>
    <p:embeddedFont>
      <p:font typeface="Nunito Light" pitchFamily="2" charset="0"/>
      <p:regular r:id="rId34"/>
      <p:italic r:id="rId35"/>
    </p:embeddedFont>
    <p:embeddedFont>
      <p:font typeface="PT Sans" panose="020B0503020203020204" pitchFamily="34" charset="0"/>
      <p:regular r:id="rId36"/>
      <p:bold r:id="rId37"/>
      <p:italic r:id="rId38"/>
      <p:boldItalic r:id="rId39"/>
    </p:embeddedFont>
    <p:embeddedFont>
      <p:font typeface="Trebuchet MS" panose="020B0603020202020204" pitchFamily="34" charset="0"/>
      <p:regular r:id="rId40"/>
      <p:bold r:id="rId41"/>
      <p:italic r:id="rId42"/>
      <p:boldItalic r:id="rId43"/>
    </p:embeddedFont>
    <p:embeddedFont>
      <p:font typeface="Wingdings 3" panose="05040102010807070707" pitchFamily="18" charset="2"/>
      <p:regular r:id="rId4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hJov/yfyVnRDXescSD5u7EijsHC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0.fntdata"/><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font" Target="fonts/font2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font" Target="fonts/font24.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presProps" Target="presProps.xml"/><Relationship Id="rId20" Type="http://schemas.openxmlformats.org/officeDocument/2006/relationships/font" Target="fonts/font1.fntdata"/><Relationship Id="rId41"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954007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30570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43057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10701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91769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9811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7334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46314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3281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11624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49468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02541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24095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96932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42826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97577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04210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078979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05832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138978332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830260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29855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501942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7485171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513567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0"/>
        <p:cNvGrpSpPr/>
        <p:nvPr/>
      </p:nvGrpSpPr>
      <p:grpSpPr>
        <a:xfrm>
          <a:off x="0" y="0"/>
          <a:ext cx="0" cy="0"/>
          <a:chOff x="0" y="0"/>
          <a:chExt cx="0" cy="0"/>
        </a:xfrm>
      </p:grpSpPr>
      <p:sp>
        <p:nvSpPr>
          <p:cNvPr id="25" name="Google Shape;25;p18"/>
          <p:cNvSpPr txBox="1">
            <a:spLocks noGrp="1"/>
          </p:cNvSpPr>
          <p:nvPr>
            <p:ph type="title"/>
          </p:nvPr>
        </p:nvSpPr>
        <p:spPr>
          <a:xfrm>
            <a:off x="1863439" y="1303508"/>
            <a:ext cx="734700" cy="44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6" name="Google Shape;26;p18"/>
          <p:cNvSpPr txBox="1">
            <a:spLocks noGrp="1"/>
          </p:cNvSpPr>
          <p:nvPr>
            <p:ph type="title" idx="2"/>
          </p:nvPr>
        </p:nvSpPr>
        <p:spPr>
          <a:xfrm>
            <a:off x="1863439" y="2936491"/>
            <a:ext cx="734700" cy="44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7" name="Google Shape;27;p18"/>
          <p:cNvSpPr txBox="1">
            <a:spLocks noGrp="1"/>
          </p:cNvSpPr>
          <p:nvPr>
            <p:ph type="title" idx="3"/>
          </p:nvPr>
        </p:nvSpPr>
        <p:spPr>
          <a:xfrm>
            <a:off x="6545861" y="1303508"/>
            <a:ext cx="734700" cy="44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8" name="Google Shape;28;p18"/>
          <p:cNvSpPr txBox="1">
            <a:spLocks noGrp="1"/>
          </p:cNvSpPr>
          <p:nvPr>
            <p:ph type="title" idx="4"/>
          </p:nvPr>
        </p:nvSpPr>
        <p:spPr>
          <a:xfrm>
            <a:off x="6545861" y="2936491"/>
            <a:ext cx="734700" cy="44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9" name="Google Shape;29;p18"/>
          <p:cNvSpPr txBox="1">
            <a:spLocks noGrp="1"/>
          </p:cNvSpPr>
          <p:nvPr>
            <p:ph type="title" idx="5"/>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0" name="Google Shape;30;p18"/>
          <p:cNvSpPr txBox="1">
            <a:spLocks noGrp="1"/>
          </p:cNvSpPr>
          <p:nvPr>
            <p:ph type="subTitle" idx="1"/>
          </p:nvPr>
        </p:nvSpPr>
        <p:spPr>
          <a:xfrm>
            <a:off x="788239" y="2116975"/>
            <a:ext cx="28851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1" name="Google Shape;31;p18"/>
          <p:cNvSpPr txBox="1">
            <a:spLocks noGrp="1"/>
          </p:cNvSpPr>
          <p:nvPr>
            <p:ph type="subTitle" idx="6"/>
          </p:nvPr>
        </p:nvSpPr>
        <p:spPr>
          <a:xfrm>
            <a:off x="5470661" y="2116975"/>
            <a:ext cx="28851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2" name="Google Shape;32;p18"/>
          <p:cNvSpPr txBox="1">
            <a:spLocks noGrp="1"/>
          </p:cNvSpPr>
          <p:nvPr>
            <p:ph type="subTitle" idx="7"/>
          </p:nvPr>
        </p:nvSpPr>
        <p:spPr>
          <a:xfrm>
            <a:off x="788239" y="3749950"/>
            <a:ext cx="28851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3" name="Google Shape;33;p18"/>
          <p:cNvSpPr txBox="1">
            <a:spLocks noGrp="1"/>
          </p:cNvSpPr>
          <p:nvPr>
            <p:ph type="subTitle" idx="8"/>
          </p:nvPr>
        </p:nvSpPr>
        <p:spPr>
          <a:xfrm>
            <a:off x="5470661" y="3749950"/>
            <a:ext cx="28851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4" name="Google Shape;34;p18"/>
          <p:cNvSpPr txBox="1">
            <a:spLocks noGrp="1"/>
          </p:cNvSpPr>
          <p:nvPr>
            <p:ph type="subTitle" idx="9"/>
          </p:nvPr>
        </p:nvSpPr>
        <p:spPr>
          <a:xfrm>
            <a:off x="3129450" y="2935183"/>
            <a:ext cx="28851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5" name="Google Shape;35;p18"/>
          <p:cNvSpPr txBox="1">
            <a:spLocks noGrp="1"/>
          </p:cNvSpPr>
          <p:nvPr>
            <p:ph type="title" idx="13"/>
          </p:nvPr>
        </p:nvSpPr>
        <p:spPr>
          <a:xfrm>
            <a:off x="4204650" y="2121717"/>
            <a:ext cx="734700" cy="44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6" name="Google Shape;36;p18"/>
          <p:cNvSpPr txBox="1">
            <a:spLocks noGrp="1"/>
          </p:cNvSpPr>
          <p:nvPr>
            <p:ph type="subTitle" idx="14"/>
          </p:nvPr>
        </p:nvSpPr>
        <p:spPr>
          <a:xfrm>
            <a:off x="788239" y="1786700"/>
            <a:ext cx="2885100" cy="39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solidFill>
                  <a:schemeClr val="dk1"/>
                </a:solidFill>
                <a:latin typeface="Barlow Semi Condensed"/>
                <a:ea typeface="Barlow Semi Condensed"/>
                <a:cs typeface="Barlow Semi Condensed"/>
                <a:sym typeface="Barlow Semi Condensed"/>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7" name="Google Shape;37;p18"/>
          <p:cNvSpPr txBox="1">
            <a:spLocks noGrp="1"/>
          </p:cNvSpPr>
          <p:nvPr>
            <p:ph type="subTitle" idx="15"/>
          </p:nvPr>
        </p:nvSpPr>
        <p:spPr>
          <a:xfrm>
            <a:off x="5470661" y="1786700"/>
            <a:ext cx="2885100" cy="39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solidFill>
                  <a:schemeClr val="dk1"/>
                </a:solidFill>
                <a:latin typeface="Barlow Semi Condensed"/>
                <a:ea typeface="Barlow Semi Condensed"/>
                <a:cs typeface="Barlow Semi Condensed"/>
                <a:sym typeface="Barlow Semi Condensed"/>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8" name="Google Shape;38;p18"/>
          <p:cNvSpPr txBox="1">
            <a:spLocks noGrp="1"/>
          </p:cNvSpPr>
          <p:nvPr>
            <p:ph type="subTitle" idx="16"/>
          </p:nvPr>
        </p:nvSpPr>
        <p:spPr>
          <a:xfrm>
            <a:off x="3129450" y="2604908"/>
            <a:ext cx="2885100" cy="39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solidFill>
                  <a:schemeClr val="dk1"/>
                </a:solidFill>
                <a:latin typeface="Barlow Semi Condensed"/>
                <a:ea typeface="Barlow Semi Condensed"/>
                <a:cs typeface="Barlow Semi Condensed"/>
                <a:sym typeface="Barlow Semi Condensed"/>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9" name="Google Shape;39;p18"/>
          <p:cNvSpPr txBox="1">
            <a:spLocks noGrp="1"/>
          </p:cNvSpPr>
          <p:nvPr>
            <p:ph type="subTitle" idx="17"/>
          </p:nvPr>
        </p:nvSpPr>
        <p:spPr>
          <a:xfrm>
            <a:off x="788239" y="3419750"/>
            <a:ext cx="2885100" cy="39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solidFill>
                  <a:schemeClr val="dk1"/>
                </a:solidFill>
                <a:latin typeface="Barlow Semi Condensed"/>
                <a:ea typeface="Barlow Semi Condensed"/>
                <a:cs typeface="Barlow Semi Condensed"/>
                <a:sym typeface="Barlow Semi Condensed"/>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0" name="Google Shape;40;p18"/>
          <p:cNvSpPr txBox="1">
            <a:spLocks noGrp="1"/>
          </p:cNvSpPr>
          <p:nvPr>
            <p:ph type="subTitle" idx="18"/>
          </p:nvPr>
        </p:nvSpPr>
        <p:spPr>
          <a:xfrm>
            <a:off x="5470661" y="3419750"/>
            <a:ext cx="2885100" cy="39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solidFill>
                  <a:schemeClr val="dk1"/>
                </a:solidFill>
                <a:latin typeface="Barlow Semi Condensed"/>
                <a:ea typeface="Barlow Semi Condensed"/>
                <a:cs typeface="Barlow Semi Condensed"/>
                <a:sym typeface="Barlow Semi Condensed"/>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437192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41"/>
        <p:cNvGrpSpPr/>
        <p:nvPr/>
      </p:nvGrpSpPr>
      <p:grpSpPr>
        <a:xfrm>
          <a:off x="0" y="0"/>
          <a:ext cx="0" cy="0"/>
          <a:chOff x="0" y="0"/>
          <a:chExt cx="0" cy="0"/>
        </a:xfrm>
      </p:grpSpPr>
      <p:sp>
        <p:nvSpPr>
          <p:cNvPr id="44" name="Google Shape;44;p19"/>
          <p:cNvSpPr txBox="1">
            <a:spLocks noGrp="1"/>
          </p:cNvSpPr>
          <p:nvPr>
            <p:ph type="title"/>
          </p:nvPr>
        </p:nvSpPr>
        <p:spPr>
          <a:xfrm>
            <a:off x="720000" y="2185388"/>
            <a:ext cx="70161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5000" b="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5" name="Google Shape;45;p19"/>
          <p:cNvSpPr txBox="1">
            <a:spLocks noGrp="1"/>
          </p:cNvSpPr>
          <p:nvPr>
            <p:ph type="title" idx="2"/>
          </p:nvPr>
        </p:nvSpPr>
        <p:spPr>
          <a:xfrm>
            <a:off x="720000" y="1147145"/>
            <a:ext cx="1533900" cy="1002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6000"/>
              <a:buNone/>
              <a:defRPr sz="8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46" name="Google Shape;46;p19"/>
          <p:cNvSpPr txBox="1">
            <a:spLocks noGrp="1"/>
          </p:cNvSpPr>
          <p:nvPr>
            <p:ph type="subTitle" idx="1"/>
          </p:nvPr>
        </p:nvSpPr>
        <p:spPr>
          <a:xfrm>
            <a:off x="720000" y="3273735"/>
            <a:ext cx="5067600" cy="375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38149506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7"/>
        <p:cNvGrpSpPr/>
        <p:nvPr/>
      </p:nvGrpSpPr>
      <p:grpSpPr>
        <a:xfrm>
          <a:off x="0" y="0"/>
          <a:ext cx="0" cy="0"/>
          <a:chOff x="0" y="0"/>
          <a:chExt cx="0" cy="0"/>
        </a:xfrm>
      </p:grpSpPr>
      <p:sp>
        <p:nvSpPr>
          <p:cNvPr id="49" name="Google Shape;49;p20"/>
          <p:cNvSpPr>
            <a:spLocks noGrp="1"/>
          </p:cNvSpPr>
          <p:nvPr>
            <p:ph type="pic" idx="2"/>
          </p:nvPr>
        </p:nvSpPr>
        <p:spPr>
          <a:xfrm>
            <a:off x="5669550" y="1536142"/>
            <a:ext cx="2754600" cy="2898000"/>
          </a:xfrm>
          <a:prstGeom prst="roundRect">
            <a:avLst>
              <a:gd name="adj" fmla="val 16667"/>
            </a:avLst>
          </a:prstGeom>
          <a:noFill/>
          <a:ln>
            <a:noFill/>
          </a:ln>
        </p:spPr>
      </p:sp>
      <p:sp>
        <p:nvSpPr>
          <p:cNvPr id="50" name="Google Shape;50;p20"/>
          <p:cNvSpPr txBox="1">
            <a:spLocks noGrp="1"/>
          </p:cNvSpPr>
          <p:nvPr>
            <p:ph type="title"/>
          </p:nvPr>
        </p:nvSpPr>
        <p:spPr>
          <a:xfrm>
            <a:off x="720000" y="445025"/>
            <a:ext cx="77109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51" name="Google Shape;51;p20"/>
          <p:cNvSpPr txBox="1">
            <a:spLocks noGrp="1"/>
          </p:cNvSpPr>
          <p:nvPr>
            <p:ph type="subTitle" idx="1"/>
          </p:nvPr>
        </p:nvSpPr>
        <p:spPr>
          <a:xfrm>
            <a:off x="719988" y="1911388"/>
            <a:ext cx="4457100" cy="229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Char char="●"/>
              <a:defRPr sz="1600"/>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1600"/>
              </a:spcBef>
              <a:spcAft>
                <a:spcPts val="0"/>
              </a:spcAft>
              <a:buClr>
                <a:srgbClr val="E76A28"/>
              </a:buClr>
              <a:buSzPts val="1500"/>
              <a:buFont typeface="Nunito Light"/>
              <a:buChar char="■"/>
              <a:defRPr/>
            </a:lvl3pPr>
            <a:lvl4pPr lvl="3" algn="ctr">
              <a:lnSpc>
                <a:spcPct val="100000"/>
              </a:lnSpc>
              <a:spcBef>
                <a:spcPts val="1600"/>
              </a:spcBef>
              <a:spcAft>
                <a:spcPts val="0"/>
              </a:spcAft>
              <a:buClr>
                <a:srgbClr val="E76A28"/>
              </a:buClr>
              <a:buSzPts val="1500"/>
              <a:buFont typeface="Nunito Light"/>
              <a:buChar char="●"/>
              <a:defRPr/>
            </a:lvl4pPr>
            <a:lvl5pPr lvl="4" algn="ctr">
              <a:lnSpc>
                <a:spcPct val="100000"/>
              </a:lnSpc>
              <a:spcBef>
                <a:spcPts val="1600"/>
              </a:spcBef>
              <a:spcAft>
                <a:spcPts val="0"/>
              </a:spcAft>
              <a:buClr>
                <a:srgbClr val="E76A28"/>
              </a:buClr>
              <a:buSzPts val="1400"/>
              <a:buFont typeface="Nunito Light"/>
              <a:buChar char="○"/>
              <a:defRPr/>
            </a:lvl5pPr>
            <a:lvl6pPr lvl="5" algn="ctr">
              <a:lnSpc>
                <a:spcPct val="100000"/>
              </a:lnSpc>
              <a:spcBef>
                <a:spcPts val="1600"/>
              </a:spcBef>
              <a:spcAft>
                <a:spcPts val="0"/>
              </a:spcAft>
              <a:buClr>
                <a:srgbClr val="999999"/>
              </a:buClr>
              <a:buSzPts val="1400"/>
              <a:buFont typeface="Nunito Light"/>
              <a:buChar char="■"/>
              <a:defRPr/>
            </a:lvl6pPr>
            <a:lvl7pPr lvl="6" algn="ctr">
              <a:lnSpc>
                <a:spcPct val="100000"/>
              </a:lnSpc>
              <a:spcBef>
                <a:spcPts val="1600"/>
              </a:spcBef>
              <a:spcAft>
                <a:spcPts val="0"/>
              </a:spcAft>
              <a:buClr>
                <a:srgbClr val="999999"/>
              </a:buClr>
              <a:buSzPts val="1300"/>
              <a:buFont typeface="Nunito Light"/>
              <a:buChar char="●"/>
              <a:defRPr/>
            </a:lvl7pPr>
            <a:lvl8pPr lvl="7" algn="ctr">
              <a:lnSpc>
                <a:spcPct val="100000"/>
              </a:lnSpc>
              <a:spcBef>
                <a:spcPts val="1600"/>
              </a:spcBef>
              <a:spcAft>
                <a:spcPts val="0"/>
              </a:spcAft>
              <a:buClr>
                <a:srgbClr val="999999"/>
              </a:buClr>
              <a:buSzPts val="1300"/>
              <a:buFont typeface="Nunito Light"/>
              <a:buChar char="○"/>
              <a:defRPr/>
            </a:lvl8pPr>
            <a:lvl9pPr lvl="8" algn="ctr">
              <a:lnSpc>
                <a:spcPct val="100000"/>
              </a:lnSpc>
              <a:spcBef>
                <a:spcPts val="1600"/>
              </a:spcBef>
              <a:spcAft>
                <a:spcPts val="1600"/>
              </a:spcAft>
              <a:buClr>
                <a:srgbClr val="999999"/>
              </a:buClr>
              <a:buSzPts val="1400"/>
              <a:buFont typeface="Nunito Light"/>
              <a:buChar char="■"/>
              <a:defRPr/>
            </a:lvl9pPr>
          </a:lstStyle>
          <a:p>
            <a:endParaRPr/>
          </a:p>
        </p:txBody>
      </p:sp>
    </p:spTree>
    <p:extLst>
      <p:ext uri="{BB962C8B-B14F-4D97-AF65-F5344CB8AC3E}">
        <p14:creationId xmlns:p14="http://schemas.microsoft.com/office/powerpoint/2010/main" val="2103105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996175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52"/>
        <p:cNvGrpSpPr/>
        <p:nvPr/>
      </p:nvGrpSpPr>
      <p:grpSpPr>
        <a:xfrm>
          <a:off x="0" y="0"/>
          <a:ext cx="0" cy="0"/>
          <a:chOff x="0" y="0"/>
          <a:chExt cx="0" cy="0"/>
        </a:xfrm>
      </p:grpSpPr>
      <p:sp>
        <p:nvSpPr>
          <p:cNvPr id="54" name="Google Shape;54;p2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55" name="Google Shape;55;p21"/>
          <p:cNvSpPr txBox="1">
            <a:spLocks noGrp="1"/>
          </p:cNvSpPr>
          <p:nvPr>
            <p:ph type="subTitle" idx="1"/>
          </p:nvPr>
        </p:nvSpPr>
        <p:spPr>
          <a:xfrm>
            <a:off x="3964952" y="1436575"/>
            <a:ext cx="4011900" cy="527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56" name="Google Shape;56;p21"/>
          <p:cNvSpPr txBox="1">
            <a:spLocks noGrp="1"/>
          </p:cNvSpPr>
          <p:nvPr>
            <p:ph type="subTitle" idx="2"/>
          </p:nvPr>
        </p:nvSpPr>
        <p:spPr>
          <a:xfrm>
            <a:off x="3964952" y="2563388"/>
            <a:ext cx="4011900" cy="527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57" name="Google Shape;57;p21"/>
          <p:cNvSpPr txBox="1">
            <a:spLocks noGrp="1"/>
          </p:cNvSpPr>
          <p:nvPr>
            <p:ph type="subTitle" idx="3"/>
          </p:nvPr>
        </p:nvSpPr>
        <p:spPr>
          <a:xfrm>
            <a:off x="3964952" y="3690200"/>
            <a:ext cx="4011900" cy="527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58" name="Google Shape;58;p21"/>
          <p:cNvSpPr txBox="1">
            <a:spLocks noGrp="1"/>
          </p:cNvSpPr>
          <p:nvPr>
            <p:ph type="subTitle" idx="4"/>
          </p:nvPr>
        </p:nvSpPr>
        <p:spPr>
          <a:xfrm>
            <a:off x="1167157" y="1436563"/>
            <a:ext cx="2797800" cy="52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400">
                <a:solidFill>
                  <a:schemeClr val="hlink"/>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 name="Google Shape;59;p21"/>
          <p:cNvSpPr txBox="1">
            <a:spLocks noGrp="1"/>
          </p:cNvSpPr>
          <p:nvPr>
            <p:ph type="subTitle" idx="5"/>
          </p:nvPr>
        </p:nvSpPr>
        <p:spPr>
          <a:xfrm>
            <a:off x="1167152" y="2563388"/>
            <a:ext cx="2797800" cy="52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400">
                <a:solidFill>
                  <a:schemeClr val="hlink"/>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 name="Google Shape;60;p21"/>
          <p:cNvSpPr txBox="1">
            <a:spLocks noGrp="1"/>
          </p:cNvSpPr>
          <p:nvPr>
            <p:ph type="subTitle" idx="6"/>
          </p:nvPr>
        </p:nvSpPr>
        <p:spPr>
          <a:xfrm>
            <a:off x="1167148" y="3690200"/>
            <a:ext cx="2797800" cy="52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400">
                <a:solidFill>
                  <a:schemeClr val="hlink"/>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8815811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61"/>
        <p:cNvGrpSpPr/>
        <p:nvPr/>
      </p:nvGrpSpPr>
      <p:grpSpPr>
        <a:xfrm>
          <a:off x="0" y="0"/>
          <a:ext cx="0" cy="0"/>
          <a:chOff x="0" y="0"/>
          <a:chExt cx="0" cy="0"/>
        </a:xfrm>
      </p:grpSpPr>
      <p:sp>
        <p:nvSpPr>
          <p:cNvPr id="64" name="Google Shape;64;p22"/>
          <p:cNvSpPr txBox="1">
            <a:spLocks noGrp="1"/>
          </p:cNvSpPr>
          <p:nvPr>
            <p:ph type="title"/>
          </p:nvPr>
        </p:nvSpPr>
        <p:spPr>
          <a:xfrm>
            <a:off x="1167656" y="1500650"/>
            <a:ext cx="1398900" cy="406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6000"/>
              <a:buNone/>
              <a:defRPr sz="2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65" name="Google Shape;65;p22"/>
          <p:cNvSpPr txBox="1">
            <a:spLocks noGrp="1"/>
          </p:cNvSpPr>
          <p:nvPr>
            <p:ph type="subTitle" idx="1"/>
          </p:nvPr>
        </p:nvSpPr>
        <p:spPr>
          <a:xfrm>
            <a:off x="713100" y="3560682"/>
            <a:ext cx="2307900" cy="75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66" name="Google Shape;66;p22"/>
          <p:cNvSpPr txBox="1">
            <a:spLocks noGrp="1"/>
          </p:cNvSpPr>
          <p:nvPr>
            <p:ph type="subTitle" idx="2"/>
          </p:nvPr>
        </p:nvSpPr>
        <p:spPr>
          <a:xfrm>
            <a:off x="713100" y="3197100"/>
            <a:ext cx="2307900" cy="440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7" name="Google Shape;67;p22"/>
          <p:cNvSpPr txBox="1">
            <a:spLocks noGrp="1"/>
          </p:cNvSpPr>
          <p:nvPr>
            <p:ph type="title" idx="3"/>
          </p:nvPr>
        </p:nvSpPr>
        <p:spPr>
          <a:xfrm>
            <a:off x="3873150" y="1500650"/>
            <a:ext cx="1397700" cy="406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6000"/>
              <a:buNone/>
              <a:defRPr sz="2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68" name="Google Shape;68;p22"/>
          <p:cNvSpPr txBox="1">
            <a:spLocks noGrp="1"/>
          </p:cNvSpPr>
          <p:nvPr>
            <p:ph type="subTitle" idx="4"/>
          </p:nvPr>
        </p:nvSpPr>
        <p:spPr>
          <a:xfrm>
            <a:off x="3417994" y="3560682"/>
            <a:ext cx="2307900" cy="75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69" name="Google Shape;69;p22"/>
          <p:cNvSpPr txBox="1">
            <a:spLocks noGrp="1"/>
          </p:cNvSpPr>
          <p:nvPr>
            <p:ph type="subTitle" idx="5"/>
          </p:nvPr>
        </p:nvSpPr>
        <p:spPr>
          <a:xfrm>
            <a:off x="3417994" y="3197100"/>
            <a:ext cx="2307900" cy="440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0" name="Google Shape;70;p22"/>
          <p:cNvSpPr txBox="1">
            <a:spLocks noGrp="1"/>
          </p:cNvSpPr>
          <p:nvPr>
            <p:ph type="title" idx="6"/>
          </p:nvPr>
        </p:nvSpPr>
        <p:spPr>
          <a:xfrm>
            <a:off x="6578044" y="1500650"/>
            <a:ext cx="1397700" cy="406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6000"/>
              <a:buNone/>
              <a:defRPr sz="2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71" name="Google Shape;71;p22"/>
          <p:cNvSpPr txBox="1">
            <a:spLocks noGrp="1"/>
          </p:cNvSpPr>
          <p:nvPr>
            <p:ph type="subTitle" idx="7"/>
          </p:nvPr>
        </p:nvSpPr>
        <p:spPr>
          <a:xfrm>
            <a:off x="6122887" y="3560682"/>
            <a:ext cx="2307900" cy="75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72" name="Google Shape;72;p22"/>
          <p:cNvSpPr txBox="1">
            <a:spLocks noGrp="1"/>
          </p:cNvSpPr>
          <p:nvPr>
            <p:ph type="subTitle" idx="8"/>
          </p:nvPr>
        </p:nvSpPr>
        <p:spPr>
          <a:xfrm>
            <a:off x="6122887" y="3197100"/>
            <a:ext cx="2307900" cy="440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3" name="Google Shape;73;p22"/>
          <p:cNvSpPr txBox="1">
            <a:spLocks noGrp="1"/>
          </p:cNvSpPr>
          <p:nvPr>
            <p:ph type="title" idx="9"/>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extLst>
      <p:ext uri="{BB962C8B-B14F-4D97-AF65-F5344CB8AC3E}">
        <p14:creationId xmlns:p14="http://schemas.microsoft.com/office/powerpoint/2010/main" val="8202475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4"/>
        <p:cNvGrpSpPr/>
        <p:nvPr/>
      </p:nvGrpSpPr>
      <p:grpSpPr>
        <a:xfrm>
          <a:off x="0" y="0"/>
          <a:ext cx="0" cy="0"/>
          <a:chOff x="0" y="0"/>
          <a:chExt cx="0" cy="0"/>
        </a:xfrm>
      </p:grpSpPr>
      <p:sp>
        <p:nvSpPr>
          <p:cNvPr id="88" name="Google Shape;88;p24"/>
          <p:cNvSpPr txBox="1">
            <a:spLocks noGrp="1"/>
          </p:cNvSpPr>
          <p:nvPr>
            <p:ph type="title"/>
          </p:nvPr>
        </p:nvSpPr>
        <p:spPr>
          <a:xfrm>
            <a:off x="713225" y="3100275"/>
            <a:ext cx="4360200" cy="531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89" name="Google Shape;89;p24"/>
          <p:cNvSpPr txBox="1">
            <a:spLocks noGrp="1"/>
          </p:cNvSpPr>
          <p:nvPr>
            <p:ph type="subTitle" idx="1"/>
          </p:nvPr>
        </p:nvSpPr>
        <p:spPr>
          <a:xfrm>
            <a:off x="713225" y="1511300"/>
            <a:ext cx="6691200" cy="147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a:endParaRPr/>
          </a:p>
        </p:txBody>
      </p:sp>
    </p:spTree>
    <p:extLst>
      <p:ext uri="{BB962C8B-B14F-4D97-AF65-F5344CB8AC3E}">
        <p14:creationId xmlns:p14="http://schemas.microsoft.com/office/powerpoint/2010/main" val="10561271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74"/>
        <p:cNvGrpSpPr/>
        <p:nvPr/>
      </p:nvGrpSpPr>
      <p:grpSpPr>
        <a:xfrm>
          <a:off x="0" y="0"/>
          <a:ext cx="0" cy="0"/>
          <a:chOff x="0" y="0"/>
          <a:chExt cx="0" cy="0"/>
        </a:xfrm>
      </p:grpSpPr>
      <p:sp>
        <p:nvSpPr>
          <p:cNvPr id="77" name="Google Shape;77;p2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78" name="Google Shape;78;p23"/>
          <p:cNvSpPr txBox="1">
            <a:spLocks noGrp="1"/>
          </p:cNvSpPr>
          <p:nvPr>
            <p:ph type="subTitle" idx="1"/>
          </p:nvPr>
        </p:nvSpPr>
        <p:spPr>
          <a:xfrm>
            <a:off x="887533" y="3187767"/>
            <a:ext cx="2205300" cy="86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79" name="Google Shape;79;p23"/>
          <p:cNvSpPr txBox="1">
            <a:spLocks noGrp="1"/>
          </p:cNvSpPr>
          <p:nvPr>
            <p:ph type="subTitle" idx="2"/>
          </p:nvPr>
        </p:nvSpPr>
        <p:spPr>
          <a:xfrm>
            <a:off x="3469350" y="3187767"/>
            <a:ext cx="2205300" cy="86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80" name="Google Shape;80;p23"/>
          <p:cNvSpPr txBox="1">
            <a:spLocks noGrp="1"/>
          </p:cNvSpPr>
          <p:nvPr>
            <p:ph type="subTitle" idx="3"/>
          </p:nvPr>
        </p:nvSpPr>
        <p:spPr>
          <a:xfrm>
            <a:off x="6051167" y="3187767"/>
            <a:ext cx="2205300" cy="86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81" name="Google Shape;81;p23"/>
          <p:cNvSpPr txBox="1">
            <a:spLocks noGrp="1"/>
          </p:cNvSpPr>
          <p:nvPr>
            <p:ph type="subTitle" idx="4"/>
          </p:nvPr>
        </p:nvSpPr>
        <p:spPr>
          <a:xfrm>
            <a:off x="887533" y="2724800"/>
            <a:ext cx="2205300" cy="527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2" name="Google Shape;82;p23"/>
          <p:cNvSpPr txBox="1">
            <a:spLocks noGrp="1"/>
          </p:cNvSpPr>
          <p:nvPr>
            <p:ph type="subTitle" idx="5"/>
          </p:nvPr>
        </p:nvSpPr>
        <p:spPr>
          <a:xfrm>
            <a:off x="3469350" y="2724800"/>
            <a:ext cx="2205300" cy="527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3" name="Google Shape;83;p23"/>
          <p:cNvSpPr txBox="1">
            <a:spLocks noGrp="1"/>
          </p:cNvSpPr>
          <p:nvPr>
            <p:ph type="subTitle" idx="6"/>
          </p:nvPr>
        </p:nvSpPr>
        <p:spPr>
          <a:xfrm>
            <a:off x="6051167" y="2724800"/>
            <a:ext cx="2205300" cy="527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6007463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34"/>
        <p:cNvGrpSpPr/>
        <p:nvPr/>
      </p:nvGrpSpPr>
      <p:grpSpPr>
        <a:xfrm>
          <a:off x="0" y="0"/>
          <a:ext cx="0" cy="0"/>
          <a:chOff x="0" y="0"/>
          <a:chExt cx="0" cy="0"/>
        </a:xfrm>
      </p:grpSpPr>
      <p:sp>
        <p:nvSpPr>
          <p:cNvPr id="137" name="Google Shape;137;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8" name="Google Shape;138;p22"/>
          <p:cNvSpPr txBox="1">
            <a:spLocks noGrp="1"/>
          </p:cNvSpPr>
          <p:nvPr>
            <p:ph type="subTitle" idx="1"/>
          </p:nvPr>
        </p:nvSpPr>
        <p:spPr>
          <a:xfrm>
            <a:off x="4737270" y="1735925"/>
            <a:ext cx="3686700" cy="271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22"/>
          <p:cNvSpPr txBox="1">
            <a:spLocks noGrp="1"/>
          </p:cNvSpPr>
          <p:nvPr>
            <p:ph type="subTitle" idx="2"/>
          </p:nvPr>
        </p:nvSpPr>
        <p:spPr>
          <a:xfrm>
            <a:off x="720025" y="1735925"/>
            <a:ext cx="3686700" cy="271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908301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238041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25378544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483158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598261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3906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34685509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977532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2/3/2024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2915450"/>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 id="2147483801" r:id="rId19"/>
    <p:sldLayoutId id="2147483802" r:id="rId20"/>
    <p:sldLayoutId id="2147483803" r:id="rId21"/>
    <p:sldLayoutId id="2147483804" r:id="rId22"/>
    <p:sldLayoutId id="2147483805" r:id="rId23"/>
    <p:sldLayoutId id="2147483806" r:id="rId24"/>
  </p:sldLayoutIdLs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0"/>
        <p:cNvGrpSpPr/>
        <p:nvPr/>
      </p:nvGrpSpPr>
      <p:grpSpPr>
        <a:xfrm>
          <a:off x="0" y="0"/>
          <a:ext cx="0" cy="0"/>
          <a:chOff x="0" y="0"/>
          <a:chExt cx="0" cy="0"/>
        </a:xfrm>
      </p:grpSpPr>
      <p:sp>
        <p:nvSpPr>
          <p:cNvPr id="102" name="Google Shape;102;p1"/>
          <p:cNvSpPr txBox="1">
            <a:spLocks noGrp="1"/>
          </p:cNvSpPr>
          <p:nvPr>
            <p:ph type="ctrTitle"/>
          </p:nvPr>
        </p:nvSpPr>
        <p:spPr>
          <a:xfrm>
            <a:off x="817180" y="1011715"/>
            <a:ext cx="8365500" cy="8835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SzPts val="5200"/>
              <a:buNone/>
            </a:pPr>
            <a:r>
              <a:rPr lang="en-US" sz="4800" dirty="0"/>
              <a:t>Project Work – Final Defense</a:t>
            </a:r>
            <a:endParaRPr sz="4800" b="0" dirty="0"/>
          </a:p>
        </p:txBody>
      </p:sp>
      <p:sp>
        <p:nvSpPr>
          <p:cNvPr id="101" name="Google Shape;101;p1"/>
          <p:cNvSpPr txBox="1">
            <a:spLocks noGrp="1"/>
          </p:cNvSpPr>
          <p:nvPr>
            <p:ph type="subTitle" idx="1"/>
          </p:nvPr>
        </p:nvSpPr>
        <p:spPr>
          <a:xfrm>
            <a:off x="3873435" y="1772816"/>
            <a:ext cx="1228392" cy="65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3600" b="1" dirty="0"/>
              <a:t>On</a:t>
            </a:r>
            <a:endParaRPr sz="3600" b="1" dirty="0"/>
          </a:p>
        </p:txBody>
      </p:sp>
      <p:sp>
        <p:nvSpPr>
          <p:cNvPr id="103" name="Google Shape;103;p1"/>
          <p:cNvSpPr txBox="1"/>
          <p:nvPr/>
        </p:nvSpPr>
        <p:spPr>
          <a:xfrm>
            <a:off x="489286" y="2231128"/>
            <a:ext cx="8800200" cy="782225"/>
          </a:xfrm>
          <a:prstGeom prst="rect">
            <a:avLst/>
          </a:prstGeom>
          <a:noFill/>
          <a:ln>
            <a:noFill/>
          </a:ln>
        </p:spPr>
        <p:txBody>
          <a:bodyPr spcFirstLastPara="1" wrap="square" lIns="91425" tIns="91425" rIns="91425" bIns="91425" anchor="b" anchorCtr="0">
            <a:noAutofit/>
          </a:bodyPr>
          <a:lstStyle/>
          <a:p>
            <a:pPr marL="0" marR="0" lvl="0" indent="0" algn="l" rtl="0">
              <a:lnSpc>
                <a:spcPct val="90000"/>
              </a:lnSpc>
              <a:spcBef>
                <a:spcPts val="0"/>
              </a:spcBef>
              <a:spcAft>
                <a:spcPts val="0"/>
              </a:spcAft>
              <a:buClr>
                <a:srgbClr val="191919"/>
              </a:buClr>
              <a:buSzPts val="5200"/>
              <a:buFont typeface="Barlow Semi Condensed"/>
              <a:buNone/>
            </a:pPr>
            <a:r>
              <a:rPr lang="en-US" sz="4000" b="1" i="0" u="none" strike="noStrike" cap="none" dirty="0">
                <a:solidFill>
                  <a:schemeClr val="dk1"/>
                </a:solidFill>
                <a:latin typeface="Barlow Semi Condensed"/>
                <a:ea typeface="Barlow Semi Condensed"/>
                <a:cs typeface="Barlow Semi Condensed"/>
                <a:sym typeface="Barlow Semi Condensed"/>
              </a:rPr>
              <a:t>Clothes Inventory Management System </a:t>
            </a:r>
            <a:endParaRPr sz="4000" b="0" i="0" u="none" strike="noStrike" cap="none" dirty="0">
              <a:solidFill>
                <a:schemeClr val="dk1"/>
              </a:solidFill>
              <a:latin typeface="Barlow Semi Condensed"/>
              <a:ea typeface="Barlow Semi Condensed"/>
              <a:cs typeface="Barlow Semi Condensed"/>
              <a:sym typeface="Barlow Semi Condensed"/>
            </a:endParaRPr>
          </a:p>
        </p:txBody>
      </p:sp>
      <p:pic>
        <p:nvPicPr>
          <p:cNvPr id="104" name="Google Shape;104;p1"/>
          <p:cNvPicPr preferRelativeResize="0"/>
          <p:nvPr/>
        </p:nvPicPr>
        <p:blipFill rotWithShape="1">
          <a:blip r:embed="rId3">
            <a:alphaModFix/>
          </a:blip>
          <a:srcRect/>
          <a:stretch/>
        </p:blipFill>
        <p:spPr>
          <a:xfrm>
            <a:off x="355844" y="101414"/>
            <a:ext cx="1087061" cy="1020639"/>
          </a:xfrm>
          <a:prstGeom prst="rect">
            <a:avLst/>
          </a:prstGeom>
          <a:noFill/>
          <a:ln>
            <a:noFill/>
          </a:ln>
        </p:spPr>
      </p:pic>
      <p:sp>
        <p:nvSpPr>
          <p:cNvPr id="2" name="Google Shape;101;p1">
            <a:extLst>
              <a:ext uri="{FF2B5EF4-FFF2-40B4-BE49-F238E27FC236}">
                <a16:creationId xmlns:a16="http://schemas.microsoft.com/office/drawing/2014/main" id="{E36C9C94-EF6D-B9E5-E4A5-26E675696ECD}"/>
              </a:ext>
            </a:extLst>
          </p:cNvPr>
          <p:cNvSpPr txBox="1">
            <a:spLocks/>
          </p:cNvSpPr>
          <p:nvPr/>
        </p:nvSpPr>
        <p:spPr>
          <a:xfrm>
            <a:off x="3615070" y="2902954"/>
            <a:ext cx="1782068" cy="65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M Sans"/>
              <a:buNone/>
              <a:defRPr sz="16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9pPr>
          </a:lstStyle>
          <a:p>
            <a:pPr marL="0" indent="0"/>
            <a:r>
              <a:rPr lang="en-US" sz="3600" b="1" dirty="0"/>
              <a:t>(CIMS)</a:t>
            </a:r>
          </a:p>
        </p:txBody>
      </p:sp>
      <p:sp>
        <p:nvSpPr>
          <p:cNvPr id="3" name="Google Shape;102;p1">
            <a:extLst>
              <a:ext uri="{FF2B5EF4-FFF2-40B4-BE49-F238E27FC236}">
                <a16:creationId xmlns:a16="http://schemas.microsoft.com/office/drawing/2014/main" id="{83E327DF-3306-DDC3-4F35-6376D27F2CCE}"/>
              </a:ext>
            </a:extLst>
          </p:cNvPr>
          <p:cNvSpPr txBox="1">
            <a:spLocks/>
          </p:cNvSpPr>
          <p:nvPr/>
        </p:nvSpPr>
        <p:spPr>
          <a:xfrm>
            <a:off x="2553571" y="3480845"/>
            <a:ext cx="5268432" cy="14952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Barlow Semi Condensed"/>
              <a:buNone/>
              <a:defRPr sz="5200" b="1" i="0" u="none" strike="noStrike" cap="none">
                <a:solidFill>
                  <a:schemeClr val="dk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191919"/>
              </a:buClr>
              <a:buSzPts val="5200"/>
              <a:buFont typeface="Barlow Semi Condensed"/>
              <a:buNone/>
              <a:defRPr sz="5200" b="1" i="0" u="none" strike="noStrike" cap="none">
                <a:solidFill>
                  <a:srgbClr val="191919"/>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191919"/>
              </a:buClr>
              <a:buSzPts val="5200"/>
              <a:buFont typeface="Barlow Semi Condensed"/>
              <a:buNone/>
              <a:defRPr sz="5200" b="1" i="0" u="none" strike="noStrike" cap="none">
                <a:solidFill>
                  <a:srgbClr val="191919"/>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191919"/>
              </a:buClr>
              <a:buSzPts val="5200"/>
              <a:buFont typeface="Barlow Semi Condensed"/>
              <a:buNone/>
              <a:defRPr sz="5200" b="1" i="0" u="none" strike="noStrike" cap="none">
                <a:solidFill>
                  <a:srgbClr val="191919"/>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191919"/>
              </a:buClr>
              <a:buSzPts val="5200"/>
              <a:buFont typeface="Barlow Semi Condensed"/>
              <a:buNone/>
              <a:defRPr sz="5200" b="1" i="0" u="none" strike="noStrike" cap="none">
                <a:solidFill>
                  <a:srgbClr val="191919"/>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191919"/>
              </a:buClr>
              <a:buSzPts val="5200"/>
              <a:buFont typeface="Barlow Semi Condensed"/>
              <a:buNone/>
              <a:defRPr sz="5200" b="1" i="0" u="none" strike="noStrike" cap="none">
                <a:solidFill>
                  <a:srgbClr val="191919"/>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191919"/>
              </a:buClr>
              <a:buSzPts val="5200"/>
              <a:buFont typeface="Barlow Semi Condensed"/>
              <a:buNone/>
              <a:defRPr sz="5200" b="1" i="0" u="none" strike="noStrike" cap="none">
                <a:solidFill>
                  <a:srgbClr val="191919"/>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191919"/>
              </a:buClr>
              <a:buSzPts val="5200"/>
              <a:buFont typeface="Barlow Semi Condensed"/>
              <a:buNone/>
              <a:defRPr sz="5200" b="1" i="0" u="none" strike="noStrike" cap="none">
                <a:solidFill>
                  <a:srgbClr val="191919"/>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191919"/>
              </a:buClr>
              <a:buSzPts val="5200"/>
              <a:buFont typeface="Barlow Semi Condensed"/>
              <a:buNone/>
              <a:defRPr sz="5200" b="1" i="0" u="none" strike="noStrike" cap="none">
                <a:solidFill>
                  <a:srgbClr val="191919"/>
                </a:solidFill>
                <a:latin typeface="Barlow Semi Condensed"/>
                <a:ea typeface="Barlow Semi Condensed"/>
                <a:cs typeface="Barlow Semi Condensed"/>
                <a:sym typeface="Barlow Semi Condensed"/>
              </a:defRPr>
            </a:lvl9pPr>
          </a:lstStyle>
          <a:p>
            <a:r>
              <a:rPr lang="en-US" sz="2000" dirty="0"/>
              <a:t>Submitted by</a:t>
            </a:r>
          </a:p>
          <a:p>
            <a:r>
              <a:rPr lang="en-US" sz="2000" dirty="0"/>
              <a:t>Samrajya Pratap Rana(6-2-920-2-2020)</a:t>
            </a:r>
          </a:p>
          <a:p>
            <a:r>
              <a:rPr lang="en-US" sz="2000" dirty="0" err="1"/>
              <a:t>Muna</a:t>
            </a:r>
            <a:r>
              <a:rPr lang="en-US" sz="2000" dirty="0"/>
              <a:t> Lama (6-2-920-26-2020)</a:t>
            </a:r>
          </a:p>
          <a:p>
            <a:endParaRPr lang="en-US" sz="2400" b="0" dirty="0"/>
          </a:p>
        </p:txBody>
      </p:sp>
      <p:pic>
        <p:nvPicPr>
          <p:cNvPr id="4" name="Picture 3">
            <a:extLst>
              <a:ext uri="{FF2B5EF4-FFF2-40B4-BE49-F238E27FC236}">
                <a16:creationId xmlns:a16="http://schemas.microsoft.com/office/drawing/2014/main" id="{B33A81C5-5722-8A4A-31F2-4FC9DA5B5F5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7138" y="66515"/>
            <a:ext cx="1035791" cy="109043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3"/>
          <p:cNvSpPr txBox="1">
            <a:spLocks noGrp="1"/>
          </p:cNvSpPr>
          <p:nvPr>
            <p:ph type="subTitle" idx="1"/>
          </p:nvPr>
        </p:nvSpPr>
        <p:spPr>
          <a:xfrm>
            <a:off x="377664" y="481186"/>
            <a:ext cx="5650996" cy="531901"/>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US" b="1" dirty="0"/>
              <a:t>Development Methodology</a:t>
            </a:r>
            <a:endParaRPr b="1" dirty="0"/>
          </a:p>
        </p:txBody>
      </p:sp>
      <p:sp>
        <p:nvSpPr>
          <p:cNvPr id="273" name="Google Shape;273;p13"/>
          <p:cNvSpPr txBox="1"/>
          <p:nvPr/>
        </p:nvSpPr>
        <p:spPr>
          <a:xfrm>
            <a:off x="170121" y="1013087"/>
            <a:ext cx="8596215" cy="2466753"/>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3000"/>
              <a:buFont typeface="DM Sans"/>
              <a:buNone/>
            </a:pPr>
            <a:r>
              <a:rPr lang="en-US" sz="1600" b="1" i="0" u="none" strike="noStrike" cap="none" dirty="0">
                <a:solidFill>
                  <a:schemeClr val="dk1"/>
                </a:solidFill>
                <a:latin typeface="DM Sans"/>
                <a:ea typeface="DM Sans"/>
                <a:cs typeface="DM Sans"/>
                <a:sym typeface="DM Sans"/>
              </a:rPr>
              <a:t>The Spiral Model </a:t>
            </a:r>
            <a:r>
              <a:rPr lang="en-US" sz="1600" i="0" u="none" strike="noStrike" cap="none" dirty="0">
                <a:solidFill>
                  <a:schemeClr val="dk1"/>
                </a:solidFill>
                <a:latin typeface="DM Sans"/>
                <a:ea typeface="DM Sans"/>
                <a:cs typeface="DM Sans"/>
                <a:sym typeface="DM Sans"/>
              </a:rPr>
              <a:t>has been used in Clothes inventory management system as it is a practical approach for managing the inherent risks in software development while providing flexibility and adaptability throughout the project lifecycle.</a:t>
            </a:r>
          </a:p>
          <a:p>
            <a:pPr marL="0" marR="0" lvl="0" indent="0" algn="l" rtl="0">
              <a:lnSpc>
                <a:spcPct val="100000"/>
              </a:lnSpc>
              <a:spcBef>
                <a:spcPts val="0"/>
              </a:spcBef>
              <a:spcAft>
                <a:spcPts val="0"/>
              </a:spcAft>
              <a:buClr>
                <a:schemeClr val="dk1"/>
              </a:buClr>
              <a:buSzPts val="3000"/>
              <a:buFont typeface="DM Sans"/>
              <a:buNone/>
            </a:pPr>
            <a:endParaRPr lang="en-US" sz="1600" i="0" u="none" strike="noStrike" cap="none" dirty="0">
              <a:solidFill>
                <a:schemeClr val="dk1"/>
              </a:solidFill>
              <a:latin typeface="DM Sans"/>
              <a:ea typeface="DM Sans"/>
              <a:cs typeface="DM Sans"/>
              <a:sym typeface="DM Sans"/>
            </a:endParaRPr>
          </a:p>
          <a:p>
            <a:pPr marL="0" marR="0" lvl="0" indent="0" algn="l" rtl="0">
              <a:lnSpc>
                <a:spcPct val="100000"/>
              </a:lnSpc>
              <a:spcBef>
                <a:spcPts val="0"/>
              </a:spcBef>
              <a:spcAft>
                <a:spcPts val="0"/>
              </a:spcAft>
              <a:buClr>
                <a:schemeClr val="dk1"/>
              </a:buClr>
              <a:buSzPts val="3000"/>
              <a:buFont typeface="DM Sans"/>
              <a:buNone/>
            </a:pPr>
            <a:r>
              <a:rPr lang="en-US" sz="1600" i="0" u="none" strike="noStrike" cap="none" dirty="0">
                <a:solidFill>
                  <a:schemeClr val="dk1"/>
                </a:solidFill>
                <a:latin typeface="DM Sans"/>
                <a:ea typeface="DM Sans"/>
                <a:cs typeface="DM Sans"/>
                <a:sym typeface="DM Sans"/>
              </a:rPr>
              <a:t>- Allows for iterative development with progressive refinement of the product.</a:t>
            </a:r>
          </a:p>
          <a:p>
            <a:pPr marL="0" marR="0" lvl="0" indent="0" algn="l" rtl="0">
              <a:lnSpc>
                <a:spcPct val="100000"/>
              </a:lnSpc>
              <a:spcBef>
                <a:spcPts val="0"/>
              </a:spcBef>
              <a:spcAft>
                <a:spcPts val="0"/>
              </a:spcAft>
              <a:buClr>
                <a:schemeClr val="dk1"/>
              </a:buClr>
              <a:buSzPts val="3000"/>
              <a:buFont typeface="DM Sans"/>
              <a:buNone/>
            </a:pPr>
            <a:r>
              <a:rPr lang="en-US" sz="1600" i="0" u="none" strike="noStrike" cap="none" dirty="0">
                <a:solidFill>
                  <a:schemeClr val="dk1"/>
                </a:solidFill>
                <a:latin typeface="DM Sans"/>
                <a:ea typeface="DM Sans"/>
                <a:cs typeface="DM Sans"/>
                <a:sym typeface="DM Sans"/>
              </a:rPr>
              <a:t>- Suitable for projects where requirements are not completely known at the start.</a:t>
            </a:r>
          </a:p>
          <a:p>
            <a:pPr marL="0" marR="0" lvl="0" indent="0" algn="l" rtl="0">
              <a:lnSpc>
                <a:spcPct val="100000"/>
              </a:lnSpc>
              <a:spcBef>
                <a:spcPts val="0"/>
              </a:spcBef>
              <a:spcAft>
                <a:spcPts val="0"/>
              </a:spcAft>
              <a:buClr>
                <a:schemeClr val="dk1"/>
              </a:buClr>
              <a:buSzPts val="3000"/>
              <a:buFont typeface="DM Sans"/>
              <a:buNone/>
            </a:pPr>
            <a:r>
              <a:rPr lang="en-US" sz="1600" i="0" u="none" strike="noStrike" cap="none" dirty="0">
                <a:solidFill>
                  <a:schemeClr val="dk1"/>
                </a:solidFill>
                <a:latin typeface="DM Sans"/>
                <a:ea typeface="DM Sans"/>
                <a:cs typeface="DM Sans"/>
                <a:sym typeface="DM Sans"/>
              </a:rPr>
              <a:t>- Incorporates elements of both waterfall and iterative development methodologies.</a:t>
            </a:r>
          </a:p>
          <a:p>
            <a:pPr marL="0" marR="0" lvl="0" indent="0" algn="l" rtl="0">
              <a:lnSpc>
                <a:spcPct val="100000"/>
              </a:lnSpc>
              <a:spcBef>
                <a:spcPts val="0"/>
              </a:spcBef>
              <a:spcAft>
                <a:spcPts val="0"/>
              </a:spcAft>
              <a:buClr>
                <a:schemeClr val="dk1"/>
              </a:buClr>
              <a:buSzPts val="3000"/>
              <a:buFont typeface="DM Sans"/>
              <a:buNone/>
            </a:pPr>
            <a:r>
              <a:rPr lang="en-US" sz="1600" i="0" u="none" strike="noStrike" cap="none" dirty="0">
                <a:solidFill>
                  <a:schemeClr val="dk1"/>
                </a:solidFill>
                <a:latin typeface="DM Sans"/>
                <a:ea typeface="DM Sans"/>
                <a:cs typeface="DM Sans"/>
                <a:sym typeface="DM Sans"/>
              </a:rPr>
              <a:t>- Emphasizes risk analysis and flexibility in accommodating changes throughout the project lifecycle.</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1"/>
          <p:cNvSpPr txBox="1">
            <a:spLocks noGrp="1"/>
          </p:cNvSpPr>
          <p:nvPr>
            <p:ph type="title"/>
          </p:nvPr>
        </p:nvSpPr>
        <p:spPr>
          <a:xfrm>
            <a:off x="261283" y="422297"/>
            <a:ext cx="5413367"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US" dirty="0"/>
              <a:t>Requirement Analysis</a:t>
            </a:r>
            <a:endParaRPr dirty="0"/>
          </a:p>
        </p:txBody>
      </p:sp>
      <p:sp>
        <p:nvSpPr>
          <p:cNvPr id="239" name="Google Shape;239;p11"/>
          <p:cNvSpPr txBox="1">
            <a:spLocks noGrp="1"/>
          </p:cNvSpPr>
          <p:nvPr>
            <p:ph type="subTitle" idx="1"/>
          </p:nvPr>
        </p:nvSpPr>
        <p:spPr>
          <a:xfrm>
            <a:off x="261283" y="1548000"/>
            <a:ext cx="8145710" cy="2821090"/>
          </a:xfrm>
          <a:prstGeom prst="rect">
            <a:avLst/>
          </a:prstGeom>
          <a:noFill/>
          <a:ln>
            <a:noFill/>
          </a:ln>
        </p:spPr>
        <p:txBody>
          <a:bodyPr spcFirstLastPara="1" wrap="square" lIns="91425" tIns="91425" rIns="91425" bIns="91425" anchor="b" anchorCtr="0">
            <a:noAutofit/>
          </a:bodyPr>
          <a:lstStyle/>
          <a:p>
            <a:pPr marL="457200" lvl="0" indent="-317500" algn="just" rtl="0">
              <a:lnSpc>
                <a:spcPct val="100000"/>
              </a:lnSpc>
              <a:spcBef>
                <a:spcPts val="0"/>
              </a:spcBef>
              <a:spcAft>
                <a:spcPts val="0"/>
              </a:spcAft>
              <a:buSzPts val="2400"/>
              <a:buFont typeface="Bebas Neue"/>
              <a:buNone/>
            </a:pPr>
            <a:endParaRPr lang="en-US" sz="2000" dirty="0"/>
          </a:p>
          <a:p>
            <a:pPr marL="457200" lvl="0" indent="-317500" algn="just" rtl="0">
              <a:lnSpc>
                <a:spcPct val="100000"/>
              </a:lnSpc>
              <a:spcBef>
                <a:spcPts val="0"/>
              </a:spcBef>
              <a:spcAft>
                <a:spcPts val="0"/>
              </a:spcAft>
              <a:buSzPts val="2400"/>
              <a:buFont typeface="Bebas Neue"/>
              <a:buNone/>
            </a:pPr>
            <a:endParaRPr lang="en-US" sz="2000" dirty="0"/>
          </a:p>
          <a:p>
            <a:pPr marL="457200" lvl="0" indent="-317500" algn="just" rtl="0">
              <a:lnSpc>
                <a:spcPct val="100000"/>
              </a:lnSpc>
              <a:spcBef>
                <a:spcPts val="0"/>
              </a:spcBef>
              <a:spcAft>
                <a:spcPts val="0"/>
              </a:spcAft>
              <a:buSzPts val="2400"/>
              <a:buFont typeface="Bebas Neue"/>
              <a:buNone/>
            </a:pPr>
            <a:endParaRPr lang="en-US" sz="2000" dirty="0"/>
          </a:p>
          <a:p>
            <a:pPr marL="457200" lvl="0" indent="-317500" algn="just" rtl="0">
              <a:lnSpc>
                <a:spcPct val="100000"/>
              </a:lnSpc>
              <a:spcBef>
                <a:spcPts val="0"/>
              </a:spcBef>
              <a:spcAft>
                <a:spcPts val="0"/>
              </a:spcAft>
              <a:buSzPts val="2400"/>
              <a:buFont typeface="Bebas Neue"/>
              <a:buNone/>
            </a:pPr>
            <a:r>
              <a:rPr lang="en-US" sz="2000" dirty="0"/>
              <a:t>- Similar existing systems: Clothing Inventory Management System, Garment</a:t>
            </a:r>
          </a:p>
          <a:p>
            <a:pPr marL="457200" lvl="0" indent="-317500" algn="just" rtl="0">
              <a:lnSpc>
                <a:spcPct val="100000"/>
              </a:lnSpc>
              <a:spcBef>
                <a:spcPts val="0"/>
              </a:spcBef>
              <a:spcAft>
                <a:spcPts val="0"/>
              </a:spcAft>
              <a:buSzPts val="2400"/>
              <a:buFont typeface="Bebas Neue"/>
              <a:buNone/>
            </a:pPr>
            <a:r>
              <a:rPr lang="en-US" sz="2000" dirty="0"/>
              <a:t>   Management System, Textile Inventory Management System.</a:t>
            </a:r>
          </a:p>
          <a:p>
            <a:pPr marL="457200" lvl="0" indent="-317500" algn="just" rtl="0">
              <a:lnSpc>
                <a:spcPct val="100000"/>
              </a:lnSpc>
              <a:spcBef>
                <a:spcPts val="0"/>
              </a:spcBef>
              <a:spcAft>
                <a:spcPts val="0"/>
              </a:spcAft>
              <a:buSzPts val="2400"/>
              <a:buFont typeface="Bebas Neue"/>
              <a:buNone/>
            </a:pPr>
            <a:r>
              <a:rPr lang="en-US" sz="2000" dirty="0"/>
              <a:t>- Commonly used industry sites: Fashiongo, ApparelMagic, TradeGecko.</a:t>
            </a:r>
          </a:p>
          <a:p>
            <a:pPr marL="457200" lvl="0" indent="-317500" algn="just" rtl="0">
              <a:lnSpc>
                <a:spcPct val="100000"/>
              </a:lnSpc>
              <a:spcBef>
                <a:spcPts val="0"/>
              </a:spcBef>
              <a:spcAft>
                <a:spcPts val="0"/>
              </a:spcAft>
              <a:buSzPts val="2400"/>
              <a:buFont typeface="Bebas Neue"/>
              <a:buNone/>
            </a:pPr>
            <a:r>
              <a:rPr lang="en-US" sz="2000" dirty="0"/>
              <a:t>- Valuable insights gained by studying these systems for feature inclusion.</a:t>
            </a:r>
          </a:p>
          <a:p>
            <a:pPr marL="457200" lvl="0" indent="-317500" algn="just" rtl="0">
              <a:lnSpc>
                <a:spcPct val="100000"/>
              </a:lnSpc>
              <a:spcBef>
                <a:spcPts val="0"/>
              </a:spcBef>
              <a:spcAft>
                <a:spcPts val="0"/>
              </a:spcAft>
              <a:buSzPts val="2400"/>
              <a:buFont typeface="Bebas Neue"/>
              <a:buNone/>
            </a:pPr>
            <a:r>
              <a:rPr lang="en-US" sz="2000" dirty="0"/>
              <a:t>- Aim to enhance effectiveness and user-friendliness for target audience.</a:t>
            </a:r>
            <a:endParaRPr sz="2000" dirty="0"/>
          </a:p>
        </p:txBody>
      </p:sp>
      <p:pic>
        <p:nvPicPr>
          <p:cNvPr id="238" name="Google Shape;238;p11"/>
          <p:cNvPicPr preferRelativeResize="0"/>
          <p:nvPr/>
        </p:nvPicPr>
        <p:blipFill rotWithShape="1">
          <a:blip r:embed="rId3">
            <a:alphaModFix/>
          </a:blip>
          <a:srcRect t="71353" r="29681" b="-6131"/>
          <a:stretch/>
        </p:blipFill>
        <p:spPr>
          <a:xfrm>
            <a:off x="6534457" y="0"/>
            <a:ext cx="2609541" cy="1295002"/>
          </a:xfrm>
          <a:prstGeom prst="rect">
            <a:avLst/>
          </a:prstGeom>
          <a:noFill/>
          <a:ln>
            <a:noFill/>
          </a:ln>
        </p:spPr>
      </p:pic>
      <p:sp>
        <p:nvSpPr>
          <p:cNvPr id="240" name="Google Shape;240;p11"/>
          <p:cNvSpPr txBox="1"/>
          <p:nvPr/>
        </p:nvSpPr>
        <p:spPr>
          <a:xfrm>
            <a:off x="-92279" y="1101231"/>
            <a:ext cx="434919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3500"/>
              <a:buFont typeface="Barlow Semi Condensed"/>
              <a:buNone/>
            </a:pPr>
            <a:r>
              <a:rPr lang="en-US" sz="2000" b="1" i="0" u="none" strike="noStrike" cap="none">
                <a:solidFill>
                  <a:schemeClr val="dk1"/>
                </a:solidFill>
                <a:latin typeface="Barlow Semi Condensed"/>
                <a:ea typeface="Barlow Semi Condensed"/>
                <a:cs typeface="Barlow Semi Condensed"/>
                <a:sym typeface="Barlow Semi Condensed"/>
              </a:rPr>
              <a:t>1. Study of Existing system</a:t>
            </a:r>
            <a:endParaRPr/>
          </a:p>
        </p:txBody>
      </p:sp>
    </p:spTree>
  </p:cSld>
  <p:clrMapOvr>
    <a:masterClrMapping/>
  </p:clrMapOvr>
  <mc:AlternateContent xmlns:mc="http://schemas.openxmlformats.org/markup-compatibility/2006" xmlns:p14="http://schemas.microsoft.com/office/powerpoint/2010/main">
    <mc:Choice Requires="p14">
      <p:transition spd="slow" p14:dur="15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2"/>
          <p:cNvSpPr txBox="1">
            <a:spLocks noGrp="1"/>
          </p:cNvSpPr>
          <p:nvPr>
            <p:ph type="title"/>
          </p:nvPr>
        </p:nvSpPr>
        <p:spPr>
          <a:xfrm>
            <a:off x="1298008" y="232604"/>
            <a:ext cx="4750661"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US" dirty="0"/>
              <a:t>Requirement Analysis</a:t>
            </a:r>
            <a:endParaRPr dirty="0"/>
          </a:p>
        </p:txBody>
      </p:sp>
      <p:sp>
        <p:nvSpPr>
          <p:cNvPr id="246" name="Google Shape;246;p12"/>
          <p:cNvSpPr txBox="1">
            <a:spLocks noGrp="1"/>
          </p:cNvSpPr>
          <p:nvPr>
            <p:ph type="subTitle" idx="1"/>
          </p:nvPr>
        </p:nvSpPr>
        <p:spPr>
          <a:xfrm>
            <a:off x="1483861" y="953969"/>
            <a:ext cx="6672473" cy="48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US" dirty="0"/>
              <a:t>In this web-based application user should register their email and password </a:t>
            </a:r>
            <a:endParaRPr dirty="0"/>
          </a:p>
        </p:txBody>
      </p:sp>
      <p:cxnSp>
        <p:nvCxnSpPr>
          <p:cNvPr id="247" name="Google Shape;247;p12"/>
          <p:cNvCxnSpPr>
            <a:cxnSpLocks/>
          </p:cNvCxnSpPr>
          <p:nvPr/>
        </p:nvCxnSpPr>
        <p:spPr>
          <a:xfrm flipH="1">
            <a:off x="1171450" y="893633"/>
            <a:ext cx="2069" cy="3073530"/>
          </a:xfrm>
          <a:prstGeom prst="straightConnector1">
            <a:avLst/>
          </a:prstGeom>
          <a:noFill/>
          <a:ln w="19050" cap="flat" cmpd="sng">
            <a:solidFill>
              <a:schemeClr val="dk1"/>
            </a:solidFill>
            <a:prstDash val="solid"/>
            <a:round/>
            <a:headEnd type="none" w="sm" len="sm"/>
            <a:tailEnd type="none" w="sm" len="sm"/>
          </a:ln>
        </p:spPr>
      </p:cxnSp>
      <p:sp>
        <p:nvSpPr>
          <p:cNvPr id="249" name="Google Shape;249;p12"/>
          <p:cNvSpPr txBox="1"/>
          <p:nvPr/>
        </p:nvSpPr>
        <p:spPr>
          <a:xfrm>
            <a:off x="1483861" y="1486706"/>
            <a:ext cx="7290033" cy="484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400"/>
              <a:buFont typeface="DM Sans"/>
              <a:buNone/>
            </a:pPr>
            <a:r>
              <a:rPr lang="en-US" sz="1400" b="0" i="0" u="none" strike="noStrike" cap="none" dirty="0">
                <a:solidFill>
                  <a:schemeClr val="dk1"/>
                </a:solidFill>
                <a:latin typeface="DM Sans"/>
                <a:ea typeface="DM Sans"/>
                <a:cs typeface="DM Sans"/>
                <a:sym typeface="DM Sans"/>
              </a:rPr>
              <a:t>  Admin should have login id and keeps all the necessary information which is required for verification.</a:t>
            </a:r>
            <a:endParaRPr dirty="0"/>
          </a:p>
        </p:txBody>
      </p:sp>
      <p:sp>
        <p:nvSpPr>
          <p:cNvPr id="250" name="Google Shape;250;p12"/>
          <p:cNvSpPr txBox="1"/>
          <p:nvPr/>
        </p:nvSpPr>
        <p:spPr>
          <a:xfrm>
            <a:off x="761914" y="2042588"/>
            <a:ext cx="5822848" cy="484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400"/>
              <a:buFont typeface="DM Sans"/>
              <a:buNone/>
            </a:pPr>
            <a:r>
              <a:rPr lang="en-US" sz="1400" b="0" i="0" u="none" strike="noStrike" cap="none" dirty="0">
                <a:solidFill>
                  <a:schemeClr val="dk1"/>
                </a:solidFill>
                <a:latin typeface="DM Sans"/>
                <a:ea typeface="DM Sans"/>
                <a:cs typeface="DM Sans"/>
                <a:sym typeface="DM Sans"/>
              </a:rPr>
              <a:t>Admin shall be able to edit the </a:t>
            </a:r>
            <a:r>
              <a:rPr lang="en-US" sz="1400" dirty="0">
                <a:solidFill>
                  <a:schemeClr val="dk1"/>
                </a:solidFill>
                <a:latin typeface="DM Sans"/>
                <a:ea typeface="DM Sans"/>
                <a:cs typeface="DM Sans"/>
                <a:sym typeface="DM Sans"/>
              </a:rPr>
              <a:t>pharmacist</a:t>
            </a:r>
            <a:r>
              <a:rPr lang="en-US" sz="1400" b="0" i="0" u="none" strike="noStrike" cap="none" dirty="0">
                <a:solidFill>
                  <a:schemeClr val="dk1"/>
                </a:solidFill>
                <a:latin typeface="DM Sans"/>
                <a:ea typeface="DM Sans"/>
                <a:cs typeface="DM Sans"/>
                <a:sym typeface="DM Sans"/>
              </a:rPr>
              <a:t> details.</a:t>
            </a:r>
            <a:endParaRPr dirty="0"/>
          </a:p>
        </p:txBody>
      </p:sp>
      <p:sp>
        <p:nvSpPr>
          <p:cNvPr id="251" name="Google Shape;251;p12"/>
          <p:cNvSpPr txBox="1"/>
          <p:nvPr/>
        </p:nvSpPr>
        <p:spPr>
          <a:xfrm>
            <a:off x="746599" y="2514262"/>
            <a:ext cx="7290033" cy="484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400"/>
              <a:buFont typeface="DM Sans"/>
              <a:buNone/>
            </a:pPr>
            <a:r>
              <a:rPr lang="en-US" sz="1400" b="0" i="0" u="none" strike="noStrike" cap="none" dirty="0">
                <a:solidFill>
                  <a:schemeClr val="dk1"/>
                </a:solidFill>
                <a:latin typeface="DM Sans"/>
                <a:ea typeface="DM Sans"/>
                <a:cs typeface="DM Sans"/>
                <a:sym typeface="DM Sans"/>
              </a:rPr>
              <a:t>    </a:t>
            </a:r>
            <a:r>
              <a:rPr lang="en-US" dirty="0">
                <a:solidFill>
                  <a:schemeClr val="dk1"/>
                </a:solidFill>
                <a:latin typeface="DM Sans"/>
                <a:ea typeface="DM Sans"/>
                <a:cs typeface="DM Sans"/>
                <a:sym typeface="DM Sans"/>
              </a:rPr>
              <a:t>User</a:t>
            </a:r>
            <a:r>
              <a:rPr lang="en-US" sz="1400" b="0" i="0" u="none" strike="noStrike" cap="none" dirty="0">
                <a:solidFill>
                  <a:schemeClr val="dk1"/>
                </a:solidFill>
                <a:latin typeface="DM Sans"/>
                <a:ea typeface="DM Sans"/>
                <a:cs typeface="DM Sans"/>
                <a:sym typeface="DM Sans"/>
              </a:rPr>
              <a:t> should register and login into the system with correct details.</a:t>
            </a:r>
            <a:endParaRPr dirty="0"/>
          </a:p>
        </p:txBody>
      </p:sp>
      <p:sp>
        <p:nvSpPr>
          <p:cNvPr id="252" name="Google Shape;252;p12"/>
          <p:cNvSpPr txBox="1"/>
          <p:nvPr/>
        </p:nvSpPr>
        <p:spPr>
          <a:xfrm>
            <a:off x="-85725" y="2904207"/>
            <a:ext cx="7290033" cy="484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400"/>
              <a:buFont typeface="DM Sans"/>
              <a:buNone/>
            </a:pPr>
            <a:r>
              <a:rPr lang="en-US" sz="1400" b="0" i="0" u="none" strike="noStrike" cap="none" dirty="0">
                <a:solidFill>
                  <a:schemeClr val="dk1"/>
                </a:solidFill>
                <a:latin typeface="DM Sans"/>
                <a:ea typeface="DM Sans"/>
                <a:cs typeface="DM Sans"/>
                <a:sym typeface="DM Sans"/>
              </a:rPr>
              <a:t>   </a:t>
            </a:r>
            <a:r>
              <a:rPr lang="en-US" dirty="0">
                <a:solidFill>
                  <a:schemeClr val="dk1"/>
                </a:solidFill>
                <a:latin typeface="DM Sans"/>
                <a:ea typeface="DM Sans"/>
                <a:cs typeface="DM Sans"/>
                <a:sym typeface="DM Sans"/>
              </a:rPr>
              <a:t>User</a:t>
            </a:r>
            <a:r>
              <a:rPr lang="en-US" sz="1400" b="0" i="0" u="none" strike="noStrike" cap="none" dirty="0">
                <a:solidFill>
                  <a:schemeClr val="dk1"/>
                </a:solidFill>
                <a:latin typeface="DM Sans"/>
                <a:ea typeface="DM Sans"/>
                <a:cs typeface="DM Sans"/>
                <a:sym typeface="DM Sans"/>
              </a:rPr>
              <a:t> shall list their product with product details.</a:t>
            </a:r>
            <a:endParaRPr dirty="0"/>
          </a:p>
        </p:txBody>
      </p:sp>
      <p:cxnSp>
        <p:nvCxnSpPr>
          <p:cNvPr id="254" name="Google Shape;254;p12"/>
          <p:cNvCxnSpPr/>
          <p:nvPr/>
        </p:nvCxnSpPr>
        <p:spPr>
          <a:xfrm>
            <a:off x="1173519" y="1137089"/>
            <a:ext cx="402672" cy="0"/>
          </a:xfrm>
          <a:prstGeom prst="straightConnector1">
            <a:avLst/>
          </a:prstGeom>
          <a:noFill/>
          <a:ln w="19050" cap="flat" cmpd="sng">
            <a:solidFill>
              <a:schemeClr val="dk1"/>
            </a:solidFill>
            <a:prstDash val="solid"/>
            <a:round/>
            <a:headEnd type="none" w="sm" len="sm"/>
            <a:tailEnd type="none" w="sm" len="sm"/>
          </a:ln>
        </p:spPr>
      </p:cxnSp>
      <p:cxnSp>
        <p:nvCxnSpPr>
          <p:cNvPr id="255" name="Google Shape;255;p12"/>
          <p:cNvCxnSpPr/>
          <p:nvPr/>
        </p:nvCxnSpPr>
        <p:spPr>
          <a:xfrm>
            <a:off x="1173519" y="1725716"/>
            <a:ext cx="402672" cy="0"/>
          </a:xfrm>
          <a:prstGeom prst="straightConnector1">
            <a:avLst/>
          </a:prstGeom>
          <a:noFill/>
          <a:ln w="19050" cap="flat" cmpd="sng">
            <a:solidFill>
              <a:schemeClr val="dk1"/>
            </a:solidFill>
            <a:prstDash val="solid"/>
            <a:round/>
            <a:headEnd type="none" w="sm" len="sm"/>
            <a:tailEnd type="none" w="sm" len="sm"/>
          </a:ln>
        </p:spPr>
      </p:cxnSp>
      <p:cxnSp>
        <p:nvCxnSpPr>
          <p:cNvPr id="256" name="Google Shape;256;p12"/>
          <p:cNvCxnSpPr/>
          <p:nvPr/>
        </p:nvCxnSpPr>
        <p:spPr>
          <a:xfrm>
            <a:off x="1173519" y="2195500"/>
            <a:ext cx="402672" cy="0"/>
          </a:xfrm>
          <a:prstGeom prst="straightConnector1">
            <a:avLst/>
          </a:prstGeom>
          <a:noFill/>
          <a:ln w="19050" cap="flat" cmpd="sng">
            <a:solidFill>
              <a:schemeClr val="dk1"/>
            </a:solidFill>
            <a:prstDash val="solid"/>
            <a:round/>
            <a:headEnd type="none" w="sm" len="sm"/>
            <a:tailEnd type="none" w="sm" len="sm"/>
          </a:ln>
        </p:spPr>
      </p:cxnSp>
      <p:cxnSp>
        <p:nvCxnSpPr>
          <p:cNvPr id="257" name="Google Shape;257;p12"/>
          <p:cNvCxnSpPr/>
          <p:nvPr/>
        </p:nvCxnSpPr>
        <p:spPr>
          <a:xfrm>
            <a:off x="1173519" y="2698839"/>
            <a:ext cx="402672" cy="0"/>
          </a:xfrm>
          <a:prstGeom prst="straightConnector1">
            <a:avLst/>
          </a:prstGeom>
          <a:noFill/>
          <a:ln w="19050" cap="flat" cmpd="sng">
            <a:solidFill>
              <a:schemeClr val="dk1"/>
            </a:solidFill>
            <a:prstDash val="solid"/>
            <a:round/>
            <a:headEnd type="none" w="sm" len="sm"/>
            <a:tailEnd type="none" w="sm" len="sm"/>
          </a:ln>
        </p:spPr>
      </p:cxnSp>
      <p:cxnSp>
        <p:nvCxnSpPr>
          <p:cNvPr id="258" name="Google Shape;258;p12"/>
          <p:cNvCxnSpPr/>
          <p:nvPr/>
        </p:nvCxnSpPr>
        <p:spPr>
          <a:xfrm>
            <a:off x="1173519" y="3111467"/>
            <a:ext cx="402672" cy="0"/>
          </a:xfrm>
          <a:prstGeom prst="straightConnector1">
            <a:avLst/>
          </a:prstGeom>
          <a:noFill/>
          <a:ln w="19050" cap="flat" cmpd="sng">
            <a:solidFill>
              <a:schemeClr val="dk1"/>
            </a:solidFill>
            <a:prstDash val="solid"/>
            <a:round/>
            <a:headEnd type="none" w="sm" len="sm"/>
            <a:tailEnd type="none" w="sm" len="sm"/>
          </a:ln>
        </p:spPr>
      </p:cxnSp>
      <p:cxnSp>
        <p:nvCxnSpPr>
          <p:cNvPr id="259" name="Google Shape;259;p12"/>
          <p:cNvCxnSpPr/>
          <p:nvPr/>
        </p:nvCxnSpPr>
        <p:spPr>
          <a:xfrm>
            <a:off x="1173519" y="3460089"/>
            <a:ext cx="402672" cy="0"/>
          </a:xfrm>
          <a:prstGeom prst="straightConnector1">
            <a:avLst/>
          </a:prstGeom>
          <a:noFill/>
          <a:ln w="19050" cap="flat" cmpd="sng">
            <a:solidFill>
              <a:schemeClr val="dk1"/>
            </a:solidFill>
            <a:prstDash val="solid"/>
            <a:round/>
            <a:headEnd type="none" w="sm" len="sm"/>
            <a:tailEnd type="none" w="sm" len="sm"/>
          </a:ln>
        </p:spPr>
      </p:cxnSp>
      <p:sp>
        <p:nvSpPr>
          <p:cNvPr id="261" name="Google Shape;261;p12"/>
          <p:cNvSpPr/>
          <p:nvPr/>
        </p:nvSpPr>
        <p:spPr>
          <a:xfrm>
            <a:off x="1107828" y="1070939"/>
            <a:ext cx="132300" cy="1323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2"/>
          <p:cNvSpPr/>
          <p:nvPr/>
        </p:nvSpPr>
        <p:spPr>
          <a:xfrm>
            <a:off x="1107368" y="1663532"/>
            <a:ext cx="132300" cy="1323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2"/>
          <p:cNvSpPr/>
          <p:nvPr/>
        </p:nvSpPr>
        <p:spPr>
          <a:xfrm>
            <a:off x="1107368" y="2151624"/>
            <a:ext cx="132300" cy="1323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2"/>
          <p:cNvSpPr/>
          <p:nvPr/>
        </p:nvSpPr>
        <p:spPr>
          <a:xfrm>
            <a:off x="1107368" y="2655959"/>
            <a:ext cx="132300" cy="1323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2"/>
          <p:cNvSpPr/>
          <p:nvPr/>
        </p:nvSpPr>
        <p:spPr>
          <a:xfrm>
            <a:off x="1107368" y="3057996"/>
            <a:ext cx="132300" cy="1323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2"/>
          <p:cNvSpPr/>
          <p:nvPr/>
        </p:nvSpPr>
        <p:spPr>
          <a:xfrm>
            <a:off x="1107368" y="3418840"/>
            <a:ext cx="132300" cy="1323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Google Shape;253;p12">
            <a:extLst>
              <a:ext uri="{FF2B5EF4-FFF2-40B4-BE49-F238E27FC236}">
                <a16:creationId xmlns:a16="http://schemas.microsoft.com/office/drawing/2014/main" id="{CC622A18-525F-4AF6-5B9D-5BA197A9DC8A}"/>
              </a:ext>
            </a:extLst>
          </p:cNvPr>
          <p:cNvSpPr txBox="1"/>
          <p:nvPr/>
        </p:nvSpPr>
        <p:spPr>
          <a:xfrm>
            <a:off x="253559" y="3254880"/>
            <a:ext cx="6611464" cy="484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400"/>
              <a:buFont typeface="DM Sans"/>
              <a:buNone/>
            </a:pPr>
            <a:r>
              <a:rPr lang="en-US" sz="1400" b="0" i="0" u="none" strike="noStrike" cap="none" dirty="0">
                <a:solidFill>
                  <a:schemeClr val="dk1"/>
                </a:solidFill>
                <a:latin typeface="DM Sans"/>
                <a:ea typeface="DM Sans"/>
                <a:cs typeface="DM Sans"/>
                <a:sym typeface="DM Sans"/>
              </a:rPr>
              <a:t>System shall show the updated product details. </a:t>
            </a:r>
            <a:endParaRPr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 name="Title 2">
            <a:extLst>
              <a:ext uri="{FF2B5EF4-FFF2-40B4-BE49-F238E27FC236}">
                <a16:creationId xmlns:a16="http://schemas.microsoft.com/office/drawing/2014/main" id="{5C95BFD5-F5D1-706A-256F-FBFAE2530100}"/>
              </a:ext>
            </a:extLst>
          </p:cNvPr>
          <p:cNvSpPr>
            <a:spLocks noGrp="1"/>
          </p:cNvSpPr>
          <p:nvPr>
            <p:ph type="title"/>
          </p:nvPr>
        </p:nvSpPr>
        <p:spPr>
          <a:xfrm>
            <a:off x="1510949" y="117722"/>
            <a:ext cx="5794312" cy="464009"/>
          </a:xfrm>
        </p:spPr>
        <p:txBody>
          <a:bodyPr/>
          <a:lstStyle/>
          <a:p>
            <a:r>
              <a:rPr lang="en-US" sz="2500" i="0" dirty="0">
                <a:solidFill>
                  <a:srgbClr val="290D07"/>
                </a:solidFill>
                <a:effectLst/>
                <a:latin typeface="DM Sans" pitchFamily="2" charset="0"/>
                <a:ea typeface="DM Sans" pitchFamily="2" charset="0"/>
                <a:cs typeface="DM Sans" pitchFamily="2" charset="0"/>
              </a:rPr>
              <a:t>Data Modelling (ER- Diagram)</a:t>
            </a:r>
            <a:endParaRPr lang="en-US" sz="2500" dirty="0"/>
          </a:p>
        </p:txBody>
      </p:sp>
      <p:pic>
        <p:nvPicPr>
          <p:cNvPr id="4" name="Picture 3">
            <a:extLst>
              <a:ext uri="{FF2B5EF4-FFF2-40B4-BE49-F238E27FC236}">
                <a16:creationId xmlns:a16="http://schemas.microsoft.com/office/drawing/2014/main" id="{9C675498-C951-DB9B-9176-71B1D7C6048C}"/>
              </a:ext>
            </a:extLst>
          </p:cNvPr>
          <p:cNvPicPr>
            <a:picLocks noChangeAspect="1"/>
          </p:cNvPicPr>
          <p:nvPr/>
        </p:nvPicPr>
        <p:blipFill>
          <a:blip r:embed="rId3"/>
          <a:srcRect/>
          <a:stretch/>
        </p:blipFill>
        <p:spPr>
          <a:xfrm>
            <a:off x="3139580" y="738962"/>
            <a:ext cx="2693455" cy="399442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 name="Title 2">
            <a:extLst>
              <a:ext uri="{FF2B5EF4-FFF2-40B4-BE49-F238E27FC236}">
                <a16:creationId xmlns:a16="http://schemas.microsoft.com/office/drawing/2014/main" id="{5C95BFD5-F5D1-706A-256F-FBFAE2530100}"/>
              </a:ext>
            </a:extLst>
          </p:cNvPr>
          <p:cNvSpPr>
            <a:spLocks noGrp="1"/>
          </p:cNvSpPr>
          <p:nvPr>
            <p:ph type="title"/>
          </p:nvPr>
        </p:nvSpPr>
        <p:spPr>
          <a:xfrm>
            <a:off x="2182334" y="146459"/>
            <a:ext cx="4595922" cy="464009"/>
          </a:xfrm>
        </p:spPr>
        <p:txBody>
          <a:bodyPr/>
          <a:lstStyle/>
          <a:p>
            <a:r>
              <a:rPr lang="en-US" sz="1800" i="0" dirty="0">
                <a:solidFill>
                  <a:srgbClr val="290D07"/>
                </a:solidFill>
                <a:effectLst/>
                <a:latin typeface="DM Sans" pitchFamily="2" charset="0"/>
                <a:ea typeface="DM Sans" pitchFamily="2" charset="0"/>
                <a:cs typeface="DM Sans" pitchFamily="2" charset="0"/>
              </a:rPr>
              <a:t>Process modelling (Context Diagram)</a:t>
            </a:r>
            <a:endParaRPr lang="en-US" sz="1800" dirty="0"/>
          </a:p>
        </p:txBody>
      </p:sp>
      <p:pic>
        <p:nvPicPr>
          <p:cNvPr id="5" name="Picture 4">
            <a:extLst>
              <a:ext uri="{FF2B5EF4-FFF2-40B4-BE49-F238E27FC236}">
                <a16:creationId xmlns:a16="http://schemas.microsoft.com/office/drawing/2014/main" id="{97F8ADF2-947B-4D3F-FD7D-68897E86E5A7}"/>
              </a:ext>
            </a:extLst>
          </p:cNvPr>
          <p:cNvPicPr>
            <a:picLocks noChangeAspect="1"/>
          </p:cNvPicPr>
          <p:nvPr/>
        </p:nvPicPr>
        <p:blipFill>
          <a:blip r:embed="rId3"/>
          <a:srcRect/>
          <a:stretch/>
        </p:blipFill>
        <p:spPr>
          <a:xfrm>
            <a:off x="1829309" y="947737"/>
            <a:ext cx="5485381" cy="3248025"/>
          </a:xfrm>
          <a:prstGeom prst="rect">
            <a:avLst/>
          </a:prstGeom>
        </p:spPr>
      </p:pic>
    </p:spTree>
    <p:extLst>
      <p:ext uri="{BB962C8B-B14F-4D97-AF65-F5344CB8AC3E}">
        <p14:creationId xmlns:p14="http://schemas.microsoft.com/office/powerpoint/2010/main" val="490322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1"/>
          <p:cNvSpPr txBox="1">
            <a:spLocks noGrp="1"/>
          </p:cNvSpPr>
          <p:nvPr>
            <p:ph type="title"/>
          </p:nvPr>
        </p:nvSpPr>
        <p:spPr>
          <a:xfrm>
            <a:off x="90377" y="361151"/>
            <a:ext cx="5413367"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US" dirty="0"/>
              <a:t>Implementation tools</a:t>
            </a:r>
            <a:endParaRPr dirty="0"/>
          </a:p>
        </p:txBody>
      </p:sp>
      <p:sp>
        <p:nvSpPr>
          <p:cNvPr id="5" name="Subtitle 4">
            <a:extLst>
              <a:ext uri="{FF2B5EF4-FFF2-40B4-BE49-F238E27FC236}">
                <a16:creationId xmlns:a16="http://schemas.microsoft.com/office/drawing/2014/main" id="{580F118C-8A23-48C3-2F59-B68E32574F9D}"/>
              </a:ext>
            </a:extLst>
          </p:cNvPr>
          <p:cNvSpPr>
            <a:spLocks noGrp="1"/>
          </p:cNvSpPr>
          <p:nvPr>
            <p:ph type="subTitle" idx="1"/>
          </p:nvPr>
        </p:nvSpPr>
        <p:spPr>
          <a:xfrm>
            <a:off x="717698" y="994997"/>
            <a:ext cx="7325832" cy="3353719"/>
          </a:xfrm>
        </p:spPr>
        <p:txBody>
          <a:bodyPr/>
          <a:lstStyle/>
          <a:p>
            <a:pPr algn="l"/>
            <a:r>
              <a:rPr lang="en-US" sz="1800" dirty="0">
                <a:effectLst/>
                <a:latin typeface="Times New Roman" panose="02020603050405020304" pitchFamily="18" charset="0"/>
                <a:ea typeface="Calibri" panose="020F0502020204030204" pitchFamily="34" charset="0"/>
                <a:cs typeface="Arial" panose="020B0604020202020204" pitchFamily="34" charset="0"/>
              </a:rPr>
              <a:t>The tools used for the implementation of Clothes Inventory Management</a:t>
            </a:r>
          </a:p>
          <a:p>
            <a:pPr algn="l"/>
            <a:r>
              <a:rPr lang="en-US" sz="1800" dirty="0">
                <a:effectLst/>
                <a:latin typeface="Times New Roman" panose="02020603050405020304" pitchFamily="18" charset="0"/>
                <a:ea typeface="Calibri" panose="020F0502020204030204" pitchFamily="34" charset="0"/>
                <a:cs typeface="Arial" panose="020B0604020202020204" pitchFamily="34" charset="0"/>
              </a:rPr>
              <a:t>System are listed below:</a:t>
            </a:r>
          </a:p>
          <a:p>
            <a:pPr algn="l"/>
            <a:r>
              <a:rPr lang="en-US" sz="1800" dirty="0">
                <a:latin typeface="Times New Roman" panose="02020603050405020304" pitchFamily="18" charset="0"/>
                <a:ea typeface="Calibri" panose="020F0502020204030204" pitchFamily="34" charset="0"/>
                <a:cs typeface="Arial" panose="020B0604020202020204" pitchFamily="34" charset="0"/>
              </a:rPr>
              <a:t>-Draw.io</a:t>
            </a:r>
          </a:p>
          <a:p>
            <a:pPr algn="l"/>
            <a:r>
              <a:rPr lang="en-US" sz="1800" dirty="0">
                <a:latin typeface="Times New Roman" panose="02020603050405020304" pitchFamily="18" charset="0"/>
                <a:ea typeface="Calibri" panose="020F0502020204030204" pitchFamily="34" charset="0"/>
                <a:cs typeface="Arial" panose="020B0604020202020204" pitchFamily="34" charset="0"/>
              </a:rPr>
              <a:t>-HTML CSS and Java Script</a:t>
            </a:r>
          </a:p>
          <a:p>
            <a:pPr algn="l"/>
            <a:r>
              <a:rPr lang="en-US" sz="1800" dirty="0">
                <a:latin typeface="Times New Roman" panose="02020603050405020304" pitchFamily="18" charset="0"/>
                <a:ea typeface="Calibri" panose="020F0502020204030204" pitchFamily="34" charset="0"/>
                <a:cs typeface="Arial" panose="020B0604020202020204" pitchFamily="34" charset="0"/>
              </a:rPr>
              <a:t>-Node JS</a:t>
            </a:r>
          </a:p>
          <a:p>
            <a:pPr algn="l"/>
            <a:r>
              <a:rPr lang="en-US" sz="1800" dirty="0">
                <a:latin typeface="Times New Roman" panose="02020603050405020304" pitchFamily="18" charset="0"/>
                <a:ea typeface="Calibri" panose="020F0502020204030204" pitchFamily="34" charset="0"/>
                <a:cs typeface="Arial" panose="020B0604020202020204" pitchFamily="34" charset="0"/>
              </a:rPr>
              <a:t>-MySQL</a:t>
            </a:r>
          </a:p>
          <a:p>
            <a:pPr algn="l"/>
            <a:r>
              <a:rPr lang="en-US" sz="1800" dirty="0">
                <a:latin typeface="Times New Roman" panose="02020603050405020304" pitchFamily="18" charset="0"/>
                <a:ea typeface="Calibri" panose="020F0502020204030204" pitchFamily="34" charset="0"/>
                <a:cs typeface="Arial" panose="020B0604020202020204" pitchFamily="34" charset="0"/>
              </a:rPr>
              <a:t>-Visual studio Code</a:t>
            </a:r>
          </a:p>
          <a:p>
            <a:pPr algn="l"/>
            <a:r>
              <a:rPr lang="en-US" sz="1800" dirty="0">
                <a:latin typeface="Times New Roman" panose="02020603050405020304" pitchFamily="18" charset="0"/>
                <a:ea typeface="Calibri" panose="020F0502020204030204" pitchFamily="34" charset="0"/>
                <a:cs typeface="Arial" panose="020B0604020202020204" pitchFamily="34" charset="0"/>
              </a:rPr>
              <a:t>-</a:t>
            </a:r>
            <a:r>
              <a:rPr lang="en-US" sz="1800" dirty="0" err="1">
                <a:latin typeface="Times New Roman" panose="02020603050405020304" pitchFamily="18" charset="0"/>
                <a:ea typeface="Calibri" panose="020F0502020204030204" pitchFamily="34" charset="0"/>
                <a:cs typeface="Arial" panose="020B0604020202020204" pitchFamily="34" charset="0"/>
              </a:rPr>
              <a:t>Xampp</a:t>
            </a:r>
            <a:endParaRPr lang="en-US" sz="1800" dirty="0">
              <a:latin typeface="Times New Roman" panose="02020603050405020304" pitchFamily="18" charset="0"/>
              <a:ea typeface="Calibri" panose="020F0502020204030204" pitchFamily="34" charset="0"/>
              <a:cs typeface="Arial" panose="020B0604020202020204" pitchFamily="34" charset="0"/>
            </a:endParaRPr>
          </a:p>
          <a:p>
            <a:pPr algn="l"/>
            <a:endParaRPr lang="en-US" sz="1800" dirty="0">
              <a:latin typeface="Times New Roman" panose="02020603050405020304" pitchFamily="18" charset="0"/>
              <a:ea typeface="Calibri" panose="020F0502020204030204" pitchFamily="34" charset="0"/>
              <a:cs typeface="Arial" panose="020B0604020202020204" pitchFamily="34" charset="0"/>
            </a:endParaRPr>
          </a:p>
          <a:p>
            <a:pPr algn="l"/>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l"/>
            <a:endParaRPr lang="en-US" dirty="0"/>
          </a:p>
        </p:txBody>
      </p:sp>
      <p:pic>
        <p:nvPicPr>
          <p:cNvPr id="238" name="Google Shape;238;p11"/>
          <p:cNvPicPr preferRelativeResize="0"/>
          <p:nvPr/>
        </p:nvPicPr>
        <p:blipFill rotWithShape="1">
          <a:blip r:embed="rId3">
            <a:alphaModFix/>
          </a:blip>
          <a:srcRect t="71353" r="29681" b="-6131"/>
          <a:stretch/>
        </p:blipFill>
        <p:spPr>
          <a:xfrm>
            <a:off x="6534457" y="0"/>
            <a:ext cx="2609541" cy="1295002"/>
          </a:xfrm>
          <a:prstGeom prst="rect">
            <a:avLst/>
          </a:prstGeom>
          <a:noFill/>
          <a:ln>
            <a:noFill/>
          </a:ln>
        </p:spPr>
      </p:pic>
    </p:spTree>
    <p:extLst>
      <p:ext uri="{BB962C8B-B14F-4D97-AF65-F5344CB8AC3E}">
        <p14:creationId xmlns:p14="http://schemas.microsoft.com/office/powerpoint/2010/main" val="1946967229"/>
      </p:ext>
    </p:extLst>
  </p:cSld>
  <p:clrMapOvr>
    <a:masterClrMapping/>
  </p:clrMapOvr>
  <mc:AlternateContent xmlns:mc="http://schemas.openxmlformats.org/markup-compatibility/2006" xmlns:p14="http://schemas.microsoft.com/office/powerpoint/2010/main">
    <mc:Choice Requires="p14">
      <p:transition spd="slow" p14:dur="15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 name="Title 2">
            <a:extLst>
              <a:ext uri="{FF2B5EF4-FFF2-40B4-BE49-F238E27FC236}">
                <a16:creationId xmlns:a16="http://schemas.microsoft.com/office/drawing/2014/main" id="{5C95BFD5-F5D1-706A-256F-FBFAE2530100}"/>
              </a:ext>
            </a:extLst>
          </p:cNvPr>
          <p:cNvSpPr>
            <a:spLocks noGrp="1"/>
          </p:cNvSpPr>
          <p:nvPr>
            <p:ph type="title"/>
          </p:nvPr>
        </p:nvSpPr>
        <p:spPr>
          <a:xfrm>
            <a:off x="3028125" y="477820"/>
            <a:ext cx="2716691" cy="665181"/>
          </a:xfrm>
        </p:spPr>
        <p:txBody>
          <a:bodyPr/>
          <a:lstStyle/>
          <a:p>
            <a:r>
              <a:rPr lang="en-US" sz="3200" i="0" dirty="0">
                <a:solidFill>
                  <a:srgbClr val="290D07"/>
                </a:solidFill>
                <a:effectLst/>
                <a:latin typeface="DM Sans" pitchFamily="2" charset="0"/>
                <a:ea typeface="DM Sans" pitchFamily="2" charset="0"/>
                <a:cs typeface="DM Sans" pitchFamily="2" charset="0"/>
              </a:rPr>
              <a:t>Conclusion</a:t>
            </a:r>
            <a:endParaRPr lang="en-US" sz="3200" dirty="0"/>
          </a:p>
        </p:txBody>
      </p:sp>
      <p:sp>
        <p:nvSpPr>
          <p:cNvPr id="2" name="Google Shape;239;p11">
            <a:extLst>
              <a:ext uri="{FF2B5EF4-FFF2-40B4-BE49-F238E27FC236}">
                <a16:creationId xmlns:a16="http://schemas.microsoft.com/office/drawing/2014/main" id="{022A42F0-6E8E-BD12-1F07-99F4BBF4AF46}"/>
              </a:ext>
            </a:extLst>
          </p:cNvPr>
          <p:cNvSpPr txBox="1">
            <a:spLocks/>
          </p:cNvSpPr>
          <p:nvPr/>
        </p:nvSpPr>
        <p:spPr>
          <a:xfrm>
            <a:off x="515678" y="1488557"/>
            <a:ext cx="7875365" cy="226894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lgn="ctr">
              <a:buSzPts val="2400"/>
              <a:buFont typeface="Bebas Neue"/>
              <a:buNone/>
            </a:pPr>
            <a:r>
              <a:rPr lang="en-US" sz="2000" dirty="0"/>
              <a:t>Our system ‘Medicine Inventory Management System’ is a web-based application specifically designed to assist clothing retailers in organizing and monitoring their inventory and stock details. The system is typically equipped with essential features such as inventory tracking, order management, and reporting and analytics which will help users to manage their stock level inventory seamlessly.</a:t>
            </a:r>
          </a:p>
        </p:txBody>
      </p:sp>
    </p:spTree>
    <p:extLst>
      <p:ext uri="{BB962C8B-B14F-4D97-AF65-F5344CB8AC3E}">
        <p14:creationId xmlns:p14="http://schemas.microsoft.com/office/powerpoint/2010/main" val="357788744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59513-4253-BFD8-4302-A055942F164A}"/>
              </a:ext>
            </a:extLst>
          </p:cNvPr>
          <p:cNvSpPr>
            <a:spLocks noGrp="1"/>
          </p:cNvSpPr>
          <p:nvPr>
            <p:ph type="title"/>
          </p:nvPr>
        </p:nvSpPr>
        <p:spPr>
          <a:xfrm>
            <a:off x="528613" y="1999050"/>
            <a:ext cx="7704000" cy="572700"/>
          </a:xfrm>
        </p:spPr>
        <p:txBody>
          <a:bodyPr/>
          <a:lstStyle/>
          <a:p>
            <a:r>
              <a:rPr lang="en-US" dirty="0"/>
              <a:t>Thank You!</a:t>
            </a:r>
          </a:p>
        </p:txBody>
      </p:sp>
    </p:spTree>
    <p:extLst>
      <p:ext uri="{BB962C8B-B14F-4D97-AF65-F5344CB8AC3E}">
        <p14:creationId xmlns:p14="http://schemas.microsoft.com/office/powerpoint/2010/main" val="113820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4" name="Google Shape;124;p3"/>
          <p:cNvSpPr txBox="1">
            <a:spLocks noGrp="1"/>
          </p:cNvSpPr>
          <p:nvPr>
            <p:ph type="title"/>
          </p:nvPr>
        </p:nvSpPr>
        <p:spPr>
          <a:xfrm>
            <a:off x="1725183" y="1287025"/>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dirty="0"/>
              <a:t>01</a:t>
            </a:r>
            <a:endParaRPr dirty="0"/>
          </a:p>
        </p:txBody>
      </p:sp>
      <p:sp>
        <p:nvSpPr>
          <p:cNvPr id="125" name="Google Shape;125;p3"/>
          <p:cNvSpPr txBox="1">
            <a:spLocks noGrp="1"/>
          </p:cNvSpPr>
          <p:nvPr>
            <p:ph type="title" idx="2"/>
          </p:nvPr>
        </p:nvSpPr>
        <p:spPr>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a:t>04</a:t>
            </a:r>
            <a:endParaRPr/>
          </a:p>
        </p:txBody>
      </p:sp>
      <p:sp>
        <p:nvSpPr>
          <p:cNvPr id="126" name="Google Shape;126;p3"/>
          <p:cNvSpPr txBox="1">
            <a:spLocks noGrp="1"/>
          </p:cNvSpPr>
          <p:nvPr>
            <p:ph type="title" idx="3"/>
          </p:nvPr>
        </p:nvSpPr>
        <p:spPr>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a:t>02</a:t>
            </a:r>
            <a:endParaRPr/>
          </a:p>
        </p:txBody>
      </p:sp>
      <p:sp>
        <p:nvSpPr>
          <p:cNvPr id="127" name="Google Shape;127;p3"/>
          <p:cNvSpPr txBox="1">
            <a:spLocks noGrp="1"/>
          </p:cNvSpPr>
          <p:nvPr>
            <p:ph type="title" idx="4"/>
          </p:nvPr>
        </p:nvSpPr>
        <p:spPr>
          <a:xfrm>
            <a:off x="6704050" y="3017656"/>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dirty="0"/>
              <a:t>05</a:t>
            </a:r>
            <a:endParaRPr dirty="0"/>
          </a:p>
        </p:txBody>
      </p:sp>
      <p:sp>
        <p:nvSpPr>
          <p:cNvPr id="118" name="Google Shape;118;p3"/>
          <p:cNvSpPr txBox="1">
            <a:spLocks noGrp="1"/>
          </p:cNvSpPr>
          <p:nvPr>
            <p:ph type="title" idx="5"/>
          </p:nvPr>
        </p:nvSpPr>
        <p:spPr>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US"/>
              <a:t>Presentation Outline</a:t>
            </a:r>
            <a:endParaRPr/>
          </a:p>
        </p:txBody>
      </p:sp>
      <p:sp>
        <p:nvSpPr>
          <p:cNvPr id="120" name="Google Shape;120;p3"/>
          <p:cNvSpPr txBox="1">
            <a:spLocks noGrp="1"/>
          </p:cNvSpPr>
          <p:nvPr>
            <p:ph type="subTitle" idx="1"/>
          </p:nvPr>
        </p:nvSpPr>
        <p:spPr>
          <a:xfrm>
            <a:off x="511728" y="2116975"/>
            <a:ext cx="3161611" cy="48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US"/>
              <a:t>Introduction, Problem Statement, Objectives</a:t>
            </a:r>
            <a:endParaRPr/>
          </a:p>
        </p:txBody>
      </p:sp>
      <p:sp>
        <p:nvSpPr>
          <p:cNvPr id="121" name="Google Shape;121;p3"/>
          <p:cNvSpPr txBox="1">
            <a:spLocks noGrp="1"/>
          </p:cNvSpPr>
          <p:nvPr>
            <p:ph type="subTitle" idx="6"/>
          </p:nvPr>
        </p:nvSpPr>
        <p:spPr>
          <a:xfrm>
            <a:off x="5553512" y="2167927"/>
            <a:ext cx="3035776" cy="74330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US" sz="1200" dirty="0"/>
              <a:t>Development Methodology, Requirement analysis</a:t>
            </a:r>
            <a:endParaRPr sz="1200" dirty="0"/>
          </a:p>
          <a:p>
            <a:pPr marL="0" lvl="0" indent="0" algn="ctr" rtl="0">
              <a:lnSpc>
                <a:spcPct val="100000"/>
              </a:lnSpc>
              <a:spcBef>
                <a:spcPts val="0"/>
              </a:spcBef>
              <a:spcAft>
                <a:spcPts val="0"/>
              </a:spcAft>
              <a:buSzPts val="1400"/>
              <a:buNone/>
            </a:pPr>
            <a:r>
              <a:rPr lang="en-US" sz="1200" dirty="0"/>
              <a:t>Data Modelling, Process Modelling</a:t>
            </a:r>
            <a:endParaRPr sz="1200" dirty="0"/>
          </a:p>
        </p:txBody>
      </p:sp>
      <p:sp>
        <p:nvSpPr>
          <p:cNvPr id="123" name="Google Shape;123;p3"/>
          <p:cNvSpPr txBox="1">
            <a:spLocks noGrp="1"/>
          </p:cNvSpPr>
          <p:nvPr>
            <p:ph type="subTitle" idx="7"/>
          </p:nvPr>
        </p:nvSpPr>
        <p:spPr>
          <a:xfrm>
            <a:off x="3129450" y="2919614"/>
            <a:ext cx="2885100" cy="48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US" dirty="0"/>
              <a:t>Tools to develop </a:t>
            </a:r>
          </a:p>
          <a:p>
            <a:pPr marL="0" lvl="0" indent="0" algn="ctr" rtl="0">
              <a:lnSpc>
                <a:spcPct val="100000"/>
              </a:lnSpc>
              <a:spcBef>
                <a:spcPts val="0"/>
              </a:spcBef>
              <a:spcAft>
                <a:spcPts val="0"/>
              </a:spcAft>
              <a:buSzPts val="1400"/>
              <a:buNone/>
            </a:pPr>
            <a:r>
              <a:rPr lang="en-US" dirty="0"/>
              <a:t>the project</a:t>
            </a:r>
            <a:endParaRPr dirty="0"/>
          </a:p>
        </p:txBody>
      </p:sp>
      <p:sp>
        <p:nvSpPr>
          <p:cNvPr id="129" name="Google Shape;129;p3"/>
          <p:cNvSpPr txBox="1">
            <a:spLocks noGrp="1"/>
          </p:cNvSpPr>
          <p:nvPr>
            <p:ph type="subTitle" idx="8"/>
          </p:nvPr>
        </p:nvSpPr>
        <p:spPr>
          <a:xfrm>
            <a:off x="816070" y="1677177"/>
            <a:ext cx="2885100" cy="484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dirty="0"/>
              <a:t>About Project</a:t>
            </a:r>
            <a:endParaRPr dirty="0"/>
          </a:p>
        </p:txBody>
      </p:sp>
      <p:sp>
        <p:nvSpPr>
          <p:cNvPr id="130" name="Google Shape;130;p3"/>
          <p:cNvSpPr txBox="1">
            <a:spLocks noGrp="1"/>
          </p:cNvSpPr>
          <p:nvPr>
            <p:ph type="subTitle" idx="9"/>
          </p:nvPr>
        </p:nvSpPr>
        <p:spPr>
          <a:xfrm>
            <a:off x="5538900" y="1633833"/>
            <a:ext cx="2885100" cy="484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dirty="0"/>
              <a:t>Methodology</a:t>
            </a:r>
            <a:endParaRPr dirty="0"/>
          </a:p>
        </p:txBody>
      </p:sp>
      <p:sp>
        <p:nvSpPr>
          <p:cNvPr id="128" name="Google Shape;128;p3"/>
          <p:cNvSpPr txBox="1">
            <a:spLocks noGrp="1"/>
          </p:cNvSpPr>
          <p:nvPr>
            <p:ph type="title" idx="13"/>
          </p:nvPr>
        </p:nvSpPr>
        <p:spPr>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a:t>03</a:t>
            </a:r>
            <a:endParaRPr/>
          </a:p>
        </p:txBody>
      </p:sp>
      <p:sp>
        <p:nvSpPr>
          <p:cNvPr id="131" name="Google Shape;131;p3"/>
          <p:cNvSpPr txBox="1">
            <a:spLocks noGrp="1"/>
          </p:cNvSpPr>
          <p:nvPr>
            <p:ph type="subTitle" idx="14"/>
          </p:nvPr>
        </p:nvSpPr>
        <p:spPr>
          <a:xfrm>
            <a:off x="3129450" y="2569317"/>
            <a:ext cx="2885100" cy="394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sz="1800" dirty="0"/>
              <a:t>Implementation Tools</a:t>
            </a:r>
            <a:endParaRPr sz="1800" dirty="0"/>
          </a:p>
        </p:txBody>
      </p:sp>
      <p:sp>
        <p:nvSpPr>
          <p:cNvPr id="132" name="Google Shape;132;p3"/>
          <p:cNvSpPr txBox="1">
            <a:spLocks noGrp="1"/>
          </p:cNvSpPr>
          <p:nvPr>
            <p:ph type="subTitle" idx="15"/>
          </p:nvPr>
        </p:nvSpPr>
        <p:spPr>
          <a:xfrm>
            <a:off x="860150" y="3406690"/>
            <a:ext cx="2885100" cy="394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dirty="0"/>
              <a:t>Conclusion</a:t>
            </a:r>
            <a:endParaRPr dirty="0"/>
          </a:p>
        </p:txBody>
      </p:sp>
      <p:sp>
        <p:nvSpPr>
          <p:cNvPr id="133" name="Google Shape;133;p3"/>
          <p:cNvSpPr txBox="1">
            <a:spLocks noGrp="1"/>
          </p:cNvSpPr>
          <p:nvPr>
            <p:ph type="subTitle" idx="16"/>
          </p:nvPr>
        </p:nvSpPr>
        <p:spPr>
          <a:xfrm>
            <a:off x="5538900" y="3459343"/>
            <a:ext cx="2885100" cy="394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dirty="0"/>
              <a:t>Project Demonstration</a:t>
            </a:r>
            <a:endParaRPr dirty="0"/>
          </a:p>
        </p:txBody>
      </p:sp>
      <p:cxnSp>
        <p:nvCxnSpPr>
          <p:cNvPr id="134" name="Google Shape;134;p3"/>
          <p:cNvCxnSpPr/>
          <p:nvPr/>
        </p:nvCxnSpPr>
        <p:spPr>
          <a:xfrm>
            <a:off x="1005739" y="2105000"/>
            <a:ext cx="2450100" cy="0"/>
          </a:xfrm>
          <a:prstGeom prst="straightConnector1">
            <a:avLst/>
          </a:prstGeom>
          <a:noFill/>
          <a:ln w="19050" cap="flat" cmpd="sng">
            <a:solidFill>
              <a:schemeClr val="dk1"/>
            </a:solidFill>
            <a:prstDash val="solid"/>
            <a:round/>
            <a:headEnd type="none" w="sm" len="sm"/>
            <a:tailEnd type="none" w="sm" len="sm"/>
          </a:ln>
        </p:spPr>
      </p:cxnSp>
      <p:cxnSp>
        <p:nvCxnSpPr>
          <p:cNvPr id="135" name="Google Shape;135;p3"/>
          <p:cNvCxnSpPr/>
          <p:nvPr/>
        </p:nvCxnSpPr>
        <p:spPr>
          <a:xfrm>
            <a:off x="1005739" y="3738050"/>
            <a:ext cx="2450100" cy="0"/>
          </a:xfrm>
          <a:prstGeom prst="straightConnector1">
            <a:avLst/>
          </a:prstGeom>
          <a:noFill/>
          <a:ln w="19050" cap="flat" cmpd="sng">
            <a:solidFill>
              <a:schemeClr val="dk1"/>
            </a:solidFill>
            <a:prstDash val="solid"/>
            <a:round/>
            <a:headEnd type="none" w="sm" len="sm"/>
            <a:tailEnd type="none" w="sm" len="sm"/>
          </a:ln>
        </p:spPr>
      </p:cxnSp>
      <p:cxnSp>
        <p:nvCxnSpPr>
          <p:cNvPr id="136" name="Google Shape;136;p3"/>
          <p:cNvCxnSpPr/>
          <p:nvPr/>
        </p:nvCxnSpPr>
        <p:spPr>
          <a:xfrm>
            <a:off x="5688161" y="2105000"/>
            <a:ext cx="2450100" cy="0"/>
          </a:xfrm>
          <a:prstGeom prst="straightConnector1">
            <a:avLst/>
          </a:prstGeom>
          <a:noFill/>
          <a:ln w="19050" cap="flat" cmpd="sng">
            <a:solidFill>
              <a:schemeClr val="dk1"/>
            </a:solidFill>
            <a:prstDash val="solid"/>
            <a:round/>
            <a:headEnd type="none" w="sm" len="sm"/>
            <a:tailEnd type="none" w="sm" len="sm"/>
          </a:ln>
        </p:spPr>
      </p:cxnSp>
      <p:cxnSp>
        <p:nvCxnSpPr>
          <p:cNvPr id="137" name="Google Shape;137;p3"/>
          <p:cNvCxnSpPr/>
          <p:nvPr/>
        </p:nvCxnSpPr>
        <p:spPr>
          <a:xfrm>
            <a:off x="5756400" y="3805030"/>
            <a:ext cx="2450100" cy="0"/>
          </a:xfrm>
          <a:prstGeom prst="straightConnector1">
            <a:avLst/>
          </a:prstGeom>
          <a:noFill/>
          <a:ln w="19050" cap="flat" cmpd="sng">
            <a:solidFill>
              <a:schemeClr val="dk1"/>
            </a:solidFill>
            <a:prstDash val="solid"/>
            <a:round/>
            <a:headEnd type="none" w="sm" len="sm"/>
            <a:tailEnd type="none" w="sm" len="sm"/>
          </a:ln>
        </p:spPr>
      </p:cxnSp>
      <p:cxnSp>
        <p:nvCxnSpPr>
          <p:cNvPr id="138" name="Google Shape;138;p3"/>
          <p:cNvCxnSpPr/>
          <p:nvPr/>
        </p:nvCxnSpPr>
        <p:spPr>
          <a:xfrm>
            <a:off x="3673339" y="2923208"/>
            <a:ext cx="1880173" cy="0"/>
          </a:xfrm>
          <a:prstGeom prst="straightConnector1">
            <a:avLst/>
          </a:prstGeom>
          <a:noFill/>
          <a:ln w="19050" cap="flat" cmpd="sng">
            <a:solidFill>
              <a:schemeClr val="dk1"/>
            </a:solidFill>
            <a:prstDash val="solid"/>
            <a:round/>
            <a:headEnd type="none" w="sm" len="sm"/>
            <a:tailEnd type="none" w="sm" len="sm"/>
          </a:ln>
        </p:spPr>
      </p:cxnSp>
      <p:sp>
        <p:nvSpPr>
          <p:cNvPr id="6" name="Google Shape;123;p3">
            <a:extLst>
              <a:ext uri="{FF2B5EF4-FFF2-40B4-BE49-F238E27FC236}">
                <a16:creationId xmlns:a16="http://schemas.microsoft.com/office/drawing/2014/main" id="{C4D2F1FA-A910-A94E-BCF9-1A12968D19C2}"/>
              </a:ext>
            </a:extLst>
          </p:cNvPr>
          <p:cNvSpPr txBox="1">
            <a:spLocks/>
          </p:cNvSpPr>
          <p:nvPr/>
        </p:nvSpPr>
        <p:spPr>
          <a:xfrm>
            <a:off x="5538900" y="3811299"/>
            <a:ext cx="2885100" cy="4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en-US" dirty="0"/>
              <a:t>Development and analysis of a live project.</a:t>
            </a:r>
          </a:p>
        </p:txBody>
      </p:sp>
      <p:sp>
        <p:nvSpPr>
          <p:cNvPr id="7" name="Google Shape;123;p3">
            <a:extLst>
              <a:ext uri="{FF2B5EF4-FFF2-40B4-BE49-F238E27FC236}">
                <a16:creationId xmlns:a16="http://schemas.microsoft.com/office/drawing/2014/main" id="{EEE7712A-B808-E01A-393C-3EB7464FCAEE}"/>
              </a:ext>
            </a:extLst>
          </p:cNvPr>
          <p:cNvSpPr txBox="1">
            <a:spLocks/>
          </p:cNvSpPr>
          <p:nvPr/>
        </p:nvSpPr>
        <p:spPr>
          <a:xfrm>
            <a:off x="944866" y="3873873"/>
            <a:ext cx="2885100" cy="4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en-US" dirty="0"/>
              <a:t>Conclusion</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4"/>
          <p:cNvSpPr txBox="1">
            <a:spLocks noGrp="1"/>
          </p:cNvSpPr>
          <p:nvPr>
            <p:ph type="title"/>
          </p:nvPr>
        </p:nvSpPr>
        <p:spPr>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US"/>
              <a:t>About Project</a:t>
            </a:r>
            <a:endParaRPr/>
          </a:p>
        </p:txBody>
      </p:sp>
      <p:sp>
        <p:nvSpPr>
          <p:cNvPr id="145" name="Google Shape;145;p4"/>
          <p:cNvSpPr txBox="1">
            <a:spLocks noGrp="1"/>
          </p:cNvSpPr>
          <p:nvPr>
            <p:ph type="title" idx="2"/>
          </p:nvPr>
        </p:nvSpPr>
        <p:spPr>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US"/>
              <a:t>01</a:t>
            </a:r>
            <a:endParaRPr/>
          </a:p>
        </p:txBody>
      </p:sp>
      <p:sp>
        <p:nvSpPr>
          <p:cNvPr id="146" name="Google Shape;146;p4"/>
          <p:cNvSpPr txBox="1">
            <a:spLocks noGrp="1"/>
          </p:cNvSpPr>
          <p:nvPr>
            <p:ph type="subTitle" idx="1"/>
          </p:nvPr>
        </p:nvSpPr>
        <p:spPr>
          <a:xfrm>
            <a:off x="735234" y="3223869"/>
            <a:ext cx="4665732" cy="65651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dirty="0"/>
              <a:t>Introduction, Problem Statement, Objectives</a:t>
            </a:r>
            <a:endParaRPr dirty="0"/>
          </a:p>
        </p:txBody>
      </p:sp>
      <p:cxnSp>
        <p:nvCxnSpPr>
          <p:cNvPr id="147" name="Google Shape;147;p4"/>
          <p:cNvCxnSpPr/>
          <p:nvPr/>
        </p:nvCxnSpPr>
        <p:spPr>
          <a:xfrm>
            <a:off x="800100" y="3147341"/>
            <a:ext cx="4536000" cy="0"/>
          </a:xfrm>
          <a:prstGeom prst="straightConnector1">
            <a:avLst/>
          </a:prstGeom>
          <a:noFill/>
          <a:ln w="19050" cap="flat" cmpd="sng">
            <a:solidFill>
              <a:schemeClr val="dk1"/>
            </a:solidFill>
            <a:prstDash val="solid"/>
            <a:round/>
            <a:headEnd type="none" w="sm" len="sm"/>
            <a:tailEnd type="none" w="sm" len="sm"/>
          </a:ln>
        </p:spPr>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airplan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5"/>
          <p:cNvSpPr txBox="1">
            <a:spLocks noGrp="1"/>
          </p:cNvSpPr>
          <p:nvPr>
            <p:ph type="title"/>
          </p:nvPr>
        </p:nvSpPr>
        <p:spPr>
          <a:xfrm>
            <a:off x="2627532" y="107437"/>
            <a:ext cx="2843832"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US"/>
              <a:t>Introduction</a:t>
            </a:r>
            <a:endParaRPr/>
          </a:p>
        </p:txBody>
      </p:sp>
      <p:sp>
        <p:nvSpPr>
          <p:cNvPr id="155" name="Google Shape;155;p5"/>
          <p:cNvSpPr txBox="1">
            <a:spLocks noGrp="1"/>
          </p:cNvSpPr>
          <p:nvPr>
            <p:ph type="subTitle" idx="1"/>
          </p:nvPr>
        </p:nvSpPr>
        <p:spPr>
          <a:xfrm>
            <a:off x="1048560" y="910032"/>
            <a:ext cx="4605926" cy="2790099"/>
          </a:xfrm>
          <a:prstGeom prst="rect">
            <a:avLst/>
          </a:prstGeom>
          <a:noFill/>
          <a:ln>
            <a:noFill/>
          </a:ln>
        </p:spPr>
        <p:txBody>
          <a:bodyPr spcFirstLastPara="1" wrap="square" lIns="91425" tIns="91425" rIns="91425" bIns="91425" anchor="t" anchorCtr="0">
            <a:noAutofit/>
          </a:bodyPr>
          <a:lstStyle/>
          <a:p>
            <a:pPr marL="139700" indent="0" algn="l">
              <a:buNone/>
            </a:pPr>
            <a:r>
              <a:rPr lang="en-US" b="0" i="0" dirty="0">
                <a:solidFill>
                  <a:schemeClr val="tx1"/>
                </a:solidFill>
                <a:effectLst/>
                <a:latin typeface="DM Sans" pitchFamily="2" charset="0"/>
              </a:rPr>
              <a:t>Clothes Inventory Management Syste</a:t>
            </a:r>
            <a:r>
              <a:rPr lang="en-US" dirty="0">
                <a:solidFill>
                  <a:schemeClr val="tx1"/>
                </a:solidFill>
                <a:latin typeface="DM Sans" pitchFamily="2" charset="0"/>
              </a:rPr>
              <a:t>m :</a:t>
            </a:r>
            <a:br>
              <a:rPr lang="en-US" dirty="0">
                <a:solidFill>
                  <a:schemeClr val="tx1"/>
                </a:solidFill>
                <a:latin typeface="DM Sans" pitchFamily="2" charset="0"/>
              </a:rPr>
            </a:br>
            <a:endParaRPr lang="en-US" b="0" i="0" dirty="0">
              <a:solidFill>
                <a:schemeClr val="tx1"/>
              </a:solidFill>
              <a:effectLst/>
              <a:latin typeface="DM Sans" pitchFamily="2" charset="0"/>
            </a:endParaRPr>
          </a:p>
          <a:p>
            <a:pPr algn="l">
              <a:buFont typeface="Arial" panose="020B0604020202020204" pitchFamily="34" charset="0"/>
              <a:buChar char="•"/>
            </a:pPr>
            <a:r>
              <a:rPr lang="en-US" b="0" i="0" dirty="0">
                <a:solidFill>
                  <a:schemeClr val="tx1"/>
                </a:solidFill>
                <a:effectLst/>
                <a:latin typeface="DM Sans" pitchFamily="2" charset="0"/>
              </a:rPr>
              <a:t>Web-based application for sto</a:t>
            </a:r>
            <a:r>
              <a:rPr lang="en-US" dirty="0">
                <a:solidFill>
                  <a:schemeClr val="tx1"/>
                </a:solidFill>
                <a:latin typeface="DM Sans" pitchFamily="2" charset="0"/>
              </a:rPr>
              <a:t>ring clothes</a:t>
            </a:r>
            <a:r>
              <a:rPr lang="en-US" b="0" i="0" dirty="0">
                <a:solidFill>
                  <a:schemeClr val="tx1"/>
                </a:solidFill>
                <a:effectLst/>
                <a:latin typeface="DM Sans" pitchFamily="2" charset="0"/>
              </a:rPr>
              <a:t> inventory.</a:t>
            </a:r>
          </a:p>
          <a:p>
            <a:pPr algn="l">
              <a:buFont typeface="Arial" panose="020B0604020202020204" pitchFamily="34" charset="0"/>
              <a:buChar char="•"/>
            </a:pPr>
            <a:r>
              <a:rPr lang="en-US" b="0" i="0" dirty="0">
                <a:solidFill>
                  <a:schemeClr val="tx1"/>
                </a:solidFill>
                <a:effectLst/>
                <a:latin typeface="DM Sans" pitchFamily="2" charset="0"/>
              </a:rPr>
              <a:t>Features include bulk </a:t>
            </a:r>
            <a:r>
              <a:rPr lang="en-US" b="0" i="0" dirty="0" err="1">
                <a:solidFill>
                  <a:schemeClr val="tx1"/>
                </a:solidFill>
                <a:effectLst/>
                <a:latin typeface="DM Sans" pitchFamily="2" charset="0"/>
              </a:rPr>
              <a:t>upload,inventory</a:t>
            </a:r>
            <a:r>
              <a:rPr lang="en-US" b="0" i="0" dirty="0">
                <a:solidFill>
                  <a:schemeClr val="tx1"/>
                </a:solidFill>
                <a:effectLst/>
                <a:latin typeface="DM Sans" pitchFamily="2" charset="0"/>
              </a:rPr>
              <a:t> details and managing stocks.</a:t>
            </a:r>
          </a:p>
          <a:p>
            <a:pPr algn="l">
              <a:buFont typeface="Arial" panose="020B0604020202020204" pitchFamily="34" charset="0"/>
              <a:buChar char="•"/>
            </a:pPr>
            <a:r>
              <a:rPr lang="en-US" b="0" i="0" dirty="0">
                <a:solidFill>
                  <a:schemeClr val="tx1"/>
                </a:solidFill>
                <a:effectLst/>
                <a:latin typeface="DM Sans" pitchFamily="2" charset="0"/>
              </a:rPr>
              <a:t>Enables monitoring of clothing items and inventory levels price and such.</a:t>
            </a:r>
          </a:p>
          <a:p>
            <a:pPr algn="l">
              <a:buFont typeface="Arial" panose="020B0604020202020204" pitchFamily="34" charset="0"/>
              <a:buChar char="•"/>
            </a:pPr>
            <a:r>
              <a:rPr lang="en-US" b="0" i="0" dirty="0">
                <a:solidFill>
                  <a:schemeClr val="tx1"/>
                </a:solidFill>
                <a:effectLst/>
                <a:latin typeface="DM Sans" pitchFamily="2" charset="0"/>
              </a:rPr>
              <a:t>Enhances inventory management and business operations.</a:t>
            </a:r>
          </a:p>
        </p:txBody>
      </p:sp>
    </p:spTree>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6"/>
          <p:cNvSpPr txBox="1">
            <a:spLocks noGrp="1"/>
          </p:cNvSpPr>
          <p:nvPr>
            <p:ph type="title"/>
          </p:nvPr>
        </p:nvSpPr>
        <p:spPr>
          <a:xfrm>
            <a:off x="2131453" y="241575"/>
            <a:ext cx="3852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US" dirty="0"/>
              <a:t>Problem Statement</a:t>
            </a:r>
            <a:endParaRPr dirty="0"/>
          </a:p>
        </p:txBody>
      </p:sp>
      <p:sp>
        <p:nvSpPr>
          <p:cNvPr id="164" name="Google Shape;164;p6"/>
          <p:cNvSpPr txBox="1">
            <a:spLocks noGrp="1"/>
          </p:cNvSpPr>
          <p:nvPr>
            <p:ph type="subTitle" idx="1"/>
          </p:nvPr>
        </p:nvSpPr>
        <p:spPr>
          <a:xfrm>
            <a:off x="772326" y="1665695"/>
            <a:ext cx="6949125" cy="527700"/>
          </a:xfrm>
          <a:prstGeom prst="rect">
            <a:avLst/>
          </a:prstGeom>
          <a:noFill/>
          <a:ln>
            <a:noFill/>
          </a:ln>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chemeClr val="bg2">
                    <a:lumMod val="10000"/>
                  </a:schemeClr>
                </a:solidFill>
                <a:effectLst/>
                <a:latin typeface="DM Sans" pitchFamily="2" charset="0"/>
              </a:rPr>
              <a:t>Inefficient inventory management </a:t>
            </a:r>
            <a:r>
              <a:rPr lang="en-US" dirty="0">
                <a:solidFill>
                  <a:schemeClr val="bg2">
                    <a:lumMod val="10000"/>
                  </a:schemeClr>
                </a:solidFill>
                <a:latin typeface="DM Sans" pitchFamily="2" charset="0"/>
              </a:rPr>
              <a:t>r</a:t>
            </a:r>
            <a:r>
              <a:rPr lang="en-US" b="0" i="0" dirty="0">
                <a:solidFill>
                  <a:schemeClr val="bg2">
                    <a:lumMod val="10000"/>
                  </a:schemeClr>
                </a:solidFill>
                <a:effectLst/>
                <a:latin typeface="DM Sans" pitchFamily="2" charset="0"/>
              </a:rPr>
              <a:t>esul</a:t>
            </a:r>
            <a:r>
              <a:rPr lang="en-US" dirty="0">
                <a:solidFill>
                  <a:schemeClr val="bg2">
                    <a:lumMod val="10000"/>
                  </a:schemeClr>
                </a:solidFill>
                <a:latin typeface="DM Sans" pitchFamily="2" charset="0"/>
              </a:rPr>
              <a:t>ts</a:t>
            </a:r>
            <a:r>
              <a:rPr lang="en-US" b="0" i="0" dirty="0">
                <a:solidFill>
                  <a:schemeClr val="bg2">
                    <a:lumMod val="10000"/>
                  </a:schemeClr>
                </a:solidFill>
                <a:effectLst/>
                <a:latin typeface="DM Sans" pitchFamily="2" charset="0"/>
              </a:rPr>
              <a:t> in lost sales opportunities.</a:t>
            </a:r>
          </a:p>
        </p:txBody>
      </p:sp>
      <p:sp>
        <p:nvSpPr>
          <p:cNvPr id="165" name="Google Shape;165;p6"/>
          <p:cNvSpPr txBox="1">
            <a:spLocks noGrp="1"/>
          </p:cNvSpPr>
          <p:nvPr>
            <p:ph type="subTitle" idx="2"/>
          </p:nvPr>
        </p:nvSpPr>
        <p:spPr>
          <a:xfrm>
            <a:off x="872997" y="3049068"/>
            <a:ext cx="7599347" cy="758193"/>
          </a:xfrm>
          <a:prstGeom prst="rect">
            <a:avLst/>
          </a:prstGeom>
          <a:noFill/>
          <a:ln>
            <a:noFill/>
          </a:ln>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chemeClr val="bg2">
                    <a:lumMod val="10000"/>
                  </a:schemeClr>
                </a:solidFill>
                <a:effectLst/>
                <a:latin typeface="DM Sans" pitchFamily="2" charset="0"/>
              </a:rPr>
              <a:t>Causes inaccurate inventory levels.</a:t>
            </a:r>
          </a:p>
        </p:txBody>
      </p:sp>
      <p:sp>
        <p:nvSpPr>
          <p:cNvPr id="166" name="Google Shape;166;p6"/>
          <p:cNvSpPr txBox="1">
            <a:spLocks noGrp="1"/>
          </p:cNvSpPr>
          <p:nvPr>
            <p:ph type="subTitle" idx="3"/>
          </p:nvPr>
        </p:nvSpPr>
        <p:spPr>
          <a:xfrm>
            <a:off x="422990" y="1236919"/>
            <a:ext cx="4766401" cy="527700"/>
          </a:xfrm>
          <a:prstGeom prst="rect">
            <a:avLst/>
          </a:prstGeom>
          <a:noFill/>
          <a:ln>
            <a:noFill/>
          </a:ln>
        </p:spPr>
        <p:txBody>
          <a:bodyPr spcFirstLastPara="1" wrap="square" lIns="91425" tIns="91425" rIns="91425" bIns="91425" anchor="b" anchorCtr="0">
            <a:noAutofit/>
          </a:bodyPr>
          <a:lstStyle/>
          <a:p>
            <a:pPr marL="342900" lvl="0" indent="-342900" algn="l" rtl="0">
              <a:lnSpc>
                <a:spcPct val="100000"/>
              </a:lnSpc>
              <a:spcBef>
                <a:spcPts val="0"/>
              </a:spcBef>
              <a:spcAft>
                <a:spcPts val="0"/>
              </a:spcAft>
              <a:buSzPts val="2400"/>
              <a:buFont typeface="Arial"/>
              <a:buChar char="•"/>
            </a:pPr>
            <a:r>
              <a:rPr lang="en-US" dirty="0"/>
              <a:t>Inefficient inventory management :</a:t>
            </a:r>
            <a:endParaRPr dirty="0"/>
          </a:p>
        </p:txBody>
      </p:sp>
      <p:sp>
        <p:nvSpPr>
          <p:cNvPr id="167" name="Google Shape;167;p6"/>
          <p:cNvSpPr txBox="1">
            <a:spLocks noGrp="1"/>
          </p:cNvSpPr>
          <p:nvPr>
            <p:ph type="subTitle" idx="4"/>
          </p:nvPr>
        </p:nvSpPr>
        <p:spPr>
          <a:xfrm>
            <a:off x="796320" y="2578704"/>
            <a:ext cx="3675011" cy="527700"/>
          </a:xfrm>
          <a:prstGeom prst="rect">
            <a:avLst/>
          </a:prstGeom>
          <a:noFill/>
          <a:ln>
            <a:noFill/>
          </a:ln>
        </p:spPr>
        <p:txBody>
          <a:bodyPr spcFirstLastPara="1" wrap="square" lIns="91425" tIns="91425" rIns="91425" bIns="91425" anchor="b" anchorCtr="0">
            <a:noAutofit/>
          </a:bodyPr>
          <a:lstStyle/>
          <a:p>
            <a:pPr marL="342900" lvl="0" indent="-342900" algn="l" rtl="0">
              <a:lnSpc>
                <a:spcPct val="100000"/>
              </a:lnSpc>
              <a:spcBef>
                <a:spcPts val="0"/>
              </a:spcBef>
              <a:spcAft>
                <a:spcPts val="0"/>
              </a:spcAft>
              <a:buSzPts val="2400"/>
              <a:buFont typeface="Arial"/>
              <a:buChar char="•"/>
            </a:pPr>
            <a:r>
              <a:rPr lang="en-US" dirty="0"/>
              <a:t>Manual data entry errors :</a:t>
            </a:r>
            <a:endParaRPr dirty="0"/>
          </a:p>
        </p:txBody>
      </p:sp>
      <p:pic>
        <p:nvPicPr>
          <p:cNvPr id="168" name="Google Shape;168;p6"/>
          <p:cNvPicPr preferRelativeResize="0"/>
          <p:nvPr/>
        </p:nvPicPr>
        <p:blipFill rotWithShape="1">
          <a:blip r:embed="rId3">
            <a:alphaModFix/>
          </a:blip>
          <a:srcRect t="71353" r="29681" b="-6131"/>
          <a:stretch/>
        </p:blipFill>
        <p:spPr>
          <a:xfrm>
            <a:off x="6534457" y="0"/>
            <a:ext cx="2609541" cy="1295002"/>
          </a:xfrm>
          <a:prstGeom prst="rect">
            <a:avLst/>
          </a:prstGeom>
          <a:noFill/>
          <a:ln>
            <a:noFill/>
          </a:ln>
        </p:spPr>
      </p:pic>
      <p:sp>
        <p:nvSpPr>
          <p:cNvPr id="171" name="Google Shape;171;p6"/>
          <p:cNvSpPr txBox="1"/>
          <p:nvPr/>
        </p:nvSpPr>
        <p:spPr>
          <a:xfrm>
            <a:off x="7261287" y="1281448"/>
            <a:ext cx="1533900" cy="10020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dk1"/>
              </a:buClr>
              <a:buSzPts val="1400"/>
              <a:buFont typeface="DM Sans"/>
              <a:buNone/>
            </a:pPr>
            <a:r>
              <a:rPr lang="en-US" sz="6000" b="0" i="0" u="none" strike="noStrike" cap="none" dirty="0">
                <a:solidFill>
                  <a:schemeClr val="dk1"/>
                </a:solidFill>
                <a:latin typeface="DM Sans"/>
                <a:ea typeface="DM Sans"/>
                <a:cs typeface="DM Sans"/>
                <a:sym typeface="DM Sans"/>
              </a:rPr>
              <a:t>01</a:t>
            </a:r>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7"/>
          <p:cNvSpPr txBox="1">
            <a:spLocks noGrp="1"/>
          </p:cNvSpPr>
          <p:nvPr>
            <p:ph type="title"/>
          </p:nvPr>
        </p:nvSpPr>
        <p:spPr>
          <a:xfrm>
            <a:off x="1902847" y="241575"/>
            <a:ext cx="3852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US"/>
              <a:t>Problem Statement</a:t>
            </a:r>
            <a:endParaRPr/>
          </a:p>
        </p:txBody>
      </p:sp>
      <p:sp>
        <p:nvSpPr>
          <p:cNvPr id="178" name="Google Shape;178;p7"/>
          <p:cNvSpPr txBox="1">
            <a:spLocks noGrp="1"/>
          </p:cNvSpPr>
          <p:nvPr>
            <p:ph type="subTitle" idx="1"/>
          </p:nvPr>
        </p:nvSpPr>
        <p:spPr>
          <a:xfrm>
            <a:off x="1000725" y="1616309"/>
            <a:ext cx="6222196" cy="468092"/>
          </a:xfrm>
          <a:prstGeom prst="rect">
            <a:avLst/>
          </a:prstGeom>
          <a:noFill/>
          <a:ln>
            <a:noFill/>
          </a:ln>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chemeClr val="bg2">
                    <a:lumMod val="10000"/>
                  </a:schemeClr>
                </a:solidFill>
                <a:effectLst/>
                <a:latin typeface="DM Sans" pitchFamily="2" charset="0"/>
              </a:rPr>
              <a:t>Old system lacks real time data.</a:t>
            </a:r>
          </a:p>
          <a:p>
            <a:pPr marL="139700" indent="0" algn="l"/>
            <a:endParaRPr lang="en-US" b="0" i="0" dirty="0">
              <a:solidFill>
                <a:schemeClr val="bg2">
                  <a:lumMod val="10000"/>
                </a:schemeClr>
              </a:solidFill>
              <a:effectLst/>
              <a:latin typeface="DM Sans" pitchFamily="2" charset="0"/>
            </a:endParaRPr>
          </a:p>
        </p:txBody>
      </p:sp>
      <p:sp>
        <p:nvSpPr>
          <p:cNvPr id="177" name="Google Shape;177;p7"/>
          <p:cNvSpPr txBox="1">
            <a:spLocks noGrp="1"/>
          </p:cNvSpPr>
          <p:nvPr>
            <p:ph type="subTitle" idx="2"/>
          </p:nvPr>
        </p:nvSpPr>
        <p:spPr>
          <a:xfrm>
            <a:off x="621324" y="1159275"/>
            <a:ext cx="4889705" cy="527700"/>
          </a:xfrm>
          <a:prstGeom prst="rect">
            <a:avLst/>
          </a:prstGeom>
          <a:noFill/>
          <a:ln>
            <a:noFill/>
          </a:ln>
        </p:spPr>
        <p:txBody>
          <a:bodyPr spcFirstLastPara="1" wrap="square" lIns="91425" tIns="91425" rIns="91425" bIns="91425" anchor="b" anchorCtr="0">
            <a:noAutofit/>
          </a:bodyPr>
          <a:lstStyle/>
          <a:p>
            <a:pPr marL="342900" lvl="0" indent="-342900" algn="l" rtl="0">
              <a:lnSpc>
                <a:spcPct val="100000"/>
              </a:lnSpc>
              <a:spcBef>
                <a:spcPts val="0"/>
              </a:spcBef>
              <a:spcAft>
                <a:spcPts val="0"/>
              </a:spcAft>
              <a:buSzPts val="2400"/>
              <a:buFont typeface="Arial"/>
              <a:buChar char="•"/>
            </a:pPr>
            <a:r>
              <a:rPr lang="en-US" dirty="0"/>
              <a:t>Lack of real-time data :</a:t>
            </a:r>
            <a:endParaRPr dirty="0"/>
          </a:p>
        </p:txBody>
      </p:sp>
      <p:sp>
        <p:nvSpPr>
          <p:cNvPr id="180" name="Google Shape;180;p7"/>
          <p:cNvSpPr txBox="1"/>
          <p:nvPr/>
        </p:nvSpPr>
        <p:spPr>
          <a:xfrm>
            <a:off x="1125202" y="2753317"/>
            <a:ext cx="6486590" cy="527700"/>
          </a:xfrm>
          <a:prstGeom prst="rect">
            <a:avLst/>
          </a:prstGeom>
          <a:noFill/>
          <a:ln>
            <a:noFill/>
          </a:ln>
        </p:spPr>
        <p:txBody>
          <a:bodyPr spcFirstLastPara="1" wrap="square" lIns="91425" tIns="91425" rIns="91425" bIns="91425" anchor="b"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0" i="0" u="none" strike="noStrike" cap="none" dirty="0">
                <a:solidFill>
                  <a:schemeClr val="hlink"/>
                </a:solidFill>
                <a:latin typeface="Barlow Semi Condensed"/>
                <a:ea typeface="Barlow Semi Condensed"/>
                <a:cs typeface="Barlow Semi Condensed"/>
                <a:sym typeface="Barlow Semi Condensed"/>
              </a:rPr>
              <a:t>Inadequate and mismanaged stocks information:</a:t>
            </a:r>
            <a:endParaRPr dirty="0"/>
          </a:p>
        </p:txBody>
      </p:sp>
      <p:sp>
        <p:nvSpPr>
          <p:cNvPr id="181" name="Google Shape;181;p7"/>
          <p:cNvSpPr txBox="1"/>
          <p:nvPr/>
        </p:nvSpPr>
        <p:spPr>
          <a:xfrm>
            <a:off x="1532208" y="3240763"/>
            <a:ext cx="6079584" cy="758192"/>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chemeClr val="dk1"/>
              </a:buClr>
              <a:buSzPts val="1400"/>
              <a:buFont typeface="Arial" panose="020B0604020202020204" pitchFamily="34" charset="0"/>
              <a:buChar char="•"/>
            </a:pPr>
            <a:r>
              <a:rPr lang="en-US" sz="1400" b="0" i="0" u="none" strike="noStrike" cap="none" dirty="0">
                <a:solidFill>
                  <a:schemeClr val="dk1"/>
                </a:solidFill>
                <a:latin typeface="DM Sans"/>
                <a:ea typeface="DM Sans"/>
                <a:cs typeface="DM Sans"/>
                <a:sym typeface="DM Sans"/>
              </a:rPr>
              <a:t>Timeliness issues with stock information updates.</a:t>
            </a:r>
          </a:p>
          <a:p>
            <a:pPr marL="285750" marR="0" lvl="0" indent="-285750" algn="l" rtl="0">
              <a:lnSpc>
                <a:spcPct val="100000"/>
              </a:lnSpc>
              <a:spcBef>
                <a:spcPts val="0"/>
              </a:spcBef>
              <a:spcAft>
                <a:spcPts val="0"/>
              </a:spcAft>
              <a:buClr>
                <a:schemeClr val="dk1"/>
              </a:buClr>
              <a:buSzPts val="1400"/>
              <a:buFont typeface="Arial" panose="020B0604020202020204" pitchFamily="34" charset="0"/>
              <a:buChar char="•"/>
            </a:pPr>
            <a:endParaRPr dirty="0"/>
          </a:p>
        </p:txBody>
      </p:sp>
      <p:sp>
        <p:nvSpPr>
          <p:cNvPr id="184" name="Google Shape;184;p7"/>
          <p:cNvSpPr txBox="1"/>
          <p:nvPr/>
        </p:nvSpPr>
        <p:spPr>
          <a:xfrm>
            <a:off x="7261287" y="1281448"/>
            <a:ext cx="1533900" cy="10020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dk1"/>
              </a:buClr>
              <a:buSzPts val="1400"/>
              <a:buFont typeface="DM Sans"/>
              <a:buNone/>
            </a:pPr>
            <a:r>
              <a:rPr lang="en-US" sz="6000" b="0" i="0" u="none" strike="noStrike" cap="none" dirty="0">
                <a:solidFill>
                  <a:schemeClr val="dk1"/>
                </a:solidFill>
                <a:latin typeface="DM Sans"/>
                <a:ea typeface="DM Sans"/>
                <a:cs typeface="DM Sans"/>
                <a:sym typeface="DM Sans"/>
              </a:rPr>
              <a:t>02</a:t>
            </a:r>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3" name="Google Shape;193;p8"/>
          <p:cNvSpPr txBox="1">
            <a:spLocks noGrp="1"/>
          </p:cNvSpPr>
          <p:nvPr>
            <p:ph type="title"/>
          </p:nvPr>
        </p:nvSpPr>
        <p:spPr>
          <a:xfrm>
            <a:off x="102981" y="1329521"/>
            <a:ext cx="4103194" cy="406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dirty="0"/>
              <a:t>Accurate inventory tracking</a:t>
            </a:r>
            <a:endParaRPr dirty="0"/>
          </a:p>
        </p:txBody>
      </p:sp>
      <p:sp>
        <p:nvSpPr>
          <p:cNvPr id="189" name="Google Shape;189;p8"/>
          <p:cNvSpPr txBox="1">
            <a:spLocks noGrp="1"/>
          </p:cNvSpPr>
          <p:nvPr>
            <p:ph type="subTitle" idx="1"/>
          </p:nvPr>
        </p:nvSpPr>
        <p:spPr>
          <a:xfrm>
            <a:off x="244597" y="1967858"/>
            <a:ext cx="3456260" cy="1443267"/>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400"/>
              <a:buNone/>
            </a:pPr>
            <a:r>
              <a:rPr lang="en-US" sz="1800" dirty="0"/>
              <a:t>The system shall accurately track inventory levels to ensure enough inventory to meet demand while avoiding excess.</a:t>
            </a:r>
            <a:endParaRPr sz="1800" dirty="0"/>
          </a:p>
        </p:txBody>
      </p:sp>
      <p:sp>
        <p:nvSpPr>
          <p:cNvPr id="190" name="Google Shape;190;p8"/>
          <p:cNvSpPr txBox="1">
            <a:spLocks noGrp="1"/>
          </p:cNvSpPr>
          <p:nvPr>
            <p:ph type="subTitle" idx="2"/>
          </p:nvPr>
        </p:nvSpPr>
        <p:spPr>
          <a:xfrm>
            <a:off x="4720172" y="1967858"/>
            <a:ext cx="3343174" cy="1554658"/>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1800" dirty="0"/>
              <a:t>The system shall manage customer information in an effective way as to increase customer loyalty.</a:t>
            </a:r>
            <a:endParaRPr sz="1800" dirty="0"/>
          </a:p>
        </p:txBody>
      </p:sp>
      <p:sp>
        <p:nvSpPr>
          <p:cNvPr id="192" name="Google Shape;192;p8"/>
          <p:cNvSpPr txBox="1">
            <a:spLocks noGrp="1"/>
          </p:cNvSpPr>
          <p:nvPr>
            <p:ph type="title" idx="3"/>
          </p:nvPr>
        </p:nvSpPr>
        <p:spPr>
          <a:xfrm>
            <a:off x="3418050" y="134632"/>
            <a:ext cx="2098701"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US"/>
              <a:t>Objective</a:t>
            </a:r>
            <a:endParaRPr/>
          </a:p>
        </p:txBody>
      </p:sp>
      <p:sp>
        <p:nvSpPr>
          <p:cNvPr id="191" name="Google Shape;191;p8"/>
          <p:cNvSpPr txBox="1">
            <a:spLocks noGrp="1"/>
          </p:cNvSpPr>
          <p:nvPr>
            <p:ph type="subTitle" idx="4"/>
          </p:nvPr>
        </p:nvSpPr>
        <p:spPr>
          <a:xfrm>
            <a:off x="4720171" y="1488002"/>
            <a:ext cx="3083401" cy="440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b="1" dirty="0"/>
              <a:t>Customer management</a:t>
            </a:r>
            <a:endParaRPr b="1" dirty="0"/>
          </a:p>
        </p:txBody>
      </p:sp>
      <p:cxnSp>
        <p:nvCxnSpPr>
          <p:cNvPr id="194" name="Google Shape;194;p8"/>
          <p:cNvCxnSpPr/>
          <p:nvPr/>
        </p:nvCxnSpPr>
        <p:spPr>
          <a:xfrm>
            <a:off x="244597" y="1928402"/>
            <a:ext cx="3628553" cy="0"/>
          </a:xfrm>
          <a:prstGeom prst="straightConnector1">
            <a:avLst/>
          </a:prstGeom>
          <a:noFill/>
          <a:ln w="19050" cap="flat" cmpd="sng">
            <a:solidFill>
              <a:schemeClr val="dk1"/>
            </a:solidFill>
            <a:prstDash val="solid"/>
            <a:round/>
            <a:headEnd type="none" w="sm" len="sm"/>
            <a:tailEnd type="none" w="sm" len="sm"/>
          </a:ln>
        </p:spPr>
      </p:cxnSp>
      <p:cxnSp>
        <p:nvCxnSpPr>
          <p:cNvPr id="195" name="Google Shape;195;p8"/>
          <p:cNvCxnSpPr/>
          <p:nvPr/>
        </p:nvCxnSpPr>
        <p:spPr>
          <a:xfrm>
            <a:off x="4876035" y="1928402"/>
            <a:ext cx="2771674" cy="0"/>
          </a:xfrm>
          <a:prstGeom prst="straightConnector1">
            <a:avLst/>
          </a:prstGeom>
          <a:noFill/>
          <a:ln w="19050" cap="flat" cmpd="sng">
            <a:solidFill>
              <a:schemeClr val="dk1"/>
            </a:solidFill>
            <a:prstDash val="solid"/>
            <a:round/>
            <a:headEnd type="none" w="sm" len="sm"/>
            <a:tailEnd type="none" w="sm" len="sm"/>
          </a:ln>
        </p:spPr>
      </p:cxnSp>
      <p:sp>
        <p:nvSpPr>
          <p:cNvPr id="196" name="Google Shape;196;p8"/>
          <p:cNvSpPr/>
          <p:nvPr/>
        </p:nvSpPr>
        <p:spPr>
          <a:xfrm>
            <a:off x="2058873" y="449100"/>
            <a:ext cx="132300" cy="1323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7" name="Google Shape;197;p8"/>
          <p:cNvCxnSpPr/>
          <p:nvPr/>
        </p:nvCxnSpPr>
        <p:spPr>
          <a:xfrm>
            <a:off x="2154578" y="515250"/>
            <a:ext cx="1336767" cy="0"/>
          </a:xfrm>
          <a:prstGeom prst="straightConnector1">
            <a:avLst/>
          </a:prstGeom>
          <a:noFill/>
          <a:ln w="19050" cap="flat" cmpd="sng">
            <a:solidFill>
              <a:schemeClr val="dk1"/>
            </a:solidFill>
            <a:prstDash val="solid"/>
            <a:round/>
            <a:headEnd type="none" w="sm" len="sm"/>
            <a:tailEnd type="none" w="sm" len="sm"/>
          </a:ln>
        </p:spPr>
      </p:cxnSp>
      <p:cxnSp>
        <p:nvCxnSpPr>
          <p:cNvPr id="198" name="Google Shape;198;p8"/>
          <p:cNvCxnSpPr/>
          <p:nvPr/>
        </p:nvCxnSpPr>
        <p:spPr>
          <a:xfrm>
            <a:off x="2125023" y="581400"/>
            <a:ext cx="0" cy="748636"/>
          </a:xfrm>
          <a:prstGeom prst="straightConnector1">
            <a:avLst/>
          </a:prstGeom>
          <a:noFill/>
          <a:ln w="19050" cap="flat" cmpd="sng">
            <a:solidFill>
              <a:schemeClr val="dk1"/>
            </a:solidFill>
            <a:prstDash val="solid"/>
            <a:round/>
            <a:headEnd type="none" w="sm" len="sm"/>
            <a:tailEnd type="none" w="sm" len="sm"/>
          </a:ln>
        </p:spPr>
      </p:cxnSp>
      <p:cxnSp>
        <p:nvCxnSpPr>
          <p:cNvPr id="199" name="Google Shape;199;p8"/>
          <p:cNvCxnSpPr/>
          <p:nvPr/>
        </p:nvCxnSpPr>
        <p:spPr>
          <a:xfrm>
            <a:off x="5393078" y="517882"/>
            <a:ext cx="1111631" cy="0"/>
          </a:xfrm>
          <a:prstGeom prst="straightConnector1">
            <a:avLst/>
          </a:prstGeom>
          <a:noFill/>
          <a:ln w="19050" cap="flat" cmpd="sng">
            <a:solidFill>
              <a:schemeClr val="dk1"/>
            </a:solidFill>
            <a:prstDash val="solid"/>
            <a:round/>
            <a:headEnd type="none" w="sm" len="sm"/>
            <a:tailEnd type="none" w="sm" len="sm"/>
          </a:ln>
        </p:spPr>
      </p:cxnSp>
      <p:sp>
        <p:nvSpPr>
          <p:cNvPr id="200" name="Google Shape;200;p8"/>
          <p:cNvSpPr/>
          <p:nvPr/>
        </p:nvSpPr>
        <p:spPr>
          <a:xfrm>
            <a:off x="6438559" y="449100"/>
            <a:ext cx="132300" cy="1323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1" name="Google Shape;201;p8"/>
          <p:cNvCxnSpPr/>
          <p:nvPr/>
        </p:nvCxnSpPr>
        <p:spPr>
          <a:xfrm>
            <a:off x="6506523" y="515250"/>
            <a:ext cx="0" cy="748636"/>
          </a:xfrm>
          <a:prstGeom prst="straightConnector1">
            <a:avLst/>
          </a:prstGeom>
          <a:noFill/>
          <a:ln w="19050" cap="flat" cmpd="sng">
            <a:solidFill>
              <a:schemeClr val="dk1"/>
            </a:solidFill>
            <a:prstDash val="solid"/>
            <a:round/>
            <a:headEnd type="none" w="sm" len="sm"/>
            <a:tailEnd type="none" w="sm" len="sm"/>
          </a:ln>
        </p:spPr>
      </p:cxnSp>
      <p:cxnSp>
        <p:nvCxnSpPr>
          <p:cNvPr id="205" name="Google Shape;205;p8"/>
          <p:cNvCxnSpPr/>
          <p:nvPr/>
        </p:nvCxnSpPr>
        <p:spPr>
          <a:xfrm>
            <a:off x="4293696" y="906627"/>
            <a:ext cx="0" cy="3123485"/>
          </a:xfrm>
          <a:prstGeom prst="straightConnector1">
            <a:avLst/>
          </a:prstGeom>
          <a:noFill/>
          <a:ln w="19050" cap="flat" cmpd="sng">
            <a:solidFill>
              <a:schemeClr val="dk1"/>
            </a:solidFill>
            <a:prstDash val="solid"/>
            <a:round/>
            <a:headEnd type="none" w="sm" len="sm"/>
            <a:tailEnd type="none" w="sm" len="sm"/>
          </a:ln>
        </p:spPr>
      </p:cxnSp>
      <p:sp>
        <p:nvSpPr>
          <p:cNvPr id="206" name="Google Shape;206;p8"/>
          <p:cNvSpPr/>
          <p:nvPr/>
        </p:nvSpPr>
        <p:spPr>
          <a:xfrm>
            <a:off x="4227546" y="906627"/>
            <a:ext cx="132300" cy="1323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5" name="Google Shape;215;p9"/>
          <p:cNvSpPr txBox="1">
            <a:spLocks noGrp="1"/>
          </p:cNvSpPr>
          <p:nvPr>
            <p:ph type="title"/>
          </p:nvPr>
        </p:nvSpPr>
        <p:spPr>
          <a:xfrm>
            <a:off x="1977976" y="1764458"/>
            <a:ext cx="4103194" cy="406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dirty="0"/>
              <a:t>Reporting and analytics</a:t>
            </a:r>
            <a:endParaRPr dirty="0"/>
          </a:p>
        </p:txBody>
      </p:sp>
      <p:sp>
        <p:nvSpPr>
          <p:cNvPr id="211" name="Google Shape;211;p9"/>
          <p:cNvSpPr txBox="1">
            <a:spLocks noGrp="1"/>
          </p:cNvSpPr>
          <p:nvPr>
            <p:ph type="subTitle" idx="1"/>
          </p:nvPr>
        </p:nvSpPr>
        <p:spPr>
          <a:xfrm>
            <a:off x="2407378" y="2297512"/>
            <a:ext cx="3466761" cy="1870169"/>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1800" dirty="0"/>
              <a:t>The system shall provide reports on inventory levels, and stock information to help make data-driven decisions and optimize operations.</a:t>
            </a:r>
            <a:endParaRPr sz="1800" dirty="0"/>
          </a:p>
        </p:txBody>
      </p:sp>
      <p:sp>
        <p:nvSpPr>
          <p:cNvPr id="214" name="Google Shape;214;p9"/>
          <p:cNvSpPr txBox="1">
            <a:spLocks noGrp="1"/>
          </p:cNvSpPr>
          <p:nvPr>
            <p:ph type="title" idx="3"/>
          </p:nvPr>
        </p:nvSpPr>
        <p:spPr>
          <a:xfrm>
            <a:off x="3092853" y="215251"/>
            <a:ext cx="2098701"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US" dirty="0"/>
              <a:t>Objective</a:t>
            </a:r>
            <a:endParaRPr dirty="0"/>
          </a:p>
        </p:txBody>
      </p:sp>
      <p:cxnSp>
        <p:nvCxnSpPr>
          <p:cNvPr id="216" name="Google Shape;216;p9"/>
          <p:cNvCxnSpPr/>
          <p:nvPr/>
        </p:nvCxnSpPr>
        <p:spPr>
          <a:xfrm>
            <a:off x="2489033" y="2171258"/>
            <a:ext cx="3073713" cy="0"/>
          </a:xfrm>
          <a:prstGeom prst="straightConnector1">
            <a:avLst/>
          </a:prstGeom>
          <a:noFill/>
          <a:ln w="19050" cap="flat" cmpd="sng">
            <a:solidFill>
              <a:schemeClr val="dk1"/>
            </a:solidFill>
            <a:prstDash val="solid"/>
            <a:round/>
            <a:headEnd type="none" w="sm" len="sm"/>
            <a:tailEnd type="none" w="sm" len="sm"/>
          </a:ln>
        </p:spPr>
      </p:cxnSp>
      <p:sp>
        <p:nvSpPr>
          <p:cNvPr id="218" name="Google Shape;218;p9"/>
          <p:cNvSpPr/>
          <p:nvPr/>
        </p:nvSpPr>
        <p:spPr>
          <a:xfrm>
            <a:off x="4074609" y="889568"/>
            <a:ext cx="132300" cy="1323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20" name="Google Shape;220;p9"/>
          <p:cNvCxnSpPr/>
          <p:nvPr/>
        </p:nvCxnSpPr>
        <p:spPr>
          <a:xfrm>
            <a:off x="4140759" y="889568"/>
            <a:ext cx="0" cy="748636"/>
          </a:xfrm>
          <a:prstGeom prst="straightConnector1">
            <a:avLst/>
          </a:prstGeom>
          <a:noFill/>
          <a:ln w="19050" cap="flat" cmpd="sng">
            <a:solidFill>
              <a:schemeClr val="dk1"/>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0"/>
          <p:cNvSpPr txBox="1">
            <a:spLocks noGrp="1"/>
          </p:cNvSpPr>
          <p:nvPr>
            <p:ph type="title"/>
          </p:nvPr>
        </p:nvSpPr>
        <p:spPr>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US"/>
              <a:t>Methodology</a:t>
            </a:r>
            <a:endParaRPr/>
          </a:p>
        </p:txBody>
      </p:sp>
      <p:sp>
        <p:nvSpPr>
          <p:cNvPr id="229" name="Google Shape;229;p10"/>
          <p:cNvSpPr txBox="1">
            <a:spLocks noGrp="1"/>
          </p:cNvSpPr>
          <p:nvPr>
            <p:ph type="title" idx="2"/>
          </p:nvPr>
        </p:nvSpPr>
        <p:spPr>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US"/>
              <a:t>02</a:t>
            </a:r>
            <a:endParaRPr/>
          </a:p>
        </p:txBody>
      </p:sp>
      <p:sp>
        <p:nvSpPr>
          <p:cNvPr id="230" name="Google Shape;230;p10"/>
          <p:cNvSpPr txBox="1">
            <a:spLocks noGrp="1"/>
          </p:cNvSpPr>
          <p:nvPr>
            <p:ph type="subTitle" idx="1"/>
          </p:nvPr>
        </p:nvSpPr>
        <p:spPr>
          <a:xfrm>
            <a:off x="190491" y="3212609"/>
            <a:ext cx="5211017" cy="72261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US" dirty="0"/>
              <a:t>Development Methodology, Requirement analysis</a:t>
            </a:r>
          </a:p>
          <a:p>
            <a:pPr marL="0" lvl="0" indent="0" algn="ctr" rtl="0">
              <a:lnSpc>
                <a:spcPct val="100000"/>
              </a:lnSpc>
              <a:spcBef>
                <a:spcPts val="0"/>
              </a:spcBef>
              <a:spcAft>
                <a:spcPts val="0"/>
              </a:spcAft>
              <a:buSzPts val="1400"/>
              <a:buNone/>
            </a:pPr>
            <a:r>
              <a:rPr lang="en-US" dirty="0"/>
              <a:t>Data Modelling, Process Modelling</a:t>
            </a:r>
          </a:p>
        </p:txBody>
      </p:sp>
      <p:cxnSp>
        <p:nvCxnSpPr>
          <p:cNvPr id="232" name="Google Shape;232;p10"/>
          <p:cNvCxnSpPr/>
          <p:nvPr/>
        </p:nvCxnSpPr>
        <p:spPr>
          <a:xfrm>
            <a:off x="800100" y="3147341"/>
            <a:ext cx="3991800" cy="0"/>
          </a:xfrm>
          <a:prstGeom prst="straightConnector1">
            <a:avLst/>
          </a:prstGeom>
          <a:noFill/>
          <a:ln w="19050" cap="flat" cmpd="sng">
            <a:solidFill>
              <a:schemeClr val="dk1"/>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dur="1750">
        <p14:ferris dir="l"/>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701</TotalTime>
  <Words>592</Words>
  <Application>Microsoft Office PowerPoint</Application>
  <PresentationFormat>On-screen Show (16:9)</PresentationFormat>
  <Paragraphs>97</Paragraphs>
  <Slides>17</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Wingdings 3</vt:lpstr>
      <vt:lpstr>Nunito Light</vt:lpstr>
      <vt:lpstr>Calibri</vt:lpstr>
      <vt:lpstr>DM Sans</vt:lpstr>
      <vt:lpstr>Bebas Neue</vt:lpstr>
      <vt:lpstr>Barlow Semi Condensed</vt:lpstr>
      <vt:lpstr>Arial</vt:lpstr>
      <vt:lpstr>Anaheim</vt:lpstr>
      <vt:lpstr>PT Sans</vt:lpstr>
      <vt:lpstr>Times New Roman</vt:lpstr>
      <vt:lpstr>Trebuchet MS</vt:lpstr>
      <vt:lpstr>Facet</vt:lpstr>
      <vt:lpstr>Project Work – Final Defense</vt:lpstr>
      <vt:lpstr>01</vt:lpstr>
      <vt:lpstr>About Project</vt:lpstr>
      <vt:lpstr>Introduction</vt:lpstr>
      <vt:lpstr>Problem Statement</vt:lpstr>
      <vt:lpstr>Problem Statement</vt:lpstr>
      <vt:lpstr>Accurate inventory tracking</vt:lpstr>
      <vt:lpstr>Reporting and analytics</vt:lpstr>
      <vt:lpstr>Methodology</vt:lpstr>
      <vt:lpstr>PowerPoint Presentation</vt:lpstr>
      <vt:lpstr>Requirement Analysis</vt:lpstr>
      <vt:lpstr>Requirement Analysis</vt:lpstr>
      <vt:lpstr>Data Modelling (ER- Diagram)</vt:lpstr>
      <vt:lpstr>Process modelling (Context Diagram)</vt:lpstr>
      <vt:lpstr>Implementation tools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Work – Proposal Defense</dc:title>
  <cp:lastModifiedBy>Samrajya Pratap Rana</cp:lastModifiedBy>
  <cp:revision>58</cp:revision>
  <dcterms:modified xsi:type="dcterms:W3CDTF">2024-02-03T19:41:52Z</dcterms:modified>
</cp:coreProperties>
</file>