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74" r:id="rId3"/>
    <p:sldId id="258" r:id="rId4"/>
    <p:sldId id="256" r:id="rId5"/>
    <p:sldId id="263" r:id="rId6"/>
    <p:sldId id="265" r:id="rId7"/>
    <p:sldId id="266" r:id="rId8"/>
    <p:sldId id="270" r:id="rId9"/>
    <p:sldId id="267" r:id="rId10"/>
    <p:sldId id="260" r:id="rId11"/>
    <p:sldId id="272" r:id="rId12"/>
    <p:sldId id="273" r:id="rId13"/>
    <p:sldId id="261" r:id="rId14"/>
    <p:sldId id="275" r:id="rId1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628" autoAdjust="0"/>
  </p:normalViewPr>
  <p:slideViewPr>
    <p:cSldViewPr snapToGrid="0">
      <p:cViewPr varScale="1">
        <p:scale>
          <a:sx n="111" d="100"/>
          <a:sy n="111"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Score</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Sheet1!$A$2:$A$10</c:f>
              <c:strCache>
                <c:ptCount val="9"/>
                <c:pt idx="0">
                  <c:v>Logistic(ridge)</c:v>
                </c:pt>
                <c:pt idx="1">
                  <c:v>Naïve Bayes</c:v>
                </c:pt>
                <c:pt idx="2">
                  <c:v>SVM</c:v>
                </c:pt>
                <c:pt idx="3">
                  <c:v>Logistic</c:v>
                </c:pt>
                <c:pt idx="4">
                  <c:v>Extra Tree</c:v>
                </c:pt>
                <c:pt idx="5">
                  <c:v>Logistic(lasso)</c:v>
                </c:pt>
                <c:pt idx="6">
                  <c:v>Random Forest</c:v>
                </c:pt>
                <c:pt idx="7">
                  <c:v>KNN</c:v>
                </c:pt>
                <c:pt idx="8">
                  <c:v>Baseline</c:v>
                </c:pt>
              </c:strCache>
            </c:strRef>
          </c:cat>
          <c:val>
            <c:numRef>
              <c:f>Sheet1!$B$2:$B$10</c:f>
              <c:numCache>
                <c:formatCode>General</c:formatCode>
                <c:ptCount val="9"/>
                <c:pt idx="0">
                  <c:v>0.77</c:v>
                </c:pt>
                <c:pt idx="1">
                  <c:v>0.74</c:v>
                </c:pt>
                <c:pt idx="2">
                  <c:v>0.73</c:v>
                </c:pt>
                <c:pt idx="3">
                  <c:v>0.73</c:v>
                </c:pt>
                <c:pt idx="4">
                  <c:v>0.72</c:v>
                </c:pt>
                <c:pt idx="5">
                  <c:v>0.72</c:v>
                </c:pt>
                <c:pt idx="6">
                  <c:v>0.68</c:v>
                </c:pt>
                <c:pt idx="7">
                  <c:v>0.64</c:v>
                </c:pt>
                <c:pt idx="8">
                  <c:v>0.5</c:v>
                </c:pt>
              </c:numCache>
            </c:numRef>
          </c:val>
          <c:extLst>
            <c:ext xmlns:c16="http://schemas.microsoft.com/office/drawing/2014/chart" uri="{C3380CC4-5D6E-409C-BE32-E72D297353CC}">
              <c16:uniqueId val="{00000000-DC68-4AA2-A038-E367C478957A}"/>
            </c:ext>
          </c:extLst>
        </c:ser>
        <c:dLbls>
          <c:showLegendKey val="0"/>
          <c:showVal val="0"/>
          <c:showCatName val="0"/>
          <c:showSerName val="0"/>
          <c:showPercent val="0"/>
          <c:showBubbleSize val="0"/>
        </c:dLbls>
        <c:gapWidth val="164"/>
        <c:overlap val="-22"/>
        <c:axId val="529126368"/>
        <c:axId val="529123624"/>
      </c:barChart>
      <c:catAx>
        <c:axId val="529126368"/>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9123624"/>
        <c:crosses val="autoZero"/>
        <c:auto val="1"/>
        <c:lblAlgn val="ctr"/>
        <c:lblOffset val="100"/>
        <c:noMultiLvlLbl val="0"/>
      </c:catAx>
      <c:valAx>
        <c:axId val="5291236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912636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0" baseline="0">
                <a:solidFill>
                  <a:schemeClr val="tx1">
                    <a:lumMod val="65000"/>
                    <a:lumOff val="35000"/>
                  </a:schemeClr>
                </a:solidFill>
                <a:latin typeface="+mn-lt"/>
                <a:ea typeface="+mn-ea"/>
                <a:cs typeface="+mn-cs"/>
              </a:defRPr>
            </a:pPr>
            <a:r>
              <a:rPr lang="en-GB" sz="2800" b="1" dirty="0"/>
              <a:t>Feature _Importance</a:t>
            </a:r>
          </a:p>
        </c:rich>
      </c:tx>
      <c:overlay val="0"/>
      <c:spPr>
        <a:noFill/>
        <a:ln>
          <a:noFill/>
        </a:ln>
        <a:effectLst/>
      </c:spPr>
      <c:txPr>
        <a:bodyPr rot="0" spcFirstLastPara="1" vertOverflow="ellipsis" vert="horz" wrap="square" anchor="ctr" anchorCtr="1"/>
        <a:lstStyle/>
        <a:p>
          <a:pPr>
            <a:defRPr sz="2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Sheet1!$D$9</c:f>
              <c:strCache>
                <c:ptCount val="1"/>
                <c:pt idx="0">
                  <c:v>ExtraTree</c:v>
                </c:pt>
              </c:strCache>
            </c:strRef>
          </c:tx>
          <c:spPr>
            <a:solidFill>
              <a:schemeClr val="accent1"/>
            </a:solidFill>
            <a:ln>
              <a:noFill/>
            </a:ln>
            <a:effectLst/>
          </c:spPr>
          <c:invertIfNegative val="0"/>
          <c:cat>
            <c:strRef>
              <c:f>Sheet1!$C$10:$C$19</c:f>
              <c:strCache>
                <c:ptCount val="10"/>
                <c:pt idx="0">
                  <c:v>consmr_price_indx</c:v>
                </c:pt>
                <c:pt idx="1">
                  <c:v>communication_type_cellular</c:v>
                </c:pt>
                <c:pt idx="2">
                  <c:v>month_jul</c:v>
                </c:pt>
                <c:pt idx="3">
                  <c:v>conmrs_confidnc_indx</c:v>
                </c:pt>
                <c:pt idx="4">
                  <c:v>age</c:v>
                </c:pt>
                <c:pt idx="5">
                  <c:v>job_technician</c:v>
                </c:pt>
                <c:pt idx="6">
                  <c:v>month_jun</c:v>
                </c:pt>
                <c:pt idx="7">
                  <c:v>month_mar</c:v>
                </c:pt>
                <c:pt idx="8">
                  <c:v>job_admin</c:v>
                </c:pt>
                <c:pt idx="9">
                  <c:v>n_days_clcontact_prev_campaign</c:v>
                </c:pt>
              </c:strCache>
            </c:strRef>
          </c:cat>
          <c:val>
            <c:numRef>
              <c:f>Sheet1!$D$10:$D$19</c:f>
              <c:numCache>
                <c:formatCode>General</c:formatCode>
                <c:ptCount val="10"/>
                <c:pt idx="0">
                  <c:v>2.3E-2</c:v>
                </c:pt>
                <c:pt idx="1">
                  <c:v>7.4999999999999997E-2</c:v>
                </c:pt>
                <c:pt idx="2">
                  <c:v>1.2999999999999999E-2</c:v>
                </c:pt>
                <c:pt idx="3">
                  <c:v>0.03</c:v>
                </c:pt>
                <c:pt idx="4">
                  <c:v>0.01</c:v>
                </c:pt>
                <c:pt idx="5">
                  <c:v>8.9999999999999993E-3</c:v>
                </c:pt>
                <c:pt idx="6">
                  <c:v>2.7E-2</c:v>
                </c:pt>
                <c:pt idx="7">
                  <c:v>1.2999999999999999E-2</c:v>
                </c:pt>
                <c:pt idx="8">
                  <c:v>2.4E-2</c:v>
                </c:pt>
                <c:pt idx="9">
                  <c:v>3.9E-2</c:v>
                </c:pt>
              </c:numCache>
            </c:numRef>
          </c:val>
          <c:extLst>
            <c:ext xmlns:c16="http://schemas.microsoft.com/office/drawing/2014/chart" uri="{C3380CC4-5D6E-409C-BE32-E72D297353CC}">
              <c16:uniqueId val="{00000000-26FB-48C4-9B64-4BF23DF48A53}"/>
            </c:ext>
          </c:extLst>
        </c:ser>
        <c:ser>
          <c:idx val="1"/>
          <c:order val="1"/>
          <c:tx>
            <c:strRef>
              <c:f>Sheet1!$E$9</c:f>
              <c:strCache>
                <c:ptCount val="1"/>
                <c:pt idx="0">
                  <c:v>Logistic(Lasso)</c:v>
                </c:pt>
              </c:strCache>
            </c:strRef>
          </c:tx>
          <c:spPr>
            <a:solidFill>
              <a:schemeClr val="accent2"/>
            </a:solidFill>
            <a:ln>
              <a:noFill/>
            </a:ln>
            <a:effectLst/>
          </c:spPr>
          <c:invertIfNegative val="0"/>
          <c:cat>
            <c:strRef>
              <c:f>Sheet1!$C$10:$C$19</c:f>
              <c:strCache>
                <c:ptCount val="10"/>
                <c:pt idx="0">
                  <c:v>consmr_price_indx</c:v>
                </c:pt>
                <c:pt idx="1">
                  <c:v>communication_type_cellular</c:v>
                </c:pt>
                <c:pt idx="2">
                  <c:v>month_jul</c:v>
                </c:pt>
                <c:pt idx="3">
                  <c:v>conmrs_confidnc_indx</c:v>
                </c:pt>
                <c:pt idx="4">
                  <c:v>age</c:v>
                </c:pt>
                <c:pt idx="5">
                  <c:v>job_technician</c:v>
                </c:pt>
                <c:pt idx="6">
                  <c:v>month_jun</c:v>
                </c:pt>
                <c:pt idx="7">
                  <c:v>month_mar</c:v>
                </c:pt>
                <c:pt idx="8">
                  <c:v>job_admin</c:v>
                </c:pt>
                <c:pt idx="9">
                  <c:v>n_days_clcontact_prev_campaign</c:v>
                </c:pt>
              </c:strCache>
            </c:strRef>
          </c:cat>
          <c:val>
            <c:numRef>
              <c:f>Sheet1!$E$10:$E$19</c:f>
              <c:numCache>
                <c:formatCode>General</c:formatCode>
                <c:ptCount val="10"/>
                <c:pt idx="0">
                  <c:v>0.39800000000000002</c:v>
                </c:pt>
                <c:pt idx="1">
                  <c:v>0</c:v>
                </c:pt>
                <c:pt idx="2">
                  <c:v>4.7E-2</c:v>
                </c:pt>
                <c:pt idx="3">
                  <c:v>7.6999999999999999E-2</c:v>
                </c:pt>
                <c:pt idx="4">
                  <c:v>5.0999999999999997E-2</c:v>
                </c:pt>
                <c:pt idx="5">
                  <c:v>4.3999999999999997E-2</c:v>
                </c:pt>
                <c:pt idx="6">
                  <c:v>0.04</c:v>
                </c:pt>
                <c:pt idx="7">
                  <c:v>9.6000000000000002E-2</c:v>
                </c:pt>
                <c:pt idx="8">
                  <c:v>2.9000000000000001E-2</c:v>
                </c:pt>
                <c:pt idx="9">
                  <c:v>0.20100000000000001</c:v>
                </c:pt>
              </c:numCache>
            </c:numRef>
          </c:val>
          <c:extLst>
            <c:ext xmlns:c16="http://schemas.microsoft.com/office/drawing/2014/chart" uri="{C3380CC4-5D6E-409C-BE32-E72D297353CC}">
              <c16:uniqueId val="{00000001-26FB-48C4-9B64-4BF23DF48A53}"/>
            </c:ext>
          </c:extLst>
        </c:ser>
        <c:ser>
          <c:idx val="2"/>
          <c:order val="2"/>
          <c:tx>
            <c:strRef>
              <c:f>Sheet1!$F$9</c:f>
              <c:strCache>
                <c:ptCount val="1"/>
                <c:pt idx="0">
                  <c:v>Logistic(Ridge)</c:v>
                </c:pt>
              </c:strCache>
            </c:strRef>
          </c:tx>
          <c:spPr>
            <a:solidFill>
              <a:schemeClr val="accent3"/>
            </a:solidFill>
            <a:ln>
              <a:noFill/>
            </a:ln>
            <a:effectLst/>
          </c:spPr>
          <c:invertIfNegative val="0"/>
          <c:cat>
            <c:strRef>
              <c:f>Sheet1!$C$10:$C$19</c:f>
              <c:strCache>
                <c:ptCount val="10"/>
                <c:pt idx="0">
                  <c:v>consmr_price_indx</c:v>
                </c:pt>
                <c:pt idx="1">
                  <c:v>communication_type_cellular</c:v>
                </c:pt>
                <c:pt idx="2">
                  <c:v>month_jul</c:v>
                </c:pt>
                <c:pt idx="3">
                  <c:v>conmrs_confidnc_indx</c:v>
                </c:pt>
                <c:pt idx="4">
                  <c:v>age</c:v>
                </c:pt>
                <c:pt idx="5">
                  <c:v>job_technician</c:v>
                </c:pt>
                <c:pt idx="6">
                  <c:v>month_jun</c:v>
                </c:pt>
                <c:pt idx="7">
                  <c:v>month_mar</c:v>
                </c:pt>
                <c:pt idx="8">
                  <c:v>job_admin</c:v>
                </c:pt>
                <c:pt idx="9">
                  <c:v>n_days_clcontact_prev_campaign</c:v>
                </c:pt>
              </c:strCache>
            </c:strRef>
          </c:cat>
          <c:val>
            <c:numRef>
              <c:f>Sheet1!$F$10:$F$19</c:f>
              <c:numCache>
                <c:formatCode>General</c:formatCode>
                <c:ptCount val="10"/>
                <c:pt idx="0">
                  <c:v>0.14000000000000001</c:v>
                </c:pt>
                <c:pt idx="1">
                  <c:v>4.1000000000000002E-2</c:v>
                </c:pt>
                <c:pt idx="2">
                  <c:v>3.6999999999999998E-2</c:v>
                </c:pt>
                <c:pt idx="3">
                  <c:v>3.4000000000000002E-2</c:v>
                </c:pt>
                <c:pt idx="4">
                  <c:v>3.1E-2</c:v>
                </c:pt>
                <c:pt idx="5">
                  <c:v>2.5000000000000001E-2</c:v>
                </c:pt>
                <c:pt idx="6">
                  <c:v>2.3E-2</c:v>
                </c:pt>
                <c:pt idx="7">
                  <c:v>0.02</c:v>
                </c:pt>
                <c:pt idx="8">
                  <c:v>1.7999999999999999E-2</c:v>
                </c:pt>
                <c:pt idx="9">
                  <c:v>1.7000000000000001E-2</c:v>
                </c:pt>
              </c:numCache>
            </c:numRef>
          </c:val>
          <c:extLst>
            <c:ext xmlns:c16="http://schemas.microsoft.com/office/drawing/2014/chart" uri="{C3380CC4-5D6E-409C-BE32-E72D297353CC}">
              <c16:uniqueId val="{00000002-26FB-48C4-9B64-4BF23DF48A53}"/>
            </c:ext>
          </c:extLst>
        </c:ser>
        <c:ser>
          <c:idx val="3"/>
          <c:order val="3"/>
          <c:tx>
            <c:strRef>
              <c:f>Sheet1!$G$9</c:f>
              <c:strCache>
                <c:ptCount val="1"/>
                <c:pt idx="0">
                  <c:v>RandomForest</c:v>
                </c:pt>
              </c:strCache>
            </c:strRef>
          </c:tx>
          <c:spPr>
            <a:solidFill>
              <a:schemeClr val="accent4"/>
            </a:solidFill>
            <a:ln>
              <a:noFill/>
            </a:ln>
            <a:effectLst/>
          </c:spPr>
          <c:invertIfNegative val="0"/>
          <c:cat>
            <c:strRef>
              <c:f>Sheet1!$C$10:$C$19</c:f>
              <c:strCache>
                <c:ptCount val="10"/>
                <c:pt idx="0">
                  <c:v>consmr_price_indx</c:v>
                </c:pt>
                <c:pt idx="1">
                  <c:v>communication_type_cellular</c:v>
                </c:pt>
                <c:pt idx="2">
                  <c:v>month_jul</c:v>
                </c:pt>
                <c:pt idx="3">
                  <c:v>conmrs_confidnc_indx</c:v>
                </c:pt>
                <c:pt idx="4">
                  <c:v>age</c:v>
                </c:pt>
                <c:pt idx="5">
                  <c:v>job_technician</c:v>
                </c:pt>
                <c:pt idx="6">
                  <c:v>month_jun</c:v>
                </c:pt>
                <c:pt idx="7">
                  <c:v>month_mar</c:v>
                </c:pt>
                <c:pt idx="8">
                  <c:v>job_admin</c:v>
                </c:pt>
                <c:pt idx="9">
                  <c:v>n_days_clcontact_prev_campaign</c:v>
                </c:pt>
              </c:strCache>
            </c:strRef>
          </c:cat>
          <c:val>
            <c:numRef>
              <c:f>Sheet1!$G$10:$G$19</c:f>
              <c:numCache>
                <c:formatCode>General</c:formatCode>
                <c:ptCount val="10"/>
                <c:pt idx="0">
                  <c:v>4.3999999999999997E-2</c:v>
                </c:pt>
                <c:pt idx="1">
                  <c:v>2.4E-2</c:v>
                </c:pt>
                <c:pt idx="2">
                  <c:v>1.0999999999999999E-2</c:v>
                </c:pt>
                <c:pt idx="3">
                  <c:v>5.2999999999999999E-2</c:v>
                </c:pt>
                <c:pt idx="4">
                  <c:v>5.5E-2</c:v>
                </c:pt>
                <c:pt idx="5">
                  <c:v>1.4E-2</c:v>
                </c:pt>
                <c:pt idx="6">
                  <c:v>1.0999999999999999E-2</c:v>
                </c:pt>
                <c:pt idx="7">
                  <c:v>3.0000000000000001E-3</c:v>
                </c:pt>
                <c:pt idx="8">
                  <c:v>2.7E-2</c:v>
                </c:pt>
                <c:pt idx="9">
                  <c:v>0.04</c:v>
                </c:pt>
              </c:numCache>
            </c:numRef>
          </c:val>
          <c:extLst>
            <c:ext xmlns:c16="http://schemas.microsoft.com/office/drawing/2014/chart" uri="{C3380CC4-5D6E-409C-BE32-E72D297353CC}">
              <c16:uniqueId val="{00000003-26FB-48C4-9B64-4BF23DF48A53}"/>
            </c:ext>
          </c:extLst>
        </c:ser>
        <c:ser>
          <c:idx val="4"/>
          <c:order val="4"/>
          <c:tx>
            <c:strRef>
              <c:f>Sheet1!$H$9</c:f>
              <c:strCache>
                <c:ptCount val="1"/>
                <c:pt idx="0">
                  <c:v>SVM</c:v>
                </c:pt>
              </c:strCache>
            </c:strRef>
          </c:tx>
          <c:spPr>
            <a:solidFill>
              <a:schemeClr val="accent5"/>
            </a:solidFill>
            <a:ln>
              <a:noFill/>
            </a:ln>
            <a:effectLst/>
          </c:spPr>
          <c:invertIfNegative val="0"/>
          <c:cat>
            <c:strRef>
              <c:f>Sheet1!$C$10:$C$19</c:f>
              <c:strCache>
                <c:ptCount val="10"/>
                <c:pt idx="0">
                  <c:v>consmr_price_indx</c:v>
                </c:pt>
                <c:pt idx="1">
                  <c:v>communication_type_cellular</c:v>
                </c:pt>
                <c:pt idx="2">
                  <c:v>month_jul</c:v>
                </c:pt>
                <c:pt idx="3">
                  <c:v>conmrs_confidnc_indx</c:v>
                </c:pt>
                <c:pt idx="4">
                  <c:v>age</c:v>
                </c:pt>
                <c:pt idx="5">
                  <c:v>job_technician</c:v>
                </c:pt>
                <c:pt idx="6">
                  <c:v>month_jun</c:v>
                </c:pt>
                <c:pt idx="7">
                  <c:v>month_mar</c:v>
                </c:pt>
                <c:pt idx="8">
                  <c:v>job_admin</c:v>
                </c:pt>
                <c:pt idx="9">
                  <c:v>n_days_clcontact_prev_campaign</c:v>
                </c:pt>
              </c:strCache>
            </c:strRef>
          </c:cat>
          <c:val>
            <c:numRef>
              <c:f>Sheet1!$H$10:$H$19</c:f>
              <c:numCache>
                <c:formatCode>General</c:formatCode>
                <c:ptCount val="10"/>
                <c:pt idx="0">
                  <c:v>3.6999999999999998E-2</c:v>
                </c:pt>
                <c:pt idx="1">
                  <c:v>8.7999999999999995E-2</c:v>
                </c:pt>
                <c:pt idx="2">
                  <c:v>0.03</c:v>
                </c:pt>
                <c:pt idx="3">
                  <c:v>7.0000000000000007E-2</c:v>
                </c:pt>
                <c:pt idx="4">
                  <c:v>0.08</c:v>
                </c:pt>
                <c:pt idx="5">
                  <c:v>1.4999999999999999E-2</c:v>
                </c:pt>
                <c:pt idx="6">
                  <c:v>0.107</c:v>
                </c:pt>
                <c:pt idx="7">
                  <c:v>9.4E-2</c:v>
                </c:pt>
                <c:pt idx="8">
                  <c:v>5.1999999999999998E-2</c:v>
                </c:pt>
                <c:pt idx="9">
                  <c:v>0.105</c:v>
                </c:pt>
              </c:numCache>
            </c:numRef>
          </c:val>
          <c:extLst>
            <c:ext xmlns:c16="http://schemas.microsoft.com/office/drawing/2014/chart" uri="{C3380CC4-5D6E-409C-BE32-E72D297353CC}">
              <c16:uniqueId val="{00000004-26FB-48C4-9B64-4BF23DF48A53}"/>
            </c:ext>
          </c:extLst>
        </c:ser>
        <c:dLbls>
          <c:showLegendKey val="0"/>
          <c:showVal val="0"/>
          <c:showCatName val="0"/>
          <c:showSerName val="0"/>
          <c:showPercent val="0"/>
          <c:showBubbleSize val="0"/>
        </c:dLbls>
        <c:gapWidth val="219"/>
        <c:overlap val="-27"/>
        <c:axId val="690700128"/>
        <c:axId val="690703264"/>
      </c:barChart>
      <c:catAx>
        <c:axId val="690700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90703264"/>
        <c:crosses val="autoZero"/>
        <c:auto val="1"/>
        <c:lblAlgn val="ctr"/>
        <c:lblOffset val="100"/>
        <c:noMultiLvlLbl val="0"/>
      </c:catAx>
      <c:valAx>
        <c:axId val="690703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07001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0.05668</cdr:x>
      <cdr:y>0.0372</cdr:y>
    </cdr:from>
    <cdr:to>
      <cdr:x>0.13933</cdr:x>
      <cdr:y>0.18733</cdr:y>
    </cdr:to>
    <cdr:sp macro="" textlink="">
      <cdr:nvSpPr>
        <cdr:cNvPr id="2" name="TextBox 1"/>
        <cdr:cNvSpPr txBox="1"/>
      </cdr:nvSpPr>
      <cdr:spPr>
        <a:xfrm xmlns:a="http://schemas.openxmlformats.org/drawingml/2006/main">
          <a:off x="627171" y="226546"/>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GB"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GB"/>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E6871793-A32F-42F0-A329-85F3B40AB6FC}" type="datetimeFigureOut">
              <a:rPr lang="en-GB" smtClean="0"/>
              <a:t>28/08/2018</a:t>
            </a:fld>
            <a:endParaRPr lang="en-GB"/>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GB"/>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GB"/>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039C1558-887C-49D4-946B-890D0A9B9F09}" type="slidenum">
              <a:rPr lang="en-GB" smtClean="0"/>
              <a:t>‹#›</a:t>
            </a:fld>
            <a:endParaRPr lang="en-GB"/>
          </a:p>
        </p:txBody>
      </p:sp>
    </p:spTree>
    <p:extLst>
      <p:ext uri="{BB962C8B-B14F-4D97-AF65-F5344CB8AC3E}">
        <p14:creationId xmlns:p14="http://schemas.microsoft.com/office/powerpoint/2010/main" val="3805624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Data Exploration</a:t>
            </a:r>
          </a:p>
          <a:p>
            <a:r>
              <a:rPr lang="en-GB" sz="1300" dirty="0"/>
              <a:t>The dataset comes from </a:t>
            </a:r>
            <a:r>
              <a:rPr lang="en-GB" sz="1300" dirty="0" err="1"/>
              <a:t>Kaggle</a:t>
            </a:r>
            <a:r>
              <a:rPr lang="en-GB" sz="1300" dirty="0"/>
              <a:t>, </a:t>
            </a:r>
          </a:p>
          <a:p>
            <a:r>
              <a:rPr lang="en-GB" sz="1300" dirty="0"/>
              <a:t>Related to direct marketing campaigns (phone calls) of a Portuguese banking institution. </a:t>
            </a:r>
          </a:p>
          <a:p>
            <a:r>
              <a:rPr lang="en-GB" sz="1300" dirty="0"/>
              <a:t>More than one contact to the same client was required, in order to access if the product (bank term deposit) would be ('yes') or not ('no') subscribed.</a:t>
            </a:r>
          </a:p>
          <a:p>
            <a:r>
              <a:rPr lang="en-GB" sz="1300" dirty="0"/>
              <a:t>Goal: The classification goal is to predict whether the client will subscribe (1/0) to a term deposit (variable y). </a:t>
            </a:r>
          </a:p>
          <a:p>
            <a:endParaRPr lang="en-GB" dirty="0"/>
          </a:p>
        </p:txBody>
      </p:sp>
      <p:sp>
        <p:nvSpPr>
          <p:cNvPr id="4" name="Slide Number Placeholder 3"/>
          <p:cNvSpPr>
            <a:spLocks noGrp="1"/>
          </p:cNvSpPr>
          <p:nvPr>
            <p:ph type="sldNum" sz="quarter" idx="10"/>
          </p:nvPr>
        </p:nvSpPr>
        <p:spPr/>
        <p:txBody>
          <a:bodyPr/>
          <a:lstStyle/>
          <a:p>
            <a:fld id="{039C1558-887C-49D4-946B-890D0A9B9F09}" type="slidenum">
              <a:rPr lang="en-GB" smtClean="0"/>
              <a:t>1</a:t>
            </a:fld>
            <a:endParaRPr lang="en-GB"/>
          </a:p>
        </p:txBody>
      </p:sp>
    </p:spTree>
    <p:extLst>
      <p:ext uri="{BB962C8B-B14F-4D97-AF65-F5344CB8AC3E}">
        <p14:creationId xmlns:p14="http://schemas.microsoft.com/office/powerpoint/2010/main" val="2931977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300" b="1" dirty="0"/>
              <a:t>blue</a:t>
            </a:r>
            <a:r>
              <a:rPr lang="en-GB" sz="1300" dirty="0"/>
              <a:t>-</a:t>
            </a:r>
            <a:r>
              <a:rPr lang="en-GB" sz="1300" b="1" dirty="0"/>
              <a:t>collar</a:t>
            </a:r>
            <a:r>
              <a:rPr lang="en-GB" sz="1300" dirty="0"/>
              <a:t> worker, whose job requires manual </a:t>
            </a:r>
            <a:r>
              <a:rPr lang="en-GB" sz="1300" dirty="0" err="1"/>
              <a:t>labor</a:t>
            </a:r>
            <a:r>
              <a:rPr lang="en-GB" sz="1300" dirty="0"/>
              <a:t> </a:t>
            </a:r>
            <a:endParaRPr lang="en-GB" dirty="0"/>
          </a:p>
        </p:txBody>
      </p:sp>
      <p:sp>
        <p:nvSpPr>
          <p:cNvPr id="4" name="Slide Number Placeholder 3"/>
          <p:cNvSpPr>
            <a:spLocks noGrp="1"/>
          </p:cNvSpPr>
          <p:nvPr>
            <p:ph type="sldNum" sz="quarter" idx="10"/>
          </p:nvPr>
        </p:nvSpPr>
        <p:spPr/>
        <p:txBody>
          <a:bodyPr/>
          <a:lstStyle/>
          <a:p>
            <a:fld id="{039C1558-887C-49D4-946B-890D0A9B9F09}" type="slidenum">
              <a:rPr lang="en-GB" smtClean="0"/>
              <a:t>4</a:t>
            </a:fld>
            <a:endParaRPr lang="en-GB"/>
          </a:p>
        </p:txBody>
      </p:sp>
    </p:spTree>
    <p:extLst>
      <p:ext uri="{BB962C8B-B14F-4D97-AF65-F5344CB8AC3E}">
        <p14:creationId xmlns:p14="http://schemas.microsoft.com/office/powerpoint/2010/main" val="3250529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GB" sz="1300" dirty="0"/>
              <a:t>Majority of them use the web and are mobile web user.	</a:t>
            </a:r>
          </a:p>
          <a:p>
            <a:pPr defTabSz="966612">
              <a:defRPr/>
            </a:pPr>
            <a:r>
              <a:rPr lang="en-GB" sz="1300" dirty="0"/>
              <a:t>They seek out info and engage in two-way brand conversation.	</a:t>
            </a:r>
          </a:p>
          <a:p>
            <a:endParaRPr lang="en-GB" dirty="0"/>
          </a:p>
        </p:txBody>
      </p:sp>
      <p:sp>
        <p:nvSpPr>
          <p:cNvPr id="4" name="Slide Number Placeholder 3"/>
          <p:cNvSpPr>
            <a:spLocks noGrp="1"/>
          </p:cNvSpPr>
          <p:nvPr>
            <p:ph type="sldNum" sz="quarter" idx="10"/>
          </p:nvPr>
        </p:nvSpPr>
        <p:spPr/>
        <p:txBody>
          <a:bodyPr/>
          <a:lstStyle/>
          <a:p>
            <a:fld id="{039C1558-887C-49D4-946B-890D0A9B9F09}" type="slidenum">
              <a:rPr lang="en-GB" smtClean="0"/>
              <a:t>5</a:t>
            </a:fld>
            <a:endParaRPr lang="en-GB"/>
          </a:p>
        </p:txBody>
      </p:sp>
    </p:spTree>
    <p:extLst>
      <p:ext uri="{BB962C8B-B14F-4D97-AF65-F5344CB8AC3E}">
        <p14:creationId xmlns:p14="http://schemas.microsoft.com/office/powerpoint/2010/main" val="1308317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39C1558-887C-49D4-946B-890D0A9B9F09}" type="slidenum">
              <a:rPr lang="en-GB" smtClean="0"/>
              <a:t>6</a:t>
            </a:fld>
            <a:endParaRPr lang="en-GB"/>
          </a:p>
        </p:txBody>
      </p:sp>
    </p:spTree>
    <p:extLst>
      <p:ext uri="{BB962C8B-B14F-4D97-AF65-F5344CB8AC3E}">
        <p14:creationId xmlns:p14="http://schemas.microsoft.com/office/powerpoint/2010/main" val="3186527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GB" dirty="0"/>
              <a:t>AUC means Area Under Curve ; you can calculate the area under various curves though. Common is the ROC curve which is about the </a:t>
            </a:r>
            <a:r>
              <a:rPr lang="en-GB" dirty="0" err="1"/>
              <a:t>tradeoff</a:t>
            </a:r>
            <a:r>
              <a:rPr lang="en-GB" dirty="0"/>
              <a:t> between true positives and false positives at different thresholds. This AUC value can be used as an evaluation metric, especially when there is </a:t>
            </a:r>
            <a:r>
              <a:rPr lang="en-GB" i="1" dirty="0"/>
              <a:t>imbalanced classes</a:t>
            </a:r>
            <a:r>
              <a:rPr lang="en-GB" dirty="0"/>
              <a:t>. true positive (TP) : predicted to be positive and the actual value is also positive false positive (FP) : predicted to be positive but the actual value is negative true negative (TN) : predicted to be negative and the actual value is also negative false negative (FN) : predicted to be negative but the actual value is positive AUROC NOT INFLUECNED BY IMBALNCE DATASET AND ACCURACY IS influenced. test of comparison between true positive rate compare to false positive</a:t>
            </a:r>
          </a:p>
          <a:p>
            <a:endParaRPr lang="en-GB" dirty="0"/>
          </a:p>
        </p:txBody>
      </p:sp>
      <p:sp>
        <p:nvSpPr>
          <p:cNvPr id="4" name="Slide Number Placeholder 3"/>
          <p:cNvSpPr>
            <a:spLocks noGrp="1"/>
          </p:cNvSpPr>
          <p:nvPr>
            <p:ph type="sldNum" sz="quarter" idx="10"/>
          </p:nvPr>
        </p:nvSpPr>
        <p:spPr/>
        <p:txBody>
          <a:bodyPr/>
          <a:lstStyle/>
          <a:p>
            <a:fld id="{039C1558-887C-49D4-946B-890D0A9B9F09}" type="slidenum">
              <a:rPr lang="en-GB" smtClean="0"/>
              <a:t>9</a:t>
            </a:fld>
            <a:endParaRPr lang="en-GB"/>
          </a:p>
        </p:txBody>
      </p:sp>
    </p:spTree>
    <p:extLst>
      <p:ext uri="{BB962C8B-B14F-4D97-AF65-F5344CB8AC3E}">
        <p14:creationId xmlns:p14="http://schemas.microsoft.com/office/powerpoint/2010/main" val="1605794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Baseline=0.5</a:t>
            </a:r>
          </a:p>
          <a:p>
            <a:r>
              <a:rPr lang="en-GB" sz="1300" dirty="0"/>
              <a:t>A super important fact we need to notice about ridge regression is that it enforces the βcoefficients to be lower, but it </a:t>
            </a:r>
            <a:r>
              <a:rPr lang="en-GB" sz="1300" b="1" dirty="0"/>
              <a:t>does not</a:t>
            </a:r>
            <a:r>
              <a:rPr lang="en-GB" sz="1300" dirty="0"/>
              <a:t> enforce them to be zero. That is, it will not get rid of irrelevant features but rather </a:t>
            </a:r>
            <a:r>
              <a:rPr lang="en-GB" sz="1300" b="1" dirty="0"/>
              <a:t>minimize their impact on the trained model</a:t>
            </a:r>
            <a:r>
              <a:rPr lang="en-GB" sz="1300" dirty="0"/>
              <a:t>.</a:t>
            </a:r>
            <a:endParaRPr lang="en-GB" dirty="0"/>
          </a:p>
        </p:txBody>
      </p:sp>
      <p:sp>
        <p:nvSpPr>
          <p:cNvPr id="4" name="Slide Number Placeholder 3"/>
          <p:cNvSpPr>
            <a:spLocks noGrp="1"/>
          </p:cNvSpPr>
          <p:nvPr>
            <p:ph type="sldNum" sz="quarter" idx="10"/>
          </p:nvPr>
        </p:nvSpPr>
        <p:spPr/>
        <p:txBody>
          <a:bodyPr/>
          <a:lstStyle/>
          <a:p>
            <a:fld id="{039C1558-887C-49D4-946B-890D0A9B9F09}" type="slidenum">
              <a:rPr lang="en-GB" smtClean="0"/>
              <a:t>10</a:t>
            </a:fld>
            <a:endParaRPr lang="en-GB"/>
          </a:p>
        </p:txBody>
      </p:sp>
    </p:spTree>
    <p:extLst>
      <p:ext uri="{BB962C8B-B14F-4D97-AF65-F5344CB8AC3E}">
        <p14:creationId xmlns:p14="http://schemas.microsoft.com/office/powerpoint/2010/main" val="1055362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300" dirty="0" err="1"/>
              <a:t>Sort_value</a:t>
            </a:r>
            <a:r>
              <a:rPr lang="en-US" sz="1300" dirty="0"/>
              <a:t>=Ridge</a:t>
            </a:r>
            <a:endParaRPr lang="en-GB" sz="1300" dirty="0"/>
          </a:p>
          <a:p>
            <a:endParaRPr lang="en-GB" dirty="0"/>
          </a:p>
        </p:txBody>
      </p:sp>
      <p:sp>
        <p:nvSpPr>
          <p:cNvPr id="4" name="Slide Number Placeholder 3"/>
          <p:cNvSpPr>
            <a:spLocks noGrp="1"/>
          </p:cNvSpPr>
          <p:nvPr>
            <p:ph type="sldNum" sz="quarter" idx="10"/>
          </p:nvPr>
        </p:nvSpPr>
        <p:spPr/>
        <p:txBody>
          <a:bodyPr/>
          <a:lstStyle/>
          <a:p>
            <a:fld id="{039C1558-887C-49D4-946B-890D0A9B9F09}" type="slidenum">
              <a:rPr lang="en-GB" smtClean="0"/>
              <a:t>11</a:t>
            </a:fld>
            <a:endParaRPr lang="en-GB"/>
          </a:p>
        </p:txBody>
      </p:sp>
    </p:spTree>
    <p:extLst>
      <p:ext uri="{BB962C8B-B14F-4D97-AF65-F5344CB8AC3E}">
        <p14:creationId xmlns:p14="http://schemas.microsoft.com/office/powerpoint/2010/main" val="2300270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BBF0E309-4216-4103-9066-445B960C3BD6}" type="datetimeFigureOut">
              <a:rPr lang="en-GB" smtClean="0"/>
              <a:t>28/08/2018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E2DB6B-5874-4FA6-A925-F907949E26F9}" type="slidenum">
              <a:rPr lang="en-GB" smtClean="0"/>
              <a:t>‹#›</a:t>
            </a:fld>
            <a:endParaRPr lang="en-GB"/>
          </a:p>
        </p:txBody>
      </p:sp>
    </p:spTree>
    <p:extLst>
      <p:ext uri="{BB962C8B-B14F-4D97-AF65-F5344CB8AC3E}">
        <p14:creationId xmlns:p14="http://schemas.microsoft.com/office/powerpoint/2010/main" val="1190122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BF0E309-4216-4103-9066-445B960C3BD6}" type="datetimeFigureOut">
              <a:rPr lang="en-GB" smtClean="0"/>
              <a:t>28/08/2018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E2DB6B-5874-4FA6-A925-F907949E26F9}" type="slidenum">
              <a:rPr lang="en-GB" smtClean="0"/>
              <a:t>‹#›</a:t>
            </a:fld>
            <a:endParaRPr lang="en-GB"/>
          </a:p>
        </p:txBody>
      </p:sp>
    </p:spTree>
    <p:extLst>
      <p:ext uri="{BB962C8B-B14F-4D97-AF65-F5344CB8AC3E}">
        <p14:creationId xmlns:p14="http://schemas.microsoft.com/office/powerpoint/2010/main" val="256373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BF0E309-4216-4103-9066-445B960C3BD6}" type="datetimeFigureOut">
              <a:rPr lang="en-GB" smtClean="0"/>
              <a:t>28/08/2018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E2DB6B-5874-4FA6-A925-F907949E26F9}" type="slidenum">
              <a:rPr lang="en-GB" smtClean="0"/>
              <a:t>‹#›</a:t>
            </a:fld>
            <a:endParaRPr lang="en-GB"/>
          </a:p>
        </p:txBody>
      </p:sp>
    </p:spTree>
    <p:extLst>
      <p:ext uri="{BB962C8B-B14F-4D97-AF65-F5344CB8AC3E}">
        <p14:creationId xmlns:p14="http://schemas.microsoft.com/office/powerpoint/2010/main" val="3525206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BF0E309-4216-4103-9066-445B960C3BD6}" type="datetimeFigureOut">
              <a:rPr lang="en-GB" smtClean="0"/>
              <a:t>28/08/2018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E2DB6B-5874-4FA6-A925-F907949E26F9}" type="slidenum">
              <a:rPr lang="en-GB" smtClean="0"/>
              <a:t>‹#›</a:t>
            </a:fld>
            <a:endParaRPr lang="en-GB"/>
          </a:p>
        </p:txBody>
      </p:sp>
    </p:spTree>
    <p:extLst>
      <p:ext uri="{BB962C8B-B14F-4D97-AF65-F5344CB8AC3E}">
        <p14:creationId xmlns:p14="http://schemas.microsoft.com/office/powerpoint/2010/main" val="63384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0E309-4216-4103-9066-445B960C3BD6}" type="datetimeFigureOut">
              <a:rPr lang="en-GB" smtClean="0"/>
              <a:t>28/08/2018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E2DB6B-5874-4FA6-A925-F907949E26F9}" type="slidenum">
              <a:rPr lang="en-GB" smtClean="0"/>
              <a:t>‹#›</a:t>
            </a:fld>
            <a:endParaRPr lang="en-GB"/>
          </a:p>
        </p:txBody>
      </p:sp>
    </p:spTree>
    <p:extLst>
      <p:ext uri="{BB962C8B-B14F-4D97-AF65-F5344CB8AC3E}">
        <p14:creationId xmlns:p14="http://schemas.microsoft.com/office/powerpoint/2010/main" val="99462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BF0E309-4216-4103-9066-445B960C3BD6}" type="datetimeFigureOut">
              <a:rPr lang="en-GB" smtClean="0"/>
              <a:t>28/08/2018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E2DB6B-5874-4FA6-A925-F907949E26F9}" type="slidenum">
              <a:rPr lang="en-GB" smtClean="0"/>
              <a:t>‹#›</a:t>
            </a:fld>
            <a:endParaRPr lang="en-GB"/>
          </a:p>
        </p:txBody>
      </p:sp>
    </p:spTree>
    <p:extLst>
      <p:ext uri="{BB962C8B-B14F-4D97-AF65-F5344CB8AC3E}">
        <p14:creationId xmlns:p14="http://schemas.microsoft.com/office/powerpoint/2010/main" val="1934990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BF0E309-4216-4103-9066-445B960C3BD6}" type="datetimeFigureOut">
              <a:rPr lang="en-GB" smtClean="0"/>
              <a:t>28/08/2018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EE2DB6B-5874-4FA6-A925-F907949E26F9}" type="slidenum">
              <a:rPr lang="en-GB" smtClean="0"/>
              <a:t>‹#›</a:t>
            </a:fld>
            <a:endParaRPr lang="en-GB"/>
          </a:p>
        </p:txBody>
      </p:sp>
    </p:spTree>
    <p:extLst>
      <p:ext uri="{BB962C8B-B14F-4D97-AF65-F5344CB8AC3E}">
        <p14:creationId xmlns:p14="http://schemas.microsoft.com/office/powerpoint/2010/main" val="666679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BF0E309-4216-4103-9066-445B960C3BD6}" type="datetimeFigureOut">
              <a:rPr lang="en-GB" smtClean="0"/>
              <a:t>28/08/2018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EE2DB6B-5874-4FA6-A925-F907949E26F9}" type="slidenum">
              <a:rPr lang="en-GB" smtClean="0"/>
              <a:t>‹#›</a:t>
            </a:fld>
            <a:endParaRPr lang="en-GB"/>
          </a:p>
        </p:txBody>
      </p:sp>
    </p:spTree>
    <p:extLst>
      <p:ext uri="{BB962C8B-B14F-4D97-AF65-F5344CB8AC3E}">
        <p14:creationId xmlns:p14="http://schemas.microsoft.com/office/powerpoint/2010/main" val="479668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F0E309-4216-4103-9066-445B960C3BD6}" type="datetimeFigureOut">
              <a:rPr lang="en-GB" smtClean="0"/>
              <a:t>28/08/2018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EE2DB6B-5874-4FA6-A925-F907949E26F9}" type="slidenum">
              <a:rPr lang="en-GB" smtClean="0"/>
              <a:t>‹#›</a:t>
            </a:fld>
            <a:endParaRPr lang="en-GB"/>
          </a:p>
        </p:txBody>
      </p:sp>
    </p:spTree>
    <p:extLst>
      <p:ext uri="{BB962C8B-B14F-4D97-AF65-F5344CB8AC3E}">
        <p14:creationId xmlns:p14="http://schemas.microsoft.com/office/powerpoint/2010/main" val="3934918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F0E309-4216-4103-9066-445B960C3BD6}" type="datetimeFigureOut">
              <a:rPr lang="en-GB" smtClean="0"/>
              <a:t>28/08/2018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E2DB6B-5874-4FA6-A925-F907949E26F9}" type="slidenum">
              <a:rPr lang="en-GB" smtClean="0"/>
              <a:t>‹#›</a:t>
            </a:fld>
            <a:endParaRPr lang="en-GB"/>
          </a:p>
        </p:txBody>
      </p:sp>
    </p:spTree>
    <p:extLst>
      <p:ext uri="{BB962C8B-B14F-4D97-AF65-F5344CB8AC3E}">
        <p14:creationId xmlns:p14="http://schemas.microsoft.com/office/powerpoint/2010/main" val="1763827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F0E309-4216-4103-9066-445B960C3BD6}" type="datetimeFigureOut">
              <a:rPr lang="en-GB" smtClean="0"/>
              <a:t>28/08/2018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E2DB6B-5874-4FA6-A925-F907949E26F9}" type="slidenum">
              <a:rPr lang="en-GB" smtClean="0"/>
              <a:t>‹#›</a:t>
            </a:fld>
            <a:endParaRPr lang="en-GB"/>
          </a:p>
        </p:txBody>
      </p:sp>
    </p:spTree>
    <p:extLst>
      <p:ext uri="{BB962C8B-B14F-4D97-AF65-F5344CB8AC3E}">
        <p14:creationId xmlns:p14="http://schemas.microsoft.com/office/powerpoint/2010/main" val="340356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F0E309-4216-4103-9066-445B960C3BD6}" type="datetimeFigureOut">
              <a:rPr lang="en-GB" smtClean="0"/>
              <a:t>28/08/2018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2DB6B-5874-4FA6-A925-F907949E26F9}" type="slidenum">
              <a:rPr lang="en-GB" smtClean="0"/>
              <a:t>‹#›</a:t>
            </a:fld>
            <a:endParaRPr lang="en-GB"/>
          </a:p>
        </p:txBody>
      </p:sp>
    </p:spTree>
    <p:extLst>
      <p:ext uri="{BB962C8B-B14F-4D97-AF65-F5344CB8AC3E}">
        <p14:creationId xmlns:p14="http://schemas.microsoft.com/office/powerpoint/2010/main" val="539706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936" y="1235550"/>
            <a:ext cx="8642557" cy="5177928"/>
          </a:xfrm>
        </p:spPr>
        <p:txBody>
          <a:bodyPr>
            <a:normAutofit fontScale="55000" lnSpcReduction="20000"/>
          </a:bodyPr>
          <a:lstStyle/>
          <a:p>
            <a:r>
              <a:rPr lang="en-US" sz="3300" b="1" dirty="0"/>
              <a:t>Executive Summary:</a:t>
            </a:r>
          </a:p>
          <a:p>
            <a:endParaRPr lang="en-GB" sz="2400" dirty="0"/>
          </a:p>
          <a:p>
            <a:pPr>
              <a:lnSpc>
                <a:spcPct val="170000"/>
              </a:lnSpc>
            </a:pPr>
            <a:r>
              <a:rPr lang="en-GB" sz="2900" dirty="0"/>
              <a:t>The main focus of this project  is to </a:t>
            </a:r>
            <a:r>
              <a:rPr lang="en-GB" sz="2900" dirty="0">
                <a:solidFill>
                  <a:schemeClr val="accent1"/>
                </a:solidFill>
              </a:rPr>
              <a:t>Predict whether the client will open a term deposit (variable y) </a:t>
            </a:r>
            <a:r>
              <a:rPr lang="en-GB" sz="2900" dirty="0"/>
              <a:t>using sociodemographic, social and economic context attributes and account attributes.</a:t>
            </a:r>
          </a:p>
          <a:p>
            <a:endParaRPr lang="en-US" sz="2400" dirty="0"/>
          </a:p>
          <a:p>
            <a:pPr>
              <a:lnSpc>
                <a:spcPct val="170000"/>
              </a:lnSpc>
            </a:pPr>
            <a:r>
              <a:rPr lang="en-GB" sz="2400" dirty="0"/>
              <a:t> Different supervised classification models were used and the most important features for the high score model (Ridge) explored are: </a:t>
            </a:r>
          </a:p>
          <a:p>
            <a:pPr marL="804863" indent="0">
              <a:buFont typeface="Wingdings" panose="05000000000000000000" pitchFamily="2" charset="2"/>
              <a:buChar char="q"/>
            </a:pPr>
            <a:r>
              <a:rPr lang="en-GB" sz="2400" dirty="0"/>
              <a:t>Consumer price index, Communication type cellular </a:t>
            </a:r>
          </a:p>
          <a:p>
            <a:pPr marL="804863" indent="0">
              <a:buFont typeface="Wingdings" panose="05000000000000000000" pitchFamily="2" charset="2"/>
              <a:buChar char="q"/>
            </a:pPr>
            <a:r>
              <a:rPr lang="en-GB" sz="2400" dirty="0"/>
              <a:t>Contact Month Jul, Consumers confidence Index</a:t>
            </a:r>
          </a:p>
          <a:p>
            <a:pPr marL="804863" indent="0">
              <a:buFont typeface="Wingdings" panose="05000000000000000000" pitchFamily="2" charset="2"/>
              <a:buChar char="q"/>
            </a:pPr>
            <a:r>
              <a:rPr lang="en-US" sz="2400" dirty="0"/>
              <a:t>Age,</a:t>
            </a:r>
            <a:r>
              <a:rPr lang="en-GB" sz="2400" dirty="0"/>
              <a:t> Job technician</a:t>
            </a:r>
          </a:p>
          <a:p>
            <a:endParaRPr lang="en-GB" sz="2400" dirty="0"/>
          </a:p>
          <a:p>
            <a:pPr>
              <a:lnSpc>
                <a:spcPct val="170000"/>
              </a:lnSpc>
            </a:pPr>
            <a:r>
              <a:rPr lang="en-GB" sz="3200" dirty="0"/>
              <a:t>The results show that the Logistic regression model (using Ridge algorithm) is the best model for prediction.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13493" y="3824514"/>
            <a:ext cx="2970063" cy="2344057"/>
          </a:xfrm>
          <a:prstGeom prst="rect">
            <a:avLst/>
          </a:prstGeom>
        </p:spPr>
      </p:pic>
      <p:sp>
        <p:nvSpPr>
          <p:cNvPr id="5" name="Title 1"/>
          <p:cNvSpPr txBox="1">
            <a:spLocks/>
          </p:cNvSpPr>
          <p:nvPr/>
        </p:nvSpPr>
        <p:spPr>
          <a:xfrm>
            <a:off x="181645" y="310981"/>
            <a:ext cx="11669697" cy="8660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70000"/>
              </a:lnSpc>
            </a:pPr>
            <a:r>
              <a:rPr lang="en-GB" sz="2400" b="1" dirty="0">
                <a:solidFill>
                  <a:srgbClr val="002060"/>
                </a:solidFill>
              </a:rPr>
              <a:t>Direct marketing campaigns (phone calls) of a Portuguese banking institution</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3493" y="1177074"/>
            <a:ext cx="2789204" cy="2398811"/>
          </a:xfrm>
          <a:prstGeom prst="rect">
            <a:avLst/>
          </a:prstGeom>
        </p:spPr>
      </p:pic>
    </p:spTree>
    <p:extLst>
      <p:ext uri="{BB962C8B-B14F-4D97-AF65-F5344CB8AC3E}">
        <p14:creationId xmlns:p14="http://schemas.microsoft.com/office/powerpoint/2010/main" val="1518563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1318" y="6140824"/>
            <a:ext cx="1396536" cy="369332"/>
          </a:xfrm>
          <a:prstGeom prst="rect">
            <a:avLst/>
          </a:prstGeom>
          <a:noFill/>
        </p:spPr>
        <p:txBody>
          <a:bodyPr wrap="none" rtlCol="0">
            <a:spAutoFit/>
          </a:bodyPr>
          <a:lstStyle/>
          <a:p>
            <a:r>
              <a:rPr lang="en-US" b="1" dirty="0"/>
              <a:t>Baseline=0.5</a:t>
            </a:r>
            <a:endParaRPr lang="en-GB" b="1" dirty="0"/>
          </a:p>
        </p:txBody>
      </p:sp>
      <p:sp>
        <p:nvSpPr>
          <p:cNvPr id="8" name="Title 1"/>
          <p:cNvSpPr txBox="1">
            <a:spLocks/>
          </p:cNvSpPr>
          <p:nvPr/>
        </p:nvSpPr>
        <p:spPr>
          <a:xfrm>
            <a:off x="1938969" y="399149"/>
            <a:ext cx="7921128" cy="701731"/>
          </a:xfrm>
          <a:prstGeom prst="rect">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mn-lt"/>
                <a:ea typeface="+mn-ea"/>
                <a:cs typeface="+mn-cs"/>
              </a:rPr>
              <a:t>Various Model Results</a:t>
            </a:r>
            <a:endParaRPr lang="en-GB" b="1" dirty="0">
              <a:latin typeface="+mn-lt"/>
              <a:ea typeface="+mn-ea"/>
              <a:cs typeface="+mn-cs"/>
            </a:endParaRPr>
          </a:p>
        </p:txBody>
      </p:sp>
      <p:graphicFrame>
        <p:nvGraphicFramePr>
          <p:cNvPr id="14" name="Chart 13"/>
          <p:cNvGraphicFramePr/>
          <p:nvPr>
            <p:extLst>
              <p:ext uri="{D42A27DB-BD31-4B8C-83A1-F6EECF244321}">
                <p14:modId xmlns:p14="http://schemas.microsoft.com/office/powerpoint/2010/main" val="492015493"/>
              </p:ext>
            </p:extLst>
          </p:nvPr>
        </p:nvGraphicFramePr>
        <p:xfrm>
          <a:off x="2031999" y="1470212"/>
          <a:ext cx="9155953" cy="46706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58328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86075884"/>
              </p:ext>
            </p:extLst>
          </p:nvPr>
        </p:nvGraphicFramePr>
        <p:xfrm>
          <a:off x="475488" y="365125"/>
          <a:ext cx="11257476" cy="60905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30288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776" y="69290"/>
            <a:ext cx="10515600" cy="934758"/>
          </a:xfrm>
        </p:spPr>
        <p:txBody>
          <a:bodyPr/>
          <a:lstStyle/>
          <a:p>
            <a:r>
              <a:rPr lang="en-US" dirty="0"/>
              <a:t>Important features</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94967638"/>
              </p:ext>
            </p:extLst>
          </p:nvPr>
        </p:nvGraphicFramePr>
        <p:xfrm>
          <a:off x="349624" y="1117413"/>
          <a:ext cx="11537575" cy="4861560"/>
        </p:xfrm>
        <a:graphic>
          <a:graphicData uri="http://schemas.openxmlformats.org/drawingml/2006/table">
            <a:tbl>
              <a:tblPr firstRow="1" bandRow="1">
                <a:tableStyleId>{5C22544A-7EE6-4342-B048-85BDC9FD1C3A}</a:tableStyleId>
              </a:tblPr>
              <a:tblGrid>
                <a:gridCol w="861131">
                  <a:extLst>
                    <a:ext uri="{9D8B030D-6E8A-4147-A177-3AD203B41FA5}">
                      <a16:colId xmlns:a16="http://schemas.microsoft.com/office/drawing/2014/main" val="20000"/>
                    </a:ext>
                  </a:extLst>
                </a:gridCol>
                <a:gridCol w="2233089">
                  <a:extLst>
                    <a:ext uri="{9D8B030D-6E8A-4147-A177-3AD203B41FA5}">
                      <a16:colId xmlns:a16="http://schemas.microsoft.com/office/drawing/2014/main" val="20001"/>
                    </a:ext>
                  </a:extLst>
                </a:gridCol>
                <a:gridCol w="1603169">
                  <a:extLst>
                    <a:ext uri="{9D8B030D-6E8A-4147-A177-3AD203B41FA5}">
                      <a16:colId xmlns:a16="http://schemas.microsoft.com/office/drawing/2014/main" val="20002"/>
                    </a:ext>
                  </a:extLst>
                </a:gridCol>
                <a:gridCol w="2386940">
                  <a:extLst>
                    <a:ext uri="{9D8B030D-6E8A-4147-A177-3AD203B41FA5}">
                      <a16:colId xmlns:a16="http://schemas.microsoft.com/office/drawing/2014/main" val="20003"/>
                    </a:ext>
                  </a:extLst>
                </a:gridCol>
                <a:gridCol w="2446317">
                  <a:extLst>
                    <a:ext uri="{9D8B030D-6E8A-4147-A177-3AD203B41FA5}">
                      <a16:colId xmlns:a16="http://schemas.microsoft.com/office/drawing/2014/main" val="20004"/>
                    </a:ext>
                  </a:extLst>
                </a:gridCol>
                <a:gridCol w="2006929">
                  <a:extLst>
                    <a:ext uri="{9D8B030D-6E8A-4147-A177-3AD203B41FA5}">
                      <a16:colId xmlns:a16="http://schemas.microsoft.com/office/drawing/2014/main" val="20005"/>
                    </a:ext>
                  </a:extLst>
                </a:gridCol>
              </a:tblGrid>
              <a:tr h="370840">
                <a:tc>
                  <a:txBody>
                    <a:bodyPr/>
                    <a:lstStyle/>
                    <a:p>
                      <a:pPr algn="ctr"/>
                      <a:r>
                        <a:rPr lang="en-US" dirty="0">
                          <a:solidFill>
                            <a:schemeClr val="tx2"/>
                          </a:solidFill>
                        </a:rPr>
                        <a:t>No</a:t>
                      </a:r>
                      <a:endParaRPr lang="en-GB" dirty="0">
                        <a:solidFill>
                          <a:schemeClr val="tx2"/>
                        </a:solidFill>
                      </a:endParaRPr>
                    </a:p>
                  </a:txBody>
                  <a:tcPr/>
                </a:tc>
                <a:tc>
                  <a:txBody>
                    <a:bodyPr/>
                    <a:lstStyle/>
                    <a:p>
                      <a:pPr algn="ctr"/>
                      <a:r>
                        <a:rPr lang="en-US" dirty="0">
                          <a:solidFill>
                            <a:schemeClr val="tx2"/>
                          </a:solidFill>
                        </a:rPr>
                        <a:t>Ridge</a:t>
                      </a:r>
                      <a:endParaRPr lang="en-GB" dirty="0">
                        <a:solidFill>
                          <a:schemeClr val="tx2"/>
                        </a:solidFill>
                      </a:endParaRPr>
                    </a:p>
                  </a:txBody>
                  <a:tcPr/>
                </a:tc>
                <a:tc>
                  <a:txBody>
                    <a:bodyPr/>
                    <a:lstStyle/>
                    <a:p>
                      <a:pPr algn="ctr"/>
                      <a:r>
                        <a:rPr lang="en-US" dirty="0">
                          <a:solidFill>
                            <a:schemeClr val="tx2"/>
                          </a:solidFill>
                        </a:rPr>
                        <a:t>SVM</a:t>
                      </a:r>
                      <a:endParaRPr lang="en-GB" dirty="0">
                        <a:solidFill>
                          <a:schemeClr val="tx2"/>
                        </a:solidFill>
                      </a:endParaRPr>
                    </a:p>
                  </a:txBody>
                  <a:tcPr/>
                </a:tc>
                <a:tc>
                  <a:txBody>
                    <a:bodyPr/>
                    <a:lstStyle/>
                    <a:p>
                      <a:pPr algn="ctr"/>
                      <a:r>
                        <a:rPr lang="en-US" dirty="0" err="1">
                          <a:solidFill>
                            <a:schemeClr val="tx2"/>
                          </a:solidFill>
                        </a:rPr>
                        <a:t>ExtraTree</a:t>
                      </a:r>
                      <a:endParaRPr lang="en-GB" dirty="0">
                        <a:solidFill>
                          <a:schemeClr val="tx2"/>
                        </a:solidFill>
                      </a:endParaRPr>
                    </a:p>
                  </a:txBody>
                  <a:tcPr/>
                </a:tc>
                <a:tc>
                  <a:txBody>
                    <a:bodyPr/>
                    <a:lstStyle/>
                    <a:p>
                      <a:pPr algn="ctr"/>
                      <a:r>
                        <a:rPr lang="en-US" dirty="0">
                          <a:solidFill>
                            <a:schemeClr val="tx2"/>
                          </a:solidFill>
                        </a:rPr>
                        <a:t>Lasso</a:t>
                      </a:r>
                      <a:endParaRPr lang="en-GB" dirty="0">
                        <a:solidFill>
                          <a:schemeClr val="tx2"/>
                        </a:solidFill>
                      </a:endParaRPr>
                    </a:p>
                  </a:txBody>
                  <a:tcPr/>
                </a:tc>
                <a:tc>
                  <a:txBody>
                    <a:bodyPr/>
                    <a:lstStyle/>
                    <a:p>
                      <a:pPr algn="ctr"/>
                      <a:r>
                        <a:rPr lang="en-US" dirty="0">
                          <a:solidFill>
                            <a:schemeClr val="tx2"/>
                          </a:solidFill>
                        </a:rPr>
                        <a:t>Random Forest</a:t>
                      </a:r>
                      <a:endParaRPr lang="en-GB" dirty="0">
                        <a:solidFill>
                          <a:schemeClr val="tx2"/>
                        </a:solidFill>
                      </a:endParaRPr>
                    </a:p>
                  </a:txBody>
                  <a:tcPr/>
                </a:tc>
                <a:extLst>
                  <a:ext uri="{0D108BD9-81ED-4DB2-BD59-A6C34878D82A}">
                    <a16:rowId xmlns:a16="http://schemas.microsoft.com/office/drawing/2014/main" val="10000"/>
                  </a:ext>
                </a:extLst>
              </a:tr>
              <a:tr h="370840">
                <a:tc>
                  <a:txBody>
                    <a:bodyPr/>
                    <a:lstStyle/>
                    <a:p>
                      <a:pPr algn="ctr"/>
                      <a:r>
                        <a:rPr lang="en-US" sz="1800" dirty="0"/>
                        <a:t>1</a:t>
                      </a:r>
                      <a:endParaRPr lang="en-GB" sz="1800" dirty="0"/>
                    </a:p>
                  </a:txBody>
                  <a:tcPr/>
                </a:tc>
                <a:tc>
                  <a:txBody>
                    <a:bodyPr/>
                    <a:lstStyle/>
                    <a:p>
                      <a:pPr algn="ctr"/>
                      <a:r>
                        <a:rPr lang="en-GB" sz="1800" b="0" dirty="0">
                          <a:solidFill>
                            <a:schemeClr val="tx1"/>
                          </a:solidFill>
                        </a:rPr>
                        <a:t>Consumer price index</a:t>
                      </a:r>
                    </a:p>
                  </a:txBody>
                  <a:tcPr/>
                </a:tc>
                <a:tc>
                  <a:txBody>
                    <a:bodyPr/>
                    <a:lstStyle/>
                    <a:p>
                      <a:pPr marL="0" algn="ctr" defTabSz="914400" rtl="0" eaLnBrk="1" latinLnBrk="0" hangingPunct="1"/>
                      <a:r>
                        <a:rPr lang="en-GB" sz="1800" b="0" kern="1200" dirty="0" err="1">
                          <a:solidFill>
                            <a:schemeClr val="tx1"/>
                          </a:solidFill>
                          <a:latin typeface="+mn-lt"/>
                          <a:ea typeface="+mn-ea"/>
                          <a:cs typeface="+mn-cs"/>
                        </a:rPr>
                        <a:t>month_jun</a:t>
                      </a:r>
                      <a:endParaRPr lang="en-GB" sz="1800" b="0" kern="1200" dirty="0">
                        <a:solidFill>
                          <a:schemeClr val="tx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err="1">
                          <a:solidFill>
                            <a:schemeClr val="tx1"/>
                          </a:solidFill>
                        </a:rPr>
                        <a:t>communication_type_cellular</a:t>
                      </a:r>
                      <a:endParaRPr lang="en-GB" sz="1800" b="0" dirty="0">
                        <a:solidFill>
                          <a:schemeClr val="tx1"/>
                        </a:solidFill>
                      </a:endParaRPr>
                    </a:p>
                  </a:txBody>
                  <a:tcPr/>
                </a:tc>
                <a:tc>
                  <a:txBody>
                    <a:bodyPr/>
                    <a:lstStyle/>
                    <a:p>
                      <a:pPr algn="ctr"/>
                      <a:r>
                        <a:rPr lang="en-GB" sz="1800" b="0" dirty="0">
                          <a:solidFill>
                            <a:schemeClr val="tx1"/>
                          </a:solidFill>
                        </a:rPr>
                        <a:t>Consumer price index</a:t>
                      </a:r>
                    </a:p>
                  </a:txBody>
                  <a:tcPr/>
                </a:tc>
                <a:tc>
                  <a:txBody>
                    <a:bodyPr/>
                    <a:lstStyle/>
                    <a:p>
                      <a:pPr algn="ctr"/>
                      <a:r>
                        <a:rPr lang="en-GB" b="0" dirty="0">
                          <a:solidFill>
                            <a:schemeClr val="tx1"/>
                          </a:solidFill>
                        </a:rPr>
                        <a:t>age</a:t>
                      </a:r>
                      <a:endParaRPr lang="en-GB" sz="1800" b="0" dirty="0">
                        <a:solidFill>
                          <a:schemeClr val="tx1"/>
                        </a:solidFill>
                      </a:endParaRPr>
                    </a:p>
                  </a:txBody>
                  <a:tcPr/>
                </a:tc>
                <a:extLst>
                  <a:ext uri="{0D108BD9-81ED-4DB2-BD59-A6C34878D82A}">
                    <a16:rowId xmlns:a16="http://schemas.microsoft.com/office/drawing/2014/main" val="10001"/>
                  </a:ext>
                </a:extLst>
              </a:tr>
              <a:tr h="370840">
                <a:tc>
                  <a:txBody>
                    <a:bodyPr/>
                    <a:lstStyle/>
                    <a:p>
                      <a:pPr algn="ctr"/>
                      <a:r>
                        <a:rPr lang="en-US" sz="1800" dirty="0"/>
                        <a:t>2</a:t>
                      </a:r>
                      <a:endParaRPr lang="en-GB" sz="1800" dirty="0"/>
                    </a:p>
                  </a:txBody>
                  <a:tcPr/>
                </a:tc>
                <a:tc>
                  <a:txBody>
                    <a:bodyPr/>
                    <a:lstStyle/>
                    <a:p>
                      <a:pPr algn="ctr"/>
                      <a:r>
                        <a:rPr lang="en-GB" sz="1800" b="0" dirty="0">
                          <a:solidFill>
                            <a:schemeClr val="tx1"/>
                          </a:solidFill>
                        </a:rPr>
                        <a:t>Communication type cellular </a:t>
                      </a:r>
                    </a:p>
                  </a:txBody>
                  <a:tcPr/>
                </a:tc>
                <a:tc>
                  <a:txBody>
                    <a:bodyPr/>
                    <a:lstStyle/>
                    <a:p>
                      <a:r>
                        <a:rPr lang="en-GB" b="0" dirty="0" err="1">
                          <a:solidFill>
                            <a:schemeClr val="tx1"/>
                          </a:solidFill>
                        </a:rPr>
                        <a:t>n_days_clcontact_prev_campaign</a:t>
                      </a:r>
                      <a:endParaRPr lang="en-GB" b="0" dirty="0">
                        <a:solidFill>
                          <a:schemeClr val="tx1"/>
                        </a:solidFill>
                      </a:endParaRPr>
                    </a:p>
                  </a:txBody>
                  <a:tcPr/>
                </a:tc>
                <a:tc>
                  <a:txBody>
                    <a:bodyPr/>
                    <a:lstStyle/>
                    <a:p>
                      <a:pPr algn="ctr"/>
                      <a:r>
                        <a:rPr lang="en-GB" b="0" dirty="0" err="1">
                          <a:solidFill>
                            <a:schemeClr val="tx1"/>
                          </a:solidFill>
                        </a:rPr>
                        <a:t>n_days_clcontact_prev_campaign</a:t>
                      </a:r>
                      <a:endParaRPr lang="en-GB" sz="1800" b="0" dirty="0">
                        <a:solidFill>
                          <a:schemeClr val="tx1"/>
                        </a:solidFill>
                      </a:endParaRPr>
                    </a:p>
                  </a:txBody>
                  <a:tcPr/>
                </a:tc>
                <a:tc>
                  <a:txBody>
                    <a:bodyPr/>
                    <a:lstStyle/>
                    <a:p>
                      <a:pPr algn="ctr"/>
                      <a:r>
                        <a:rPr lang="en-GB" b="0" dirty="0" err="1">
                          <a:solidFill>
                            <a:schemeClr val="tx1"/>
                          </a:solidFill>
                        </a:rPr>
                        <a:t>n_days_clcontact_prev_campaign</a:t>
                      </a:r>
                      <a:endParaRPr lang="en-GB" sz="1800" b="0" dirty="0">
                        <a:solidFill>
                          <a:schemeClr val="tx1"/>
                        </a:solidFill>
                      </a:endParaRPr>
                    </a:p>
                  </a:txBody>
                  <a:tcPr/>
                </a:tc>
                <a:tc>
                  <a:txBody>
                    <a:bodyPr/>
                    <a:lstStyle/>
                    <a:p>
                      <a:pPr algn="ctr"/>
                      <a:r>
                        <a:rPr lang="en-GB" b="0" dirty="0" err="1">
                          <a:solidFill>
                            <a:schemeClr val="tx1"/>
                          </a:solidFill>
                        </a:rPr>
                        <a:t>conmrs_confidnc_indx</a:t>
                      </a:r>
                      <a:endParaRPr lang="en-GB" sz="1800" b="0" dirty="0">
                        <a:solidFill>
                          <a:schemeClr val="tx1"/>
                        </a:solidFill>
                      </a:endParaRPr>
                    </a:p>
                  </a:txBody>
                  <a:tcPr/>
                </a:tc>
                <a:extLst>
                  <a:ext uri="{0D108BD9-81ED-4DB2-BD59-A6C34878D82A}">
                    <a16:rowId xmlns:a16="http://schemas.microsoft.com/office/drawing/2014/main" val="10002"/>
                  </a:ext>
                </a:extLst>
              </a:tr>
              <a:tr h="370840">
                <a:tc>
                  <a:txBody>
                    <a:bodyPr/>
                    <a:lstStyle/>
                    <a:p>
                      <a:pPr algn="ctr"/>
                      <a:r>
                        <a:rPr lang="en-US" sz="1800" dirty="0"/>
                        <a:t>3</a:t>
                      </a:r>
                      <a:endParaRPr lang="en-GB" sz="1800" dirty="0"/>
                    </a:p>
                  </a:txBody>
                  <a:tcPr/>
                </a:tc>
                <a:tc>
                  <a:txBody>
                    <a:bodyPr/>
                    <a:lstStyle/>
                    <a:p>
                      <a:pPr algn="ctr"/>
                      <a:r>
                        <a:rPr lang="en-GB" sz="1800" b="0" dirty="0">
                          <a:solidFill>
                            <a:schemeClr val="tx1"/>
                          </a:solidFill>
                        </a:rPr>
                        <a:t>Contact</a:t>
                      </a:r>
                      <a:r>
                        <a:rPr lang="en-GB" sz="1800" b="0" baseline="0" dirty="0">
                          <a:solidFill>
                            <a:schemeClr val="tx1"/>
                          </a:solidFill>
                        </a:rPr>
                        <a:t> </a:t>
                      </a:r>
                      <a:r>
                        <a:rPr lang="en-GB" sz="1800" b="0" dirty="0">
                          <a:solidFill>
                            <a:schemeClr val="tx1"/>
                          </a:solidFill>
                        </a:rPr>
                        <a:t>Month</a:t>
                      </a:r>
                    </a:p>
                    <a:p>
                      <a:pPr algn="ctr"/>
                      <a:r>
                        <a:rPr lang="en-GB" sz="1800" b="0" dirty="0">
                          <a:solidFill>
                            <a:schemeClr val="tx1"/>
                          </a:solidFill>
                        </a:rPr>
                        <a:t>Jul</a:t>
                      </a:r>
                    </a:p>
                  </a:txBody>
                  <a:tcPr/>
                </a:tc>
                <a:tc>
                  <a:txBody>
                    <a:bodyPr/>
                    <a:lstStyle/>
                    <a:p>
                      <a:pPr marL="0" algn="ctr" defTabSz="914400" rtl="0" eaLnBrk="1" latinLnBrk="0" hangingPunct="1"/>
                      <a:r>
                        <a:rPr lang="en-GB" sz="1800" b="0" kern="1200" dirty="0" err="1">
                          <a:solidFill>
                            <a:schemeClr val="tx1"/>
                          </a:solidFill>
                          <a:latin typeface="+mn-lt"/>
                          <a:ea typeface="+mn-ea"/>
                          <a:cs typeface="+mn-cs"/>
                        </a:rPr>
                        <a:t>month_oct</a:t>
                      </a:r>
                      <a:endParaRPr lang="en-GB" sz="1800" b="0" kern="1200" dirty="0">
                        <a:solidFill>
                          <a:schemeClr val="tx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err="1">
                          <a:solidFill>
                            <a:schemeClr val="tx1"/>
                          </a:solidFill>
                        </a:rPr>
                        <a:t>conmrs_confidnc_indx</a:t>
                      </a:r>
                      <a:r>
                        <a:rPr lang="en-GB" sz="1800" b="0" dirty="0">
                          <a:solidFill>
                            <a:schemeClr val="tx1"/>
                          </a:solidFill>
                        </a:rPr>
                        <a:t> </a:t>
                      </a:r>
                    </a:p>
                  </a:txBody>
                  <a:tcPr/>
                </a:tc>
                <a:tc>
                  <a:txBody>
                    <a:bodyPr/>
                    <a:lstStyle/>
                    <a:p>
                      <a:pPr algn="ctr"/>
                      <a:r>
                        <a:rPr lang="en-GB" b="0" dirty="0" err="1">
                          <a:solidFill>
                            <a:schemeClr val="tx1"/>
                          </a:solidFill>
                        </a:rPr>
                        <a:t>month_mar</a:t>
                      </a:r>
                      <a:endParaRPr lang="en-GB" sz="1800" b="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err="1">
                          <a:solidFill>
                            <a:schemeClr val="tx1"/>
                          </a:solidFill>
                        </a:rPr>
                        <a:t>consmr_price_indx</a:t>
                      </a:r>
                      <a:r>
                        <a:rPr lang="en-GB" sz="1800" b="0" dirty="0">
                          <a:solidFill>
                            <a:schemeClr val="tx1"/>
                          </a:solidFill>
                        </a:rPr>
                        <a:t> </a:t>
                      </a:r>
                    </a:p>
                  </a:txBody>
                  <a:tcPr/>
                </a:tc>
                <a:extLst>
                  <a:ext uri="{0D108BD9-81ED-4DB2-BD59-A6C34878D82A}">
                    <a16:rowId xmlns:a16="http://schemas.microsoft.com/office/drawing/2014/main" val="10003"/>
                  </a:ext>
                </a:extLst>
              </a:tr>
              <a:tr h="370840">
                <a:tc>
                  <a:txBody>
                    <a:bodyPr/>
                    <a:lstStyle/>
                    <a:p>
                      <a:pPr algn="ctr"/>
                      <a:r>
                        <a:rPr lang="en-US" sz="1800" dirty="0"/>
                        <a:t>4</a:t>
                      </a:r>
                      <a:endParaRPr lang="en-GB"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Consumers confidence Index</a:t>
                      </a:r>
                    </a:p>
                  </a:txBody>
                  <a:tcPr/>
                </a:tc>
                <a:tc>
                  <a:txBody>
                    <a:bodyPr/>
                    <a:lstStyle/>
                    <a:p>
                      <a:pPr marL="0" algn="l" defTabSz="914400" rtl="0" eaLnBrk="1" latinLnBrk="0" hangingPunct="1"/>
                      <a:r>
                        <a:rPr lang="en-GB" sz="1800" b="0" kern="1200" dirty="0" err="1">
                          <a:solidFill>
                            <a:schemeClr val="tx1"/>
                          </a:solidFill>
                          <a:latin typeface="+mn-lt"/>
                          <a:ea typeface="+mn-ea"/>
                          <a:cs typeface="+mn-cs"/>
                        </a:rPr>
                        <a:t>month_mar</a:t>
                      </a:r>
                      <a:endParaRPr lang="en-GB" sz="1800" b="0" kern="1200" dirty="0">
                        <a:solidFill>
                          <a:schemeClr val="tx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err="1">
                          <a:solidFill>
                            <a:schemeClr val="tx1"/>
                          </a:solidFill>
                        </a:rPr>
                        <a:t>housing_loan_no</a:t>
                      </a:r>
                      <a:endParaRPr lang="en-GB" sz="1800" b="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err="1">
                          <a:solidFill>
                            <a:schemeClr val="tx1"/>
                          </a:solidFill>
                        </a:rPr>
                        <a:t>conmrs_confidnc_indx</a:t>
                      </a:r>
                      <a:endParaRPr lang="en-GB" sz="1800" b="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err="1">
                          <a:solidFill>
                            <a:schemeClr val="tx1"/>
                          </a:solidFill>
                        </a:rPr>
                        <a:t>n_days_clcontact_prev_campaign</a:t>
                      </a:r>
                      <a:endParaRPr lang="en-GB" sz="1800" b="0" dirty="0">
                        <a:solidFill>
                          <a:schemeClr val="tx1"/>
                        </a:solidFill>
                      </a:endParaRPr>
                    </a:p>
                  </a:txBody>
                  <a:tcPr/>
                </a:tc>
                <a:extLst>
                  <a:ext uri="{0D108BD9-81ED-4DB2-BD59-A6C34878D82A}">
                    <a16:rowId xmlns:a16="http://schemas.microsoft.com/office/drawing/2014/main" val="10004"/>
                  </a:ext>
                </a:extLst>
              </a:tr>
              <a:tr h="370840">
                <a:tc>
                  <a:txBody>
                    <a:bodyPr/>
                    <a:lstStyle/>
                    <a:p>
                      <a:pPr algn="ctr"/>
                      <a:r>
                        <a:rPr lang="en-US" sz="1800" dirty="0"/>
                        <a:t>5</a:t>
                      </a:r>
                      <a:endParaRPr lang="en-GB" sz="1800" dirty="0"/>
                    </a:p>
                  </a:txBody>
                  <a:tcPr/>
                </a:tc>
                <a:tc>
                  <a:txBody>
                    <a:bodyPr/>
                    <a:lstStyle/>
                    <a:p>
                      <a:pPr algn="ctr"/>
                      <a:r>
                        <a:rPr lang="en-US" sz="1800" b="0" dirty="0">
                          <a:solidFill>
                            <a:schemeClr val="tx1"/>
                          </a:solidFill>
                        </a:rPr>
                        <a:t>age</a:t>
                      </a:r>
                      <a:endParaRPr lang="en-GB" sz="1800" b="0" dirty="0">
                        <a:solidFill>
                          <a:schemeClr val="tx1"/>
                        </a:solidFill>
                      </a:endParaRPr>
                    </a:p>
                  </a:txBody>
                  <a:tcPr/>
                </a:tc>
                <a:tc>
                  <a:txBody>
                    <a:bodyPr/>
                    <a:lstStyle/>
                    <a:p>
                      <a:r>
                        <a:rPr lang="en-GB" b="0" dirty="0" err="1">
                          <a:solidFill>
                            <a:schemeClr val="tx1"/>
                          </a:solidFill>
                        </a:rPr>
                        <a:t>communication_type_cellular</a:t>
                      </a:r>
                      <a:endParaRPr lang="en-GB" b="0" dirty="0">
                        <a:solidFill>
                          <a:schemeClr val="tx1"/>
                        </a:solidFill>
                      </a:endParaRPr>
                    </a:p>
                  </a:txBody>
                  <a:tcPr/>
                </a:tc>
                <a:tc>
                  <a:txBody>
                    <a:bodyPr/>
                    <a:lstStyle/>
                    <a:p>
                      <a:pPr algn="ctr"/>
                      <a:r>
                        <a:rPr lang="en-GB" b="0" dirty="0" err="1">
                          <a:solidFill>
                            <a:schemeClr val="tx1"/>
                          </a:solidFill>
                        </a:rPr>
                        <a:t>marital_single</a:t>
                      </a:r>
                      <a:endParaRPr lang="en-GB" sz="1800" b="0" dirty="0">
                        <a:solidFill>
                          <a:schemeClr val="tx1"/>
                        </a:solidFill>
                      </a:endParaRPr>
                    </a:p>
                  </a:txBody>
                  <a:tcPr/>
                </a:tc>
                <a:tc>
                  <a:txBody>
                    <a:bodyPr/>
                    <a:lstStyle/>
                    <a:p>
                      <a:pPr algn="ctr"/>
                      <a:r>
                        <a:rPr lang="en-GB" b="0" dirty="0" err="1">
                          <a:solidFill>
                            <a:schemeClr val="tx1"/>
                          </a:solidFill>
                        </a:rPr>
                        <a:t>housing_loan_no</a:t>
                      </a:r>
                      <a:endParaRPr lang="en-GB" sz="1800" b="0" dirty="0">
                        <a:solidFill>
                          <a:schemeClr val="tx1"/>
                        </a:solidFill>
                      </a:endParaRPr>
                    </a:p>
                  </a:txBody>
                  <a:tcPr/>
                </a:tc>
                <a:tc>
                  <a:txBody>
                    <a:bodyPr/>
                    <a:lstStyle/>
                    <a:p>
                      <a:pPr algn="ctr"/>
                      <a:r>
                        <a:rPr lang="en-GB" b="0" dirty="0" err="1">
                          <a:solidFill>
                            <a:schemeClr val="tx1"/>
                          </a:solidFill>
                        </a:rPr>
                        <a:t>marital_single</a:t>
                      </a:r>
                      <a:r>
                        <a:rPr lang="en-GB" b="0" dirty="0">
                          <a:solidFill>
                            <a:schemeClr val="tx1"/>
                          </a:solidFill>
                        </a:rPr>
                        <a:t> </a:t>
                      </a:r>
                      <a:endParaRPr lang="en-GB" sz="1800" b="0" dirty="0">
                        <a:solidFill>
                          <a:schemeClr val="tx1"/>
                        </a:solidFill>
                      </a:endParaRPr>
                    </a:p>
                  </a:txBody>
                  <a:tcPr/>
                </a:tc>
                <a:extLst>
                  <a:ext uri="{0D108BD9-81ED-4DB2-BD59-A6C34878D82A}">
                    <a16:rowId xmlns:a16="http://schemas.microsoft.com/office/drawing/2014/main" val="10005"/>
                  </a:ext>
                </a:extLst>
              </a:tr>
              <a:tr h="370840">
                <a:tc>
                  <a:txBody>
                    <a:bodyPr/>
                    <a:lstStyle/>
                    <a:p>
                      <a:pPr algn="ctr"/>
                      <a:r>
                        <a:rPr lang="en-US" sz="1800" dirty="0"/>
                        <a:t>6</a:t>
                      </a:r>
                      <a:endParaRPr lang="en-GB" sz="1800" dirty="0"/>
                    </a:p>
                  </a:txBody>
                  <a:tcPr/>
                </a:tc>
                <a:tc>
                  <a:txBody>
                    <a:bodyPr/>
                    <a:lstStyle/>
                    <a:p>
                      <a:pPr algn="ctr"/>
                      <a:r>
                        <a:rPr lang="en-GB" sz="1800" b="0" dirty="0">
                          <a:solidFill>
                            <a:schemeClr val="tx1"/>
                          </a:solidFill>
                        </a:rPr>
                        <a:t>Job technician</a:t>
                      </a:r>
                    </a:p>
                  </a:txBody>
                  <a:tcPr/>
                </a:tc>
                <a:tc>
                  <a:txBody>
                    <a:bodyPr/>
                    <a:lstStyle/>
                    <a:p>
                      <a:r>
                        <a:rPr lang="en-GB" b="0" dirty="0">
                          <a:solidFill>
                            <a:schemeClr val="tx1"/>
                          </a:solidFill>
                        </a:rPr>
                        <a:t>age</a:t>
                      </a:r>
                    </a:p>
                  </a:txBody>
                  <a:tcPr/>
                </a:tc>
                <a:tc>
                  <a:txBody>
                    <a:bodyPr/>
                    <a:lstStyle/>
                    <a:p>
                      <a:pPr marL="0" algn="l" defTabSz="914400" rtl="0" eaLnBrk="1" latinLnBrk="0" hangingPunct="1"/>
                      <a:r>
                        <a:rPr lang="en-GB" sz="1800" b="0" kern="1200" dirty="0" err="1">
                          <a:solidFill>
                            <a:schemeClr val="tx1"/>
                          </a:solidFill>
                          <a:latin typeface="+mn-lt"/>
                          <a:ea typeface="+mn-ea"/>
                          <a:cs typeface="+mn-cs"/>
                        </a:rPr>
                        <a:t>month_jun</a:t>
                      </a:r>
                      <a:endParaRPr lang="en-GB" sz="1800" b="0" kern="1200" dirty="0">
                        <a:solidFill>
                          <a:schemeClr val="tx1"/>
                        </a:solidFill>
                        <a:latin typeface="+mn-lt"/>
                        <a:ea typeface="+mn-ea"/>
                        <a:cs typeface="+mn-cs"/>
                      </a:endParaRPr>
                    </a:p>
                  </a:txBody>
                  <a:tcPr/>
                </a:tc>
                <a:tc>
                  <a:txBody>
                    <a:bodyPr/>
                    <a:lstStyle/>
                    <a:p>
                      <a:pPr algn="ctr"/>
                      <a:r>
                        <a:rPr lang="en-GB" b="0" dirty="0">
                          <a:solidFill>
                            <a:schemeClr val="tx1"/>
                          </a:solidFill>
                        </a:rPr>
                        <a:t>age</a:t>
                      </a:r>
                      <a:endParaRPr lang="en-GB" sz="1800" b="0" dirty="0">
                        <a:solidFill>
                          <a:schemeClr val="tx1"/>
                        </a:solidFill>
                      </a:endParaRPr>
                    </a:p>
                  </a:txBody>
                  <a:tcPr/>
                </a:tc>
                <a:tc>
                  <a:txBody>
                    <a:bodyPr/>
                    <a:lstStyle/>
                    <a:p>
                      <a:pPr algn="ctr"/>
                      <a:r>
                        <a:rPr lang="en-GB" b="0" dirty="0" err="1">
                          <a:solidFill>
                            <a:schemeClr val="tx1"/>
                          </a:solidFill>
                        </a:rPr>
                        <a:t>housing_loan_no</a:t>
                      </a:r>
                      <a:endParaRPr lang="en-GB" sz="1800" b="0" dirty="0">
                        <a:solidFill>
                          <a:schemeClr val="tx1"/>
                        </a:solidFill>
                      </a:endParaRPr>
                    </a:p>
                  </a:txBody>
                  <a:tcPr/>
                </a:tc>
                <a:extLst>
                  <a:ext uri="{0D108BD9-81ED-4DB2-BD59-A6C34878D82A}">
                    <a16:rowId xmlns:a16="http://schemas.microsoft.com/office/drawing/2014/main" val="10006"/>
                  </a:ext>
                </a:extLst>
              </a:tr>
              <a:tr h="370840">
                <a:tc>
                  <a:txBody>
                    <a:bodyPr/>
                    <a:lstStyle/>
                    <a:p>
                      <a:endParaRPr lang="en-GB" sz="1800"/>
                    </a:p>
                  </a:txBody>
                  <a:tcPr/>
                </a:tc>
                <a:tc>
                  <a:txBody>
                    <a:bodyPr/>
                    <a:lstStyle/>
                    <a:p>
                      <a:endParaRPr lang="en-GB" sz="1800" dirty="0"/>
                    </a:p>
                  </a:txBody>
                  <a:tcPr/>
                </a:tc>
                <a:tc>
                  <a:txBody>
                    <a:bodyPr/>
                    <a:lstStyle/>
                    <a:p>
                      <a:endParaRPr lang="en-GB" sz="1800"/>
                    </a:p>
                  </a:txBody>
                  <a:tcPr/>
                </a:tc>
                <a:tc>
                  <a:txBody>
                    <a:bodyPr/>
                    <a:lstStyle/>
                    <a:p>
                      <a:endParaRPr lang="en-GB" sz="1800"/>
                    </a:p>
                  </a:txBody>
                  <a:tcPr/>
                </a:tc>
                <a:tc>
                  <a:txBody>
                    <a:bodyPr/>
                    <a:lstStyle/>
                    <a:p>
                      <a:endParaRPr lang="en-GB" sz="1800"/>
                    </a:p>
                  </a:txBody>
                  <a:tcPr/>
                </a:tc>
                <a:tc>
                  <a:txBody>
                    <a:bodyPr/>
                    <a:lstStyle/>
                    <a:p>
                      <a:endParaRPr lang="en-GB" sz="18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290280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035" y="105148"/>
            <a:ext cx="10515600" cy="1325563"/>
          </a:xfrm>
        </p:spPr>
        <p:txBody>
          <a:bodyPr/>
          <a:lstStyle/>
          <a:p>
            <a:r>
              <a:rPr lang="en-US" b="1" dirty="0"/>
              <a:t>Conclusion</a:t>
            </a:r>
            <a:endParaRPr lang="en-GB" b="1" dirty="0"/>
          </a:p>
        </p:txBody>
      </p:sp>
      <p:sp>
        <p:nvSpPr>
          <p:cNvPr id="4" name="Content Placeholder 3"/>
          <p:cNvSpPr>
            <a:spLocks noGrp="1"/>
          </p:cNvSpPr>
          <p:nvPr>
            <p:ph idx="1"/>
          </p:nvPr>
        </p:nvSpPr>
        <p:spPr>
          <a:xfrm>
            <a:off x="262217" y="1323600"/>
            <a:ext cx="11311218" cy="5014447"/>
          </a:xfrm>
        </p:spPr>
        <p:txBody>
          <a:bodyPr>
            <a:noAutofit/>
          </a:bodyPr>
          <a:lstStyle/>
          <a:p>
            <a:r>
              <a:rPr lang="en-GB" b="1" dirty="0">
                <a:solidFill>
                  <a:srgbClr val="0070C0"/>
                </a:solidFill>
              </a:rPr>
              <a:t>Economic factor (Macro economical factor) : </a:t>
            </a:r>
          </a:p>
          <a:p>
            <a:pPr lvl="1">
              <a:buFont typeface="Wingdings" panose="05000000000000000000" pitchFamily="2" charset="2"/>
              <a:buChar char="v"/>
            </a:pPr>
            <a:r>
              <a:rPr lang="en-GB" dirty="0"/>
              <a:t>The Consumer Price Index (CPI) is a measure that examines the weighted average of prices of a basket of consumer goods and services</a:t>
            </a:r>
          </a:p>
          <a:p>
            <a:r>
              <a:rPr lang="en-US" b="1" dirty="0">
                <a:solidFill>
                  <a:srgbClr val="0070C0"/>
                </a:solidFill>
              </a:rPr>
              <a:t>Social: Communication type: cellular</a:t>
            </a:r>
          </a:p>
          <a:p>
            <a:pPr lvl="1">
              <a:buFont typeface="Wingdings" panose="05000000000000000000" pitchFamily="2" charset="2"/>
              <a:buChar char="v"/>
            </a:pPr>
            <a:r>
              <a:rPr lang="en-US" dirty="0"/>
              <a:t>Target this group through social media in platforms they are active</a:t>
            </a:r>
          </a:p>
          <a:p>
            <a:pPr marL="0" lvl="1" indent="0"/>
            <a:r>
              <a:rPr lang="en-US" sz="2800" b="1" dirty="0">
                <a:solidFill>
                  <a:srgbClr val="0070C0"/>
                </a:solidFill>
              </a:rPr>
              <a:t>Month-July:</a:t>
            </a:r>
          </a:p>
          <a:p>
            <a:pPr marL="969963" lvl="2" indent="-342900">
              <a:buFont typeface="Wingdings" panose="05000000000000000000" pitchFamily="2" charset="2"/>
              <a:buChar char="v"/>
            </a:pPr>
            <a:r>
              <a:rPr lang="en-US" sz="2400" dirty="0"/>
              <a:t>Is the time people may receive the end of financial year</a:t>
            </a:r>
          </a:p>
          <a:p>
            <a:pPr marL="0" lvl="1" indent="0"/>
            <a:r>
              <a:rPr lang="en-US" sz="2800" b="1" dirty="0">
                <a:solidFill>
                  <a:srgbClr val="0070C0"/>
                </a:solidFill>
              </a:rPr>
              <a:t>Economic factor(</a:t>
            </a:r>
            <a:r>
              <a:rPr lang="en-GB" sz="2800" b="1" dirty="0">
                <a:solidFill>
                  <a:srgbClr val="0070C0"/>
                </a:solidFill>
              </a:rPr>
              <a:t>Macro economical factor )</a:t>
            </a:r>
            <a:r>
              <a:rPr lang="en-US" sz="2800" b="1" dirty="0">
                <a:solidFill>
                  <a:srgbClr val="0070C0"/>
                </a:solidFill>
              </a:rPr>
              <a:t>: Consumer confidence</a:t>
            </a:r>
          </a:p>
          <a:p>
            <a:pPr marL="914400" lvl="2" indent="-457200">
              <a:buFont typeface="Wingdings" panose="05000000000000000000" pitchFamily="2" charset="2"/>
              <a:buChar char="v"/>
            </a:pPr>
            <a:r>
              <a:rPr lang="en-GB" sz="2400" dirty="0"/>
              <a:t>The degree of optimism that consumers are expressing through their activities of savings and spending.</a:t>
            </a:r>
          </a:p>
          <a:p>
            <a:pPr marL="169863" lvl="2" indent="0"/>
            <a:endParaRPr lang="en-US" sz="2400" dirty="0"/>
          </a:p>
        </p:txBody>
      </p:sp>
    </p:spTree>
    <p:extLst>
      <p:ext uri="{BB962C8B-B14F-4D97-AF65-F5344CB8AC3E}">
        <p14:creationId xmlns:p14="http://schemas.microsoft.com/office/powerpoint/2010/main" val="3021132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8816" y="1690688"/>
            <a:ext cx="7042067" cy="3930731"/>
          </a:xfrm>
        </p:spPr>
      </p:pic>
    </p:spTree>
    <p:extLst>
      <p:ext uri="{BB962C8B-B14F-4D97-AF65-F5344CB8AC3E}">
        <p14:creationId xmlns:p14="http://schemas.microsoft.com/office/powerpoint/2010/main" val="2442563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8809" y="955292"/>
            <a:ext cx="10917715" cy="4911117"/>
          </a:xfrm>
        </p:spPr>
        <p:txBody>
          <a:bodyPr>
            <a:normAutofit fontScale="92500" lnSpcReduction="10000"/>
          </a:bodyPr>
          <a:lstStyle/>
          <a:p>
            <a:pPr marL="0" indent="0">
              <a:buNone/>
            </a:pPr>
            <a:r>
              <a:rPr lang="en-US" sz="4000" b="1" dirty="0"/>
              <a:t>Objective:</a:t>
            </a:r>
          </a:p>
          <a:p>
            <a:endParaRPr lang="en-US" b="1" dirty="0"/>
          </a:p>
          <a:p>
            <a:endParaRPr lang="en-US" b="1" dirty="0"/>
          </a:p>
          <a:p>
            <a:pPr>
              <a:buFont typeface="Wingdings" panose="05000000000000000000" pitchFamily="2" charset="2"/>
              <a:buChar char="q"/>
            </a:pPr>
            <a:r>
              <a:rPr lang="en-US" dirty="0"/>
              <a:t>	</a:t>
            </a:r>
            <a:r>
              <a:rPr lang="en-US" sz="3600" dirty="0"/>
              <a:t>To predict whether potential consumers will put 	deposits.</a:t>
            </a:r>
          </a:p>
          <a:p>
            <a:pPr>
              <a:buFont typeface="Wingdings" panose="05000000000000000000" pitchFamily="2" charset="2"/>
              <a:buChar char="q"/>
            </a:pPr>
            <a:r>
              <a:rPr lang="en-US" sz="3600" dirty="0"/>
              <a:t>	To find out what machine learning model can predict 	the 	target variable better than other used ones</a:t>
            </a:r>
          </a:p>
          <a:p>
            <a:pPr>
              <a:buFont typeface="Wingdings" panose="05000000000000000000" pitchFamily="2" charset="2"/>
              <a:buChar char="q"/>
            </a:pPr>
            <a:r>
              <a:rPr lang="en-US" sz="3600" dirty="0"/>
              <a:t>	to find out what features affect consumer decision 	to put deposits</a:t>
            </a:r>
          </a:p>
          <a:p>
            <a:pPr marL="0" indent="0">
              <a:buNone/>
            </a:pPr>
            <a:r>
              <a:rPr lang="en-US" dirty="0"/>
              <a:t>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7694" y="0"/>
            <a:ext cx="2143125" cy="2143125"/>
          </a:xfrm>
          <a:prstGeom prst="rect">
            <a:avLst/>
          </a:prstGeom>
        </p:spPr>
      </p:pic>
    </p:spTree>
    <p:extLst>
      <p:ext uri="{BB962C8B-B14F-4D97-AF65-F5344CB8AC3E}">
        <p14:creationId xmlns:p14="http://schemas.microsoft.com/office/powerpoint/2010/main" val="2615674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607323789"/>
              </p:ext>
            </p:extLst>
          </p:nvPr>
        </p:nvGraphicFramePr>
        <p:xfrm>
          <a:off x="349623" y="440675"/>
          <a:ext cx="7119813" cy="5752029"/>
        </p:xfrm>
        <a:graphic>
          <a:graphicData uri="http://schemas.openxmlformats.org/drawingml/2006/table">
            <a:tbl>
              <a:tblPr firstRow="1" bandRow="1">
                <a:tableStyleId>{E8B1032C-EA38-4F05-BA0D-38AFFFC7BED3}</a:tableStyleId>
              </a:tblPr>
              <a:tblGrid>
                <a:gridCol w="2055115">
                  <a:extLst>
                    <a:ext uri="{9D8B030D-6E8A-4147-A177-3AD203B41FA5}">
                      <a16:colId xmlns:a16="http://schemas.microsoft.com/office/drawing/2014/main" val="20000"/>
                    </a:ext>
                  </a:extLst>
                </a:gridCol>
                <a:gridCol w="2926375">
                  <a:extLst>
                    <a:ext uri="{9D8B030D-6E8A-4147-A177-3AD203B41FA5}">
                      <a16:colId xmlns:a16="http://schemas.microsoft.com/office/drawing/2014/main" val="20001"/>
                    </a:ext>
                  </a:extLst>
                </a:gridCol>
                <a:gridCol w="2138323">
                  <a:extLst>
                    <a:ext uri="{9D8B030D-6E8A-4147-A177-3AD203B41FA5}">
                      <a16:colId xmlns:a16="http://schemas.microsoft.com/office/drawing/2014/main" val="20002"/>
                    </a:ext>
                  </a:extLst>
                </a:gridCol>
              </a:tblGrid>
              <a:tr h="723190">
                <a:tc gridSpan="3">
                  <a:txBody>
                    <a:bodyPr/>
                    <a:lstStyle/>
                    <a:p>
                      <a:pPr algn="ctr"/>
                      <a:r>
                        <a:rPr lang="en-US" dirty="0"/>
                        <a:t>Feature</a:t>
                      </a:r>
                      <a:r>
                        <a:rPr lang="en-US" baseline="0" dirty="0"/>
                        <a:t> V</a:t>
                      </a:r>
                      <a:r>
                        <a:rPr lang="en-US" dirty="0"/>
                        <a:t>ariables (21)</a:t>
                      </a:r>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0000"/>
                  </a:ext>
                </a:extLst>
              </a:tr>
              <a:tr h="735958">
                <a:tc>
                  <a:txBody>
                    <a:bodyPr/>
                    <a:lstStyle/>
                    <a:p>
                      <a:r>
                        <a:rPr lang="en-GB" dirty="0"/>
                        <a:t>Age</a:t>
                      </a:r>
                    </a:p>
                  </a:txBody>
                  <a:tcPr/>
                </a:tc>
                <a:tc>
                  <a:txBody>
                    <a:bodyPr/>
                    <a:lstStyle/>
                    <a:p>
                      <a:r>
                        <a:rPr lang="en-GB" dirty="0"/>
                        <a:t>communication type</a:t>
                      </a:r>
                    </a:p>
                  </a:txBody>
                  <a:tcPr/>
                </a:tc>
                <a:tc>
                  <a:txBody>
                    <a:bodyPr/>
                    <a:lstStyle/>
                    <a:p>
                      <a:r>
                        <a:rPr lang="en-GB" sz="1800" b="0" i="0" kern="1200" dirty="0">
                          <a:solidFill>
                            <a:schemeClr val="tx1"/>
                          </a:solidFill>
                          <a:effectLst/>
                          <a:latin typeface="+mn-lt"/>
                          <a:ea typeface="+mn-ea"/>
                          <a:cs typeface="+mn-cs"/>
                        </a:rPr>
                        <a:t>outcome of the previous marketing campaign(</a:t>
                      </a:r>
                      <a:r>
                        <a:rPr lang="en-GB" sz="1800" b="0" i="0" kern="1200" dirty="0" err="1">
                          <a:solidFill>
                            <a:schemeClr val="tx1"/>
                          </a:solidFill>
                          <a:effectLst/>
                          <a:latin typeface="+mn-lt"/>
                          <a:ea typeface="+mn-ea"/>
                          <a:cs typeface="+mn-cs"/>
                        </a:rPr>
                        <a:t>poutcome</a:t>
                      </a:r>
                      <a:r>
                        <a:rPr lang="en-GB" sz="1800" b="0" i="0" kern="1200" dirty="0">
                          <a:solidFill>
                            <a:schemeClr val="tx1"/>
                          </a:solidFill>
                          <a:effectLst/>
                          <a:latin typeface="+mn-lt"/>
                          <a:ea typeface="+mn-ea"/>
                          <a:cs typeface="+mn-cs"/>
                        </a:rPr>
                        <a:t>)</a:t>
                      </a:r>
                      <a:endParaRPr lang="en-GB" dirty="0"/>
                    </a:p>
                  </a:txBody>
                  <a:tcPr/>
                </a:tc>
                <a:extLst>
                  <a:ext uri="{0D108BD9-81ED-4DB2-BD59-A6C34878D82A}">
                    <a16:rowId xmlns:a16="http://schemas.microsoft.com/office/drawing/2014/main" val="10001"/>
                  </a:ext>
                </a:extLst>
              </a:tr>
              <a:tr h="515170">
                <a:tc>
                  <a:txBody>
                    <a:bodyPr/>
                    <a:lstStyle/>
                    <a:p>
                      <a:r>
                        <a:rPr lang="en-GB" dirty="0"/>
                        <a:t>Job</a:t>
                      </a:r>
                    </a:p>
                  </a:txBody>
                  <a:tcPr/>
                </a:tc>
                <a:tc>
                  <a:txBody>
                    <a:bodyPr/>
                    <a:lstStyle/>
                    <a:p>
                      <a:r>
                        <a:rPr lang="en-GB" dirty="0"/>
                        <a:t>month</a:t>
                      </a:r>
                    </a:p>
                  </a:txBody>
                  <a:tcPr/>
                </a:tc>
                <a:tc>
                  <a:txBody>
                    <a:bodyPr/>
                    <a:lstStyle/>
                    <a:p>
                      <a:r>
                        <a:rPr lang="en-GB" dirty="0"/>
                        <a:t>Employee variation rate</a:t>
                      </a:r>
                    </a:p>
                  </a:txBody>
                  <a:tcPr/>
                </a:tc>
                <a:extLst>
                  <a:ext uri="{0D108BD9-81ED-4DB2-BD59-A6C34878D82A}">
                    <a16:rowId xmlns:a16="http://schemas.microsoft.com/office/drawing/2014/main" val="10002"/>
                  </a:ext>
                </a:extLst>
              </a:tr>
              <a:tr h="515170">
                <a:tc>
                  <a:txBody>
                    <a:bodyPr/>
                    <a:lstStyle/>
                    <a:p>
                      <a:r>
                        <a:rPr lang="en-GB" dirty="0"/>
                        <a:t>Marital</a:t>
                      </a:r>
                    </a:p>
                  </a:txBody>
                  <a:tcPr/>
                </a:tc>
                <a:tc>
                  <a:txBody>
                    <a:bodyPr/>
                    <a:lstStyle/>
                    <a:p>
                      <a:r>
                        <a:rPr lang="en-GB" dirty="0" err="1"/>
                        <a:t>last_contact_day</a:t>
                      </a:r>
                      <a:endParaRPr lang="en-GB" dirty="0"/>
                    </a:p>
                  </a:txBody>
                  <a:tcPr/>
                </a:tc>
                <a:tc>
                  <a:txBody>
                    <a:bodyPr/>
                    <a:lstStyle/>
                    <a:p>
                      <a:r>
                        <a:rPr lang="en-GB" dirty="0" err="1"/>
                        <a:t>consmer_price_indx</a:t>
                      </a:r>
                      <a:endParaRPr lang="en-GB" dirty="0"/>
                    </a:p>
                  </a:txBody>
                  <a:tcPr/>
                </a:tc>
                <a:extLst>
                  <a:ext uri="{0D108BD9-81ED-4DB2-BD59-A6C34878D82A}">
                    <a16:rowId xmlns:a16="http://schemas.microsoft.com/office/drawing/2014/main" val="10003"/>
                  </a:ext>
                </a:extLst>
              </a:tr>
              <a:tr h="668751">
                <a:tc>
                  <a:txBody>
                    <a:bodyPr/>
                    <a:lstStyle/>
                    <a:p>
                      <a:r>
                        <a:rPr lang="en-GB" dirty="0"/>
                        <a:t>Education</a:t>
                      </a:r>
                    </a:p>
                  </a:txBody>
                  <a:tcPr/>
                </a:tc>
                <a:tc>
                  <a:txBody>
                    <a:bodyPr/>
                    <a:lstStyle/>
                    <a:p>
                      <a:r>
                        <a:rPr lang="en-GB" dirty="0" err="1"/>
                        <a:t>last_contact_duration</a:t>
                      </a:r>
                      <a:endParaRPr lang="en-GB" dirty="0"/>
                    </a:p>
                  </a:txBody>
                  <a:tcPr/>
                </a:tc>
                <a:tc>
                  <a:txBody>
                    <a:bodyPr/>
                    <a:lstStyle/>
                    <a:p>
                      <a:r>
                        <a:rPr lang="en-US" dirty="0"/>
                        <a:t>Consumer</a:t>
                      </a:r>
                      <a:r>
                        <a:rPr lang="en-US" baseline="0" dirty="0"/>
                        <a:t> confidence index</a:t>
                      </a:r>
                      <a:endParaRPr lang="en-GB" dirty="0"/>
                    </a:p>
                  </a:txBody>
                  <a:tcPr/>
                </a:tc>
                <a:extLst>
                  <a:ext uri="{0D108BD9-81ED-4DB2-BD59-A6C34878D82A}">
                    <a16:rowId xmlns:a16="http://schemas.microsoft.com/office/drawing/2014/main" val="10004"/>
                  </a:ext>
                </a:extLst>
              </a:tr>
              <a:tr h="515170">
                <a:tc>
                  <a:txBody>
                    <a:bodyPr/>
                    <a:lstStyle/>
                    <a:p>
                      <a:r>
                        <a:rPr lang="en-US" dirty="0" err="1"/>
                        <a:t>Have_credit</a:t>
                      </a:r>
                      <a:r>
                        <a:rPr lang="en-US" baseline="0" dirty="0"/>
                        <a:t> by default</a:t>
                      </a:r>
                      <a:endParaRPr lang="en-GB" dirty="0"/>
                    </a:p>
                  </a:txBody>
                  <a:tcPr/>
                </a:tc>
                <a:tc>
                  <a:txBody>
                    <a:bodyPr/>
                    <a:lstStyle/>
                    <a:p>
                      <a:r>
                        <a:rPr lang="en-GB" dirty="0"/>
                        <a:t>Number</a:t>
                      </a:r>
                      <a:r>
                        <a:rPr lang="en-GB" baseline="0" dirty="0"/>
                        <a:t> of </a:t>
                      </a:r>
                      <a:r>
                        <a:rPr lang="en-GB" dirty="0"/>
                        <a:t>contacts with client</a:t>
                      </a:r>
                    </a:p>
                  </a:txBody>
                  <a:tcPr/>
                </a:tc>
                <a:tc>
                  <a:txBody>
                    <a:bodyPr/>
                    <a:lstStyle/>
                    <a:p>
                      <a:r>
                        <a:rPr lang="en-GB" sz="1800" kern="1200" dirty="0" err="1">
                          <a:effectLst/>
                        </a:rPr>
                        <a:t>euribor</a:t>
                      </a:r>
                      <a:r>
                        <a:rPr lang="en-GB" sz="1800" kern="1200" dirty="0">
                          <a:effectLst/>
                        </a:rPr>
                        <a:t> 3 month rate</a:t>
                      </a:r>
                      <a:endParaRPr lang="en-GB" dirty="0"/>
                    </a:p>
                  </a:txBody>
                  <a:tcPr/>
                </a:tc>
                <a:extLst>
                  <a:ext uri="{0D108BD9-81ED-4DB2-BD59-A6C34878D82A}">
                    <a16:rowId xmlns:a16="http://schemas.microsoft.com/office/drawing/2014/main" val="10005"/>
                  </a:ext>
                </a:extLst>
              </a:tr>
              <a:tr h="735958">
                <a:tc>
                  <a:txBody>
                    <a:bodyPr/>
                    <a:lstStyle/>
                    <a:p>
                      <a:r>
                        <a:rPr lang="en-GB" dirty="0"/>
                        <a:t>Housing</a:t>
                      </a:r>
                      <a:r>
                        <a:rPr lang="en-GB" baseline="0" dirty="0"/>
                        <a:t> loan</a:t>
                      </a:r>
                      <a:endParaRPr lang="en-GB" dirty="0"/>
                    </a:p>
                  </a:txBody>
                  <a:tcPr/>
                </a:tc>
                <a:tc>
                  <a:txBody>
                    <a:bodyPr/>
                    <a:lstStyle/>
                    <a:p>
                      <a:r>
                        <a:rPr lang="en-GB" dirty="0"/>
                        <a:t>Number of days client was</a:t>
                      </a:r>
                      <a:r>
                        <a:rPr lang="en-GB" baseline="0" dirty="0"/>
                        <a:t> </a:t>
                      </a:r>
                      <a:r>
                        <a:rPr lang="en-GB" dirty="0"/>
                        <a:t>contacted in </a:t>
                      </a:r>
                      <a:r>
                        <a:rPr lang="en-GB" dirty="0" err="1"/>
                        <a:t>prev_campaign</a:t>
                      </a:r>
                      <a:endParaRPr lang="en-GB" dirty="0"/>
                    </a:p>
                  </a:txBody>
                  <a:tcPr/>
                </a:tc>
                <a:tc>
                  <a:txBody>
                    <a:bodyPr/>
                    <a:lstStyle/>
                    <a:p>
                      <a:r>
                        <a:rPr lang="en-GB" dirty="0"/>
                        <a:t>employed staff rate</a:t>
                      </a:r>
                    </a:p>
                  </a:txBody>
                  <a:tcPr/>
                </a:tc>
                <a:extLst>
                  <a:ext uri="{0D108BD9-81ED-4DB2-BD59-A6C34878D82A}">
                    <a16:rowId xmlns:a16="http://schemas.microsoft.com/office/drawing/2014/main" val="10006"/>
                  </a:ext>
                </a:extLst>
              </a:tr>
              <a:tr h="515170">
                <a:tc>
                  <a:txBody>
                    <a:bodyPr/>
                    <a:lstStyle/>
                    <a:p>
                      <a:r>
                        <a:rPr lang="en-GB" dirty="0"/>
                        <a:t>Personal</a:t>
                      </a:r>
                      <a:r>
                        <a:rPr lang="en-GB" baseline="0" dirty="0"/>
                        <a:t> </a:t>
                      </a:r>
                      <a:r>
                        <a:rPr lang="en-GB" dirty="0"/>
                        <a:t>loan</a:t>
                      </a:r>
                    </a:p>
                  </a:txBody>
                  <a:tcPr/>
                </a:tc>
                <a:tc>
                  <a:txBody>
                    <a:bodyPr/>
                    <a:lstStyle/>
                    <a:p>
                      <a:r>
                        <a:rPr lang="en-GB" dirty="0" err="1"/>
                        <a:t>no_contct_bef_campaign_wth_samepersn</a:t>
                      </a:r>
                      <a:endParaRPr lang="en-GB" dirty="0"/>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
        <p:nvSpPr>
          <p:cNvPr id="7" name="Rectangle 6"/>
          <p:cNvSpPr/>
          <p:nvPr/>
        </p:nvSpPr>
        <p:spPr>
          <a:xfrm>
            <a:off x="1810871" y="6136660"/>
            <a:ext cx="8713694" cy="523220"/>
          </a:xfrm>
          <a:prstGeom prst="rect">
            <a:avLst/>
          </a:prstGeom>
        </p:spPr>
        <p:txBody>
          <a:bodyPr wrap="square">
            <a:spAutoFit/>
          </a:bodyPr>
          <a:lstStyle/>
          <a:p>
            <a:pPr algn="ctr"/>
            <a:r>
              <a:rPr lang="en-GB" sz="2800" dirty="0"/>
              <a:t>Dataset Size </a:t>
            </a:r>
            <a:r>
              <a:rPr lang="en-GB" sz="2800" dirty="0">
                <a:sym typeface="Wingdings" panose="05000000000000000000" pitchFamily="2" charset="2"/>
              </a:rPr>
              <a:t> </a:t>
            </a:r>
            <a:r>
              <a:rPr lang="en-GB" sz="2800" dirty="0"/>
              <a:t>2999 observations with 21 feature.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53" y="1229007"/>
            <a:ext cx="4186537" cy="3702077"/>
          </a:xfrm>
          <a:prstGeom prst="rect">
            <a:avLst/>
          </a:prstGeom>
        </p:spPr>
      </p:pic>
      <p:sp>
        <p:nvSpPr>
          <p:cNvPr id="4" name="TextBox 3"/>
          <p:cNvSpPr txBox="1"/>
          <p:nvPr/>
        </p:nvSpPr>
        <p:spPr>
          <a:xfrm>
            <a:off x="2904565" y="215153"/>
            <a:ext cx="7073153" cy="523220"/>
          </a:xfrm>
          <a:prstGeom prst="rect">
            <a:avLst/>
          </a:prstGeom>
          <a:noFill/>
        </p:spPr>
        <p:txBody>
          <a:bodyPr wrap="square" rtlCol="0">
            <a:spAutoFit/>
          </a:bodyPr>
          <a:lstStyle/>
          <a:p>
            <a:pPr algn="ctr"/>
            <a:r>
              <a:rPr lang="en-US" sz="2800" b="1" dirty="0"/>
              <a:t>Dataset Overview</a:t>
            </a:r>
            <a:endParaRPr lang="en-GB" sz="2800" b="1" dirty="0"/>
          </a:p>
        </p:txBody>
      </p:sp>
      <p:sp>
        <p:nvSpPr>
          <p:cNvPr id="6" name="TextBox 5"/>
          <p:cNvSpPr txBox="1"/>
          <p:nvPr/>
        </p:nvSpPr>
        <p:spPr>
          <a:xfrm>
            <a:off x="7655859" y="5272262"/>
            <a:ext cx="4451678" cy="400110"/>
          </a:xfrm>
          <a:prstGeom prst="rect">
            <a:avLst/>
          </a:prstGeom>
          <a:noFill/>
        </p:spPr>
        <p:txBody>
          <a:bodyPr wrap="square" rtlCol="0">
            <a:spAutoFit/>
          </a:bodyPr>
          <a:lstStyle/>
          <a:p>
            <a:r>
              <a:rPr lang="en-US" sz="2000" b="1" dirty="0"/>
              <a:t>Target is ‘open deposit account or not’.</a:t>
            </a:r>
            <a:endParaRPr lang="en-GB" sz="2000" b="1" dirty="0"/>
          </a:p>
        </p:txBody>
      </p:sp>
    </p:spTree>
    <p:extLst>
      <p:ext uri="{BB962C8B-B14F-4D97-AF65-F5344CB8AC3E}">
        <p14:creationId xmlns:p14="http://schemas.microsoft.com/office/powerpoint/2010/main" val="125459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392" y="1087810"/>
            <a:ext cx="4956331" cy="3027456"/>
          </a:xfrm>
          <a:prstGeom prst="rect">
            <a:avLst/>
          </a:prstGeom>
        </p:spPr>
      </p:pic>
      <p:sp>
        <p:nvSpPr>
          <p:cNvPr id="13" name="TextBox 12"/>
          <p:cNvSpPr txBox="1"/>
          <p:nvPr/>
        </p:nvSpPr>
        <p:spPr>
          <a:xfrm>
            <a:off x="1645023" y="4353430"/>
            <a:ext cx="1230978" cy="369332"/>
          </a:xfrm>
          <a:prstGeom prst="rect">
            <a:avLst/>
          </a:prstGeom>
          <a:noFill/>
        </p:spPr>
        <p:txBody>
          <a:bodyPr wrap="none" rtlCol="0">
            <a:spAutoFit/>
          </a:bodyPr>
          <a:lstStyle/>
          <a:p>
            <a:r>
              <a:rPr lang="en-US" dirty="0"/>
              <a:t>Percentage</a:t>
            </a:r>
            <a:endParaRPr lang="en-GB"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1252" y="807606"/>
            <a:ext cx="5791498" cy="2883523"/>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2516" y="3896767"/>
            <a:ext cx="4579159" cy="2897631"/>
          </a:xfrm>
          <a:prstGeom prst="rect">
            <a:avLst/>
          </a:prstGeom>
        </p:spPr>
      </p:pic>
      <p:sp>
        <p:nvSpPr>
          <p:cNvPr id="17" name="TextBox 16"/>
          <p:cNvSpPr txBox="1"/>
          <p:nvPr/>
        </p:nvSpPr>
        <p:spPr>
          <a:xfrm>
            <a:off x="8010018" y="4178195"/>
            <a:ext cx="2818849" cy="369332"/>
          </a:xfrm>
          <a:prstGeom prst="rect">
            <a:avLst/>
          </a:prstGeom>
          <a:noFill/>
        </p:spPr>
        <p:txBody>
          <a:bodyPr wrap="none" rtlCol="0">
            <a:spAutoFit/>
          </a:bodyPr>
          <a:lstStyle/>
          <a:p>
            <a:r>
              <a:rPr lang="en-GB" dirty="0"/>
              <a:t>Percentage of Marital status</a:t>
            </a:r>
          </a:p>
        </p:txBody>
      </p:sp>
      <p:sp>
        <p:nvSpPr>
          <p:cNvPr id="18" name="TextBox 17"/>
          <p:cNvSpPr txBox="1"/>
          <p:nvPr/>
        </p:nvSpPr>
        <p:spPr>
          <a:xfrm>
            <a:off x="245447" y="5075302"/>
            <a:ext cx="533969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Majority of potential customers are either highly educated or have basic level of education</a:t>
            </a:r>
          </a:p>
          <a:p>
            <a:pPr marL="285750" indent="-285750">
              <a:buFont typeface="Arial" panose="020B0604020202020204" pitchFamily="34" charset="0"/>
              <a:buChar char="•"/>
            </a:pPr>
            <a:r>
              <a:rPr lang="en-US" dirty="0"/>
              <a:t>About 50% are either have admin (26%) or blue-collar jobs(22%).</a:t>
            </a:r>
          </a:p>
          <a:p>
            <a:pPr marL="285750" indent="-285750">
              <a:buFont typeface="Arial" panose="020B0604020202020204" pitchFamily="34" charset="0"/>
              <a:buChar char="•"/>
            </a:pPr>
            <a:r>
              <a:rPr lang="en-US" dirty="0"/>
              <a:t>More than 60% are married</a:t>
            </a:r>
            <a:endParaRPr lang="en-GB" dirty="0"/>
          </a:p>
        </p:txBody>
      </p:sp>
      <p:sp>
        <p:nvSpPr>
          <p:cNvPr id="20" name="TextBox 19"/>
          <p:cNvSpPr txBox="1"/>
          <p:nvPr/>
        </p:nvSpPr>
        <p:spPr>
          <a:xfrm>
            <a:off x="2473285" y="99654"/>
            <a:ext cx="6223716" cy="584775"/>
          </a:xfrm>
          <a:prstGeom prst="rect">
            <a:avLst/>
          </a:prstGeom>
          <a:noFill/>
        </p:spPr>
        <p:txBody>
          <a:bodyPr wrap="square" rtlCol="0">
            <a:spAutoFit/>
          </a:bodyPr>
          <a:lstStyle/>
          <a:p>
            <a:pPr algn="ctr"/>
            <a:r>
              <a:rPr lang="en-US" sz="3200" b="1" dirty="0"/>
              <a:t>Exploratory Data Analysis  Part1 </a:t>
            </a:r>
            <a:endParaRPr lang="en-GB" sz="3200" b="1" dirty="0"/>
          </a:p>
        </p:txBody>
      </p:sp>
      <p:sp>
        <p:nvSpPr>
          <p:cNvPr id="21" name="TextBox 20"/>
          <p:cNvSpPr txBox="1"/>
          <p:nvPr/>
        </p:nvSpPr>
        <p:spPr>
          <a:xfrm>
            <a:off x="8010017" y="1280564"/>
            <a:ext cx="3253648" cy="369332"/>
          </a:xfrm>
          <a:prstGeom prst="rect">
            <a:avLst/>
          </a:prstGeom>
          <a:noFill/>
        </p:spPr>
        <p:txBody>
          <a:bodyPr wrap="none" rtlCol="0">
            <a:spAutoFit/>
          </a:bodyPr>
          <a:lstStyle/>
          <a:p>
            <a:r>
              <a:rPr lang="en-GB" dirty="0"/>
              <a:t>Percentage of different job types</a:t>
            </a:r>
          </a:p>
        </p:txBody>
      </p:sp>
      <p:sp>
        <p:nvSpPr>
          <p:cNvPr id="22" name="TextBox 21"/>
          <p:cNvSpPr txBox="1"/>
          <p:nvPr/>
        </p:nvSpPr>
        <p:spPr>
          <a:xfrm>
            <a:off x="1528535" y="973825"/>
            <a:ext cx="3046155" cy="369332"/>
          </a:xfrm>
          <a:prstGeom prst="rect">
            <a:avLst/>
          </a:prstGeom>
          <a:noFill/>
        </p:spPr>
        <p:txBody>
          <a:bodyPr wrap="none" rtlCol="0">
            <a:spAutoFit/>
          </a:bodyPr>
          <a:lstStyle/>
          <a:p>
            <a:r>
              <a:rPr lang="en-GB" dirty="0"/>
              <a:t>Percentage of education levels</a:t>
            </a:r>
          </a:p>
        </p:txBody>
      </p:sp>
    </p:spTree>
    <p:extLst>
      <p:ext uri="{BB962C8B-B14F-4D97-AF65-F5344CB8AC3E}">
        <p14:creationId xmlns:p14="http://schemas.microsoft.com/office/powerpoint/2010/main" val="2007661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7318" y="744332"/>
            <a:ext cx="4625626" cy="3000406"/>
          </a:xfr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876" y="1193398"/>
            <a:ext cx="5093794" cy="2982996"/>
          </a:xfrm>
          <a:prstGeom prst="rect">
            <a:avLst/>
          </a:prstGeom>
        </p:spPr>
      </p:pic>
      <p:sp>
        <p:nvSpPr>
          <p:cNvPr id="13" name="TextBox 12"/>
          <p:cNvSpPr txBox="1"/>
          <p:nvPr/>
        </p:nvSpPr>
        <p:spPr>
          <a:xfrm>
            <a:off x="186267" y="4263165"/>
            <a:ext cx="575733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Majority of customers were age bet ween 30-40(Gen Y)</a:t>
            </a:r>
          </a:p>
          <a:p>
            <a:pPr lvl="0">
              <a:defRPr/>
            </a:pPr>
            <a:r>
              <a:rPr lang="en-US" dirty="0"/>
              <a:t>Char:  	</a:t>
            </a:r>
            <a:r>
              <a:rPr lang="en-GB" dirty="0"/>
              <a:t>Majority of them use the web and are 	  		mobile web user.	</a:t>
            </a:r>
          </a:p>
          <a:p>
            <a:pPr lvl="0">
              <a:defRPr/>
            </a:pPr>
            <a:r>
              <a:rPr lang="en-GB" dirty="0"/>
              <a:t>	They seek out info and engage in two-way brand 	conversation.</a:t>
            </a:r>
            <a:endParaRPr lang="en-US" dirty="0"/>
          </a:p>
          <a:p>
            <a:endParaRPr lang="en-GB" dirty="0"/>
          </a:p>
        </p:txBody>
      </p:sp>
      <p:sp>
        <p:nvSpPr>
          <p:cNvPr id="14" name="Left Brace 13"/>
          <p:cNvSpPr/>
          <p:nvPr/>
        </p:nvSpPr>
        <p:spPr>
          <a:xfrm>
            <a:off x="838200" y="4611161"/>
            <a:ext cx="270933" cy="1058334"/>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sp>
        <p:nvSpPr>
          <p:cNvPr id="15" name="TextBox 14"/>
          <p:cNvSpPr txBox="1"/>
          <p:nvPr/>
        </p:nvSpPr>
        <p:spPr>
          <a:xfrm>
            <a:off x="381000" y="5832825"/>
            <a:ext cx="5189882" cy="369332"/>
          </a:xfrm>
          <a:prstGeom prst="rect">
            <a:avLst/>
          </a:prstGeom>
          <a:noFill/>
        </p:spPr>
        <p:txBody>
          <a:bodyPr wrap="none" rtlCol="0">
            <a:spAutoFit/>
          </a:bodyPr>
          <a:lstStyle/>
          <a:p>
            <a:r>
              <a:rPr lang="en-US" dirty="0"/>
              <a:t>No wonder that majority of them use cellular phones</a:t>
            </a:r>
            <a:endParaRPr lang="en-GB" dirty="0"/>
          </a:p>
        </p:txBody>
      </p:sp>
      <p:sp>
        <p:nvSpPr>
          <p:cNvPr id="16" name="Down Arrow 15"/>
          <p:cNvSpPr/>
          <p:nvPr/>
        </p:nvSpPr>
        <p:spPr>
          <a:xfrm>
            <a:off x="4318000" y="5508321"/>
            <a:ext cx="558800" cy="3590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293977" y="6184960"/>
            <a:ext cx="6128804" cy="646331"/>
          </a:xfrm>
          <a:prstGeom prst="rect">
            <a:avLst/>
          </a:prstGeom>
          <a:noFill/>
        </p:spPr>
        <p:txBody>
          <a:bodyPr wrap="square" rtlCol="0">
            <a:spAutoFit/>
          </a:bodyPr>
          <a:lstStyle/>
          <a:p>
            <a:r>
              <a:rPr lang="en-US" dirty="0"/>
              <a:t>Majority of contacts who put deposits  for cellphone users were contacted on Mondays</a:t>
            </a:r>
            <a:endParaRPr lang="en-GB" dirty="0"/>
          </a:p>
        </p:txBody>
      </p:sp>
      <p:pic>
        <p:nvPicPr>
          <p:cNvPr id="20"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6845" y="3910325"/>
            <a:ext cx="4710046" cy="2917767"/>
          </a:xfrm>
          <a:prstGeom prst="rect">
            <a:avLst/>
          </a:prstGeom>
        </p:spPr>
      </p:pic>
      <p:sp>
        <p:nvSpPr>
          <p:cNvPr id="17" name="Oval 16"/>
          <p:cNvSpPr/>
          <p:nvPr/>
        </p:nvSpPr>
        <p:spPr>
          <a:xfrm>
            <a:off x="7811544" y="3579150"/>
            <a:ext cx="852098" cy="1105781"/>
          </a:xfrm>
          <a:prstGeom prst="ellipse">
            <a:avLst/>
          </a:prstGeom>
          <a:noFill/>
          <a:ln w="571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TextBox 21"/>
          <p:cNvSpPr txBox="1"/>
          <p:nvPr/>
        </p:nvSpPr>
        <p:spPr>
          <a:xfrm>
            <a:off x="7435046" y="6461959"/>
            <a:ext cx="529312" cy="369332"/>
          </a:xfrm>
          <a:prstGeom prst="rect">
            <a:avLst/>
          </a:prstGeom>
          <a:noFill/>
        </p:spPr>
        <p:txBody>
          <a:bodyPr wrap="none" rtlCol="0">
            <a:spAutoFit/>
          </a:bodyPr>
          <a:lstStyle/>
          <a:p>
            <a:r>
              <a:rPr lang="en-US" dirty="0"/>
              <a:t>y=1</a:t>
            </a:r>
            <a:endParaRPr lang="en-GB" dirty="0"/>
          </a:p>
        </p:txBody>
      </p:sp>
      <p:sp>
        <p:nvSpPr>
          <p:cNvPr id="23" name="TextBox 22"/>
          <p:cNvSpPr txBox="1"/>
          <p:nvPr/>
        </p:nvSpPr>
        <p:spPr>
          <a:xfrm>
            <a:off x="2473285" y="99654"/>
            <a:ext cx="6223716" cy="584775"/>
          </a:xfrm>
          <a:prstGeom prst="rect">
            <a:avLst/>
          </a:prstGeom>
          <a:noFill/>
        </p:spPr>
        <p:txBody>
          <a:bodyPr wrap="square" rtlCol="0">
            <a:spAutoFit/>
          </a:bodyPr>
          <a:lstStyle/>
          <a:p>
            <a:pPr algn="ctr"/>
            <a:r>
              <a:rPr lang="en-US" sz="3200" b="1" dirty="0"/>
              <a:t>Exploratory Data Analysis2</a:t>
            </a:r>
            <a:endParaRPr lang="en-GB" sz="3200" b="1" dirty="0"/>
          </a:p>
        </p:txBody>
      </p:sp>
      <p:sp>
        <p:nvSpPr>
          <p:cNvPr id="24" name="TextBox 23"/>
          <p:cNvSpPr txBox="1"/>
          <p:nvPr/>
        </p:nvSpPr>
        <p:spPr>
          <a:xfrm>
            <a:off x="7811544" y="4770996"/>
            <a:ext cx="957826" cy="369332"/>
          </a:xfrm>
          <a:prstGeom prst="rect">
            <a:avLst/>
          </a:prstGeom>
          <a:noFill/>
        </p:spPr>
        <p:txBody>
          <a:bodyPr wrap="none" rtlCol="0">
            <a:spAutoFit/>
          </a:bodyPr>
          <a:lstStyle/>
          <a:p>
            <a:r>
              <a:rPr lang="en-US" dirty="0"/>
              <a:t>Monday</a:t>
            </a:r>
            <a:endParaRPr lang="en-GB" dirty="0"/>
          </a:p>
        </p:txBody>
      </p:sp>
    </p:spTree>
    <p:extLst>
      <p:ext uri="{BB962C8B-B14F-4D97-AF65-F5344CB8AC3E}">
        <p14:creationId xmlns:p14="http://schemas.microsoft.com/office/powerpoint/2010/main" val="4175107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12" y="549867"/>
            <a:ext cx="11630212" cy="590931"/>
          </a:xfrm>
          <a:noFill/>
        </p:spPr>
        <p:txBody>
          <a:bodyPr wrap="square" rtlCol="0">
            <a:spAutoFit/>
          </a:bodyPr>
          <a:lstStyle/>
          <a:p>
            <a:pPr algn="ctr"/>
            <a:r>
              <a:rPr lang="en-US" sz="3600" b="1" dirty="0">
                <a:latin typeface="+mn-lt"/>
                <a:ea typeface="+mn-ea"/>
                <a:cs typeface="+mn-cs"/>
              </a:rPr>
              <a:t>Feature Engineering Part 1 - Dealing with Multicollinearity</a:t>
            </a:r>
            <a:endParaRPr lang="en-GB" sz="3600" b="1" dirty="0">
              <a:latin typeface="+mn-lt"/>
              <a:ea typeface="+mn-ea"/>
              <a:cs typeface="+mn-cs"/>
            </a:endParaRPr>
          </a:p>
        </p:txBody>
      </p:sp>
      <p:sp>
        <p:nvSpPr>
          <p:cNvPr id="3" name="Content Placeholder 2"/>
          <p:cNvSpPr>
            <a:spLocks noGrp="1"/>
          </p:cNvSpPr>
          <p:nvPr>
            <p:ph idx="1"/>
          </p:nvPr>
        </p:nvSpPr>
        <p:spPr>
          <a:xfrm>
            <a:off x="1" y="1515035"/>
            <a:ext cx="11725834" cy="5011271"/>
          </a:xfrm>
        </p:spPr>
        <p:txBody>
          <a:bodyPr>
            <a:normAutofit/>
          </a:bodyPr>
          <a:lstStyle/>
          <a:p>
            <a:r>
              <a:rPr lang="en-US" dirty="0"/>
              <a:t>Used VIF Variance Inflation Factor to detect multicollinearity.</a:t>
            </a:r>
          </a:p>
          <a:p>
            <a:pPr lvl="1"/>
            <a:r>
              <a:rPr lang="en-GB" sz="2800" dirty="0"/>
              <a:t>The Variance Inflation Factor (VIF) is a measure of </a:t>
            </a:r>
            <a:r>
              <a:rPr lang="en-GB" sz="2800" i="1" dirty="0"/>
              <a:t>collinearity among predictor variables</a:t>
            </a:r>
            <a:r>
              <a:rPr lang="en-GB" sz="2800" dirty="0"/>
              <a:t> within a multiple regression. </a:t>
            </a:r>
          </a:p>
          <a:p>
            <a:pPr lvl="1"/>
            <a:r>
              <a:rPr lang="en-GB" sz="2800" dirty="0"/>
              <a:t>Benchmark: If the VIF is between </a:t>
            </a:r>
            <a:r>
              <a:rPr lang="en-GB" sz="2800" i="1" dirty="0"/>
              <a:t>5-10</a:t>
            </a:r>
            <a:r>
              <a:rPr lang="en-GB" sz="2800" dirty="0"/>
              <a:t>, multicollinearity is likely </a:t>
            </a:r>
            <a:r>
              <a:rPr lang="en-GB" sz="2800" b="1" dirty="0"/>
              <a:t>present</a:t>
            </a:r>
            <a:r>
              <a:rPr lang="en-GB" sz="2800" dirty="0"/>
              <a:t> and you should consider dropping the variable.</a:t>
            </a:r>
          </a:p>
          <a:p>
            <a:endParaRPr lang="en-GB" dirty="0"/>
          </a:p>
          <a:p>
            <a:r>
              <a:rPr lang="en-GB" dirty="0"/>
              <a:t>Columns deleted 	</a:t>
            </a:r>
          </a:p>
          <a:p>
            <a:pPr lvl="1"/>
            <a:r>
              <a:rPr lang="en-GB" dirty="0" err="1"/>
              <a:t>nr_employees</a:t>
            </a:r>
            <a:r>
              <a:rPr lang="en-GB" dirty="0"/>
              <a:t> (Number of employees)</a:t>
            </a:r>
          </a:p>
          <a:p>
            <a:pPr lvl="1"/>
            <a:r>
              <a:rPr lang="en-GB" dirty="0"/>
              <a:t>euribor3m (Euro rate for last 3 months)</a:t>
            </a:r>
          </a:p>
          <a:p>
            <a:pPr lvl="1"/>
            <a:r>
              <a:rPr lang="en-GB" dirty="0" err="1"/>
              <a:t>Previous_campaign_outcome</a:t>
            </a:r>
            <a:r>
              <a:rPr lang="en-GB" dirty="0"/>
              <a:t> (previous campaign outcome)</a:t>
            </a:r>
          </a:p>
        </p:txBody>
      </p:sp>
      <p:sp>
        <p:nvSpPr>
          <p:cNvPr id="4" name="Rectangle 1"/>
          <p:cNvSpPr>
            <a:spLocks noChangeArrowheads="1"/>
          </p:cNvSpPr>
          <p:nvPr/>
        </p:nvSpPr>
        <p:spPr bwMode="auto">
          <a:xfrm>
            <a:off x="203200" y="15541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0771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46846" y="1572886"/>
            <a:ext cx="4724401" cy="2554545"/>
          </a:xfrm>
          <a:prstGeom prst="rect">
            <a:avLst/>
          </a:prstGeom>
          <a:noFill/>
        </p:spPr>
        <p:txBody>
          <a:bodyPr wrap="square" rtlCol="0">
            <a:spAutoFit/>
          </a:bodyPr>
          <a:lstStyle/>
          <a:p>
            <a:r>
              <a:rPr lang="en-US" sz="3200" dirty="0"/>
              <a:t>Problem – </a:t>
            </a:r>
          </a:p>
          <a:p>
            <a:r>
              <a:rPr lang="en-US" sz="3200" dirty="0"/>
              <a:t>	Imbalance dataset: </a:t>
            </a:r>
          </a:p>
          <a:p>
            <a:r>
              <a:rPr lang="en-US" sz="3200" dirty="0"/>
              <a:t>88%: Didn’t put a deposit. </a:t>
            </a:r>
          </a:p>
          <a:p>
            <a:r>
              <a:rPr lang="en-US" sz="3200" dirty="0"/>
              <a:t>In other words the baseline accuracy was 88%</a:t>
            </a:r>
            <a:endParaRPr lang="en-GB" sz="3200" dirty="0"/>
          </a:p>
        </p:txBody>
      </p:sp>
      <p:sp>
        <p:nvSpPr>
          <p:cNvPr id="8" name="Title 1"/>
          <p:cNvSpPr txBox="1">
            <a:spLocks/>
          </p:cNvSpPr>
          <p:nvPr/>
        </p:nvSpPr>
        <p:spPr>
          <a:xfrm>
            <a:off x="74705" y="189137"/>
            <a:ext cx="11946965" cy="5909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mn-lt"/>
                <a:ea typeface="+mn-ea"/>
                <a:cs typeface="+mn-cs"/>
              </a:rPr>
              <a:t>Feature Engineering Part 2 - Dealing with Imbalanced Dataset</a:t>
            </a:r>
            <a:endParaRPr lang="en-GB" sz="3600" b="1" dirty="0">
              <a:latin typeface="+mn-lt"/>
              <a:ea typeface="+mn-ea"/>
              <a:cs typeface="+mn-cs"/>
            </a:endParaRPr>
          </a:p>
        </p:txBody>
      </p:sp>
      <p:sp>
        <p:nvSpPr>
          <p:cNvPr id="10" name="TextBox 9"/>
          <p:cNvSpPr txBox="1"/>
          <p:nvPr/>
        </p:nvSpPr>
        <p:spPr>
          <a:xfrm>
            <a:off x="1389531" y="5338500"/>
            <a:ext cx="6714564" cy="523220"/>
          </a:xfrm>
          <a:prstGeom prst="rect">
            <a:avLst/>
          </a:prstGeom>
          <a:noFill/>
        </p:spPr>
        <p:txBody>
          <a:bodyPr wrap="square" rtlCol="0">
            <a:spAutoFit/>
          </a:bodyPr>
          <a:lstStyle/>
          <a:p>
            <a:r>
              <a:rPr lang="en-US" sz="2800" dirty="0"/>
              <a:t>Solution – The word is SMOTE !!!</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2329" y="1979519"/>
            <a:ext cx="3234579" cy="3264834"/>
          </a:xfrm>
          <a:prstGeom prst="rect">
            <a:avLst/>
          </a:prstGeom>
        </p:spPr>
      </p:pic>
    </p:spTree>
    <p:extLst>
      <p:ext uri="{BB962C8B-B14F-4D97-AF65-F5344CB8AC3E}">
        <p14:creationId xmlns:p14="http://schemas.microsoft.com/office/powerpoint/2010/main" val="2320426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4705" y="189137"/>
            <a:ext cx="11946965" cy="5909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mn-lt"/>
                <a:ea typeface="+mn-ea"/>
                <a:cs typeface="+mn-cs"/>
              </a:rPr>
              <a:t>Modeling Workflow</a:t>
            </a:r>
            <a:endParaRPr lang="en-GB" sz="3600" b="1" dirty="0">
              <a:latin typeface="+mn-lt"/>
              <a:ea typeface="+mn-ea"/>
              <a:cs typeface="+mn-cs"/>
            </a:endParaRPr>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989" y="1658469"/>
            <a:ext cx="5026591" cy="4392707"/>
          </a:xfrm>
        </p:spPr>
      </p:pic>
      <p:sp>
        <p:nvSpPr>
          <p:cNvPr id="6" name="Rectangle 5"/>
          <p:cNvSpPr/>
          <p:nvPr/>
        </p:nvSpPr>
        <p:spPr>
          <a:xfrm>
            <a:off x="5647764" y="1658469"/>
            <a:ext cx="6544235" cy="4154984"/>
          </a:xfrm>
          <a:prstGeom prst="rect">
            <a:avLst/>
          </a:prstGeom>
        </p:spPr>
        <p:txBody>
          <a:bodyPr wrap="square">
            <a:spAutoFit/>
          </a:bodyPr>
          <a:lstStyle/>
          <a:p>
            <a:pPr marL="342900" indent="-342900">
              <a:buFont typeface="Wingdings" panose="05000000000000000000" pitchFamily="2" charset="2"/>
              <a:buChar char="Ø"/>
            </a:pPr>
            <a:r>
              <a:rPr lang="en-GB" sz="2400" dirty="0"/>
              <a:t>Train-test split on your original data, for myself. 0.1:0.9. </a:t>
            </a:r>
          </a:p>
          <a:p>
            <a:pPr marL="342900" indent="-342900">
              <a:buFont typeface="Wingdings" panose="05000000000000000000" pitchFamily="2" charset="2"/>
              <a:buChar char="Ø"/>
            </a:pPr>
            <a:r>
              <a:rPr lang="en-GB" sz="2400" dirty="0"/>
              <a:t>On the train data set, </a:t>
            </a:r>
            <a:r>
              <a:rPr lang="en-GB" sz="2400" dirty="0" err="1"/>
              <a:t>upsampling</a:t>
            </a:r>
            <a:r>
              <a:rPr lang="en-GB" sz="2400" dirty="0"/>
              <a:t> to make it a 50-50 split because of class imbalance.</a:t>
            </a:r>
          </a:p>
          <a:p>
            <a:pPr marL="342900" indent="-342900">
              <a:buFont typeface="Wingdings" panose="05000000000000000000" pitchFamily="2" charset="2"/>
              <a:buChar char="Ø"/>
            </a:pPr>
            <a:r>
              <a:rPr lang="en-GB" sz="2400" dirty="0" err="1"/>
              <a:t>GridsearchCV</a:t>
            </a:r>
            <a:r>
              <a:rPr lang="en-GB" sz="2400" dirty="0"/>
              <a:t> on the training data set for all the learning algorithms. </a:t>
            </a:r>
          </a:p>
          <a:p>
            <a:pPr marL="342900" indent="-342900">
              <a:buFont typeface="Wingdings" panose="05000000000000000000" pitchFamily="2" charset="2"/>
              <a:buChar char="Ø"/>
            </a:pPr>
            <a:r>
              <a:rPr lang="en-GB" sz="2400" dirty="0"/>
              <a:t>Check the baseline on the training set.</a:t>
            </a:r>
          </a:p>
          <a:p>
            <a:pPr marL="342900" indent="-342900">
              <a:buFont typeface="Wingdings" panose="05000000000000000000" pitchFamily="2" charset="2"/>
              <a:buChar char="Ø"/>
            </a:pPr>
            <a:r>
              <a:rPr lang="en-GB" sz="2400" dirty="0"/>
              <a:t>Put in your test set on your </a:t>
            </a:r>
            <a:r>
              <a:rPr lang="en-GB" sz="2400" dirty="0" err="1"/>
              <a:t>best_estimator</a:t>
            </a:r>
            <a:r>
              <a:rPr lang="en-GB" sz="2400" dirty="0"/>
              <a:t> for each learning algorithm. </a:t>
            </a:r>
          </a:p>
          <a:p>
            <a:pPr marL="342900" indent="-342900">
              <a:buFont typeface="Wingdings" panose="05000000000000000000" pitchFamily="2" charset="2"/>
              <a:buChar char="Ø"/>
            </a:pPr>
            <a:r>
              <a:rPr lang="en-GB" sz="2400" dirty="0"/>
              <a:t>Used the AUCROC score here to </a:t>
            </a:r>
            <a:r>
              <a:rPr lang="en-GB" sz="2400" dirty="0" err="1"/>
              <a:t>comapare</a:t>
            </a:r>
            <a:r>
              <a:rPr lang="en-GB" sz="2400" dirty="0"/>
              <a:t> models</a:t>
            </a:r>
          </a:p>
        </p:txBody>
      </p:sp>
      <p:sp>
        <p:nvSpPr>
          <p:cNvPr id="7" name="Oval 6"/>
          <p:cNvSpPr/>
          <p:nvPr/>
        </p:nvSpPr>
        <p:spPr>
          <a:xfrm>
            <a:off x="3117773" y="1564395"/>
            <a:ext cx="1355075" cy="15643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SMOTE</a:t>
            </a:r>
            <a:endParaRPr lang="en-GB" dirty="0">
              <a:solidFill>
                <a:srgbClr val="FF0000"/>
              </a:solidFill>
            </a:endParaRPr>
          </a:p>
        </p:txBody>
      </p:sp>
    </p:spTree>
    <p:extLst>
      <p:ext uri="{BB962C8B-B14F-4D97-AF65-F5344CB8AC3E}">
        <p14:creationId xmlns:p14="http://schemas.microsoft.com/office/powerpoint/2010/main" val="3178678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846" y="1789765"/>
            <a:ext cx="7767918" cy="3535269"/>
          </a:xfrm>
        </p:spPr>
        <p:txBody>
          <a:bodyPr>
            <a:noAutofit/>
          </a:bodyPr>
          <a:lstStyle/>
          <a:p>
            <a:pPr>
              <a:lnSpc>
                <a:spcPct val="150000"/>
              </a:lnSpc>
            </a:pPr>
            <a:r>
              <a:rPr lang="en-GB" dirty="0"/>
              <a:t>Accuracy score is influenced by imbalanced dataset. </a:t>
            </a:r>
          </a:p>
          <a:p>
            <a:pPr>
              <a:lnSpc>
                <a:spcPct val="150000"/>
              </a:lnSpc>
            </a:pPr>
            <a:r>
              <a:rPr lang="en-GB" dirty="0"/>
              <a:t>Used AUROC</a:t>
            </a:r>
          </a:p>
          <a:p>
            <a:pPr lvl="1">
              <a:lnSpc>
                <a:spcPct val="150000"/>
              </a:lnSpc>
            </a:pPr>
            <a:r>
              <a:rPr lang="en-GB" dirty="0"/>
              <a:t> Not  influenced by imbalance dataset.</a:t>
            </a:r>
          </a:p>
          <a:p>
            <a:pPr lvl="1">
              <a:lnSpc>
                <a:spcPct val="150000"/>
              </a:lnSpc>
            </a:pPr>
            <a:r>
              <a:rPr lang="en-GB" dirty="0">
                <a:solidFill>
                  <a:srgbClr val="222222"/>
                </a:solidFill>
                <a:latin typeface="arial" panose="020B0604020202020204" pitchFamily="34" charset="0"/>
              </a:rPr>
              <a:t>The true positive rate is </a:t>
            </a:r>
            <a:r>
              <a:rPr lang="en-GB" b="1" dirty="0">
                <a:solidFill>
                  <a:srgbClr val="222222"/>
                </a:solidFill>
                <a:latin typeface="arial" panose="020B0604020202020204" pitchFamily="34" charset="0"/>
              </a:rPr>
              <a:t>plotted</a:t>
            </a:r>
            <a:r>
              <a:rPr lang="en-GB" dirty="0">
                <a:solidFill>
                  <a:srgbClr val="222222"/>
                </a:solidFill>
                <a:latin typeface="arial" panose="020B0604020202020204" pitchFamily="34" charset="0"/>
              </a:rPr>
              <a:t> in </a:t>
            </a:r>
            <a:r>
              <a:rPr lang="en-GB" b="1" dirty="0">
                <a:solidFill>
                  <a:srgbClr val="222222"/>
                </a:solidFill>
                <a:latin typeface="arial" panose="020B0604020202020204" pitchFamily="34" charset="0"/>
              </a:rPr>
              <a:t>function</a:t>
            </a:r>
            <a:r>
              <a:rPr lang="en-GB" dirty="0">
                <a:solidFill>
                  <a:srgbClr val="222222"/>
                </a:solidFill>
                <a:latin typeface="arial" panose="020B0604020202020204" pitchFamily="34" charset="0"/>
              </a:rPr>
              <a:t> of the false positive rate</a:t>
            </a:r>
            <a:endParaRPr lang="en-GB" sz="3200" dirty="0"/>
          </a:p>
        </p:txBody>
      </p:sp>
      <p:sp>
        <p:nvSpPr>
          <p:cNvPr id="5" name="Rectangle 4"/>
          <p:cNvSpPr/>
          <p:nvPr/>
        </p:nvSpPr>
        <p:spPr>
          <a:xfrm>
            <a:off x="2931459" y="1537918"/>
            <a:ext cx="6096000" cy="369332"/>
          </a:xfrm>
          <a:prstGeom prst="rect">
            <a:avLst/>
          </a:prstGeom>
        </p:spPr>
        <p:txBody>
          <a:bodyPr>
            <a:spAutoFit/>
          </a:bodyPr>
          <a:lstStyle/>
          <a:p>
            <a:r>
              <a:rPr lang="en-GB" dirty="0">
                <a:solidFill>
                  <a:srgbClr val="222222"/>
                </a:solidFill>
                <a:latin typeface="arial" panose="020B0604020202020204" pitchFamily="34" charset="0"/>
              </a:rPr>
              <a:t>.</a:t>
            </a:r>
            <a:endParaRPr lang="en-GB"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3292" y="1372251"/>
            <a:ext cx="3823393" cy="4370296"/>
          </a:xfrm>
          <a:prstGeom prst="rect">
            <a:avLst/>
          </a:prstGeom>
        </p:spPr>
      </p:pic>
      <p:sp>
        <p:nvSpPr>
          <p:cNvPr id="8" name="Title 1"/>
          <p:cNvSpPr txBox="1">
            <a:spLocks/>
          </p:cNvSpPr>
          <p:nvPr/>
        </p:nvSpPr>
        <p:spPr>
          <a:xfrm>
            <a:off x="528918" y="568062"/>
            <a:ext cx="11492752" cy="5909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mn-lt"/>
                <a:ea typeface="+mn-ea"/>
                <a:cs typeface="+mn-cs"/>
              </a:rPr>
              <a:t>Model Evaluation and Metrics</a:t>
            </a:r>
            <a:endParaRPr lang="en-GB" sz="3600" b="1" dirty="0">
              <a:latin typeface="+mn-lt"/>
              <a:ea typeface="+mn-ea"/>
              <a:cs typeface="+mn-cs"/>
            </a:endParaRPr>
          </a:p>
        </p:txBody>
      </p:sp>
      <p:sp>
        <p:nvSpPr>
          <p:cNvPr id="9" name="TextBox 8"/>
          <p:cNvSpPr txBox="1"/>
          <p:nvPr/>
        </p:nvSpPr>
        <p:spPr>
          <a:xfrm>
            <a:off x="7743292" y="5717395"/>
            <a:ext cx="3433483" cy="276999"/>
          </a:xfrm>
          <a:prstGeom prst="rect">
            <a:avLst/>
          </a:prstGeom>
          <a:noFill/>
        </p:spPr>
        <p:txBody>
          <a:bodyPr wrap="square" rtlCol="0">
            <a:spAutoFit/>
          </a:bodyPr>
          <a:lstStyle/>
          <a:p>
            <a:r>
              <a:rPr lang="en-US" sz="1200" i="1" dirty="0"/>
              <a:t>For Demo only, not model results</a:t>
            </a:r>
            <a:endParaRPr lang="en-GB" sz="1200" i="1" dirty="0"/>
          </a:p>
        </p:txBody>
      </p:sp>
      <p:sp>
        <p:nvSpPr>
          <p:cNvPr id="10" name="Down Arrow 9"/>
          <p:cNvSpPr/>
          <p:nvPr/>
        </p:nvSpPr>
        <p:spPr>
          <a:xfrm>
            <a:off x="1972019" y="2922078"/>
            <a:ext cx="959440" cy="462709"/>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18288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2381</TotalTime>
  <Words>882</Words>
  <Application>Microsoft Office PowerPoint</Application>
  <PresentationFormat>Widescreen</PresentationFormat>
  <Paragraphs>163</Paragraphs>
  <Slides>14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Feature Engineering Part 1 - Dealing with Multicollinearity</vt:lpstr>
      <vt:lpstr>PowerPoint Presentation</vt:lpstr>
      <vt:lpstr>PowerPoint Presentation</vt:lpstr>
      <vt:lpstr>PowerPoint Presentation</vt:lpstr>
      <vt:lpstr>PowerPoint Presentation</vt:lpstr>
      <vt:lpstr>PowerPoint Presentation</vt:lpstr>
      <vt:lpstr>Important features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Samrand Toufani</dc:creator>
  <cp:lastModifiedBy>Samrand Toufani</cp:lastModifiedBy>
  <cp:revision>270</cp:revision>
  <cp:lastPrinted>2018-08-28T01:02:25Z</cp:lastPrinted>
  <dcterms:created xsi:type="dcterms:W3CDTF">2018-07-19T08:17:30Z</dcterms:created>
  <dcterms:modified xsi:type="dcterms:W3CDTF">2018-08-28T01:15:13Z</dcterms:modified>
</cp:coreProperties>
</file>