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74" r:id="rId2"/>
    <p:sldId id="256" r:id="rId3"/>
    <p:sldId id="258" r:id="rId4"/>
    <p:sldId id="260" r:id="rId5"/>
    <p:sldId id="259" r:id="rId6"/>
    <p:sldId id="261" r:id="rId7"/>
    <p:sldId id="262" r:id="rId8"/>
    <p:sldId id="273" r:id="rId9"/>
    <p:sldId id="257" r:id="rId10"/>
    <p:sldId id="263" r:id="rId11"/>
    <p:sldId id="264" r:id="rId12"/>
    <p:sldId id="265" r:id="rId13"/>
    <p:sldId id="267" r:id="rId14"/>
    <p:sldId id="270" r:id="rId15"/>
    <p:sldId id="269" r:id="rId16"/>
    <p:sldId id="271" r:id="rId17"/>
    <p:sldId id="266" r:id="rId18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56"/>
  </p:normalViewPr>
  <p:slideViewPr>
    <p:cSldViewPr snapToGrid="0">
      <p:cViewPr varScale="1">
        <p:scale>
          <a:sx n="107" d="100"/>
          <a:sy n="107" d="100"/>
        </p:scale>
        <p:origin x="4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11428B-4A63-E140-8C54-CFD479A11D44}" type="datetimeFigureOut">
              <a:rPr lang="en-PK" smtClean="0"/>
              <a:t>31/10/2024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51526-3066-5349-9AF3-45AE2E1DC80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41348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51526-3066-5349-9AF3-45AE2E1DC804}" type="slidenum">
              <a:rPr lang="en-PK" smtClean="0"/>
              <a:t>17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76385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77C75-113D-6C53-F73F-CD415DD9E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073073-15F2-C7AA-FCB8-B4B4F0BE9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E2657-4960-2DD3-091D-CFD7D3F21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F9AA-4366-024C-A723-C1C5CC3C4E16}" type="datetimeFigureOut">
              <a:rPr lang="en-PK" smtClean="0"/>
              <a:t>31/10/2024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86C47-4D27-F31D-0A19-9D7731A58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BD73A-61C1-3845-C837-74208A64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382D-3007-5A42-8810-AC33332E3AA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97312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F0AD-A764-CB1C-E3E8-1F80CB97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CA8-3F30-BE2E-E78E-FA0403539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C3EE5-356E-AFA7-027B-5B26CE2B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F9AA-4366-024C-A723-C1C5CC3C4E16}" type="datetimeFigureOut">
              <a:rPr lang="en-PK" smtClean="0"/>
              <a:t>31/10/2024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E8F02-73CD-7F8E-1DA3-75B794195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7EFC3-3437-1D32-657F-33852247C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382D-3007-5A42-8810-AC33332E3AA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08138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15BBFB-1934-35E3-0922-8BFF3410BD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6FD84C-1425-4A50-AD14-D1CF7B58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B24B5-47C0-B5C7-DE06-5F28BA3DB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F9AA-4366-024C-A723-C1C5CC3C4E16}" type="datetimeFigureOut">
              <a:rPr lang="en-PK" smtClean="0"/>
              <a:t>31/10/2024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C6C6A-7C30-D631-02A1-D9FA16333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A3725-1516-2459-48D8-B92E2357F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382D-3007-5A42-8810-AC33332E3AA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75007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E41FF-8C0E-3150-4C21-4F8B794F8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73D10-0D10-89E8-76F2-CF1A3C4E3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5957A-7E11-DB1C-2DB2-7E76210D8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F9AA-4366-024C-A723-C1C5CC3C4E16}" type="datetimeFigureOut">
              <a:rPr lang="en-PK" smtClean="0"/>
              <a:t>31/10/2024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3FF8D-D672-15D5-196D-8965E608A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F748C-2DE7-3915-6610-918625D23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382D-3007-5A42-8810-AC33332E3AA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96049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7E954-C937-5346-9FEE-91C7B8CA8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CA553-B536-9E5B-0CD5-7C7EB3323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86A32-AC32-C85E-1DAE-E66047732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F9AA-4366-024C-A723-C1C5CC3C4E16}" type="datetimeFigureOut">
              <a:rPr lang="en-PK" smtClean="0"/>
              <a:t>31/10/2024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77482-17AF-8C28-04EA-2E4D757F1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5FC89-9150-0798-3E14-32CD6708D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382D-3007-5A42-8810-AC33332E3AA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8829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AF3A-E6CD-C8E1-5BAE-9E3DE73BC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4D046-F8D7-463A-A5F7-7C0CAEEC1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45A02-E8F0-9BDA-A1BB-6860CB628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64617-520A-1658-5ED0-950B1AC6D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F9AA-4366-024C-A723-C1C5CC3C4E16}" type="datetimeFigureOut">
              <a:rPr lang="en-PK" smtClean="0"/>
              <a:t>31/10/2024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67D0-8CD2-5298-854F-F299FEC91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8F114-4EEE-8143-8CF8-022FA35F4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382D-3007-5A42-8810-AC33332E3AA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79892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09AD5-BDDD-0E64-5C64-53A5CA69D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8C6DE-D0DA-0E5D-E524-104F2D012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13B93-4CA1-16C5-6BAF-E3AFA89A8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2E4906-DF28-4095-48BD-41881CDE3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B3953B-1CE0-E3F2-797A-E9171E2B4C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09ECA7-69D3-FACA-890F-33988E00B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F9AA-4366-024C-A723-C1C5CC3C4E16}" type="datetimeFigureOut">
              <a:rPr lang="en-PK" smtClean="0"/>
              <a:t>31/10/2024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71EB3C-E3AF-F3E2-D40C-8EE77F9E1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481DCF-771B-54E1-2A7E-91A98958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382D-3007-5A42-8810-AC33332E3AA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37267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CC180-A432-4125-B348-5267C59A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C680F5-9C9B-32F3-0C40-CD87CD47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F9AA-4366-024C-A723-C1C5CC3C4E16}" type="datetimeFigureOut">
              <a:rPr lang="en-PK" smtClean="0"/>
              <a:t>31/10/2024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83394-61A0-3CB4-4573-C980087CB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345734-0020-89FF-7E67-99314B5C6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382D-3007-5A42-8810-AC33332E3AA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81801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7D8E9E-7795-C432-66FB-C07F46099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F9AA-4366-024C-A723-C1C5CC3C4E16}" type="datetimeFigureOut">
              <a:rPr lang="en-PK" smtClean="0"/>
              <a:t>31/10/2024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56EF48-5CD0-7676-3251-54CDA4DB6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A0EFF9-8344-CE91-0E48-C42ED87C4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382D-3007-5A42-8810-AC33332E3AA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4269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12DCB-8FDE-D8C6-54D7-F237FD3EE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E5370-7811-A18B-3CFB-2237C3C9E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AA7F9-2AC5-5CA1-C14C-D52946FF2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2BC7F-2B5A-E3F5-1A23-D842A94A4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F9AA-4366-024C-A723-C1C5CC3C4E16}" type="datetimeFigureOut">
              <a:rPr lang="en-PK" smtClean="0"/>
              <a:t>31/10/2024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329A5-6C82-E1B8-6F29-D75E7149A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DFBD7-5BCD-AD44-B538-5CAFDC2D3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382D-3007-5A42-8810-AC33332E3AA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22300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C7489-58E4-2D6B-B7A7-D51EDDC3B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3E115D-3326-06A5-3DAD-49727E27C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095932-11C7-F3BE-8535-889434874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CDC66-E79E-C457-F597-780D86391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F9AA-4366-024C-A723-C1C5CC3C4E16}" type="datetimeFigureOut">
              <a:rPr lang="en-PK" smtClean="0"/>
              <a:t>31/10/2024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3E342-F1C7-2E53-E440-A1080D7C4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7EEE9-C2F4-5EEF-E662-14A649BE2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382D-3007-5A42-8810-AC33332E3AA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10198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445298-B209-DD66-CF75-D6C1D32A0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07107-494D-A76E-B7EC-EEF805453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E8113-5510-E68A-442C-BCAD2FFCE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CFF9AA-4366-024C-A723-C1C5CC3C4E16}" type="datetimeFigureOut">
              <a:rPr lang="en-PK" smtClean="0"/>
              <a:t>31/10/2024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0BD94-3FBC-11D0-535E-847499EF9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9B697-369D-4915-DE56-57383107A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D3382D-3007-5A42-8810-AC33332E3AA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130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43A819-750A-9C61-62A4-361E6CCA3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Data Analytics Project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AA8D0-1830-0702-F475-7FB9635BD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0" y="963507"/>
            <a:ext cx="6250940" cy="23046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/>
              <a:t>Group Members</a:t>
            </a:r>
          </a:p>
          <a:p>
            <a:pPr lvl="1"/>
            <a:r>
              <a:rPr lang="en-US" sz="2000"/>
              <a:t>Muhammad Hammd Arshad</a:t>
            </a:r>
          </a:p>
          <a:p>
            <a:pPr lvl="1"/>
            <a:r>
              <a:rPr lang="en-US" sz="2000"/>
              <a:t>Owais Safdar</a:t>
            </a:r>
          </a:p>
          <a:p>
            <a:pPr lvl="1"/>
            <a:r>
              <a:rPr lang="en-US" sz="2000"/>
              <a:t>Hafiz Samran Elahi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6C2C7C-BDC8-40DF-1E6D-F96B3C9E320B}"/>
              </a:ext>
            </a:extLst>
          </p:cNvPr>
          <p:cNvSpPr txBox="1">
            <a:spLocks/>
          </p:cNvSpPr>
          <p:nvPr/>
        </p:nvSpPr>
        <p:spPr>
          <a:xfrm>
            <a:off x="4976030" y="3589866"/>
            <a:ext cx="6250940" cy="2304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Topic Bird Dataset Analysis</a:t>
            </a:r>
          </a:p>
        </p:txBody>
      </p:sp>
    </p:spTree>
    <p:extLst>
      <p:ext uri="{BB962C8B-B14F-4D97-AF65-F5344CB8AC3E}">
        <p14:creationId xmlns:p14="http://schemas.microsoft.com/office/powerpoint/2010/main" val="2806429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7EC17A-484B-DD28-B1F5-C4EF0540D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A6016D-D095-CF52-4BB6-FEFBDE86A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PK" sz="5400" dirty="0"/>
              <a:t>Discussion Problem A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545A2-0C45-8177-B61D-864C55FD2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PK" sz="2200"/>
              <a:t>Results</a:t>
            </a:r>
            <a:br>
              <a:rPr lang="en-PK" sz="2200"/>
            </a:br>
            <a:endParaRPr lang="en-PK" sz="2200"/>
          </a:p>
        </p:txBody>
      </p:sp>
      <p:pic>
        <p:nvPicPr>
          <p:cNvPr id="5" name="Picture 4" descr="A diagram of a tree&#10;&#10;Description automatically generated">
            <a:extLst>
              <a:ext uri="{FF2B5EF4-FFF2-40B4-BE49-F238E27FC236}">
                <a16:creationId xmlns:a16="http://schemas.microsoft.com/office/drawing/2014/main" id="{78FC00D5-892E-72A6-67B5-ACE927910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487330"/>
            <a:ext cx="6903720" cy="388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927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7C6549-6BEA-334F-9912-752D96DA5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1D169A-F7C6-1C39-6E24-21983BA9D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PK" sz="5400" dirty="0"/>
              <a:t>Discussion Problem A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6FAEE-8966-E2B2-EC66-2F757E079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PK" sz="2200" dirty="0"/>
              <a:t>Find Best Number of Terminal Node</a:t>
            </a:r>
          </a:p>
          <a:p>
            <a:r>
              <a:rPr lang="en-PK" sz="2200" dirty="0"/>
              <a:t>We use K fold cross validation</a:t>
            </a:r>
            <a:br>
              <a:rPr lang="en-PK" sz="2200" dirty="0"/>
            </a:br>
            <a:endParaRPr lang="en-PK" sz="2200" dirty="0"/>
          </a:p>
        </p:txBody>
      </p:sp>
      <p:pic>
        <p:nvPicPr>
          <p:cNvPr id="6" name="Picture 5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62264E7B-1A77-9514-6F47-CE44385BE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021328"/>
            <a:ext cx="6903720" cy="481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28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0B9FDC-9A69-8092-6E11-C75106871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7FC73E-F0D8-1E28-9A9A-00486045A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PK" sz="5400" dirty="0"/>
              <a:t>Discussion Problem A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692B6-E8B1-8AA8-37F6-9C42AF9F5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PK" sz="2200" dirty="0"/>
              <a:t>Pruned Tree</a:t>
            </a:r>
            <a:br>
              <a:rPr lang="en-PK" sz="2200" dirty="0"/>
            </a:br>
            <a:endParaRPr lang="en-PK" sz="2200" dirty="0"/>
          </a:p>
        </p:txBody>
      </p:sp>
      <p:pic>
        <p:nvPicPr>
          <p:cNvPr id="6" name="Picture 5" descr="A diagram of a tree&#10;&#10;Description automatically generated">
            <a:extLst>
              <a:ext uri="{FF2B5EF4-FFF2-40B4-BE49-F238E27FC236}">
                <a16:creationId xmlns:a16="http://schemas.microsoft.com/office/drawing/2014/main" id="{82D5AC54-1D0A-BB5F-61A6-B648DAC78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547737"/>
            <a:ext cx="6903720" cy="376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093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34F13D-88E4-1144-6991-EB5AFB3AF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A7155-A068-9C51-2B92-86EDB3D4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Discussion Problem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D96F5-82C4-E423-D36E-597A70381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 there a link between maximum flight height, species, and habitat</a:t>
            </a:r>
            <a:r>
              <a:rPr lang="en-GB" b="1" dirty="0"/>
              <a:t>?</a:t>
            </a:r>
          </a:p>
          <a:p>
            <a:r>
              <a:rPr lang="en-GB" b="1" dirty="0"/>
              <a:t>Model : </a:t>
            </a:r>
            <a:r>
              <a:rPr lang="en-GB" dirty="0"/>
              <a:t>Multiple Linear Regression (MLR)</a:t>
            </a:r>
          </a:p>
          <a:p>
            <a:r>
              <a:rPr lang="en-PK" b="1" dirty="0"/>
              <a:t>Reason: </a:t>
            </a:r>
            <a:r>
              <a:rPr lang="en-PK" dirty="0"/>
              <a:t>Height_max is our response variabe and it’s continues</a:t>
            </a:r>
            <a:endParaRPr lang="en-GB" dirty="0"/>
          </a:p>
          <a:p>
            <a:r>
              <a:rPr lang="en-PK" b="1" dirty="0"/>
              <a:t>Response Variable: </a:t>
            </a:r>
            <a:r>
              <a:rPr lang="en-PK" dirty="0"/>
              <a:t>Height_max , </a:t>
            </a:r>
            <a:r>
              <a:rPr lang="en-PK" b="1" dirty="0"/>
              <a:t>Exploratoty Variable: </a:t>
            </a:r>
            <a:r>
              <a:rPr lang="en-PK" dirty="0"/>
              <a:t>SPECIES and HABITAT</a:t>
            </a:r>
          </a:p>
          <a:p>
            <a:r>
              <a:rPr lang="en-PK" b="1" dirty="0"/>
              <a:t>Data Preprocessing: </a:t>
            </a:r>
            <a:r>
              <a:rPr lang="en-PK" dirty="0"/>
              <a:t>Remove Rows with NA and Reord not found, factorization categorical variables.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37446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DAF4B2-37B6-E43C-7743-C9B86450E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DD53D-1A2F-8C10-A74D-EA3D5A346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PK" sz="4800" dirty="0"/>
              <a:t>Discussion Problem B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18FB9-3DB9-5709-2BBA-467CA04CA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PK" sz="2000"/>
              <a:t> After Apply Model We found there </a:t>
            </a:r>
            <a:r>
              <a:rPr lang="en-PK" sz="2000" b="1"/>
              <a:t>is no strong  </a:t>
            </a:r>
            <a:r>
              <a:rPr lang="en-PK" sz="2000"/>
              <a:t>relationship between response variabel (Height_max) and exploratory variabeles (HABITAT and SPECIES)</a:t>
            </a:r>
          </a:p>
        </p:txBody>
      </p:sp>
      <p:pic>
        <p:nvPicPr>
          <p:cNvPr id="5" name="Picture 4" descr="A close-up of a number&#10;&#10;Description automatically generated">
            <a:extLst>
              <a:ext uri="{FF2B5EF4-FFF2-40B4-BE49-F238E27FC236}">
                <a16:creationId xmlns:a16="http://schemas.microsoft.com/office/drawing/2014/main" id="{54325482-E424-E2C3-A06B-CC2D9987E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942231"/>
            <a:ext cx="5150277" cy="798292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56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EB48D8-89E2-53A7-2A27-0800967D4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98633D-875D-96E0-9A00-F004808FD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PK" sz="5400" dirty="0"/>
              <a:t>Discussion Problem B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3F179-1CEC-EFA3-A1B6-ED6A243E3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328863"/>
            <a:ext cx="10143668" cy="3706177"/>
          </a:xfrm>
        </p:spPr>
        <p:txBody>
          <a:bodyPr anchor="ctr">
            <a:normAutofit/>
          </a:bodyPr>
          <a:lstStyle/>
          <a:p>
            <a:r>
              <a:rPr lang="en-PK" sz="2400" dirty="0"/>
              <a:t> </a:t>
            </a:r>
            <a:r>
              <a:rPr lang="en-PK" sz="2400" b="1" dirty="0"/>
              <a:t>Hypothesis Test</a:t>
            </a:r>
            <a:endParaRPr lang="en-GB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Null Hypothesis (H₀)</a:t>
            </a:r>
            <a:r>
              <a:rPr lang="en-GB" sz="2400" dirty="0"/>
              <a:t>: There is no significant relationship between maximum flight height and the variables Species and Habitat.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Alternative Hypothesis (H₁)</a:t>
            </a:r>
            <a:r>
              <a:rPr lang="en-GB" sz="2400" dirty="0"/>
              <a:t>: There is a significant relationship between maximum flight height and the variables Species and Habitat. </a:t>
            </a:r>
            <a:br>
              <a:rPr lang="en-GB" sz="2400" dirty="0"/>
            </a:br>
            <a:br>
              <a:rPr lang="en-GB" sz="2400" dirty="0"/>
            </a:br>
            <a:r>
              <a:rPr lang="en-GB" sz="2400" dirty="0"/>
              <a:t>A </a:t>
            </a:r>
            <a:r>
              <a:rPr lang="en-GB" sz="2400" b="1" dirty="0"/>
              <a:t>high p-value</a:t>
            </a:r>
            <a:r>
              <a:rPr lang="en-GB" sz="2400" dirty="0"/>
              <a:t> (p &gt; 0.05) led us to </a:t>
            </a:r>
            <a:r>
              <a:rPr lang="en-GB" sz="2400" b="1" dirty="0"/>
              <a:t>fail to reject the null hypothesis</a:t>
            </a:r>
            <a:r>
              <a:rPr lang="en-GB" sz="2400" dirty="0"/>
              <a:t>.</a:t>
            </a:r>
            <a:br>
              <a:rPr lang="en-PK" sz="2400" dirty="0"/>
            </a:br>
            <a:br>
              <a:rPr lang="en-PK" sz="2400" dirty="0"/>
            </a:br>
            <a:endParaRPr lang="en-PK" sz="2400" dirty="0"/>
          </a:p>
          <a:p>
            <a:pPr marL="0" indent="0">
              <a:buNone/>
            </a:pP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5310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1C44D-9E47-9BAF-835F-AB2439993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D5CE8-B069-3E53-2983-904B7ED54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Discussion Problem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103F0-15F9-D86B-5C15-3FFB32B93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 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Does adding geographic coordinates to flight height and site ID improve species prediction?</a:t>
            </a:r>
          </a:p>
          <a:p>
            <a:r>
              <a:rPr lang="en-GB" sz="2400" b="1" dirty="0">
                <a:solidFill>
                  <a:srgbClr val="000000"/>
                </a:solidFill>
                <a:latin typeface="Arial" panose="020B0604020202020204" pitchFamily="34" charset="0"/>
              </a:rPr>
              <a:t>Model Selection: </a:t>
            </a: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</a:rPr>
              <a:t>We Selected Linear </a:t>
            </a:r>
            <a:r>
              <a:rPr lang="en-GB" sz="2400" dirty="0"/>
              <a:t>Discriminant</a:t>
            </a: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</a:rPr>
              <a:t> Analysis (LDA)</a:t>
            </a:r>
          </a:p>
          <a:p>
            <a:r>
              <a:rPr lang="en-GB" sz="2400" b="1" dirty="0">
                <a:solidFill>
                  <a:srgbClr val="000000"/>
                </a:solidFill>
                <a:latin typeface="Arial" panose="020B0604020202020204" pitchFamily="34" charset="0"/>
              </a:rPr>
              <a:t>Reason: </a:t>
            </a: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</a:rPr>
              <a:t>LDA works well with c</a:t>
            </a:r>
            <a:r>
              <a:rPr lang="en-GB" sz="2400" dirty="0"/>
              <a:t>ategorical response variables and a mix of numerical and categorical predictors.</a:t>
            </a:r>
          </a:p>
          <a:p>
            <a:r>
              <a:rPr lang="en-GB" sz="2400" b="1" dirty="0"/>
              <a:t>Response Variable: </a:t>
            </a:r>
            <a:r>
              <a:rPr lang="en-GB" sz="2400" dirty="0"/>
              <a:t>SPECIES, </a:t>
            </a:r>
            <a:r>
              <a:rPr lang="en-GB" sz="2400" b="1" dirty="0"/>
              <a:t>PERDICTORS: </a:t>
            </a:r>
            <a:r>
              <a:rPr lang="en-GB" sz="2400" dirty="0" err="1"/>
              <a:t>Height_max</a:t>
            </a:r>
            <a:r>
              <a:rPr lang="en-GB" sz="2400" dirty="0"/>
              <a:t>, SITE_IT, Latitude and Longitude </a:t>
            </a:r>
          </a:p>
          <a:p>
            <a:r>
              <a:rPr lang="en-GB" sz="2400" dirty="0"/>
              <a:t>We prepared two model one without  geographic(Latitude and Longitude) and one with geographic variables.</a:t>
            </a:r>
          </a:p>
          <a:p>
            <a:endParaRPr lang="en-GB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GB" sz="24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994594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8A41C7-7966-0C63-49E4-DA23E20BE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6ECA6DCB-B7E1-40A9-9524-540C6DA40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4C1AB4-AAD7-5A73-F0DC-D21AAA1F6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PK" sz="4000"/>
              <a:t>Discussion Problem C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7EE36242-655B-7E69-6BFC-E367923B8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GB" sz="2000" b="1"/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/>
              <a:t>Model without Geographic</a:t>
            </a:r>
            <a:r>
              <a:rPr lang="en-GB" sz="200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/>
              <a:t>Hit Rate (Accuracy): 6.89% (0.0689)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/>
              <a:t>Misclassification Rate: 93.11% (0.9311)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/>
              <a:t>Model with Geographic </a:t>
            </a:r>
            <a:r>
              <a:rPr lang="en-GB" sz="200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/>
              <a:t>Hit Rate (Accuracy): 7.30% (0.0730)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/>
              <a:t>Misclassification Rate: 92.70% (0.9270)</a:t>
            </a:r>
          </a:p>
          <a:p>
            <a:r>
              <a:rPr lang="en-PK" sz="2000"/>
              <a:t>Yes, Geographic coordinates slightly improve the the ability to perdict.</a:t>
            </a:r>
            <a:br>
              <a:rPr lang="en-PK" sz="2000"/>
            </a:br>
            <a:endParaRPr lang="en-PK" sz="20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of a comparison&#10;&#10;Description automatically generated">
            <a:extLst>
              <a:ext uri="{FF2B5EF4-FFF2-40B4-BE49-F238E27FC236}">
                <a16:creationId xmlns:a16="http://schemas.microsoft.com/office/drawing/2014/main" id="{5D96F2EF-A2D5-B87A-20EE-8E19608E0C1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919" r="4" b="4"/>
          <a:stretch/>
        </p:blipFill>
        <p:spPr>
          <a:xfrm>
            <a:off x="7083423" y="581892"/>
            <a:ext cx="4397433" cy="2518756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graph showing a graph with a bar chart&#10;&#10;Description automatically generated with medium confidence">
            <a:extLst>
              <a:ext uri="{FF2B5EF4-FFF2-40B4-BE49-F238E27FC236}">
                <a16:creationId xmlns:a16="http://schemas.microsoft.com/office/drawing/2014/main" id="{B0F077EF-6C33-F97B-3903-397498D4036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65" r="1" b="2200"/>
          <a:stretch/>
        </p:blipFill>
        <p:spPr>
          <a:xfrm>
            <a:off x="7083423" y="3707894"/>
            <a:ext cx="4395569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474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F0DD6F-8093-DE95-AC81-AE4C9470F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Analytics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2657F-3FEC-C17C-EE61-39F8C6AEA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b="1" dirty="0"/>
              <a:t>Introduction:</a:t>
            </a:r>
            <a:br>
              <a:rPr lang="en-US" sz="2200" b="1" dirty="0"/>
            </a:br>
            <a:r>
              <a:rPr lang="en-US" sz="2200" dirty="0"/>
              <a:t>We </a:t>
            </a:r>
            <a:r>
              <a:rPr lang="en-US" sz="2200" dirty="0" err="1"/>
              <a:t>choosed</a:t>
            </a:r>
            <a:r>
              <a:rPr lang="en-US" sz="2200" dirty="0"/>
              <a:t> </a:t>
            </a:r>
            <a:r>
              <a:rPr lang="en-US" sz="2200" dirty="0" err="1"/>
              <a:t>Birddataset</a:t>
            </a:r>
            <a:r>
              <a:rPr lang="en-US" sz="2200" dirty="0"/>
              <a:t>. Bird diversity plays a crucial role in maintaining healthy ecosystems. This study examines 95 bird species in a specific region of Australia, exploring their flight </a:t>
            </a:r>
            <a:r>
              <a:rPr lang="en-US" sz="2200" dirty="0" err="1"/>
              <a:t>behaviours</a:t>
            </a:r>
            <a:r>
              <a:rPr lang="en-US" sz="2200" dirty="0"/>
              <a:t> and habitat preferences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b="1" dirty="0"/>
              <a:t>Problem Statement:</a:t>
            </a:r>
            <a:br>
              <a:rPr lang="en-US" sz="2200" dirty="0"/>
            </a:br>
            <a:r>
              <a:rPr lang="en-US" sz="2200" dirty="0"/>
              <a:t>Understanding the factors that influence flight patterns and habitat choices is vital for bird conservation. Traditional observation methods can be costly and time-consuming, making efficient predictive modeling essential for effective ecological management.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549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6C3B54-5A85-4DD4-4C21-3ADF26B67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59584D-C992-7751-AC57-BFF7209EA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0516" y="0"/>
            <a:ext cx="9849751" cy="134967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114300" algn="l"/>
            <a:r>
              <a:rPr lang="en-GB" sz="5400" dirty="0"/>
              <a:t>Research Question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837381-1C8F-F082-5863-63CCAF044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4095" y="1205352"/>
            <a:ext cx="9849751" cy="3198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000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How can we predict bird species using flight height and habitat?</a:t>
            </a:r>
            <a:br>
              <a:rPr lang="en-GB" sz="1600" dirty="0"/>
            </a:br>
            <a:r>
              <a:rPr lang="en-GB" sz="1600" dirty="0"/>
              <a:t>Three variables include </a:t>
            </a:r>
            <a:r>
              <a:rPr lang="en-GB" sz="1600" dirty="0" err="1"/>
              <a:t>Height_max</a:t>
            </a:r>
            <a:r>
              <a:rPr lang="en-GB" sz="1600" dirty="0"/>
              <a:t> , HABITAT and SPECIES.</a:t>
            </a:r>
          </a:p>
          <a:p>
            <a:pPr marL="4000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Is there a significant link between maximum flight height, species, and habitat?</a:t>
            </a:r>
            <a:br>
              <a:rPr lang="en-GB" sz="1600" dirty="0"/>
            </a:br>
            <a:r>
              <a:rPr lang="en-GB" sz="1600" dirty="0"/>
              <a:t>Three variables include </a:t>
            </a:r>
            <a:r>
              <a:rPr lang="en-GB" sz="1600" dirty="0" err="1"/>
              <a:t>Height_max</a:t>
            </a:r>
            <a:r>
              <a:rPr lang="en-GB" sz="1600" dirty="0"/>
              <a:t> , HABITAT and SPECIES.</a:t>
            </a:r>
          </a:p>
          <a:p>
            <a:pPr marL="400050" indent="-285750" algn="l">
              <a:buFont typeface="Arial" panose="020B0604020202020204" pitchFamily="34" charset="0"/>
              <a:buChar char="•"/>
            </a:pPr>
            <a:r>
              <a:rPr lang="en-GB" sz="1600" dirty="0"/>
              <a:t>Does the inclusion of geographic coordinates improve the accuracy of species predictions?</a:t>
            </a:r>
            <a:br>
              <a:rPr lang="en-GB" sz="1600" dirty="0"/>
            </a:br>
            <a:r>
              <a:rPr lang="en-GB" sz="1600" dirty="0"/>
              <a:t>Five variables include SPECIES, </a:t>
            </a:r>
            <a:r>
              <a:rPr lang="en-GB" sz="1600" dirty="0" err="1"/>
              <a:t>Height_max</a:t>
            </a:r>
            <a:r>
              <a:rPr lang="en-GB" sz="1600" dirty="0"/>
              <a:t>, SITE_ID, Latitude and Longitude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1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291CDE-6CD5-82BB-003C-BAC3987F0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EE58EC-1ACB-B27C-29EF-D544C541A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1" y="338770"/>
            <a:ext cx="4805996" cy="6756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14300" algn="l"/>
            <a:r>
              <a:rPr lang="en-GB" sz="4000">
                <a:solidFill>
                  <a:schemeClr val="tx2"/>
                </a:solidFill>
              </a:rPr>
              <a:t>Dataset Overview</a:t>
            </a:r>
            <a:endParaRPr lang="en-GB" sz="40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4DB628-27E1-66BB-371B-F6F556EDE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1353183"/>
            <a:ext cx="4805691" cy="29044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114300" algn="l"/>
            <a:r>
              <a:rPr lang="en-US" sz="2000" dirty="0">
                <a:solidFill>
                  <a:schemeClr val="tx2"/>
                </a:solidFill>
              </a:rPr>
              <a:t>Total Variables= 11, Rows: 2090</a:t>
            </a:r>
          </a:p>
          <a:p>
            <a:pPr marL="114300" algn="l"/>
            <a:r>
              <a:rPr lang="en-US" sz="2000" dirty="0">
                <a:solidFill>
                  <a:schemeClr val="tx2"/>
                </a:solidFill>
              </a:rPr>
              <a:t>Data types= char/categorical , </a:t>
            </a:r>
            <a:r>
              <a:rPr lang="en-US" sz="2000" dirty="0" err="1">
                <a:solidFill>
                  <a:schemeClr val="tx2"/>
                </a:solidFill>
              </a:rPr>
              <a:t>dbl</a:t>
            </a:r>
            <a:r>
              <a:rPr lang="en-US" sz="2000" dirty="0">
                <a:solidFill>
                  <a:schemeClr val="tx2"/>
                </a:solidFill>
              </a:rPr>
              <a:t>/Continue Numeric</a:t>
            </a:r>
          </a:p>
          <a:p>
            <a:pPr marL="114300" algn="l"/>
            <a:r>
              <a:rPr lang="en-US" sz="2000" dirty="0">
                <a:solidFill>
                  <a:schemeClr val="tx2"/>
                </a:solidFill>
              </a:rPr>
              <a:t>SPECIES= 95 </a:t>
            </a:r>
          </a:p>
          <a:p>
            <a:pPr marL="114300" algn="l"/>
            <a:r>
              <a:rPr lang="en-US" sz="2000" dirty="0">
                <a:solidFill>
                  <a:schemeClr val="tx2"/>
                </a:solidFill>
              </a:rPr>
              <a:t>SITE_ID= 8 A – H</a:t>
            </a:r>
          </a:p>
          <a:p>
            <a:pPr marL="114300" algn="l"/>
            <a:r>
              <a:rPr lang="en-US" sz="2000" dirty="0">
                <a:solidFill>
                  <a:schemeClr val="tx2"/>
                </a:solidFill>
              </a:rPr>
              <a:t>HABITAT= 8 X1 – X2</a:t>
            </a: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225E1102-DC8F-EE9C-275A-C02F3586F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60797" y="53020"/>
            <a:ext cx="2961122" cy="252808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A close-up of a text&#10;&#10;Description automatically generated">
            <a:extLst>
              <a:ext uri="{FF2B5EF4-FFF2-40B4-BE49-F238E27FC236}">
                <a16:creationId xmlns:a16="http://schemas.microsoft.com/office/drawing/2014/main" id="{9F2754EB-529E-822A-5AAE-01F3E152F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252" y="4665987"/>
            <a:ext cx="12195948" cy="215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077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E15169-3D45-502C-121D-3EB9AD194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A48A63-EEB9-3596-DFC7-841E9CBFC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Cleaning and Preprocessing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EF174D-F9AE-5FC9-B42B-3C211E664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00050" indent="-228600" algn="l">
              <a:buFont typeface="Arial" panose="020B0604020202020204" pitchFamily="34" charset="0"/>
              <a:buChar char="•"/>
            </a:pPr>
            <a:r>
              <a:rPr lang="en-US" sz="1900" b="1" dirty="0"/>
              <a:t>Handling Missing Values: </a:t>
            </a:r>
            <a:r>
              <a:rPr lang="en-US" sz="1900" dirty="0"/>
              <a:t>Checked for any missing data in key variables like </a:t>
            </a:r>
            <a:r>
              <a:rPr lang="en-US" sz="1900" dirty="0" err="1"/>
              <a:t>Height_max</a:t>
            </a:r>
            <a:r>
              <a:rPr lang="en-US" sz="1900" dirty="0"/>
              <a:t>, </a:t>
            </a:r>
            <a:r>
              <a:rPr lang="en-US" sz="1900" dirty="0" err="1"/>
              <a:t>Height_min</a:t>
            </a:r>
            <a:r>
              <a:rPr lang="en-US" sz="1900" dirty="0"/>
              <a:t>, Latitude, and Longitude.</a:t>
            </a:r>
          </a:p>
          <a:p>
            <a:pPr marL="400050" indent="-228600" algn="l">
              <a:buFont typeface="Arial" panose="020B0604020202020204" pitchFamily="34" charset="0"/>
              <a:buChar char="•"/>
            </a:pPr>
            <a:r>
              <a:rPr lang="en-US" sz="1900" dirty="0"/>
              <a:t>Imputed or excluded missing values based on their relevance and distribution.</a:t>
            </a:r>
          </a:p>
          <a:p>
            <a:pPr marL="400050" indent="-228600" algn="l">
              <a:buFont typeface="Arial" panose="020B0604020202020204" pitchFamily="34" charset="0"/>
              <a:buChar char="•"/>
            </a:pPr>
            <a:r>
              <a:rPr lang="en-US" sz="1900" b="1" dirty="0"/>
              <a:t> Outlier Detection</a:t>
            </a:r>
            <a:r>
              <a:rPr lang="en-US" sz="1900" dirty="0"/>
              <a:t>: Identified outliers in </a:t>
            </a:r>
            <a:r>
              <a:rPr lang="en-US" sz="1900" dirty="0" err="1"/>
              <a:t>Height_max</a:t>
            </a:r>
            <a:r>
              <a:rPr lang="en-US" sz="1900" dirty="0"/>
              <a:t> that heavily skewed the data.</a:t>
            </a:r>
          </a:p>
          <a:p>
            <a:pPr marL="400050" indent="-228600" algn="l">
              <a:buFont typeface="Arial" panose="020B0604020202020204" pitchFamily="34" charset="0"/>
              <a:buChar char="•"/>
            </a:pPr>
            <a:r>
              <a:rPr lang="en-US" sz="1900" dirty="0"/>
              <a:t>Used boxplot and histogram to visualize these outliers, mainly in the upper range.</a:t>
            </a:r>
          </a:p>
          <a:p>
            <a:pPr marL="400050" indent="-228600" algn="l">
              <a:buFont typeface="Arial" panose="020B0604020202020204" pitchFamily="34" charset="0"/>
              <a:buChar char="•"/>
            </a:pPr>
            <a:r>
              <a:rPr lang="en-US" sz="1900" b="1" dirty="0"/>
              <a:t>Outlier </a:t>
            </a:r>
            <a:r>
              <a:rPr lang="en-US" sz="1900" b="1" dirty="0" err="1"/>
              <a:t>Removal</a:t>
            </a:r>
            <a:r>
              <a:rPr lang="en-US" sz="1900" dirty="0" err="1"/>
              <a:t>:Removed</a:t>
            </a:r>
            <a:r>
              <a:rPr lang="en-US" sz="1900" dirty="0"/>
              <a:t> extreme values in </a:t>
            </a:r>
            <a:r>
              <a:rPr lang="en-US" sz="1900" dirty="0" err="1"/>
              <a:t>Height_max</a:t>
            </a:r>
            <a:r>
              <a:rPr lang="en-US" sz="1900" dirty="0"/>
              <a:t> to achieve a more balanced distribution.</a:t>
            </a:r>
          </a:p>
          <a:p>
            <a:pPr marL="400050" indent="-228600" algn="l">
              <a:buFont typeface="Arial" panose="020B0604020202020204" pitchFamily="34" charset="0"/>
              <a:buChar char="•"/>
            </a:pPr>
            <a:r>
              <a:rPr lang="en-US" sz="1900" dirty="0"/>
              <a:t>This step reduced the impact of outliers on statistical analyses, allowing for a clearer data pattern.</a:t>
            </a:r>
            <a:endParaRPr lang="en-US" sz="1900" b="1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8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7BC18E-A2AB-8298-DE07-F81EE8287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74694-F99A-5769-15D2-7CF613EF6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Analysis and Transformation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98F13-4612-3BCE-91D8-26355BD14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00050" indent="-228600" algn="l">
              <a:buFont typeface="Arial" panose="020B0604020202020204" pitchFamily="34" charset="0"/>
              <a:buChar char="•"/>
            </a:pPr>
            <a:r>
              <a:rPr lang="en-US" dirty="0"/>
              <a:t>Perform Four Steps to Analyze the Data</a:t>
            </a:r>
          </a:p>
          <a:p>
            <a:pPr marL="628650" indent="-228600" algn="l">
              <a:buFont typeface="Arial" panose="020B0604020202020204" pitchFamily="34" charset="0"/>
              <a:buChar char="•"/>
            </a:pPr>
            <a:r>
              <a:rPr lang="en-US" dirty="0"/>
              <a:t>Composition</a:t>
            </a:r>
          </a:p>
          <a:p>
            <a:pPr marL="628650" indent="-228600" algn="l">
              <a:buFont typeface="Arial" panose="020B0604020202020204" pitchFamily="34" charset="0"/>
              <a:buChar char="•"/>
            </a:pPr>
            <a:r>
              <a:rPr lang="en-US" dirty="0"/>
              <a:t>Distribution</a:t>
            </a:r>
          </a:p>
          <a:p>
            <a:pPr marL="628650" indent="-228600" algn="l">
              <a:buFont typeface="Arial" panose="020B0604020202020204" pitchFamily="34" charset="0"/>
              <a:buChar char="•"/>
            </a:pPr>
            <a:r>
              <a:rPr lang="en-US" dirty="0"/>
              <a:t>Comparison</a:t>
            </a:r>
          </a:p>
          <a:p>
            <a:pPr marL="628650" indent="-228600" algn="l">
              <a:buFont typeface="Arial" panose="020B0604020202020204" pitchFamily="34" charset="0"/>
              <a:buChar char="•"/>
            </a:pPr>
            <a:r>
              <a:rPr lang="en-US" dirty="0"/>
              <a:t>Correlation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704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1DA115-1E2B-0A96-7EBD-969B4CC2A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8" name="Freeform: Shape 67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5" name="Freeform: Shape 64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7385FB-20D4-5774-5D5E-30A3CF10E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Analysis and Transformation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0DEB5D-E2A5-8115-239C-DE2DC6A52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b="1"/>
              <a:t>Histogram: </a:t>
            </a:r>
            <a:r>
              <a:rPr lang="en-US" sz="1400"/>
              <a:t>Most Height_max values are low, with a spike near zero; few high values create a long right tail.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40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b="1"/>
              <a:t>Boxplot: </a:t>
            </a:r>
            <a:r>
              <a:rPr lang="en-US" sz="1400"/>
              <a:t>Shows lower-range clustering with many high outliers, reinforcing the skewed distribution.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b="1"/>
              <a:t>Density Plot: </a:t>
            </a:r>
            <a:r>
              <a:rPr lang="en-US" sz="1400"/>
              <a:t>Strong peak at low heights, with a long tail suggesting some birds fly much higher.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b="1"/>
              <a:t>QQ Plot: </a:t>
            </a:r>
            <a:r>
              <a:rPr lang="en-US" sz="1400"/>
              <a:t>Deviation from the normal line in upper quantiles indicates non-normality due to outliers.</a:t>
            </a:r>
          </a:p>
          <a:p>
            <a:pPr marL="400050" indent="-228600" algn="l">
              <a:buFont typeface="Arial" panose="020B0604020202020204" pitchFamily="34" charset="0"/>
              <a:buChar char="•"/>
            </a:pPr>
            <a:endParaRPr lang="en-US" sz="1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37B77D-3BBE-BD58-04DE-91B56703E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966" y="843533"/>
            <a:ext cx="6121941" cy="52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005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1DA115-1E2B-0A96-7EBD-969B4CC2A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7385FB-20D4-5774-5D5E-30A3CF10E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Analysis Post Transformation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0DEB5D-E2A5-8115-239C-DE2DC6A52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b="1"/>
              <a:t>Histogram: </a:t>
            </a:r>
            <a:r>
              <a:rPr lang="en-US" sz="1400"/>
              <a:t>Most Height_max values are low, with a spike near zero; few high values create a long right tail.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40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b="1"/>
              <a:t>Boxplot: </a:t>
            </a:r>
            <a:r>
              <a:rPr lang="en-US" sz="1400"/>
              <a:t>Shows lower-range clustering with many high outliers, reinforcing the skewed distribution.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b="1"/>
              <a:t>Density Plot: </a:t>
            </a:r>
            <a:r>
              <a:rPr lang="en-US" sz="1400"/>
              <a:t>Strong peak at low heights, with a long tail suggesting some birds fly much higher.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b="1"/>
              <a:t>QQ Plot: </a:t>
            </a:r>
            <a:r>
              <a:rPr lang="en-US" sz="1400"/>
              <a:t>Deviation from the normal line in upper quantiles indicates non-normality due to outliers.</a:t>
            </a:r>
          </a:p>
          <a:p>
            <a:pPr marL="400050" indent="-228600" algn="l">
              <a:buFont typeface="Arial" panose="020B0604020202020204" pitchFamily="34" charset="0"/>
              <a:buChar char="•"/>
            </a:pPr>
            <a:endParaRPr lang="en-US" sz="1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D83377-9CAE-8EF3-FF17-112AD181F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812" y="843533"/>
            <a:ext cx="6104249" cy="52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364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11FA4-E1A7-3B06-8C0E-6EEAC77F1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Discussion Problem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0B80A-DF38-1386-D2AD-0A86FB7A4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Predict bird species using flight height and habitat type?</a:t>
            </a:r>
          </a:p>
          <a:p>
            <a:r>
              <a:rPr lang="en-GB" b="1" dirty="0"/>
              <a:t>Model </a:t>
            </a:r>
            <a:r>
              <a:rPr lang="en-GB" b="1"/>
              <a:t>: </a:t>
            </a:r>
            <a:r>
              <a:rPr lang="en-GB"/>
              <a:t>Decision </a:t>
            </a:r>
            <a:r>
              <a:rPr lang="en-GB" dirty="0"/>
              <a:t>Tree Model </a:t>
            </a:r>
          </a:p>
          <a:p>
            <a:r>
              <a:rPr lang="en-PK" b="1" dirty="0"/>
              <a:t>Reason: </a:t>
            </a:r>
            <a:r>
              <a:rPr lang="en-PK" dirty="0"/>
              <a:t>Response variable categorical</a:t>
            </a:r>
            <a:endParaRPr lang="en-GB" dirty="0"/>
          </a:p>
          <a:p>
            <a:r>
              <a:rPr lang="en-PK" b="1" dirty="0"/>
              <a:t>Response Variable: </a:t>
            </a:r>
            <a:r>
              <a:rPr lang="en-PK" dirty="0"/>
              <a:t>Species, </a:t>
            </a:r>
            <a:r>
              <a:rPr lang="en-PK" b="1" dirty="0"/>
              <a:t>Exploratoty Variable: </a:t>
            </a:r>
            <a:r>
              <a:rPr lang="en-PK" dirty="0"/>
              <a:t>Height_Max and HABITAT</a:t>
            </a:r>
          </a:p>
          <a:p>
            <a:r>
              <a:rPr lang="en-PK" b="1" dirty="0"/>
              <a:t>Data Preprocessing: </a:t>
            </a:r>
            <a:r>
              <a:rPr lang="en-PK" dirty="0"/>
              <a:t>Remove Rows with NA and Reord not found, Use thouse entries who have more than 30 meter Height_Max, Do factorization.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631669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</TotalTime>
  <Words>906</Words>
  <Application>Microsoft Macintosh PowerPoint</Application>
  <PresentationFormat>Widescreen</PresentationFormat>
  <Paragraphs>86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Office Theme</vt:lpstr>
      <vt:lpstr>Data Analytics Project</vt:lpstr>
      <vt:lpstr>Data Analytics Project</vt:lpstr>
      <vt:lpstr>Research Question</vt:lpstr>
      <vt:lpstr>Dataset Overview</vt:lpstr>
      <vt:lpstr>Data Cleaning and Preprocessing</vt:lpstr>
      <vt:lpstr>Data Analysis and Transformation</vt:lpstr>
      <vt:lpstr>Data Analysis and Transformation</vt:lpstr>
      <vt:lpstr>Data Analysis Post Transformation</vt:lpstr>
      <vt:lpstr>Discussion Problem A</vt:lpstr>
      <vt:lpstr>Discussion Problem A</vt:lpstr>
      <vt:lpstr>Discussion Problem A</vt:lpstr>
      <vt:lpstr>Discussion Problem A</vt:lpstr>
      <vt:lpstr>Discussion Problem B</vt:lpstr>
      <vt:lpstr>Discussion Problem B</vt:lpstr>
      <vt:lpstr>Discussion Problem B</vt:lpstr>
      <vt:lpstr>Discussion Problem C</vt:lpstr>
      <vt:lpstr>Discussion Problem 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Hafiz Samran Elahi</dc:creator>
  <cp:lastModifiedBy>Hafiz Samran Elahi</cp:lastModifiedBy>
  <cp:revision>4</cp:revision>
  <dcterms:created xsi:type="dcterms:W3CDTF">2024-10-30T03:53:00Z</dcterms:created>
  <dcterms:modified xsi:type="dcterms:W3CDTF">2024-10-31T18:22:15Z</dcterms:modified>
</cp:coreProperties>
</file>