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9520E-34C7-4C73-9C4C-4678A6B83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04" y="2404534"/>
            <a:ext cx="9130748" cy="16463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Better GIL for Python 2.7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A4E90C-ED66-4F5A-8E0F-7E17615FA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190" y="4223110"/>
            <a:ext cx="8023117" cy="1263289"/>
          </a:xfrm>
        </p:spPr>
        <p:txBody>
          <a:bodyPr/>
          <a:lstStyle/>
          <a:p>
            <a:r>
              <a:rPr lang="en-US" b="1" dirty="0"/>
              <a:t>- Samrat Revagade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86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A4571-2912-44A2-851D-6DA3CA71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34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Python GIL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85115-3399-4C33-911E-C49E409C9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6274"/>
            <a:ext cx="9738875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GIL : </a:t>
            </a:r>
            <a:r>
              <a:rPr lang="en-US" sz="2800" b="1" i="1" dirty="0"/>
              <a:t>You do not talk about it…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b="1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Parallel execution is forbidden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There is a "global interpreter lock"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The GIL ensures that only one thread runs in the interpreter at once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Lets c how it works – intro demo.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2392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F023B0-1D3A-46D5-ADE0-501FA26DB635}"/>
              </a:ext>
            </a:extLst>
          </p:cNvPr>
          <p:cNvSpPr txBox="1"/>
          <p:nvPr/>
        </p:nvSpPr>
        <p:spPr>
          <a:xfrm>
            <a:off x="864041" y="2022077"/>
            <a:ext cx="133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 -1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160C0-7150-42A5-9965-0C7A97E26F6B}"/>
              </a:ext>
            </a:extLst>
          </p:cNvPr>
          <p:cNvSpPr txBox="1"/>
          <p:nvPr/>
        </p:nvSpPr>
        <p:spPr>
          <a:xfrm>
            <a:off x="777904" y="4772516"/>
            <a:ext cx="133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 - 2</a:t>
            </a:r>
          </a:p>
          <a:p>
            <a:endParaRPr 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6A8D38-0C1A-48FC-885A-51AAEDCFB5BA}"/>
              </a:ext>
            </a:extLst>
          </p:cNvPr>
          <p:cNvSpPr/>
          <p:nvPr/>
        </p:nvSpPr>
        <p:spPr>
          <a:xfrm>
            <a:off x="2284292" y="2182788"/>
            <a:ext cx="1439764" cy="19699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6B4A1-A46E-4CDB-A708-6B812E98E7C5}"/>
              </a:ext>
            </a:extLst>
          </p:cNvPr>
          <p:cNvSpPr/>
          <p:nvPr/>
        </p:nvSpPr>
        <p:spPr>
          <a:xfrm>
            <a:off x="3815397" y="2050213"/>
            <a:ext cx="119270" cy="503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F10312-04A7-4F8E-A76D-2225C8C07067}"/>
              </a:ext>
            </a:extLst>
          </p:cNvPr>
          <p:cNvSpPr/>
          <p:nvPr/>
        </p:nvSpPr>
        <p:spPr>
          <a:xfrm>
            <a:off x="3997105" y="2187500"/>
            <a:ext cx="1218074" cy="1941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F08FE-90AD-4920-8C56-B67C683BCE06}"/>
              </a:ext>
            </a:extLst>
          </p:cNvPr>
          <p:cNvSpPr/>
          <p:nvPr/>
        </p:nvSpPr>
        <p:spPr>
          <a:xfrm>
            <a:off x="5282821" y="2056841"/>
            <a:ext cx="119270" cy="503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B7A7337-D263-4539-85BC-031E5FE79823}"/>
              </a:ext>
            </a:extLst>
          </p:cNvPr>
          <p:cNvSpPr/>
          <p:nvPr/>
        </p:nvSpPr>
        <p:spPr>
          <a:xfrm>
            <a:off x="5440225" y="2176110"/>
            <a:ext cx="1069244" cy="2036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09E18-BE4A-4FCC-A034-53CFC8759696}"/>
              </a:ext>
            </a:extLst>
          </p:cNvPr>
          <p:cNvSpPr/>
          <p:nvPr/>
        </p:nvSpPr>
        <p:spPr>
          <a:xfrm>
            <a:off x="6533420" y="2056841"/>
            <a:ext cx="119270" cy="503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B6FA3-C93D-4F58-A9F2-DCDE83679DB2}"/>
              </a:ext>
            </a:extLst>
          </p:cNvPr>
          <p:cNvSpPr/>
          <p:nvPr/>
        </p:nvSpPr>
        <p:spPr>
          <a:xfrm>
            <a:off x="2202510" y="4738230"/>
            <a:ext cx="4450179" cy="503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25E619-500B-4DE7-AB4A-B07970589C68}"/>
              </a:ext>
            </a:extLst>
          </p:cNvPr>
          <p:cNvCxnSpPr>
            <a:cxnSpLocks/>
          </p:cNvCxnSpPr>
          <p:nvPr/>
        </p:nvCxnSpPr>
        <p:spPr>
          <a:xfrm>
            <a:off x="6661883" y="2668408"/>
            <a:ext cx="0" cy="211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3845259-BFD7-4FDB-BC0A-00013C5E37E0}"/>
              </a:ext>
            </a:extLst>
          </p:cNvPr>
          <p:cNvSpPr/>
          <p:nvPr/>
        </p:nvSpPr>
        <p:spPr>
          <a:xfrm>
            <a:off x="6788371" y="4916961"/>
            <a:ext cx="1919531" cy="2036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ADFC04-0834-49A4-8893-35F4F96A0BD6}"/>
              </a:ext>
            </a:extLst>
          </p:cNvPr>
          <p:cNvSpPr/>
          <p:nvPr/>
        </p:nvSpPr>
        <p:spPr>
          <a:xfrm>
            <a:off x="3431925" y="3752948"/>
            <a:ext cx="2174971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Pthread</a:t>
            </a:r>
            <a:r>
              <a:rPr lang="en-US" dirty="0">
                <a:solidFill>
                  <a:schemeClr val="tx1"/>
                </a:solidFill>
              </a:rPr>
              <a:t> OS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34C9FF-E1BE-4BAA-842E-6A42C47141A8}"/>
              </a:ext>
            </a:extLst>
          </p:cNvPr>
          <p:cNvCxnSpPr>
            <a:cxnSpLocks/>
          </p:cNvCxnSpPr>
          <p:nvPr/>
        </p:nvCxnSpPr>
        <p:spPr>
          <a:xfrm>
            <a:off x="3896542" y="2696535"/>
            <a:ext cx="239148" cy="82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9C9194-6039-46BF-B80C-CE42C868A3F2}"/>
              </a:ext>
            </a:extLst>
          </p:cNvPr>
          <p:cNvCxnSpPr>
            <a:cxnSpLocks/>
          </p:cNvCxnSpPr>
          <p:nvPr/>
        </p:nvCxnSpPr>
        <p:spPr>
          <a:xfrm flipH="1">
            <a:off x="5115746" y="2682469"/>
            <a:ext cx="216014" cy="792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C113B7-44F2-484E-841E-F8A9C7EB674D}"/>
              </a:ext>
            </a:extLst>
          </p:cNvPr>
          <p:cNvSpPr txBox="1"/>
          <p:nvPr/>
        </p:nvSpPr>
        <p:spPr>
          <a:xfrm>
            <a:off x="4276370" y="2905516"/>
            <a:ext cx="1066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 switch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94CF1-FCA3-4AC4-9531-4972C210A081}"/>
              </a:ext>
            </a:extLst>
          </p:cNvPr>
          <p:cNvSpPr txBox="1"/>
          <p:nvPr/>
        </p:nvSpPr>
        <p:spPr>
          <a:xfrm>
            <a:off x="3770141" y="4818487"/>
            <a:ext cx="115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READY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6743C4-192C-48BB-AF9B-89406424A527}"/>
              </a:ext>
            </a:extLst>
          </p:cNvPr>
          <p:cNvSpPr/>
          <p:nvPr/>
        </p:nvSpPr>
        <p:spPr>
          <a:xfrm>
            <a:off x="6744031" y="2063021"/>
            <a:ext cx="3465442" cy="503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73FA19-3713-4937-B993-72DC0634C7A0}"/>
              </a:ext>
            </a:extLst>
          </p:cNvPr>
          <p:cNvSpPr txBox="1"/>
          <p:nvPr/>
        </p:nvSpPr>
        <p:spPr>
          <a:xfrm>
            <a:off x="8030304" y="2143277"/>
            <a:ext cx="115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READY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37945E-0BED-4D7D-BF74-96F87D40ED6D}"/>
              </a:ext>
            </a:extLst>
          </p:cNvPr>
          <p:cNvSpPr txBox="1"/>
          <p:nvPr/>
        </p:nvSpPr>
        <p:spPr>
          <a:xfrm>
            <a:off x="2586464" y="1897544"/>
            <a:ext cx="100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ticks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64355-B3B0-4EB6-B30F-5A1A1248D6E8}"/>
              </a:ext>
            </a:extLst>
          </p:cNvPr>
          <p:cNvSpPr txBox="1"/>
          <p:nvPr/>
        </p:nvSpPr>
        <p:spPr>
          <a:xfrm>
            <a:off x="4075295" y="1881130"/>
            <a:ext cx="100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ticks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01B077-8536-4186-803D-DF5B216CE3E1}"/>
              </a:ext>
            </a:extLst>
          </p:cNvPr>
          <p:cNvSpPr txBox="1"/>
          <p:nvPr/>
        </p:nvSpPr>
        <p:spPr>
          <a:xfrm>
            <a:off x="5482067" y="1895201"/>
            <a:ext cx="100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ticks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CCEC8-A3E8-4125-B0A7-6B1339882767}"/>
              </a:ext>
            </a:extLst>
          </p:cNvPr>
          <p:cNvSpPr txBox="1"/>
          <p:nvPr/>
        </p:nvSpPr>
        <p:spPr>
          <a:xfrm>
            <a:off x="3544420" y="1691510"/>
            <a:ext cx="8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Check</a:t>
            </a:r>
          </a:p>
          <a:p>
            <a:endParaRPr lang="en-US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891AB6-0D79-44AA-9126-FEDAC1C8BF9D}"/>
              </a:ext>
            </a:extLst>
          </p:cNvPr>
          <p:cNvSpPr txBox="1"/>
          <p:nvPr/>
        </p:nvSpPr>
        <p:spPr>
          <a:xfrm>
            <a:off x="7222435" y="4592458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1FDF5-0054-4DDE-B037-FE06CD8AE9CA}"/>
              </a:ext>
            </a:extLst>
          </p:cNvPr>
          <p:cNvSpPr txBox="1"/>
          <p:nvPr/>
        </p:nvSpPr>
        <p:spPr>
          <a:xfrm>
            <a:off x="622857" y="530087"/>
            <a:ext cx="1076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GIL with multithreaded program – </a:t>
            </a:r>
            <a:r>
              <a:rPr lang="en-US" sz="3600" b="1" dirty="0">
                <a:solidFill>
                  <a:schemeClr val="accent5"/>
                </a:solidFill>
              </a:rPr>
              <a:t>Vanilla Python</a:t>
            </a:r>
          </a:p>
        </p:txBody>
      </p:sp>
    </p:spTree>
    <p:extLst>
      <p:ext uri="{BB962C8B-B14F-4D97-AF65-F5344CB8AC3E}">
        <p14:creationId xmlns:p14="http://schemas.microsoft.com/office/powerpoint/2010/main" val="192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7" grpId="0" animBg="1"/>
      <p:bldP spid="32" grpId="0"/>
      <p:bldP spid="34" grpId="0"/>
      <p:bldP spid="35" grpId="0" animBg="1"/>
      <p:bldP spid="36" grpId="0"/>
      <p:bldP spid="39" grpId="0"/>
      <p:bldP spid="42" grpId="0"/>
      <p:bldP spid="43" grpId="0"/>
      <p:bldP spid="44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EFD83-0CDB-40B4-AEC9-EAD42E5E62CD}"/>
              </a:ext>
            </a:extLst>
          </p:cNvPr>
          <p:cNvSpPr txBox="1"/>
          <p:nvPr/>
        </p:nvSpPr>
        <p:spPr>
          <a:xfrm>
            <a:off x="864041" y="2022077"/>
            <a:ext cx="133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 -1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30C8B-C0D4-4C8C-96AC-DF3E8AB5D1DA}"/>
              </a:ext>
            </a:extLst>
          </p:cNvPr>
          <p:cNvSpPr txBox="1"/>
          <p:nvPr/>
        </p:nvSpPr>
        <p:spPr>
          <a:xfrm>
            <a:off x="777904" y="4772516"/>
            <a:ext cx="133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 - 2</a:t>
            </a:r>
          </a:p>
          <a:p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DF3A16E-A7D7-49D2-B59D-6D0A04EA6D46}"/>
              </a:ext>
            </a:extLst>
          </p:cNvPr>
          <p:cNvSpPr/>
          <p:nvPr/>
        </p:nvSpPr>
        <p:spPr>
          <a:xfrm>
            <a:off x="2288361" y="2245836"/>
            <a:ext cx="3105274" cy="15280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5018C-DE23-48BB-86F7-1D07B7994668}"/>
              </a:ext>
            </a:extLst>
          </p:cNvPr>
          <p:cNvSpPr txBox="1"/>
          <p:nvPr/>
        </p:nvSpPr>
        <p:spPr>
          <a:xfrm>
            <a:off x="410817" y="569843"/>
            <a:ext cx="1111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GIL with multithreaded program - </a:t>
            </a:r>
            <a:r>
              <a:rPr lang="en-US" sz="3600" b="1" dirty="0">
                <a:solidFill>
                  <a:schemeClr val="accent5"/>
                </a:solidFill>
              </a:rPr>
              <a:t>Hacked GIL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A7F25-22C2-4D6F-AA10-373D86F9C38F}"/>
              </a:ext>
            </a:extLst>
          </p:cNvPr>
          <p:cNvSpPr/>
          <p:nvPr/>
        </p:nvSpPr>
        <p:spPr>
          <a:xfrm>
            <a:off x="2202511" y="4738230"/>
            <a:ext cx="3191124" cy="503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1352B-89AB-4432-B86C-9458618833FE}"/>
              </a:ext>
            </a:extLst>
          </p:cNvPr>
          <p:cNvSpPr txBox="1"/>
          <p:nvPr/>
        </p:nvSpPr>
        <p:spPr>
          <a:xfrm>
            <a:off x="3008243" y="4818487"/>
            <a:ext cx="168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Suspended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E572B-CF58-4BB7-807A-3BA074058531}"/>
              </a:ext>
            </a:extLst>
          </p:cNvPr>
          <p:cNvSpPr txBox="1"/>
          <p:nvPr/>
        </p:nvSpPr>
        <p:spPr>
          <a:xfrm>
            <a:off x="3008241" y="1822752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Running…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89FB7EE-5923-4788-BAE8-C94CE975659C}"/>
              </a:ext>
            </a:extLst>
          </p:cNvPr>
          <p:cNvSpPr/>
          <p:nvPr/>
        </p:nvSpPr>
        <p:spPr>
          <a:xfrm>
            <a:off x="6575441" y="4889648"/>
            <a:ext cx="3105274" cy="15280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D9953-EC70-4EBD-B9D6-45460E98C7A5}"/>
              </a:ext>
            </a:extLst>
          </p:cNvPr>
          <p:cNvSpPr txBox="1"/>
          <p:nvPr/>
        </p:nvSpPr>
        <p:spPr>
          <a:xfrm>
            <a:off x="6977271" y="4466564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41308A-76BB-46B3-B9CD-8A056190149E}"/>
              </a:ext>
            </a:extLst>
          </p:cNvPr>
          <p:cNvSpPr/>
          <p:nvPr/>
        </p:nvSpPr>
        <p:spPr>
          <a:xfrm>
            <a:off x="6794393" y="2107674"/>
            <a:ext cx="3191124" cy="503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3D46-086C-4559-8645-57A249E03221}"/>
              </a:ext>
            </a:extLst>
          </p:cNvPr>
          <p:cNvSpPr txBox="1"/>
          <p:nvPr/>
        </p:nvSpPr>
        <p:spPr>
          <a:xfrm>
            <a:off x="7586873" y="2161427"/>
            <a:ext cx="168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Suspended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BBEF8-B361-4715-8504-EF45C384057F}"/>
              </a:ext>
            </a:extLst>
          </p:cNvPr>
          <p:cNvSpPr/>
          <p:nvPr/>
        </p:nvSpPr>
        <p:spPr>
          <a:xfrm>
            <a:off x="5542064" y="2114301"/>
            <a:ext cx="1043641" cy="503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9A375-9054-4EC8-8374-C9AC2CE8BB7D}"/>
              </a:ext>
            </a:extLst>
          </p:cNvPr>
          <p:cNvSpPr txBox="1"/>
          <p:nvPr/>
        </p:nvSpPr>
        <p:spPr>
          <a:xfrm>
            <a:off x="5682531" y="2181306"/>
            <a:ext cx="8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306E5-0057-40FB-B023-9B62478C38E4}"/>
              </a:ext>
            </a:extLst>
          </p:cNvPr>
          <p:cNvSpPr/>
          <p:nvPr/>
        </p:nvSpPr>
        <p:spPr>
          <a:xfrm>
            <a:off x="5469178" y="4731607"/>
            <a:ext cx="1043641" cy="503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7E0546-D4B9-4DD2-BB76-D3DEB57CA3DE}"/>
              </a:ext>
            </a:extLst>
          </p:cNvPr>
          <p:cNvSpPr txBox="1"/>
          <p:nvPr/>
        </p:nvSpPr>
        <p:spPr>
          <a:xfrm>
            <a:off x="5609645" y="4798612"/>
            <a:ext cx="8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A7E74-2471-4470-BB49-6FEE3230E4DC}"/>
              </a:ext>
            </a:extLst>
          </p:cNvPr>
          <p:cNvCxnSpPr/>
          <p:nvPr/>
        </p:nvCxnSpPr>
        <p:spPr>
          <a:xfrm>
            <a:off x="5393635" y="2668408"/>
            <a:ext cx="1052924" cy="190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9E81D8-492F-424A-9D74-C4813E78AAC0}"/>
              </a:ext>
            </a:extLst>
          </p:cNvPr>
          <p:cNvCxnSpPr>
            <a:cxnSpLocks/>
          </p:cNvCxnSpPr>
          <p:nvPr/>
        </p:nvCxnSpPr>
        <p:spPr>
          <a:xfrm flipV="1">
            <a:off x="6519445" y="2668408"/>
            <a:ext cx="274948" cy="179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BA761F-2981-497B-AB7C-FA90B2A5BD7C}"/>
              </a:ext>
            </a:extLst>
          </p:cNvPr>
          <p:cNvCxnSpPr>
            <a:cxnSpLocks/>
          </p:cNvCxnSpPr>
          <p:nvPr/>
        </p:nvCxnSpPr>
        <p:spPr>
          <a:xfrm flipV="1">
            <a:off x="5393635" y="3763617"/>
            <a:ext cx="0" cy="96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46ECFF-2D3E-4761-A5EC-B98980834000}"/>
              </a:ext>
            </a:extLst>
          </p:cNvPr>
          <p:cNvSpPr txBox="1"/>
          <p:nvPr/>
        </p:nvSpPr>
        <p:spPr>
          <a:xfrm>
            <a:off x="4837043" y="4241279"/>
            <a:ext cx="119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03E10-7C90-4628-8775-B4F07966EC9A}"/>
              </a:ext>
            </a:extLst>
          </p:cNvPr>
          <p:cNvSpPr txBox="1"/>
          <p:nvPr/>
        </p:nvSpPr>
        <p:spPr>
          <a:xfrm>
            <a:off x="3419058" y="342900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Gil_drop_request</a:t>
            </a:r>
            <a:r>
              <a:rPr lang="en-US" dirty="0"/>
              <a:t> =1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21995E-58B8-4889-A18C-55743665E50E}"/>
              </a:ext>
            </a:extLst>
          </p:cNvPr>
          <p:cNvSpPr txBox="1"/>
          <p:nvPr/>
        </p:nvSpPr>
        <p:spPr>
          <a:xfrm>
            <a:off x="6685720" y="3422376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Gil_drop_request</a:t>
            </a:r>
            <a:r>
              <a:rPr lang="en-US" dirty="0"/>
              <a:t> =0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771F76-F341-434D-9712-446859793AC5}"/>
              </a:ext>
            </a:extLst>
          </p:cNvPr>
          <p:cNvSpPr txBox="1"/>
          <p:nvPr/>
        </p:nvSpPr>
        <p:spPr>
          <a:xfrm>
            <a:off x="5705061" y="3041958"/>
            <a:ext cx="119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1157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27" grpId="0"/>
      <p:bldP spid="28" grpId="0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coreboard&#10;&#10;Description generated with high confidence">
            <a:extLst>
              <a:ext uri="{FF2B5EF4-FFF2-40B4-BE49-F238E27FC236}">
                <a16:creationId xmlns:a16="http://schemas.microsoft.com/office/drawing/2014/main" id="{6F9B5D89-CEC8-4683-816B-B5BC12F889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97" r="797"/>
          <a:stretch>
            <a:fillRect/>
          </a:stretch>
        </p:blipFill>
        <p:spPr>
          <a:xfrm>
            <a:off x="677334" y="609599"/>
            <a:ext cx="10851278" cy="53671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D6E4C-2636-404B-8E4F-590C4A31D076}"/>
              </a:ext>
            </a:extLst>
          </p:cNvPr>
          <p:cNvSpPr txBox="1"/>
          <p:nvPr/>
        </p:nvSpPr>
        <p:spPr>
          <a:xfrm>
            <a:off x="2008094" y="5281384"/>
            <a:ext cx="917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2                                     4                                   8                                16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8BA9F-D08D-43DC-8424-576D0FD0EF5D}"/>
              </a:ext>
            </a:extLst>
          </p:cNvPr>
          <p:cNvSpPr txBox="1"/>
          <p:nvPr/>
        </p:nvSpPr>
        <p:spPr>
          <a:xfrm>
            <a:off x="861391" y="861392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3A010-61C1-4C80-8A3D-299D633DADE7}"/>
              </a:ext>
            </a:extLst>
          </p:cNvPr>
          <p:cNvSpPr txBox="1"/>
          <p:nvPr/>
        </p:nvSpPr>
        <p:spPr>
          <a:xfrm>
            <a:off x="9892767" y="5294247"/>
            <a:ext cx="129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threads …</a:t>
            </a:r>
          </a:p>
        </p:txBody>
      </p:sp>
    </p:spTree>
    <p:extLst>
      <p:ext uri="{BB962C8B-B14F-4D97-AF65-F5344CB8AC3E}">
        <p14:creationId xmlns:p14="http://schemas.microsoft.com/office/powerpoint/2010/main" val="160582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F5CD2522-FA73-4585-AE1A-4787917437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6" b="136"/>
          <a:stretch>
            <a:fillRect/>
          </a:stretch>
        </p:blipFill>
        <p:spPr>
          <a:xfrm>
            <a:off x="393430" y="679174"/>
            <a:ext cx="11405139" cy="549965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97C012-980B-477F-B6A9-39C2854C58EC}"/>
              </a:ext>
            </a:extLst>
          </p:cNvPr>
          <p:cNvSpPr txBox="1"/>
          <p:nvPr/>
        </p:nvSpPr>
        <p:spPr>
          <a:xfrm>
            <a:off x="1902077" y="5281384"/>
            <a:ext cx="917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2                                     4                                     8                                   16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DD923-49FD-42B0-A27A-093BBC6D57F3}"/>
              </a:ext>
            </a:extLst>
          </p:cNvPr>
          <p:cNvSpPr txBox="1"/>
          <p:nvPr/>
        </p:nvSpPr>
        <p:spPr>
          <a:xfrm>
            <a:off x="755373" y="861392"/>
            <a:ext cx="129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avg.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BB788-BE82-4961-B6A2-1CF5C42730D8}"/>
              </a:ext>
            </a:extLst>
          </p:cNvPr>
          <p:cNvSpPr txBox="1"/>
          <p:nvPr/>
        </p:nvSpPr>
        <p:spPr>
          <a:xfrm>
            <a:off x="10224072" y="5294247"/>
            <a:ext cx="142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threads …</a:t>
            </a:r>
          </a:p>
        </p:txBody>
      </p:sp>
    </p:spTree>
    <p:extLst>
      <p:ext uri="{BB962C8B-B14F-4D97-AF65-F5344CB8AC3E}">
        <p14:creationId xmlns:p14="http://schemas.microsoft.com/office/powerpoint/2010/main" val="67167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0DD75A7-4D6D-43B8-BAD4-51C13B716B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68" b="10268"/>
          <a:stretch>
            <a:fillRect/>
          </a:stretch>
        </p:blipFill>
        <p:spPr>
          <a:xfrm>
            <a:off x="597820" y="861392"/>
            <a:ext cx="10732789" cy="54201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54568-B250-4C68-84DE-CC775F388CF4}"/>
              </a:ext>
            </a:extLst>
          </p:cNvPr>
          <p:cNvSpPr txBox="1"/>
          <p:nvPr/>
        </p:nvSpPr>
        <p:spPr>
          <a:xfrm>
            <a:off x="1915330" y="5930745"/>
            <a:ext cx="917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1                             2                          4                          8                         16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12F2E-84D3-4E91-8B4C-BA07EAC9318E}"/>
              </a:ext>
            </a:extLst>
          </p:cNvPr>
          <p:cNvSpPr txBox="1"/>
          <p:nvPr/>
        </p:nvSpPr>
        <p:spPr>
          <a:xfrm>
            <a:off x="594704" y="993912"/>
            <a:ext cx="14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Utilization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35CA7-B223-4856-BDA2-CCD70702ED82}"/>
              </a:ext>
            </a:extLst>
          </p:cNvPr>
          <p:cNvSpPr txBox="1"/>
          <p:nvPr/>
        </p:nvSpPr>
        <p:spPr>
          <a:xfrm>
            <a:off x="10038539" y="5917097"/>
            <a:ext cx="129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CPU 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48609-02AE-42EA-9446-7D9F77503A31}"/>
              </a:ext>
            </a:extLst>
          </p:cNvPr>
          <p:cNvSpPr txBox="1"/>
          <p:nvPr/>
        </p:nvSpPr>
        <p:spPr>
          <a:xfrm>
            <a:off x="3697360" y="1046920"/>
            <a:ext cx="55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CPU Utilization vs CPU cores</a:t>
            </a:r>
          </a:p>
        </p:txBody>
      </p:sp>
    </p:spTree>
    <p:extLst>
      <p:ext uri="{BB962C8B-B14F-4D97-AF65-F5344CB8AC3E}">
        <p14:creationId xmlns:p14="http://schemas.microsoft.com/office/powerpoint/2010/main" val="18514052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151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A Better GIL for Python 2.7</vt:lpstr>
      <vt:lpstr>Python GIL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GIL for Python 2.7</dc:title>
  <dc:creator>Samrat Revagade</dc:creator>
  <cp:lastModifiedBy>Samrat Revagade</cp:lastModifiedBy>
  <cp:revision>53</cp:revision>
  <dcterms:created xsi:type="dcterms:W3CDTF">2018-01-11T12:01:53Z</dcterms:created>
  <dcterms:modified xsi:type="dcterms:W3CDTF">2018-05-21T09:04:49Z</dcterms:modified>
</cp:coreProperties>
</file>