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diagrams/colors2.xml" ContentType="application/vnd.openxmlformats-officedocument.drawingml.diagramColor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3" r:id="rId11"/>
    <p:sldId id="284" r:id="rId12"/>
    <p:sldId id="285"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0671FA-3592-432F-BCF6-A9C3FD3D90F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ED478DB-8F50-4B38-B824-B1B9073F0A2E}">
      <dgm:prSet/>
      <dgm:spPr/>
      <dgm:t>
        <a:bodyPr/>
        <a:lstStyle/>
        <a:p>
          <a:pPr rtl="0"/>
          <a:r>
            <a:rPr lang="en-US" b="1" dirty="0" smtClean="0"/>
            <a:t>(a) Vibration of particle in horizontal spring</a:t>
          </a:r>
          <a:endParaRPr lang="en-US" b="1" dirty="0"/>
        </a:p>
      </dgm:t>
    </dgm:pt>
    <dgm:pt modelId="{EEB1C4C5-5C64-4BF5-87ED-9F21CFE298FA}" type="parTrans" cxnId="{479ACB4B-92E2-4F17-9A20-4E18FF067DF9}">
      <dgm:prSet/>
      <dgm:spPr/>
      <dgm:t>
        <a:bodyPr/>
        <a:lstStyle/>
        <a:p>
          <a:endParaRPr lang="en-US"/>
        </a:p>
      </dgm:t>
    </dgm:pt>
    <dgm:pt modelId="{FD895796-687B-4216-97CF-0AADB6776F31}" type="sibTrans" cxnId="{479ACB4B-92E2-4F17-9A20-4E18FF067DF9}">
      <dgm:prSet/>
      <dgm:spPr/>
      <dgm:t>
        <a:bodyPr/>
        <a:lstStyle/>
        <a:p>
          <a:endParaRPr lang="en-US"/>
        </a:p>
      </dgm:t>
    </dgm:pt>
    <dgm:pt modelId="{B5EA1CF7-1409-40FF-936A-9994D562107B}" type="pres">
      <dgm:prSet presAssocID="{AB0671FA-3592-432F-BCF6-A9C3FD3D90F1}" presName="Name0" presStyleCnt="0">
        <dgm:presLayoutVars>
          <dgm:dir/>
          <dgm:animLvl val="lvl"/>
          <dgm:resizeHandles val="exact"/>
        </dgm:presLayoutVars>
      </dgm:prSet>
      <dgm:spPr/>
      <dgm:t>
        <a:bodyPr/>
        <a:lstStyle/>
        <a:p>
          <a:endParaRPr lang="en-US"/>
        </a:p>
      </dgm:t>
    </dgm:pt>
    <dgm:pt modelId="{CFB9CC49-BD82-475C-9F55-FE32727A6B99}" type="pres">
      <dgm:prSet presAssocID="{8ED478DB-8F50-4B38-B824-B1B9073F0A2E}" presName="linNode" presStyleCnt="0"/>
      <dgm:spPr/>
    </dgm:pt>
    <dgm:pt modelId="{87FC5CF1-ABB4-4C6C-A9C7-0DA5BB3CEC9A}" type="pres">
      <dgm:prSet presAssocID="{8ED478DB-8F50-4B38-B824-B1B9073F0A2E}" presName="parentText" presStyleLbl="node1" presStyleIdx="0" presStyleCnt="1" custScaleX="277778">
        <dgm:presLayoutVars>
          <dgm:chMax val="1"/>
          <dgm:bulletEnabled val="1"/>
        </dgm:presLayoutVars>
      </dgm:prSet>
      <dgm:spPr/>
      <dgm:t>
        <a:bodyPr/>
        <a:lstStyle/>
        <a:p>
          <a:endParaRPr lang="en-US"/>
        </a:p>
      </dgm:t>
    </dgm:pt>
  </dgm:ptLst>
  <dgm:cxnLst>
    <dgm:cxn modelId="{F960939B-D381-44AA-A1E0-740F4FBDC767}" type="presOf" srcId="{AB0671FA-3592-432F-BCF6-A9C3FD3D90F1}" destId="{B5EA1CF7-1409-40FF-936A-9994D562107B}" srcOrd="0" destOrd="0" presId="urn:microsoft.com/office/officeart/2005/8/layout/vList5"/>
    <dgm:cxn modelId="{15D301AD-C475-4D7F-9BB4-B99101AA1A71}" type="presOf" srcId="{8ED478DB-8F50-4B38-B824-B1B9073F0A2E}" destId="{87FC5CF1-ABB4-4C6C-A9C7-0DA5BB3CEC9A}" srcOrd="0" destOrd="0" presId="urn:microsoft.com/office/officeart/2005/8/layout/vList5"/>
    <dgm:cxn modelId="{479ACB4B-92E2-4F17-9A20-4E18FF067DF9}" srcId="{AB0671FA-3592-432F-BCF6-A9C3FD3D90F1}" destId="{8ED478DB-8F50-4B38-B824-B1B9073F0A2E}" srcOrd="0" destOrd="0" parTransId="{EEB1C4C5-5C64-4BF5-87ED-9F21CFE298FA}" sibTransId="{FD895796-687B-4216-97CF-0AADB6776F31}"/>
    <dgm:cxn modelId="{7D518CA9-FFB0-4B04-9D12-7EB9B92D6EED}" type="presParOf" srcId="{B5EA1CF7-1409-40FF-936A-9994D562107B}" destId="{CFB9CC49-BD82-475C-9F55-FE32727A6B99}" srcOrd="0" destOrd="0" presId="urn:microsoft.com/office/officeart/2005/8/layout/vList5"/>
    <dgm:cxn modelId="{B8FB9C50-6CD2-4639-8959-392F7C28B0D8}" type="presParOf" srcId="{CFB9CC49-BD82-475C-9F55-FE32727A6B99}" destId="{87FC5CF1-ABB4-4C6C-A9C7-0DA5BB3CEC9A}" srcOrd="0" destOrd="0" presId="urn:microsoft.com/office/officeart/2005/8/layout/vList5"/>
  </dgm:cxnLst>
  <dgm:bg/>
  <dgm:whole/>
</dgm:dataModel>
</file>

<file path=ppt/diagrams/data2.xml><?xml version="1.0" encoding="utf-8"?>
<dgm:dataModel xmlns:dgm="http://schemas.openxmlformats.org/drawingml/2006/diagram" xmlns:a="http://schemas.openxmlformats.org/drawingml/2006/main">
  <dgm:ptLst>
    <dgm:pt modelId="{6009DD64-7447-47AC-B14B-2F7E5F2B6A5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78C4CF6-83BD-4EA2-8543-B8175FB14848}">
      <dgm:prSet/>
      <dgm:spPr/>
      <dgm:t>
        <a:bodyPr/>
        <a:lstStyle/>
        <a:p>
          <a:pPr rtl="0"/>
          <a:r>
            <a:rPr lang="en-US" b="1" dirty="0" smtClean="0">
              <a:solidFill>
                <a:schemeClr val="bg1"/>
              </a:solidFill>
            </a:rPr>
            <a:t>(b) Vibration of particle in vertical spring</a:t>
          </a:r>
          <a:endParaRPr lang="en-US" b="1" dirty="0">
            <a:solidFill>
              <a:schemeClr val="bg1"/>
            </a:solidFill>
          </a:endParaRPr>
        </a:p>
      </dgm:t>
    </dgm:pt>
    <dgm:pt modelId="{105110B3-477D-4B89-B56B-FDA3D6C3A7A6}" type="parTrans" cxnId="{348F2F9D-4E4D-4EAC-A46F-8131882A56A5}">
      <dgm:prSet/>
      <dgm:spPr/>
      <dgm:t>
        <a:bodyPr/>
        <a:lstStyle/>
        <a:p>
          <a:endParaRPr lang="en-US"/>
        </a:p>
      </dgm:t>
    </dgm:pt>
    <dgm:pt modelId="{CD0395EF-4ED5-43EE-B327-D3A16CB5F5BD}" type="sibTrans" cxnId="{348F2F9D-4E4D-4EAC-A46F-8131882A56A5}">
      <dgm:prSet/>
      <dgm:spPr/>
      <dgm:t>
        <a:bodyPr/>
        <a:lstStyle/>
        <a:p>
          <a:endParaRPr lang="en-US"/>
        </a:p>
      </dgm:t>
    </dgm:pt>
    <dgm:pt modelId="{B2175672-1573-4E09-B339-55C4C8357CEF}" type="pres">
      <dgm:prSet presAssocID="{6009DD64-7447-47AC-B14B-2F7E5F2B6A56}" presName="Name0" presStyleCnt="0">
        <dgm:presLayoutVars>
          <dgm:dir/>
          <dgm:animLvl val="lvl"/>
          <dgm:resizeHandles val="exact"/>
        </dgm:presLayoutVars>
      </dgm:prSet>
      <dgm:spPr/>
      <dgm:t>
        <a:bodyPr/>
        <a:lstStyle/>
        <a:p>
          <a:endParaRPr lang="en-US"/>
        </a:p>
      </dgm:t>
    </dgm:pt>
    <dgm:pt modelId="{BA28357B-BDE5-41A5-BFDF-8E630E1B89EF}" type="pres">
      <dgm:prSet presAssocID="{078C4CF6-83BD-4EA2-8543-B8175FB14848}" presName="linNode" presStyleCnt="0"/>
      <dgm:spPr/>
    </dgm:pt>
    <dgm:pt modelId="{50E43302-7461-4A2D-BAF1-FBF103775124}" type="pres">
      <dgm:prSet presAssocID="{078C4CF6-83BD-4EA2-8543-B8175FB14848}" presName="parentText" presStyleLbl="node1" presStyleIdx="0" presStyleCnt="1" custScaleX="277778">
        <dgm:presLayoutVars>
          <dgm:chMax val="1"/>
          <dgm:bulletEnabled val="1"/>
        </dgm:presLayoutVars>
      </dgm:prSet>
      <dgm:spPr/>
      <dgm:t>
        <a:bodyPr/>
        <a:lstStyle/>
        <a:p>
          <a:endParaRPr lang="en-US"/>
        </a:p>
      </dgm:t>
    </dgm:pt>
  </dgm:ptLst>
  <dgm:cxnLst>
    <dgm:cxn modelId="{348F2F9D-4E4D-4EAC-A46F-8131882A56A5}" srcId="{6009DD64-7447-47AC-B14B-2F7E5F2B6A56}" destId="{078C4CF6-83BD-4EA2-8543-B8175FB14848}" srcOrd="0" destOrd="0" parTransId="{105110B3-477D-4B89-B56B-FDA3D6C3A7A6}" sibTransId="{CD0395EF-4ED5-43EE-B327-D3A16CB5F5BD}"/>
    <dgm:cxn modelId="{65F565F9-D9B0-48A3-835B-D50971970B8A}" type="presOf" srcId="{078C4CF6-83BD-4EA2-8543-B8175FB14848}" destId="{50E43302-7461-4A2D-BAF1-FBF103775124}" srcOrd="0" destOrd="0" presId="urn:microsoft.com/office/officeart/2005/8/layout/vList5"/>
    <dgm:cxn modelId="{742A3117-F733-4A38-B085-18C0CAEA9EAA}" type="presOf" srcId="{6009DD64-7447-47AC-B14B-2F7E5F2B6A56}" destId="{B2175672-1573-4E09-B339-55C4C8357CEF}" srcOrd="0" destOrd="0" presId="urn:microsoft.com/office/officeart/2005/8/layout/vList5"/>
    <dgm:cxn modelId="{1A738C9D-7595-4010-A36F-FC46577C2E31}" type="presParOf" srcId="{B2175672-1573-4E09-B339-55C4C8357CEF}" destId="{BA28357B-BDE5-41A5-BFDF-8E630E1B89EF}" srcOrd="0" destOrd="0" presId="urn:microsoft.com/office/officeart/2005/8/layout/vList5"/>
    <dgm:cxn modelId="{55A69AE5-39F4-471C-8C4E-429AE605CC07}" type="presParOf" srcId="{BA28357B-BDE5-41A5-BFDF-8E630E1B89EF}" destId="{50E43302-7461-4A2D-BAF1-FBF103775124}" srcOrd="0" destOrd="0" presId="urn:microsoft.com/office/officeart/2005/8/layout/vList5"/>
  </dgm:cxnLst>
  <dgm:bg/>
  <dgm:whole/>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09-Oct-21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09-Oct-21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09-Oct-21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09-Oct-21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09-Oct-21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09-Oct-21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6.jpeg"/><Relationship Id="rId4"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3.jpeg"/><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29.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34.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36.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oleObject" Target="../embeddings/oleObject39.bin"/><Relationship Id="rId4" Type="http://schemas.openxmlformats.org/officeDocument/2006/relationships/oleObject" Target="../embeddings/oleObject38.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oleObject" Target="../embeddings/oleObject42.bin"/><Relationship Id="rId4" Type="http://schemas.openxmlformats.org/officeDocument/2006/relationships/oleObject" Target="../embeddings/oleObject41.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9.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b="1" u="sng" dirty="0" smtClean="0">
                <a:solidFill>
                  <a:srgbClr val="FF0000"/>
                </a:solidFill>
              </a:rPr>
              <a:t>Oscillation of the loaded spring:</a:t>
            </a:r>
            <a:endParaRPr lang="en-US" b="1" u="sng" dirty="0">
              <a:solidFill>
                <a:srgbClr val="FF0000"/>
              </a:solidFill>
            </a:endParaRPr>
          </a:p>
        </p:txBody>
      </p:sp>
      <p:sp>
        <p:nvSpPr>
          <p:cNvPr id="3" name="Subtitle 2"/>
          <p:cNvSpPr>
            <a:spLocks noGrp="1"/>
          </p:cNvSpPr>
          <p:nvPr>
            <p:ph type="subTitle" idx="1"/>
          </p:nvPr>
        </p:nvSpPr>
        <p:spPr>
          <a:xfrm>
            <a:off x="-838200" y="990600"/>
            <a:ext cx="7772400" cy="1752600"/>
          </a:xfrm>
        </p:spPr>
        <p:txBody>
          <a:bodyPr>
            <a:normAutofit/>
          </a:bodyPr>
          <a:lstStyle/>
          <a:p>
            <a:r>
              <a:rPr lang="en-US" sz="2000" dirty="0" smtClean="0">
                <a:solidFill>
                  <a:schemeClr val="tx1"/>
                </a:solidFill>
              </a:rPr>
              <a:t>(a) Vibration of particle in horizontal spring</a:t>
            </a:r>
            <a:endParaRPr lang="en-US" sz="2000" dirty="0">
              <a:solidFill>
                <a:schemeClr val="tx1"/>
              </a:solidFill>
            </a:endParaRPr>
          </a:p>
        </p:txBody>
      </p:sp>
      <p:sp>
        <p:nvSpPr>
          <p:cNvPr id="5" name="TextBox 4"/>
          <p:cNvSpPr txBox="1"/>
          <p:nvPr/>
        </p:nvSpPr>
        <p:spPr>
          <a:xfrm>
            <a:off x="762000" y="1383268"/>
            <a:ext cx="4191000" cy="369332"/>
          </a:xfrm>
          <a:prstGeom prst="rect">
            <a:avLst/>
          </a:prstGeom>
          <a:noFill/>
        </p:spPr>
        <p:txBody>
          <a:bodyPr wrap="square" rtlCol="0">
            <a:spAutoFit/>
          </a:bodyPr>
          <a:lstStyle/>
          <a:p>
            <a:r>
              <a:rPr lang="en-US" dirty="0" smtClean="0"/>
              <a:t>(b) Vibration of particle in vertical spring</a:t>
            </a:r>
            <a:endParaRPr lang="en-US" dirty="0"/>
          </a:p>
        </p:txBody>
      </p:sp>
      <p:graphicFrame>
        <p:nvGraphicFramePr>
          <p:cNvPr id="8" name="Diagram 7"/>
          <p:cNvGraphicFramePr/>
          <p:nvPr/>
        </p:nvGraphicFramePr>
        <p:xfrm>
          <a:off x="1295400" y="1905000"/>
          <a:ext cx="6019800"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descr="Screenshot (136).jpg"/>
          <p:cNvPicPr>
            <a:picLocks noChangeAspect="1"/>
          </p:cNvPicPr>
          <p:nvPr/>
        </p:nvPicPr>
        <p:blipFill>
          <a:blip r:embed="rId6"/>
          <a:stretch>
            <a:fillRect/>
          </a:stretch>
        </p:blipFill>
        <p:spPr>
          <a:xfrm>
            <a:off x="1295400" y="2743200"/>
            <a:ext cx="6324600" cy="373558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b="1" u="sng" dirty="0" smtClean="0">
                <a:solidFill>
                  <a:srgbClr val="FF0000"/>
                </a:solidFill>
              </a:rPr>
              <a:t>Combination of the spring:</a:t>
            </a:r>
            <a:endParaRPr lang="en-US" sz="3600" b="1" u="sng" dirty="0">
              <a:solidFill>
                <a:srgbClr val="FF0000"/>
              </a:solidFill>
            </a:endParaRPr>
          </a:p>
        </p:txBody>
      </p:sp>
      <p:sp>
        <p:nvSpPr>
          <p:cNvPr id="4" name="TextBox 3"/>
          <p:cNvSpPr txBox="1"/>
          <p:nvPr/>
        </p:nvSpPr>
        <p:spPr>
          <a:xfrm>
            <a:off x="457200" y="838200"/>
            <a:ext cx="8458200" cy="1200329"/>
          </a:xfrm>
          <a:prstGeom prst="rect">
            <a:avLst/>
          </a:prstGeom>
          <a:noFill/>
        </p:spPr>
        <p:txBody>
          <a:bodyPr wrap="square" rtlCol="0">
            <a:spAutoFit/>
          </a:bodyPr>
          <a:lstStyle/>
          <a:p>
            <a:r>
              <a:rPr lang="en-US" sz="2400" dirty="0" smtClean="0"/>
              <a:t>For the combination of the spring, if </a:t>
            </a:r>
            <a:r>
              <a:rPr lang="en-US" sz="2400" dirty="0" err="1" smtClean="0"/>
              <a:t>K</a:t>
            </a:r>
            <a:r>
              <a:rPr lang="en-US" sz="1400" dirty="0" err="1" smtClean="0"/>
              <a:t>eff</a:t>
            </a:r>
            <a:r>
              <a:rPr lang="en-US" sz="2400" dirty="0" smtClean="0"/>
              <a:t>  be the effective spring constant for the combination, then, time period in this situation is given by,</a:t>
            </a:r>
            <a:endParaRPr lang="en-US" sz="2400" dirty="0"/>
          </a:p>
        </p:txBody>
      </p:sp>
      <p:graphicFrame>
        <p:nvGraphicFramePr>
          <p:cNvPr id="5" name="Object 4"/>
          <p:cNvGraphicFramePr>
            <a:graphicFrameLocks noChangeAspect="1"/>
          </p:cNvGraphicFramePr>
          <p:nvPr/>
        </p:nvGraphicFramePr>
        <p:xfrm>
          <a:off x="3429000" y="1828800"/>
          <a:ext cx="1676400" cy="1021556"/>
        </p:xfrm>
        <a:graphic>
          <a:graphicData uri="http://schemas.openxmlformats.org/presentationml/2006/ole">
            <p:oleObj spid="_x0000_s35842" name="Equation" r:id="rId3" imgW="812520" imgH="495000" progId="Equation.3">
              <p:embed/>
            </p:oleObj>
          </a:graphicData>
        </a:graphic>
      </p:graphicFrame>
      <p:sp>
        <p:nvSpPr>
          <p:cNvPr id="6" name="TextBox 5"/>
          <p:cNvSpPr txBox="1"/>
          <p:nvPr/>
        </p:nvSpPr>
        <p:spPr>
          <a:xfrm>
            <a:off x="381000" y="2902803"/>
            <a:ext cx="8610600" cy="830997"/>
          </a:xfrm>
          <a:prstGeom prst="rect">
            <a:avLst/>
          </a:prstGeom>
          <a:noFill/>
        </p:spPr>
        <p:txBody>
          <a:bodyPr wrap="square" rtlCol="0">
            <a:spAutoFit/>
          </a:bodyPr>
          <a:lstStyle/>
          <a:p>
            <a:r>
              <a:rPr lang="en-US" sz="2400" dirty="0" smtClean="0"/>
              <a:t>Now, we will discuss about the series and parallel combination of the spring:</a:t>
            </a:r>
            <a:endParaRPr lang="en-US" sz="2400" dirty="0"/>
          </a:p>
        </p:txBody>
      </p:sp>
      <p:sp>
        <p:nvSpPr>
          <p:cNvPr id="7" name="TextBox 6"/>
          <p:cNvSpPr txBox="1"/>
          <p:nvPr/>
        </p:nvSpPr>
        <p:spPr>
          <a:xfrm>
            <a:off x="457200" y="3733800"/>
            <a:ext cx="5334000" cy="2246769"/>
          </a:xfrm>
          <a:prstGeom prst="rect">
            <a:avLst/>
          </a:prstGeom>
          <a:noFill/>
        </p:spPr>
        <p:txBody>
          <a:bodyPr wrap="square" rtlCol="0">
            <a:spAutoFit/>
          </a:bodyPr>
          <a:lstStyle/>
          <a:p>
            <a:pPr marL="514350" indent="-514350">
              <a:buAutoNum type="romanLcParenBoth"/>
            </a:pPr>
            <a:r>
              <a:rPr lang="en-US" sz="2000" b="1" u="sng" dirty="0" smtClean="0">
                <a:solidFill>
                  <a:srgbClr val="FF0000"/>
                </a:solidFill>
              </a:rPr>
              <a:t>Series combination of the spring:</a:t>
            </a:r>
            <a:r>
              <a:rPr lang="en-US" sz="2000" b="1" u="sng" dirty="0" smtClean="0"/>
              <a:t> </a:t>
            </a:r>
            <a:r>
              <a:rPr lang="en-US" sz="2000" b="1" dirty="0" smtClean="0"/>
              <a:t>When springs are connected in the series,</a:t>
            </a:r>
          </a:p>
          <a:p>
            <a:pPr marL="514350" indent="-514350"/>
            <a:r>
              <a:rPr lang="en-US" sz="2000" b="1" dirty="0" smtClean="0"/>
              <a:t>        (a) Force acting on each springs are same.</a:t>
            </a:r>
          </a:p>
          <a:p>
            <a:pPr marL="514350" indent="-514350"/>
            <a:r>
              <a:rPr lang="en-US" sz="2000" b="1" dirty="0" smtClean="0"/>
              <a:t>        (b) Total extension produced on all springs are given by sum of extension on each spring i.e.</a:t>
            </a:r>
          </a:p>
          <a:p>
            <a:pPr marL="514350" indent="-514350"/>
            <a:r>
              <a:rPr lang="en-US" sz="2000" b="1" dirty="0" smtClean="0"/>
              <a:t>          </a:t>
            </a:r>
            <a:endParaRPr lang="en-US" sz="2000" b="1" dirty="0"/>
          </a:p>
        </p:txBody>
      </p:sp>
      <p:graphicFrame>
        <p:nvGraphicFramePr>
          <p:cNvPr id="8" name="Object 7"/>
          <p:cNvGraphicFramePr>
            <a:graphicFrameLocks noChangeAspect="1"/>
          </p:cNvGraphicFramePr>
          <p:nvPr/>
        </p:nvGraphicFramePr>
        <p:xfrm>
          <a:off x="1845733" y="5715000"/>
          <a:ext cx="4783667" cy="762000"/>
        </p:xfrm>
        <a:graphic>
          <a:graphicData uri="http://schemas.openxmlformats.org/presentationml/2006/ole">
            <p:oleObj spid="_x0000_s35843" name="Equation" r:id="rId4" imgW="1434960" imgH="228600" progId="Equation.3">
              <p:embed/>
            </p:oleObj>
          </a:graphicData>
        </a:graphic>
      </p:graphicFrame>
      <p:pic>
        <p:nvPicPr>
          <p:cNvPr id="9" name="Picture 8" descr="444444444444.jpg"/>
          <p:cNvPicPr>
            <a:picLocks noChangeAspect="1"/>
          </p:cNvPicPr>
          <p:nvPr/>
        </p:nvPicPr>
        <p:blipFill>
          <a:blip r:embed="rId5"/>
          <a:stretch>
            <a:fillRect/>
          </a:stretch>
        </p:blipFill>
        <p:spPr>
          <a:xfrm>
            <a:off x="5867400" y="3733800"/>
            <a:ext cx="2857500" cy="1219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76200"/>
            <a:ext cx="4800600" cy="461665"/>
          </a:xfrm>
          <a:prstGeom prst="rect">
            <a:avLst/>
          </a:prstGeom>
          <a:noFill/>
        </p:spPr>
        <p:txBody>
          <a:bodyPr wrap="square" rtlCol="0">
            <a:spAutoFit/>
          </a:bodyPr>
          <a:lstStyle/>
          <a:p>
            <a:r>
              <a:rPr lang="en-US" sz="2400" dirty="0" smtClean="0"/>
              <a:t>We know,</a:t>
            </a:r>
            <a:endParaRPr lang="en-US" sz="2400" dirty="0"/>
          </a:p>
        </p:txBody>
      </p:sp>
      <p:graphicFrame>
        <p:nvGraphicFramePr>
          <p:cNvPr id="5" name="Object 4"/>
          <p:cNvGraphicFramePr>
            <a:graphicFrameLocks noChangeAspect="1"/>
          </p:cNvGraphicFramePr>
          <p:nvPr/>
        </p:nvGraphicFramePr>
        <p:xfrm>
          <a:off x="1890713" y="180975"/>
          <a:ext cx="2925762" cy="927100"/>
        </p:xfrm>
        <a:graphic>
          <a:graphicData uri="http://schemas.openxmlformats.org/presentationml/2006/ole">
            <p:oleObj spid="_x0000_s40962" name="Equation" r:id="rId3" imgW="1244520" imgH="393480" progId="Equation.3">
              <p:embed/>
            </p:oleObj>
          </a:graphicData>
        </a:graphic>
      </p:graphicFrame>
      <p:sp>
        <p:nvSpPr>
          <p:cNvPr id="6" name="TextBox 5"/>
          <p:cNvSpPr txBox="1"/>
          <p:nvPr/>
        </p:nvSpPr>
        <p:spPr>
          <a:xfrm>
            <a:off x="685800" y="1066800"/>
            <a:ext cx="8610600" cy="461665"/>
          </a:xfrm>
          <a:prstGeom prst="rect">
            <a:avLst/>
          </a:prstGeom>
          <a:noFill/>
        </p:spPr>
        <p:txBody>
          <a:bodyPr wrap="square" rtlCol="0">
            <a:spAutoFit/>
          </a:bodyPr>
          <a:lstStyle/>
          <a:p>
            <a:r>
              <a:rPr lang="en-US" sz="2400" dirty="0" smtClean="0"/>
              <a:t>So, total extension,</a:t>
            </a:r>
            <a:endParaRPr lang="en-US" sz="2400" dirty="0"/>
          </a:p>
        </p:txBody>
      </p:sp>
      <p:graphicFrame>
        <p:nvGraphicFramePr>
          <p:cNvPr id="7" name="Object 6"/>
          <p:cNvGraphicFramePr>
            <a:graphicFrameLocks noChangeAspect="1"/>
          </p:cNvGraphicFramePr>
          <p:nvPr/>
        </p:nvGraphicFramePr>
        <p:xfrm>
          <a:off x="1295400" y="1600200"/>
          <a:ext cx="6553200" cy="1828800"/>
        </p:xfrm>
        <a:graphic>
          <a:graphicData uri="http://schemas.openxmlformats.org/presentationml/2006/ole">
            <p:oleObj spid="_x0000_s40963" name="Equation" r:id="rId4" imgW="2628720" imgH="914400" progId="Equation.3">
              <p:embed/>
            </p:oleObj>
          </a:graphicData>
        </a:graphic>
      </p:graphicFrame>
      <p:sp>
        <p:nvSpPr>
          <p:cNvPr id="8" name="TextBox 7"/>
          <p:cNvSpPr txBox="1"/>
          <p:nvPr/>
        </p:nvSpPr>
        <p:spPr>
          <a:xfrm>
            <a:off x="6858000" y="2667000"/>
            <a:ext cx="1676400" cy="369332"/>
          </a:xfrm>
          <a:prstGeom prst="rect">
            <a:avLst/>
          </a:prstGeom>
          <a:noFill/>
        </p:spPr>
        <p:txBody>
          <a:bodyPr wrap="square" rtlCol="0">
            <a:spAutoFit/>
          </a:bodyPr>
          <a:lstStyle/>
          <a:p>
            <a:r>
              <a:rPr lang="en-US" dirty="0" smtClean="0"/>
              <a:t>------------(</a:t>
            </a:r>
            <a:r>
              <a:rPr lang="en-US" dirty="0" err="1" smtClean="0"/>
              <a:t>i</a:t>
            </a:r>
            <a:r>
              <a:rPr lang="en-US" dirty="0" smtClean="0"/>
              <a:t>)</a:t>
            </a:r>
            <a:endParaRPr lang="en-US" dirty="0"/>
          </a:p>
        </p:txBody>
      </p:sp>
      <p:sp>
        <p:nvSpPr>
          <p:cNvPr id="9" name="TextBox 8"/>
          <p:cNvSpPr txBox="1"/>
          <p:nvPr/>
        </p:nvSpPr>
        <p:spPr>
          <a:xfrm>
            <a:off x="304800" y="3741003"/>
            <a:ext cx="8763000" cy="830997"/>
          </a:xfrm>
          <a:prstGeom prst="rect">
            <a:avLst/>
          </a:prstGeom>
          <a:noFill/>
        </p:spPr>
        <p:txBody>
          <a:bodyPr wrap="square" rtlCol="0">
            <a:spAutoFit/>
          </a:bodyPr>
          <a:lstStyle/>
          <a:p>
            <a:r>
              <a:rPr lang="en-US" sz="2400" dirty="0" smtClean="0">
                <a:solidFill>
                  <a:srgbClr val="FF0000"/>
                </a:solidFill>
              </a:rPr>
              <a:t>This equation (</a:t>
            </a:r>
            <a:r>
              <a:rPr lang="en-US" sz="2400" dirty="0" err="1" smtClean="0">
                <a:solidFill>
                  <a:srgbClr val="FF0000"/>
                </a:solidFill>
              </a:rPr>
              <a:t>i</a:t>
            </a:r>
            <a:r>
              <a:rPr lang="en-US" sz="2400" dirty="0" smtClean="0">
                <a:solidFill>
                  <a:srgbClr val="FF0000"/>
                </a:solidFill>
              </a:rPr>
              <a:t>) gives effective spring constant when the springs are connected in series.</a:t>
            </a:r>
            <a:endParaRPr lang="en-US" sz="2400" dirty="0">
              <a:solidFill>
                <a:srgbClr val="FF0000"/>
              </a:solidFill>
            </a:endParaRPr>
          </a:p>
        </p:txBody>
      </p:sp>
      <p:sp>
        <p:nvSpPr>
          <p:cNvPr id="10" name="TextBox 9"/>
          <p:cNvSpPr txBox="1"/>
          <p:nvPr/>
        </p:nvSpPr>
        <p:spPr>
          <a:xfrm>
            <a:off x="381000" y="4719935"/>
            <a:ext cx="7696200" cy="461665"/>
          </a:xfrm>
          <a:prstGeom prst="rect">
            <a:avLst/>
          </a:prstGeom>
          <a:noFill/>
        </p:spPr>
        <p:txBody>
          <a:bodyPr wrap="square" rtlCol="0">
            <a:spAutoFit/>
          </a:bodyPr>
          <a:lstStyle/>
          <a:p>
            <a:r>
              <a:rPr lang="en-US" sz="2400" dirty="0" smtClean="0"/>
              <a:t>Time period in series combination is given by,</a:t>
            </a:r>
            <a:endParaRPr lang="en-US" sz="2400" dirty="0"/>
          </a:p>
        </p:txBody>
      </p:sp>
      <p:graphicFrame>
        <p:nvGraphicFramePr>
          <p:cNvPr id="11" name="Object 10"/>
          <p:cNvGraphicFramePr>
            <a:graphicFrameLocks noChangeAspect="1"/>
          </p:cNvGraphicFramePr>
          <p:nvPr/>
        </p:nvGraphicFramePr>
        <p:xfrm>
          <a:off x="2014538" y="5302250"/>
          <a:ext cx="4964112" cy="671513"/>
        </p:xfrm>
        <a:graphic>
          <a:graphicData uri="http://schemas.openxmlformats.org/presentationml/2006/ole">
            <p:oleObj spid="_x0000_s40964" name="Equation" r:id="rId5" imgW="1968480" imgH="266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04800"/>
            <a:ext cx="4572000" cy="923330"/>
          </a:xfrm>
          <a:prstGeom prst="rect">
            <a:avLst/>
          </a:prstGeom>
          <a:noFill/>
        </p:spPr>
        <p:txBody>
          <a:bodyPr wrap="square" rtlCol="0">
            <a:spAutoFit/>
          </a:bodyPr>
          <a:lstStyle/>
          <a:p>
            <a:r>
              <a:rPr lang="en-US" b="1" u="sng" dirty="0" smtClean="0">
                <a:solidFill>
                  <a:srgbClr val="FF0000"/>
                </a:solidFill>
              </a:rPr>
              <a:t>(ii) Parallel combination of the springs: </a:t>
            </a:r>
            <a:r>
              <a:rPr lang="en-US" dirty="0" smtClean="0"/>
              <a:t>When springs are connected in parallel combination then, following thing happens,</a:t>
            </a:r>
            <a:endParaRPr lang="en-US" b="1" u="sng" dirty="0">
              <a:solidFill>
                <a:srgbClr val="FF0000"/>
              </a:solidFill>
            </a:endParaRPr>
          </a:p>
        </p:txBody>
      </p:sp>
      <p:sp>
        <p:nvSpPr>
          <p:cNvPr id="5" name="TextBox 4"/>
          <p:cNvSpPr txBox="1"/>
          <p:nvPr/>
        </p:nvSpPr>
        <p:spPr>
          <a:xfrm>
            <a:off x="304800" y="1447800"/>
            <a:ext cx="6934200" cy="1015663"/>
          </a:xfrm>
          <a:prstGeom prst="rect">
            <a:avLst/>
          </a:prstGeom>
          <a:noFill/>
        </p:spPr>
        <p:txBody>
          <a:bodyPr wrap="square" rtlCol="0">
            <a:spAutoFit/>
          </a:bodyPr>
          <a:lstStyle/>
          <a:p>
            <a:pPr marL="457200" indent="-457200">
              <a:buAutoNum type="alphaLcParenBoth"/>
            </a:pPr>
            <a:r>
              <a:rPr lang="en-US" sz="2000" dirty="0" smtClean="0">
                <a:solidFill>
                  <a:srgbClr val="FF0000"/>
                </a:solidFill>
              </a:rPr>
              <a:t>Different force acts on different springs so that total force is given by the sum of force  on each springs,</a:t>
            </a:r>
          </a:p>
          <a:p>
            <a:pPr marL="457200" indent="-457200">
              <a:buAutoNum type="alphaLcParenBoth"/>
            </a:pPr>
            <a:r>
              <a:rPr lang="en-US" sz="2000" dirty="0" smtClean="0">
                <a:solidFill>
                  <a:srgbClr val="FF0000"/>
                </a:solidFill>
              </a:rPr>
              <a:t>Extension on each spring is same. So, </a:t>
            </a:r>
            <a:endParaRPr lang="en-US" sz="2000" dirty="0">
              <a:solidFill>
                <a:srgbClr val="FF0000"/>
              </a:solidFill>
            </a:endParaRPr>
          </a:p>
        </p:txBody>
      </p:sp>
      <p:graphicFrame>
        <p:nvGraphicFramePr>
          <p:cNvPr id="6" name="Object 5"/>
          <p:cNvGraphicFramePr>
            <a:graphicFrameLocks noChangeAspect="1"/>
          </p:cNvGraphicFramePr>
          <p:nvPr/>
        </p:nvGraphicFramePr>
        <p:xfrm>
          <a:off x="2667000" y="2743200"/>
          <a:ext cx="3492500" cy="571500"/>
        </p:xfrm>
        <a:graphic>
          <a:graphicData uri="http://schemas.openxmlformats.org/presentationml/2006/ole">
            <p:oleObj spid="_x0000_s41986" name="Equation" r:id="rId3" imgW="1396800" imgH="228600" progId="Equation.3">
              <p:embed/>
            </p:oleObj>
          </a:graphicData>
        </a:graphic>
      </p:graphicFrame>
      <p:graphicFrame>
        <p:nvGraphicFramePr>
          <p:cNvPr id="7" name="Object 6"/>
          <p:cNvGraphicFramePr>
            <a:graphicFrameLocks noChangeAspect="1"/>
          </p:cNvGraphicFramePr>
          <p:nvPr/>
        </p:nvGraphicFramePr>
        <p:xfrm>
          <a:off x="1905000" y="3352800"/>
          <a:ext cx="5961063" cy="1155700"/>
        </p:xfrm>
        <a:graphic>
          <a:graphicData uri="http://schemas.openxmlformats.org/presentationml/2006/ole">
            <p:oleObj spid="_x0000_s41987" name="Equation" r:id="rId4" imgW="2489040" imgH="482400" progId="Equation.3">
              <p:embed/>
            </p:oleObj>
          </a:graphicData>
        </a:graphic>
      </p:graphicFrame>
      <p:sp>
        <p:nvSpPr>
          <p:cNvPr id="8" name="TextBox 7"/>
          <p:cNvSpPr txBox="1"/>
          <p:nvPr/>
        </p:nvSpPr>
        <p:spPr>
          <a:xfrm>
            <a:off x="6705600" y="4038600"/>
            <a:ext cx="1600200" cy="369332"/>
          </a:xfrm>
          <a:prstGeom prst="rect">
            <a:avLst/>
          </a:prstGeom>
          <a:noFill/>
        </p:spPr>
        <p:txBody>
          <a:bodyPr wrap="square" rtlCol="0">
            <a:spAutoFit/>
          </a:bodyPr>
          <a:lstStyle/>
          <a:p>
            <a:r>
              <a:rPr lang="en-US" dirty="0" smtClean="0"/>
              <a:t>------------(ii)</a:t>
            </a:r>
            <a:endParaRPr lang="en-US" dirty="0"/>
          </a:p>
        </p:txBody>
      </p:sp>
      <p:sp>
        <p:nvSpPr>
          <p:cNvPr id="9" name="TextBox 8"/>
          <p:cNvSpPr txBox="1"/>
          <p:nvPr/>
        </p:nvSpPr>
        <p:spPr>
          <a:xfrm>
            <a:off x="381000" y="4572000"/>
            <a:ext cx="8610600" cy="830997"/>
          </a:xfrm>
          <a:prstGeom prst="rect">
            <a:avLst/>
          </a:prstGeom>
          <a:noFill/>
        </p:spPr>
        <p:txBody>
          <a:bodyPr wrap="square" rtlCol="0">
            <a:spAutoFit/>
          </a:bodyPr>
          <a:lstStyle/>
          <a:p>
            <a:r>
              <a:rPr lang="en-US" sz="2400" dirty="0" smtClean="0">
                <a:solidFill>
                  <a:srgbClr val="00B050"/>
                </a:solidFill>
              </a:rPr>
              <a:t>This gives effective spring constant in case of the parallel combination of the springs.</a:t>
            </a:r>
            <a:endParaRPr lang="en-US" sz="2400" dirty="0">
              <a:solidFill>
                <a:srgbClr val="00B050"/>
              </a:solidFill>
            </a:endParaRPr>
          </a:p>
        </p:txBody>
      </p:sp>
      <p:sp>
        <p:nvSpPr>
          <p:cNvPr id="10" name="TextBox 9"/>
          <p:cNvSpPr txBox="1"/>
          <p:nvPr/>
        </p:nvSpPr>
        <p:spPr>
          <a:xfrm>
            <a:off x="381000" y="5329535"/>
            <a:ext cx="4038600" cy="461665"/>
          </a:xfrm>
          <a:prstGeom prst="rect">
            <a:avLst/>
          </a:prstGeom>
          <a:noFill/>
        </p:spPr>
        <p:txBody>
          <a:bodyPr wrap="square" rtlCol="0">
            <a:spAutoFit/>
          </a:bodyPr>
          <a:lstStyle/>
          <a:p>
            <a:r>
              <a:rPr lang="en-US" sz="2400" dirty="0" smtClean="0"/>
              <a:t>Time period:</a:t>
            </a:r>
            <a:endParaRPr lang="en-US" sz="2400" dirty="0"/>
          </a:p>
        </p:txBody>
      </p:sp>
      <p:graphicFrame>
        <p:nvGraphicFramePr>
          <p:cNvPr id="11" name="Object 10"/>
          <p:cNvGraphicFramePr>
            <a:graphicFrameLocks noChangeAspect="1"/>
          </p:cNvGraphicFramePr>
          <p:nvPr/>
        </p:nvGraphicFramePr>
        <p:xfrm>
          <a:off x="2195512" y="5472112"/>
          <a:ext cx="4814888" cy="1081088"/>
        </p:xfrm>
        <a:graphic>
          <a:graphicData uri="http://schemas.openxmlformats.org/presentationml/2006/ole">
            <p:oleObj spid="_x0000_s41988" name="Equation" r:id="rId5" imgW="1866600" imgH="419040" progId="Equation.3">
              <p:embed/>
            </p:oleObj>
          </a:graphicData>
        </a:graphic>
      </p:graphicFrame>
      <p:pic>
        <p:nvPicPr>
          <p:cNvPr id="12" name="Picture 11" descr="parallel.jpg"/>
          <p:cNvPicPr>
            <a:picLocks noChangeAspect="1"/>
          </p:cNvPicPr>
          <p:nvPr/>
        </p:nvPicPr>
        <p:blipFill>
          <a:blip r:embed="rId6"/>
          <a:stretch>
            <a:fillRect/>
          </a:stretch>
        </p:blipFill>
        <p:spPr>
          <a:xfrm>
            <a:off x="5562600" y="0"/>
            <a:ext cx="2476500" cy="1524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solidFill>
                  <a:srgbClr val="FF0000"/>
                </a:solidFill>
              </a:rPr>
              <a:t>Angular simple harmonic motion: (</a:t>
            </a:r>
            <a:r>
              <a:rPr lang="en-US" b="1" u="sng" dirty="0" err="1" smtClean="0">
                <a:solidFill>
                  <a:srgbClr val="FF0000"/>
                </a:solidFill>
              </a:rPr>
              <a:t>Torsinal</a:t>
            </a:r>
            <a:r>
              <a:rPr lang="en-US" b="1" u="sng" dirty="0" smtClean="0">
                <a:solidFill>
                  <a:srgbClr val="FF0000"/>
                </a:solidFill>
              </a:rPr>
              <a:t> pendulum)</a:t>
            </a:r>
            <a:endParaRPr lang="en-US" b="1" u="sng" dirty="0">
              <a:solidFill>
                <a:srgbClr val="FF0000"/>
              </a:solidFill>
            </a:endParaRPr>
          </a:p>
        </p:txBody>
      </p:sp>
      <p:sp>
        <p:nvSpPr>
          <p:cNvPr id="3" name="Content Placeholder 2"/>
          <p:cNvSpPr>
            <a:spLocks noGrp="1"/>
          </p:cNvSpPr>
          <p:nvPr>
            <p:ph idx="1"/>
          </p:nvPr>
        </p:nvSpPr>
        <p:spPr/>
        <p:txBody>
          <a:bodyPr/>
          <a:lstStyle/>
          <a:p>
            <a:pPr algn="just">
              <a:buNone/>
            </a:pPr>
            <a:r>
              <a:rPr lang="en-US" b="1" u="sng" dirty="0" smtClean="0">
                <a:solidFill>
                  <a:schemeClr val="bg2">
                    <a:lumMod val="10000"/>
                  </a:schemeClr>
                </a:solidFill>
              </a:rPr>
              <a:t>Definition</a:t>
            </a:r>
            <a:r>
              <a:rPr lang="en-US" b="1" dirty="0" smtClean="0">
                <a:solidFill>
                  <a:schemeClr val="bg2">
                    <a:lumMod val="10000"/>
                  </a:schemeClr>
                </a:solidFill>
              </a:rPr>
              <a:t>: </a:t>
            </a:r>
            <a:r>
              <a:rPr lang="en-US" dirty="0" smtClean="0">
                <a:solidFill>
                  <a:schemeClr val="bg2">
                    <a:lumMod val="10000"/>
                  </a:schemeClr>
                </a:solidFill>
              </a:rPr>
              <a:t>It is defined as the oscillatory motion of a body in which the torque (</a:t>
            </a:r>
            <a:r>
              <a:rPr lang="el-GR" dirty="0" smtClean="0">
                <a:solidFill>
                  <a:schemeClr val="bg2">
                    <a:lumMod val="10000"/>
                  </a:schemeClr>
                </a:solidFill>
                <a:latin typeface="Sylfaen"/>
              </a:rPr>
              <a:t>τ</a:t>
            </a:r>
            <a:r>
              <a:rPr lang="en-US" dirty="0" smtClean="0">
                <a:solidFill>
                  <a:schemeClr val="bg2">
                    <a:lumMod val="10000"/>
                  </a:schemeClr>
                </a:solidFill>
                <a:latin typeface="Sylfaen"/>
              </a:rPr>
              <a:t>) or </a:t>
            </a:r>
            <a:r>
              <a:rPr lang="en-US" dirty="0" smtClean="0">
                <a:solidFill>
                  <a:schemeClr val="bg2">
                    <a:lumMod val="10000"/>
                  </a:schemeClr>
                </a:solidFill>
                <a:latin typeface="+mj-lt"/>
              </a:rPr>
              <a:t>angular acceleration (</a:t>
            </a:r>
            <a:r>
              <a:rPr lang="el-GR" dirty="0" smtClean="0">
                <a:solidFill>
                  <a:schemeClr val="bg2">
                    <a:lumMod val="10000"/>
                  </a:schemeClr>
                </a:solidFill>
                <a:latin typeface="Times New Roman"/>
                <a:cs typeface="Times New Roman"/>
              </a:rPr>
              <a:t>α</a:t>
            </a:r>
            <a:r>
              <a:rPr lang="en-US" dirty="0" smtClean="0">
                <a:solidFill>
                  <a:schemeClr val="bg2">
                    <a:lumMod val="10000"/>
                  </a:schemeClr>
                </a:solidFill>
                <a:latin typeface="Times New Roman"/>
                <a:cs typeface="Times New Roman"/>
              </a:rPr>
              <a:t>) </a:t>
            </a:r>
            <a:r>
              <a:rPr lang="en-US" dirty="0" smtClean="0">
                <a:solidFill>
                  <a:schemeClr val="bg2">
                    <a:lumMod val="10000"/>
                  </a:schemeClr>
                </a:solidFill>
                <a:latin typeface="+mj-lt"/>
                <a:cs typeface="Times New Roman"/>
              </a:rPr>
              <a:t>is directly proportional to the angular displacement (</a:t>
            </a:r>
            <a:r>
              <a:rPr lang="el-GR" dirty="0" smtClean="0">
                <a:solidFill>
                  <a:schemeClr val="bg2">
                    <a:lumMod val="10000"/>
                  </a:schemeClr>
                </a:solidFill>
                <a:latin typeface="Sylfaen"/>
                <a:cs typeface="Times New Roman"/>
              </a:rPr>
              <a:t>θ</a:t>
            </a:r>
            <a:r>
              <a:rPr lang="en-US" dirty="0" smtClean="0">
                <a:solidFill>
                  <a:schemeClr val="bg2">
                    <a:lumMod val="10000"/>
                  </a:schemeClr>
                </a:solidFill>
                <a:latin typeface="+mj-lt"/>
                <a:cs typeface="Times New Roman"/>
              </a:rPr>
              <a:t>) and its direction is opposite to that of the angular displacement.</a:t>
            </a:r>
          </a:p>
          <a:p>
            <a:pPr algn="just">
              <a:buNone/>
            </a:pPr>
            <a:endParaRPr lang="en-US" b="1" dirty="0" smtClean="0">
              <a:solidFill>
                <a:schemeClr val="bg2">
                  <a:lumMod val="10000"/>
                </a:schemeClr>
              </a:solidFill>
              <a:latin typeface="+mj-lt"/>
              <a:cs typeface="Times New Roman"/>
            </a:endParaRPr>
          </a:p>
          <a:p>
            <a:pPr algn="just">
              <a:buNone/>
            </a:pPr>
            <a:r>
              <a:rPr lang="en-US" b="1" dirty="0" smtClean="0">
                <a:solidFill>
                  <a:srgbClr val="00B050"/>
                </a:solidFill>
                <a:latin typeface="+mj-lt"/>
                <a:cs typeface="Times New Roman"/>
              </a:rPr>
              <a:t>The oscillation of </a:t>
            </a:r>
            <a:r>
              <a:rPr lang="en-US" b="1" dirty="0" err="1" smtClean="0">
                <a:solidFill>
                  <a:srgbClr val="00B050"/>
                </a:solidFill>
                <a:latin typeface="+mj-lt"/>
                <a:cs typeface="Times New Roman"/>
              </a:rPr>
              <a:t>torsinal</a:t>
            </a:r>
            <a:r>
              <a:rPr lang="en-US" b="1" dirty="0" smtClean="0">
                <a:solidFill>
                  <a:srgbClr val="00B050"/>
                </a:solidFill>
                <a:latin typeface="+mj-lt"/>
                <a:cs typeface="Times New Roman"/>
              </a:rPr>
              <a:t> pendulum is example of angular SHM.</a:t>
            </a:r>
            <a:endParaRPr lang="en-US" b="1" dirty="0">
              <a:solidFill>
                <a:srgbClr val="00B05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28600"/>
            <a:ext cx="8305800" cy="1938992"/>
          </a:xfrm>
          <a:prstGeom prst="rect">
            <a:avLst/>
          </a:prstGeom>
          <a:noFill/>
        </p:spPr>
        <p:txBody>
          <a:bodyPr wrap="square" rtlCol="0">
            <a:spAutoFit/>
          </a:bodyPr>
          <a:lstStyle/>
          <a:p>
            <a:pPr algn="just"/>
            <a:r>
              <a:rPr lang="en-US" sz="2400" b="1" dirty="0" smtClean="0">
                <a:solidFill>
                  <a:srgbClr val="FF0000"/>
                </a:solidFill>
              </a:rPr>
              <a:t>The </a:t>
            </a:r>
            <a:r>
              <a:rPr lang="en-US" sz="2400" b="1" dirty="0" err="1" smtClean="0">
                <a:solidFill>
                  <a:srgbClr val="FF0000"/>
                </a:solidFill>
              </a:rPr>
              <a:t>torsinal</a:t>
            </a:r>
            <a:r>
              <a:rPr lang="en-US" sz="2400" b="1" dirty="0" smtClean="0">
                <a:solidFill>
                  <a:srgbClr val="FF0000"/>
                </a:solidFill>
              </a:rPr>
              <a:t> pendulum consist of the disc suspended by the wire such that when disc is displaced from mean position by twisting it horizontally and then released the system as a whole starts to oscillate in horizontal plane about mean position represented by reference line in fig.</a:t>
            </a:r>
            <a:endParaRPr lang="en-US" sz="2400" b="1" dirty="0">
              <a:solidFill>
                <a:srgbClr val="FF0000"/>
              </a:solidFill>
            </a:endParaRPr>
          </a:p>
        </p:txBody>
      </p:sp>
      <p:pic>
        <p:nvPicPr>
          <p:cNvPr id="5" name="Picture 4" descr="images.png"/>
          <p:cNvPicPr>
            <a:picLocks noChangeAspect="1"/>
          </p:cNvPicPr>
          <p:nvPr/>
        </p:nvPicPr>
        <p:blipFill>
          <a:blip r:embed="rId2"/>
          <a:stretch>
            <a:fillRect/>
          </a:stretch>
        </p:blipFill>
        <p:spPr>
          <a:xfrm>
            <a:off x="533401" y="2258365"/>
            <a:ext cx="3581399" cy="3609035"/>
          </a:xfrm>
          <a:prstGeom prst="rect">
            <a:avLst/>
          </a:prstGeom>
        </p:spPr>
      </p:pic>
      <p:pic>
        <p:nvPicPr>
          <p:cNvPr id="6" name="Picture 5" descr="images.jpg"/>
          <p:cNvPicPr>
            <a:picLocks noChangeAspect="1"/>
          </p:cNvPicPr>
          <p:nvPr/>
        </p:nvPicPr>
        <p:blipFill>
          <a:blip r:embed="rId3"/>
          <a:stretch>
            <a:fillRect/>
          </a:stretch>
        </p:blipFill>
        <p:spPr>
          <a:xfrm>
            <a:off x="5029200" y="2057400"/>
            <a:ext cx="2438400" cy="3733800"/>
          </a:xfrm>
          <a:prstGeom prst="rect">
            <a:avLst/>
          </a:prstGeom>
        </p:spPr>
      </p:pic>
      <p:sp>
        <p:nvSpPr>
          <p:cNvPr id="7" name="TextBox 6"/>
          <p:cNvSpPr txBox="1"/>
          <p:nvPr/>
        </p:nvSpPr>
        <p:spPr>
          <a:xfrm>
            <a:off x="1600200" y="6096000"/>
            <a:ext cx="4724400" cy="523220"/>
          </a:xfrm>
          <a:prstGeom prst="rect">
            <a:avLst/>
          </a:prstGeom>
          <a:noFill/>
        </p:spPr>
        <p:txBody>
          <a:bodyPr wrap="square" rtlCol="0">
            <a:spAutoFit/>
          </a:bodyPr>
          <a:lstStyle/>
          <a:p>
            <a:r>
              <a:rPr lang="en-US" sz="2800" b="1" dirty="0" smtClean="0">
                <a:solidFill>
                  <a:srgbClr val="002060"/>
                </a:solidFill>
              </a:rPr>
              <a:t>Fig: </a:t>
            </a:r>
            <a:r>
              <a:rPr lang="en-US" sz="2800" b="1" dirty="0" err="1" smtClean="0">
                <a:solidFill>
                  <a:srgbClr val="002060"/>
                </a:solidFill>
              </a:rPr>
              <a:t>torsional</a:t>
            </a:r>
            <a:r>
              <a:rPr lang="en-US" sz="2800" b="1" dirty="0" smtClean="0">
                <a:solidFill>
                  <a:srgbClr val="002060"/>
                </a:solidFill>
              </a:rPr>
              <a:t> pendulum</a:t>
            </a:r>
            <a:endParaRPr lang="en-US" sz="2800" b="1"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6255"/>
            <a:ext cx="8001000" cy="3539430"/>
          </a:xfrm>
          <a:prstGeom prst="rect">
            <a:avLst/>
          </a:prstGeom>
          <a:noFill/>
        </p:spPr>
        <p:txBody>
          <a:bodyPr wrap="square" rtlCol="0">
            <a:spAutoFit/>
          </a:bodyPr>
          <a:lstStyle/>
          <a:p>
            <a:r>
              <a:rPr lang="en-US" sz="3200" b="1" dirty="0" smtClean="0">
                <a:solidFill>
                  <a:srgbClr val="00B050"/>
                </a:solidFill>
                <a:latin typeface="Times New Roman" pitchFamily="18" charset="0"/>
                <a:cs typeface="Times New Roman" pitchFamily="18" charset="0"/>
              </a:rPr>
              <a:t>Let the system oscillate with the maximum displacement  </a:t>
            </a:r>
            <a:r>
              <a:rPr lang="el-GR" sz="3200" b="1" dirty="0" smtClean="0">
                <a:solidFill>
                  <a:srgbClr val="FF0000"/>
                </a:solidFill>
                <a:latin typeface="Times New Roman" pitchFamily="18" charset="0"/>
                <a:cs typeface="Times New Roman" pitchFamily="18" charset="0"/>
              </a:rPr>
              <a:t>θ</a:t>
            </a:r>
            <a:r>
              <a:rPr lang="en-US" sz="3200" b="1" baseline="-25000" dirty="0" smtClean="0">
                <a:solidFill>
                  <a:srgbClr val="FF0000"/>
                </a:solidFill>
                <a:latin typeface="Times New Roman" pitchFamily="18" charset="0"/>
                <a:cs typeface="Times New Roman" pitchFamily="18" charset="0"/>
              </a:rPr>
              <a:t>m</a:t>
            </a:r>
            <a:r>
              <a:rPr lang="en-US" sz="3200" b="1" dirty="0" smtClean="0">
                <a:solidFill>
                  <a:srgbClr val="FF000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 Here, for any angular displacement </a:t>
            </a:r>
            <a:r>
              <a:rPr lang="el-GR" sz="3200" b="1" dirty="0" smtClean="0">
                <a:solidFill>
                  <a:srgbClr val="FF0000"/>
                </a:solidFill>
                <a:latin typeface="Times New Roman" pitchFamily="18" charset="0"/>
                <a:cs typeface="Times New Roman" pitchFamily="18" charset="0"/>
              </a:rPr>
              <a:t>θ</a:t>
            </a:r>
            <a:r>
              <a:rPr lang="en-US" sz="3200" b="1" dirty="0" smtClean="0">
                <a:solidFill>
                  <a:srgbClr val="FF0000"/>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there is the restoring torque acting on disc which is responsible for oscillation in horizontal plane. This restoring torque is directly proportional to the angular displacement </a:t>
            </a:r>
            <a:r>
              <a:rPr lang="el-GR" sz="3200" b="1" dirty="0" smtClean="0">
                <a:solidFill>
                  <a:srgbClr val="FF0000"/>
                </a:solidFill>
                <a:latin typeface="Sylfaen"/>
              </a:rPr>
              <a:t>θ</a:t>
            </a:r>
            <a:r>
              <a:rPr lang="en-US" sz="3200" b="1" dirty="0" smtClean="0">
                <a:solidFill>
                  <a:srgbClr val="FF0000"/>
                </a:solidFill>
                <a:latin typeface="Sylfaen"/>
              </a:rPr>
              <a:t> </a:t>
            </a:r>
            <a:r>
              <a:rPr lang="en-US" sz="3200" b="1" dirty="0" smtClean="0">
                <a:solidFill>
                  <a:srgbClr val="00B050"/>
                </a:solidFill>
                <a:latin typeface="Sylfaen"/>
              </a:rPr>
              <a:t>.</a:t>
            </a:r>
            <a:endParaRPr lang="en-US" sz="3200" b="1" baseline="-25000" dirty="0">
              <a:solidFill>
                <a:srgbClr val="FF0000"/>
              </a:solidFill>
              <a:latin typeface="Times New Roman" pitchFamily="18" charset="0"/>
              <a:cs typeface="Times New Roman" pitchFamily="18" charset="0"/>
            </a:endParaRPr>
          </a:p>
        </p:txBody>
      </p:sp>
      <p:sp>
        <p:nvSpPr>
          <p:cNvPr id="5" name="TextBox 4"/>
          <p:cNvSpPr txBox="1"/>
          <p:nvPr/>
        </p:nvSpPr>
        <p:spPr>
          <a:xfrm>
            <a:off x="2286000" y="3505200"/>
            <a:ext cx="2438400" cy="584775"/>
          </a:xfrm>
          <a:prstGeom prst="rect">
            <a:avLst/>
          </a:prstGeom>
          <a:noFill/>
        </p:spPr>
        <p:txBody>
          <a:bodyPr wrap="square" rtlCol="0">
            <a:spAutoFit/>
          </a:bodyPr>
          <a:lstStyle/>
          <a:p>
            <a:r>
              <a:rPr lang="en-US" sz="3200" b="1" dirty="0" smtClean="0"/>
              <a:t>So,</a:t>
            </a:r>
            <a:endParaRPr lang="en-US" sz="3200" b="1" dirty="0"/>
          </a:p>
        </p:txBody>
      </p:sp>
      <p:graphicFrame>
        <p:nvGraphicFramePr>
          <p:cNvPr id="6" name="Object 5"/>
          <p:cNvGraphicFramePr>
            <a:graphicFrameLocks noChangeAspect="1"/>
          </p:cNvGraphicFramePr>
          <p:nvPr/>
        </p:nvGraphicFramePr>
        <p:xfrm>
          <a:off x="3657600" y="3683000"/>
          <a:ext cx="1366838" cy="1041400"/>
        </p:xfrm>
        <a:graphic>
          <a:graphicData uri="http://schemas.openxmlformats.org/presentationml/2006/ole">
            <p:oleObj spid="_x0000_s21506" name="Equation" r:id="rId3" imgW="533160" imgH="406080" progId="Equation.3">
              <p:embed/>
            </p:oleObj>
          </a:graphicData>
        </a:graphic>
      </p:graphicFrame>
      <p:sp>
        <p:nvSpPr>
          <p:cNvPr id="7" name="TextBox 6"/>
          <p:cNvSpPr txBox="1"/>
          <p:nvPr/>
        </p:nvSpPr>
        <p:spPr>
          <a:xfrm>
            <a:off x="5791200" y="4038600"/>
            <a:ext cx="2133600" cy="369332"/>
          </a:xfrm>
          <a:prstGeom prst="rect">
            <a:avLst/>
          </a:prstGeom>
          <a:noFill/>
        </p:spPr>
        <p:txBody>
          <a:bodyPr wrap="square" rtlCol="0">
            <a:spAutoFit/>
          </a:bodyPr>
          <a:lstStyle/>
          <a:p>
            <a:r>
              <a:rPr lang="en-US" dirty="0" smtClean="0"/>
              <a:t>……………(</a:t>
            </a:r>
            <a:r>
              <a:rPr lang="en-US" dirty="0" err="1" smtClean="0"/>
              <a:t>i</a:t>
            </a:r>
            <a:r>
              <a:rPr lang="en-US" dirty="0" smtClean="0"/>
              <a:t>)</a:t>
            </a:r>
            <a:endParaRPr lang="en-US" dirty="0"/>
          </a:p>
        </p:txBody>
      </p:sp>
      <p:sp>
        <p:nvSpPr>
          <p:cNvPr id="8" name="TextBox 7"/>
          <p:cNvSpPr txBox="1"/>
          <p:nvPr/>
        </p:nvSpPr>
        <p:spPr>
          <a:xfrm>
            <a:off x="609600" y="5029200"/>
            <a:ext cx="8305800" cy="1384995"/>
          </a:xfrm>
          <a:prstGeom prst="rect">
            <a:avLst/>
          </a:prstGeom>
          <a:noFill/>
        </p:spPr>
        <p:txBody>
          <a:bodyPr wrap="square" rtlCol="0">
            <a:spAutoFit/>
          </a:bodyPr>
          <a:lstStyle/>
          <a:p>
            <a:r>
              <a:rPr lang="en-US" sz="2800" b="1" dirty="0" smtClean="0">
                <a:solidFill>
                  <a:srgbClr val="FF0000"/>
                </a:solidFill>
                <a:latin typeface="Times New Roman" pitchFamily="18" charset="0"/>
                <a:cs typeface="Times New Roman" pitchFamily="18" charset="0"/>
              </a:rPr>
              <a:t>Where, k is the proportionality constant called </a:t>
            </a:r>
            <a:r>
              <a:rPr lang="en-US" sz="2800" b="1" dirty="0" err="1" smtClean="0">
                <a:solidFill>
                  <a:srgbClr val="FF0000"/>
                </a:solidFill>
                <a:latin typeface="Times New Roman" pitchFamily="18" charset="0"/>
                <a:cs typeface="Times New Roman" pitchFamily="18" charset="0"/>
              </a:rPr>
              <a:t>torsional</a:t>
            </a:r>
            <a:r>
              <a:rPr lang="en-US" sz="2800" b="1" dirty="0" smtClean="0">
                <a:solidFill>
                  <a:srgbClr val="FF0000"/>
                </a:solidFill>
                <a:latin typeface="Times New Roman" pitchFamily="18" charset="0"/>
                <a:cs typeface="Times New Roman" pitchFamily="18" charset="0"/>
              </a:rPr>
              <a:t> constant which depends on the dimension and material of the suspension wire.</a:t>
            </a:r>
            <a:endParaRPr lang="en-US" sz="28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159603"/>
            <a:ext cx="8915400" cy="830997"/>
          </a:xfrm>
          <a:prstGeom prst="rect">
            <a:avLst/>
          </a:prstGeom>
          <a:noFill/>
        </p:spPr>
        <p:txBody>
          <a:bodyPr wrap="square" rtlCol="0">
            <a:spAutoFit/>
          </a:bodyPr>
          <a:lstStyle/>
          <a:p>
            <a:r>
              <a:rPr lang="en-US" sz="2400" b="1" dirty="0" smtClean="0">
                <a:solidFill>
                  <a:srgbClr val="C00000"/>
                </a:solidFill>
                <a:latin typeface="Times New Roman" pitchFamily="18" charset="0"/>
                <a:cs typeface="Times New Roman" pitchFamily="18" charset="0"/>
              </a:rPr>
              <a:t>The </a:t>
            </a:r>
            <a:r>
              <a:rPr lang="en-US" sz="2400" b="1" dirty="0" err="1" smtClean="0">
                <a:solidFill>
                  <a:srgbClr val="C00000"/>
                </a:solidFill>
                <a:latin typeface="Times New Roman" pitchFamily="18" charset="0"/>
                <a:cs typeface="Times New Roman" pitchFamily="18" charset="0"/>
              </a:rPr>
              <a:t>torsional</a:t>
            </a:r>
            <a:r>
              <a:rPr lang="en-US" sz="2400" b="1" dirty="0" smtClean="0">
                <a:solidFill>
                  <a:srgbClr val="C00000"/>
                </a:solidFill>
                <a:latin typeface="Times New Roman" pitchFamily="18" charset="0"/>
                <a:cs typeface="Times New Roman" pitchFamily="18" charset="0"/>
              </a:rPr>
              <a:t> constant k can be defined as the torque per unit angular displacement.</a:t>
            </a:r>
            <a:endParaRPr lang="en-US" sz="2400" b="1" dirty="0">
              <a:solidFill>
                <a:srgbClr val="C00000"/>
              </a:solidFill>
              <a:latin typeface="Times New Roman" pitchFamily="18" charset="0"/>
              <a:cs typeface="Times New Roman" pitchFamily="18" charset="0"/>
            </a:endParaRPr>
          </a:p>
        </p:txBody>
      </p:sp>
      <p:graphicFrame>
        <p:nvGraphicFramePr>
          <p:cNvPr id="5" name="Object 4"/>
          <p:cNvGraphicFramePr>
            <a:graphicFrameLocks noChangeAspect="1"/>
          </p:cNvGraphicFramePr>
          <p:nvPr/>
        </p:nvGraphicFramePr>
        <p:xfrm>
          <a:off x="3505200" y="990600"/>
          <a:ext cx="1162050" cy="923681"/>
        </p:xfrm>
        <a:graphic>
          <a:graphicData uri="http://schemas.openxmlformats.org/presentationml/2006/ole">
            <p:oleObj spid="_x0000_s22530" name="Equation" r:id="rId3" imgW="495000" imgH="393480" progId="Equation.3">
              <p:embed/>
            </p:oleObj>
          </a:graphicData>
        </a:graphic>
      </p:graphicFrame>
      <p:sp>
        <p:nvSpPr>
          <p:cNvPr id="6" name="TextBox 5"/>
          <p:cNvSpPr txBox="1"/>
          <p:nvPr/>
        </p:nvSpPr>
        <p:spPr>
          <a:xfrm>
            <a:off x="5029200" y="990600"/>
            <a:ext cx="3962400" cy="830997"/>
          </a:xfrm>
          <a:prstGeom prst="rect">
            <a:avLst/>
          </a:prstGeom>
          <a:noFill/>
        </p:spPr>
        <p:txBody>
          <a:bodyPr wrap="square" rtlCol="0">
            <a:spAutoFit/>
          </a:bodyPr>
          <a:lstStyle/>
          <a:p>
            <a:r>
              <a:rPr lang="en-US" sz="2400" b="1" dirty="0" smtClean="0">
                <a:solidFill>
                  <a:schemeClr val="tx2"/>
                </a:solidFill>
                <a:latin typeface="Times New Roman" pitchFamily="18" charset="0"/>
                <a:cs typeface="Times New Roman" pitchFamily="18" charset="0"/>
              </a:rPr>
              <a:t>Negative sign indicates that </a:t>
            </a:r>
            <a:r>
              <a:rPr lang="el-GR" sz="2400" b="1" dirty="0" smtClean="0">
                <a:solidFill>
                  <a:schemeClr val="tx2"/>
                </a:solidFill>
                <a:latin typeface="Times New Roman" pitchFamily="18" charset="0"/>
                <a:cs typeface="Times New Roman" pitchFamily="18" charset="0"/>
              </a:rPr>
              <a:t>τ</a:t>
            </a:r>
            <a:r>
              <a:rPr lang="en-US" sz="2400" b="1" dirty="0" smtClean="0">
                <a:solidFill>
                  <a:schemeClr val="tx2"/>
                </a:solidFill>
                <a:latin typeface="Times New Roman" pitchFamily="18" charset="0"/>
                <a:cs typeface="Times New Roman" pitchFamily="18" charset="0"/>
              </a:rPr>
              <a:t> is acting opposite to </a:t>
            </a:r>
            <a:r>
              <a:rPr lang="el-GR" sz="2400" b="1" dirty="0" smtClean="0">
                <a:solidFill>
                  <a:schemeClr val="tx2"/>
                </a:solidFill>
                <a:latin typeface="Times New Roman" pitchFamily="18" charset="0"/>
                <a:cs typeface="Times New Roman" pitchFamily="18" charset="0"/>
              </a:rPr>
              <a:t>θ</a:t>
            </a:r>
            <a:r>
              <a:rPr lang="en-US" sz="2400" b="1" dirty="0" smtClean="0">
                <a:solidFill>
                  <a:schemeClr val="tx2"/>
                </a:solidFill>
                <a:latin typeface="Times New Roman" pitchFamily="18" charset="0"/>
                <a:cs typeface="Times New Roman" pitchFamily="18" charset="0"/>
              </a:rPr>
              <a:t>.</a:t>
            </a:r>
            <a:endParaRPr lang="en-US" sz="2400" b="1" dirty="0">
              <a:solidFill>
                <a:schemeClr val="tx2"/>
              </a:solidFill>
              <a:latin typeface="Times New Roman" pitchFamily="18" charset="0"/>
              <a:cs typeface="Times New Roman" pitchFamily="18" charset="0"/>
            </a:endParaRPr>
          </a:p>
        </p:txBody>
      </p:sp>
      <p:sp>
        <p:nvSpPr>
          <p:cNvPr id="7" name="TextBox 6"/>
          <p:cNvSpPr txBox="1"/>
          <p:nvPr/>
        </p:nvSpPr>
        <p:spPr>
          <a:xfrm>
            <a:off x="762000" y="2209800"/>
            <a:ext cx="8382000" cy="830997"/>
          </a:xfrm>
          <a:prstGeom prst="rect">
            <a:avLst/>
          </a:prstGeom>
          <a:noFill/>
        </p:spPr>
        <p:txBody>
          <a:bodyPr wrap="square" rtlCol="0">
            <a:spAutoFit/>
          </a:bodyPr>
          <a:lstStyle/>
          <a:p>
            <a:r>
              <a:rPr lang="en-US" sz="2400" b="1" dirty="0" smtClean="0">
                <a:solidFill>
                  <a:schemeClr val="bg2">
                    <a:lumMod val="10000"/>
                  </a:schemeClr>
                </a:solidFill>
                <a:latin typeface="Times New Roman" pitchFamily="18" charset="0"/>
                <a:cs typeface="Times New Roman" pitchFamily="18" charset="0"/>
              </a:rPr>
              <a:t>If I be the moment of inertia of the body and </a:t>
            </a:r>
            <a:r>
              <a:rPr lang="el-GR" sz="2400" b="1" dirty="0" smtClean="0">
                <a:solidFill>
                  <a:schemeClr val="bg2">
                    <a:lumMod val="10000"/>
                  </a:schemeClr>
                </a:solidFill>
                <a:latin typeface="Times New Roman" pitchFamily="18" charset="0"/>
                <a:cs typeface="Times New Roman" pitchFamily="18" charset="0"/>
              </a:rPr>
              <a:t>α</a:t>
            </a:r>
            <a:r>
              <a:rPr lang="en-US" sz="2400" b="1" dirty="0" smtClean="0">
                <a:solidFill>
                  <a:schemeClr val="bg2">
                    <a:lumMod val="10000"/>
                  </a:schemeClr>
                </a:solidFill>
                <a:latin typeface="Times New Roman" pitchFamily="18" charset="0"/>
                <a:cs typeface="Times New Roman" pitchFamily="18" charset="0"/>
              </a:rPr>
              <a:t> be the angular acceleration, then,</a:t>
            </a:r>
            <a:endParaRPr lang="en-US" sz="2400" b="1" dirty="0">
              <a:solidFill>
                <a:schemeClr val="bg2">
                  <a:lumMod val="10000"/>
                </a:schemeClr>
              </a:solidFill>
              <a:latin typeface="Times New Roman" pitchFamily="18" charset="0"/>
              <a:cs typeface="Times New Roman" pitchFamily="18" charset="0"/>
            </a:endParaRPr>
          </a:p>
        </p:txBody>
      </p:sp>
      <p:graphicFrame>
        <p:nvGraphicFramePr>
          <p:cNvPr id="8" name="Object 7"/>
          <p:cNvGraphicFramePr>
            <a:graphicFrameLocks noChangeAspect="1"/>
          </p:cNvGraphicFramePr>
          <p:nvPr/>
        </p:nvGraphicFramePr>
        <p:xfrm>
          <a:off x="3276600" y="2971800"/>
          <a:ext cx="1555750" cy="622300"/>
        </p:xfrm>
        <a:graphic>
          <a:graphicData uri="http://schemas.openxmlformats.org/presentationml/2006/ole">
            <p:oleObj spid="_x0000_s22531" name="Equation" r:id="rId4" imgW="444240" imgH="177480" progId="Equation.3">
              <p:embed/>
            </p:oleObj>
          </a:graphicData>
        </a:graphic>
      </p:graphicFrame>
      <p:sp>
        <p:nvSpPr>
          <p:cNvPr id="9" name="TextBox 8"/>
          <p:cNvSpPr txBox="1"/>
          <p:nvPr/>
        </p:nvSpPr>
        <p:spPr>
          <a:xfrm>
            <a:off x="6096000" y="3124200"/>
            <a:ext cx="2667000" cy="369332"/>
          </a:xfrm>
          <a:prstGeom prst="rect">
            <a:avLst/>
          </a:prstGeom>
          <a:noFill/>
        </p:spPr>
        <p:txBody>
          <a:bodyPr wrap="square" rtlCol="0">
            <a:spAutoFit/>
          </a:bodyPr>
          <a:lstStyle/>
          <a:p>
            <a:r>
              <a:rPr lang="en-US" dirty="0" smtClean="0"/>
              <a:t>………………(ii)</a:t>
            </a:r>
            <a:endParaRPr lang="en-US" dirty="0"/>
          </a:p>
        </p:txBody>
      </p:sp>
      <p:sp>
        <p:nvSpPr>
          <p:cNvPr id="10" name="TextBox 9"/>
          <p:cNvSpPr txBox="1"/>
          <p:nvPr/>
        </p:nvSpPr>
        <p:spPr>
          <a:xfrm>
            <a:off x="1600200" y="3886200"/>
            <a:ext cx="6400800" cy="523220"/>
          </a:xfrm>
          <a:prstGeom prst="rect">
            <a:avLst/>
          </a:prstGeom>
          <a:noFill/>
        </p:spPr>
        <p:txBody>
          <a:bodyPr wrap="square" rtlCol="0">
            <a:spAutoFit/>
          </a:bodyPr>
          <a:lstStyle/>
          <a:p>
            <a:r>
              <a:rPr lang="en-US" sz="2800" b="1" dirty="0" smtClean="0"/>
              <a:t>Then, from (</a:t>
            </a:r>
            <a:r>
              <a:rPr lang="en-US" sz="2800" b="1" dirty="0" err="1" smtClean="0"/>
              <a:t>i</a:t>
            </a:r>
            <a:r>
              <a:rPr lang="en-US" sz="2800" b="1" dirty="0" smtClean="0"/>
              <a:t>) and (ii), we get,</a:t>
            </a:r>
            <a:endParaRPr lang="en-US" sz="2800" b="1" dirty="0"/>
          </a:p>
        </p:txBody>
      </p:sp>
      <p:graphicFrame>
        <p:nvGraphicFramePr>
          <p:cNvPr id="11" name="Object 10"/>
          <p:cNvGraphicFramePr>
            <a:graphicFrameLocks noChangeAspect="1"/>
          </p:cNvGraphicFramePr>
          <p:nvPr/>
        </p:nvGraphicFramePr>
        <p:xfrm>
          <a:off x="3581400" y="4648200"/>
          <a:ext cx="1524000" cy="1492898"/>
        </p:xfrm>
        <a:graphic>
          <a:graphicData uri="http://schemas.openxmlformats.org/presentationml/2006/ole">
            <p:oleObj spid="_x0000_s22532" name="Equation" r:id="rId5" imgW="622080" imgH="609480" progId="Equation.3">
              <p:embed/>
            </p:oleObj>
          </a:graphicData>
        </a:graphic>
      </p:graphicFrame>
      <p:sp>
        <p:nvSpPr>
          <p:cNvPr id="12" name="TextBox 11"/>
          <p:cNvSpPr txBox="1"/>
          <p:nvPr/>
        </p:nvSpPr>
        <p:spPr>
          <a:xfrm>
            <a:off x="6172200" y="5334000"/>
            <a:ext cx="2590800" cy="369332"/>
          </a:xfrm>
          <a:prstGeom prst="rect">
            <a:avLst/>
          </a:prstGeom>
          <a:noFill/>
        </p:spPr>
        <p:txBody>
          <a:bodyPr wrap="square" rtlCol="0">
            <a:spAutoFit/>
          </a:bodyPr>
          <a:lstStyle/>
          <a:p>
            <a:r>
              <a:rPr lang="en-US" dirty="0" smtClean="0"/>
              <a:t>……………….(iii)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9" grpId="0"/>
      <p:bldP spid="10"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152400"/>
            <a:ext cx="5105400" cy="523220"/>
          </a:xfrm>
          <a:prstGeom prst="rect">
            <a:avLst/>
          </a:prstGeom>
          <a:noFill/>
        </p:spPr>
        <p:txBody>
          <a:bodyPr wrap="square" rtlCol="0">
            <a:spAutoFit/>
          </a:bodyPr>
          <a:lstStyle/>
          <a:p>
            <a:r>
              <a:rPr lang="en-US" sz="2800" b="1" dirty="0" smtClean="0">
                <a:solidFill>
                  <a:srgbClr val="C00000"/>
                </a:solidFill>
                <a:latin typeface="Times New Roman" pitchFamily="18" charset="0"/>
                <a:cs typeface="Times New Roman" pitchFamily="18" charset="0"/>
              </a:rPr>
              <a:t>But for angular SHM,</a:t>
            </a:r>
            <a:endParaRPr lang="en-US" sz="2800" b="1" dirty="0">
              <a:solidFill>
                <a:srgbClr val="C00000"/>
              </a:solidFill>
              <a:latin typeface="Times New Roman" pitchFamily="18" charset="0"/>
              <a:cs typeface="Times New Roman" pitchFamily="18" charset="0"/>
            </a:endParaRPr>
          </a:p>
        </p:txBody>
      </p:sp>
      <p:graphicFrame>
        <p:nvGraphicFramePr>
          <p:cNvPr id="5" name="Object 4"/>
          <p:cNvGraphicFramePr>
            <a:graphicFrameLocks noChangeAspect="1"/>
          </p:cNvGraphicFramePr>
          <p:nvPr/>
        </p:nvGraphicFramePr>
        <p:xfrm>
          <a:off x="4092575" y="754888"/>
          <a:ext cx="1927225" cy="616712"/>
        </p:xfrm>
        <a:graphic>
          <a:graphicData uri="http://schemas.openxmlformats.org/presentationml/2006/ole">
            <p:oleObj spid="_x0000_s23554" name="Equation" r:id="rId3" imgW="634680" imgH="203040" progId="Equation.3">
              <p:embed/>
            </p:oleObj>
          </a:graphicData>
        </a:graphic>
      </p:graphicFrame>
      <p:sp>
        <p:nvSpPr>
          <p:cNvPr id="6" name="TextBox 5"/>
          <p:cNvSpPr txBox="1"/>
          <p:nvPr/>
        </p:nvSpPr>
        <p:spPr>
          <a:xfrm>
            <a:off x="6934200" y="838200"/>
            <a:ext cx="1752600" cy="369332"/>
          </a:xfrm>
          <a:prstGeom prst="rect">
            <a:avLst/>
          </a:prstGeom>
          <a:noFill/>
        </p:spPr>
        <p:txBody>
          <a:bodyPr wrap="square" rtlCol="0">
            <a:spAutoFit/>
          </a:bodyPr>
          <a:lstStyle/>
          <a:p>
            <a:r>
              <a:rPr lang="en-US" dirty="0" smtClean="0"/>
              <a:t>……………….(iv)</a:t>
            </a:r>
            <a:endParaRPr lang="en-US" dirty="0"/>
          </a:p>
        </p:txBody>
      </p:sp>
      <p:sp>
        <p:nvSpPr>
          <p:cNvPr id="7" name="TextBox 6"/>
          <p:cNvSpPr txBox="1"/>
          <p:nvPr/>
        </p:nvSpPr>
        <p:spPr>
          <a:xfrm>
            <a:off x="1981200" y="1447800"/>
            <a:ext cx="5029200" cy="523220"/>
          </a:xfrm>
          <a:prstGeom prst="rect">
            <a:avLst/>
          </a:prstGeom>
          <a:noFill/>
        </p:spPr>
        <p:txBody>
          <a:bodyPr wrap="square" rtlCol="0">
            <a:spAutoFit/>
          </a:bodyPr>
          <a:lstStyle/>
          <a:p>
            <a:r>
              <a:rPr lang="en-US" sz="2800" b="1" dirty="0" smtClean="0">
                <a:solidFill>
                  <a:srgbClr val="C00000"/>
                </a:solidFill>
                <a:latin typeface="Times New Roman" pitchFamily="18" charset="0"/>
                <a:cs typeface="Times New Roman" pitchFamily="18" charset="0"/>
              </a:rPr>
              <a:t>So, comparing with (iii), we get,</a:t>
            </a:r>
            <a:endParaRPr lang="en-US" sz="2800" b="1" dirty="0">
              <a:solidFill>
                <a:srgbClr val="C00000"/>
              </a:solidFill>
              <a:latin typeface="Times New Roman" pitchFamily="18" charset="0"/>
              <a:cs typeface="Times New Roman" pitchFamily="18" charset="0"/>
            </a:endParaRPr>
          </a:p>
        </p:txBody>
      </p:sp>
      <p:graphicFrame>
        <p:nvGraphicFramePr>
          <p:cNvPr id="8" name="Object 7"/>
          <p:cNvGraphicFramePr>
            <a:graphicFrameLocks noChangeAspect="1"/>
          </p:cNvGraphicFramePr>
          <p:nvPr/>
        </p:nvGraphicFramePr>
        <p:xfrm>
          <a:off x="4387850" y="2057400"/>
          <a:ext cx="1098550" cy="1768397"/>
        </p:xfrm>
        <a:graphic>
          <a:graphicData uri="http://schemas.openxmlformats.org/presentationml/2006/ole">
            <p:oleObj spid="_x0000_s23555" name="Equation" r:id="rId4" imgW="520560" imgH="838080" progId="Equation.3">
              <p:embed/>
            </p:oleObj>
          </a:graphicData>
        </a:graphic>
      </p:graphicFrame>
      <p:sp>
        <p:nvSpPr>
          <p:cNvPr id="9" name="Rectangle 8"/>
          <p:cNvSpPr/>
          <p:nvPr/>
        </p:nvSpPr>
        <p:spPr>
          <a:xfrm>
            <a:off x="6889284" y="2667000"/>
            <a:ext cx="1492716" cy="369332"/>
          </a:xfrm>
          <a:prstGeom prst="rect">
            <a:avLst/>
          </a:prstGeom>
        </p:spPr>
        <p:txBody>
          <a:bodyPr wrap="none">
            <a:spAutoFit/>
          </a:bodyPr>
          <a:lstStyle/>
          <a:p>
            <a:r>
              <a:rPr lang="en-US" dirty="0" smtClean="0"/>
              <a:t>……………….(v)</a:t>
            </a:r>
            <a:endParaRPr lang="en-US" dirty="0"/>
          </a:p>
        </p:txBody>
      </p:sp>
      <p:sp>
        <p:nvSpPr>
          <p:cNvPr id="10" name="TextBox 9"/>
          <p:cNvSpPr txBox="1"/>
          <p:nvPr/>
        </p:nvSpPr>
        <p:spPr>
          <a:xfrm>
            <a:off x="1981200" y="4034135"/>
            <a:ext cx="8153400" cy="461665"/>
          </a:xfrm>
          <a:prstGeom prst="rect">
            <a:avLst/>
          </a:prstGeom>
          <a:noFill/>
        </p:spPr>
        <p:txBody>
          <a:bodyPr wrap="square" rtlCol="0">
            <a:spAutoFit/>
          </a:bodyPr>
          <a:lstStyle/>
          <a:p>
            <a:r>
              <a:rPr lang="en-US" sz="2400" b="1" dirty="0" smtClean="0">
                <a:solidFill>
                  <a:srgbClr val="C00000"/>
                </a:solidFill>
                <a:latin typeface="Times New Roman" pitchFamily="18" charset="0"/>
                <a:cs typeface="Times New Roman" pitchFamily="18" charset="0"/>
              </a:rPr>
              <a:t>This gives the angular velocity of the system.</a:t>
            </a:r>
            <a:endParaRPr lang="en-US" sz="2400" b="1" dirty="0">
              <a:solidFill>
                <a:srgbClr val="C00000"/>
              </a:solidFill>
              <a:latin typeface="Times New Roman" pitchFamily="18" charset="0"/>
              <a:cs typeface="Times New Roman" pitchFamily="18" charset="0"/>
            </a:endParaRPr>
          </a:p>
        </p:txBody>
      </p:sp>
      <p:sp>
        <p:nvSpPr>
          <p:cNvPr id="11" name="TextBox 10"/>
          <p:cNvSpPr txBox="1"/>
          <p:nvPr/>
        </p:nvSpPr>
        <p:spPr>
          <a:xfrm>
            <a:off x="533400" y="4648200"/>
            <a:ext cx="8458200" cy="1569660"/>
          </a:xfrm>
          <a:prstGeom prst="rect">
            <a:avLst/>
          </a:prstGeom>
          <a:noFill/>
        </p:spPr>
        <p:txBody>
          <a:bodyPr wrap="square" rtlCol="0">
            <a:spAutoFit/>
          </a:bodyPr>
          <a:lstStyle/>
          <a:p>
            <a:r>
              <a:rPr lang="en-US" sz="2400" b="1" dirty="0" smtClean="0">
                <a:solidFill>
                  <a:schemeClr val="tx2">
                    <a:lumMod val="50000"/>
                  </a:schemeClr>
                </a:solidFill>
                <a:latin typeface="Times New Roman" pitchFamily="18" charset="0"/>
                <a:cs typeface="Times New Roman" pitchFamily="18" charset="0"/>
              </a:rPr>
              <a:t>From the equation (iii) we can see that the angular acceleration is proportional to the angular displacement and is directed towards the mean position. Therefore the motion of </a:t>
            </a:r>
            <a:r>
              <a:rPr lang="en-US" sz="2400" b="1" dirty="0" err="1" smtClean="0">
                <a:solidFill>
                  <a:schemeClr val="tx2">
                    <a:lumMod val="50000"/>
                  </a:schemeClr>
                </a:solidFill>
                <a:latin typeface="Times New Roman" pitchFamily="18" charset="0"/>
                <a:cs typeface="Times New Roman" pitchFamily="18" charset="0"/>
              </a:rPr>
              <a:t>torsional</a:t>
            </a:r>
            <a:r>
              <a:rPr lang="en-US" sz="2400" b="1" dirty="0" smtClean="0">
                <a:solidFill>
                  <a:schemeClr val="tx2">
                    <a:lumMod val="50000"/>
                  </a:schemeClr>
                </a:solidFill>
                <a:latin typeface="Times New Roman" pitchFamily="18" charset="0"/>
                <a:cs typeface="Times New Roman" pitchFamily="18" charset="0"/>
              </a:rPr>
              <a:t> pendulum is angular SHM in nature.</a:t>
            </a:r>
            <a:endParaRPr lang="en-US" sz="2400" b="1" dirty="0">
              <a:solidFill>
                <a:schemeClr val="tx2">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9"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152400"/>
            <a:ext cx="7543800" cy="461665"/>
          </a:xfrm>
          <a:prstGeom prst="rect">
            <a:avLst/>
          </a:prstGeom>
          <a:noFill/>
        </p:spPr>
        <p:txBody>
          <a:bodyPr wrap="square" rtlCol="0">
            <a:spAutoFit/>
          </a:bodyPr>
          <a:lstStyle/>
          <a:p>
            <a:r>
              <a:rPr lang="en-US" sz="2400" b="1" u="sng" dirty="0" smtClean="0">
                <a:latin typeface="Times New Roman" pitchFamily="18" charset="0"/>
                <a:cs typeface="Times New Roman" pitchFamily="18" charset="0"/>
              </a:rPr>
              <a:t>Time period: </a:t>
            </a:r>
            <a:r>
              <a:rPr lang="en-US" sz="2400" dirty="0" smtClean="0">
                <a:latin typeface="Times New Roman" pitchFamily="18" charset="0"/>
                <a:cs typeface="Times New Roman" pitchFamily="18" charset="0"/>
              </a:rPr>
              <a:t>Time period for this system is given by,</a:t>
            </a:r>
            <a:endParaRPr lang="en-US" sz="2400" b="1" u="sng" dirty="0">
              <a:latin typeface="Times New Roman" pitchFamily="18" charset="0"/>
              <a:cs typeface="Times New Roman" pitchFamily="18" charset="0"/>
            </a:endParaRPr>
          </a:p>
        </p:txBody>
      </p:sp>
      <p:graphicFrame>
        <p:nvGraphicFramePr>
          <p:cNvPr id="24579" name="Object 3"/>
          <p:cNvGraphicFramePr>
            <a:graphicFrameLocks noChangeAspect="1"/>
          </p:cNvGraphicFramePr>
          <p:nvPr/>
        </p:nvGraphicFramePr>
        <p:xfrm>
          <a:off x="3327400" y="787400"/>
          <a:ext cx="1397000" cy="1727200"/>
        </p:xfrm>
        <a:graphic>
          <a:graphicData uri="http://schemas.openxmlformats.org/presentationml/2006/ole">
            <p:oleObj spid="_x0000_s24579" name="Equation" r:id="rId3" imgW="698400" imgH="863280" progId="Equation.3">
              <p:embed/>
            </p:oleObj>
          </a:graphicData>
        </a:graphic>
      </p:graphicFrame>
      <p:sp>
        <p:nvSpPr>
          <p:cNvPr id="8" name="TextBox 7"/>
          <p:cNvSpPr txBox="1"/>
          <p:nvPr/>
        </p:nvSpPr>
        <p:spPr>
          <a:xfrm>
            <a:off x="1828800" y="2667000"/>
            <a:ext cx="48768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Then frequency is given as,</a:t>
            </a:r>
            <a:endParaRPr lang="en-US" sz="2400" dirty="0">
              <a:latin typeface="Times New Roman" pitchFamily="18" charset="0"/>
              <a:cs typeface="Times New Roman" pitchFamily="18" charset="0"/>
            </a:endParaRPr>
          </a:p>
        </p:txBody>
      </p:sp>
      <p:graphicFrame>
        <p:nvGraphicFramePr>
          <p:cNvPr id="9" name="Object 8"/>
          <p:cNvGraphicFramePr>
            <a:graphicFrameLocks noChangeAspect="1"/>
          </p:cNvGraphicFramePr>
          <p:nvPr/>
        </p:nvGraphicFramePr>
        <p:xfrm>
          <a:off x="2841625" y="3216275"/>
          <a:ext cx="2873375" cy="1203325"/>
        </p:xfrm>
        <a:graphic>
          <a:graphicData uri="http://schemas.openxmlformats.org/presentationml/2006/ole">
            <p:oleObj spid="_x0000_s24580" name="Equation" r:id="rId4" imgW="1028520" imgH="660240" progId="Equation.3">
              <p:embed/>
            </p:oleObj>
          </a:graphicData>
        </a:graphic>
      </p:graphicFrame>
      <p:sp>
        <p:nvSpPr>
          <p:cNvPr id="10" name="TextBox 9"/>
          <p:cNvSpPr txBox="1"/>
          <p:nvPr/>
        </p:nvSpPr>
        <p:spPr>
          <a:xfrm>
            <a:off x="1981200" y="5181600"/>
            <a:ext cx="62484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Where, I is the moment of inertia for the disc.</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79"/>
                                        </p:tgtEl>
                                        <p:attrNameLst>
                                          <p:attrName>style.visibility</p:attrName>
                                        </p:attrNameLst>
                                      </p:cBhvr>
                                      <p:to>
                                        <p:strVal val="visible"/>
                                      </p:to>
                                    </p:set>
                                    <p:anim calcmode="lin" valueType="num">
                                      <p:cBhvr additive="base">
                                        <p:cTn id="13" dur="500" fill="hold"/>
                                        <p:tgtEl>
                                          <p:spTgt spid="24579"/>
                                        </p:tgtEl>
                                        <p:attrNameLst>
                                          <p:attrName>ppt_x</p:attrName>
                                        </p:attrNameLst>
                                      </p:cBhvr>
                                      <p:tavLst>
                                        <p:tav tm="0">
                                          <p:val>
                                            <p:strVal val="#ppt_x"/>
                                          </p:val>
                                        </p:tav>
                                        <p:tav tm="100000">
                                          <p:val>
                                            <p:strVal val="#ppt_x"/>
                                          </p:val>
                                        </p:tav>
                                      </p:tavLst>
                                    </p:anim>
                                    <p:anim calcmode="lin" valueType="num">
                                      <p:cBhvr additive="base">
                                        <p:cTn id="14" dur="500" fill="hold"/>
                                        <p:tgtEl>
                                          <p:spTgt spid="245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1981200"/>
            <a:ext cx="8610600" cy="3970318"/>
          </a:xfrm>
          <a:prstGeom prst="rect">
            <a:avLst/>
          </a:prstGeom>
          <a:noFill/>
        </p:spPr>
        <p:txBody>
          <a:bodyPr wrap="square" rtlCol="0">
            <a:spAutoFit/>
          </a:bodyPr>
          <a:lstStyle/>
          <a:p>
            <a:pPr algn="just">
              <a:buFont typeface="Wingdings" pitchFamily="2" charset="2"/>
              <a:buChar char="Ø"/>
            </a:pPr>
            <a:r>
              <a:rPr lang="en-US" sz="2800" b="1" dirty="0" smtClean="0">
                <a:solidFill>
                  <a:srgbClr val="00B050"/>
                </a:solidFill>
                <a:latin typeface="Times New Roman" pitchFamily="18" charset="0"/>
                <a:cs typeface="Times New Roman" pitchFamily="18" charset="0"/>
              </a:rPr>
              <a:t> During the SHM, the particle will have both K.E. and P.E.</a:t>
            </a:r>
          </a:p>
          <a:p>
            <a:pPr algn="just">
              <a:buFont typeface="Wingdings" pitchFamily="2" charset="2"/>
              <a:buChar char="Ø"/>
            </a:pPr>
            <a:r>
              <a:rPr lang="en-US" sz="2800" b="1" dirty="0" smtClean="0">
                <a:latin typeface="Times New Roman" pitchFamily="18" charset="0"/>
                <a:cs typeface="Times New Roman" pitchFamily="18" charset="0"/>
              </a:rPr>
              <a:t> </a:t>
            </a:r>
            <a:r>
              <a:rPr lang="en-US" sz="2800" b="1" dirty="0" smtClean="0">
                <a:solidFill>
                  <a:srgbClr val="C00000"/>
                </a:solidFill>
                <a:latin typeface="Times New Roman" pitchFamily="18" charset="0"/>
                <a:cs typeface="Times New Roman" pitchFamily="18" charset="0"/>
              </a:rPr>
              <a:t>The K.E. is due to the motion of particle and P.E. is due to displacement from mean position.</a:t>
            </a:r>
          </a:p>
          <a:p>
            <a:pPr algn="just">
              <a:buFont typeface="Wingdings" pitchFamily="2" charset="2"/>
              <a:buChar char="Ø"/>
            </a:pPr>
            <a:r>
              <a:rPr lang="en-US" sz="2800" b="1" dirty="0" smtClean="0">
                <a:solidFill>
                  <a:srgbClr val="00B050"/>
                </a:solidFill>
                <a:latin typeface="Times New Roman" pitchFamily="18" charset="0"/>
                <a:cs typeface="Times New Roman" pitchFamily="18" charset="0"/>
              </a:rPr>
              <a:t> During the entire motion, K.E and P.E. changes continuously as velocity and position of particle changes continuously.</a:t>
            </a:r>
          </a:p>
          <a:p>
            <a:pPr algn="just">
              <a:buFont typeface="Wingdings" pitchFamily="2" charset="2"/>
              <a:buChar char="Ø"/>
            </a:pPr>
            <a:r>
              <a:rPr lang="en-US" sz="2800" b="1" dirty="0" smtClean="0">
                <a:solidFill>
                  <a:srgbClr val="C00000"/>
                </a:solidFill>
                <a:latin typeface="Times New Roman" pitchFamily="18" charset="0"/>
                <a:cs typeface="Times New Roman" pitchFamily="18" charset="0"/>
              </a:rPr>
              <a:t> But at any instant, the total energy will always remain constant.</a:t>
            </a:r>
            <a:endParaRPr lang="en-US" sz="2800" b="1" dirty="0">
              <a:solidFill>
                <a:srgbClr val="C00000"/>
              </a:solidFill>
              <a:latin typeface="Times New Roman" pitchFamily="18" charset="0"/>
              <a:cs typeface="Times New Roman" pitchFamily="18" charset="0"/>
            </a:endParaRPr>
          </a:p>
        </p:txBody>
      </p:sp>
      <p:sp>
        <p:nvSpPr>
          <p:cNvPr id="8" name="Rectangle 7"/>
          <p:cNvSpPr/>
          <p:nvPr/>
        </p:nvSpPr>
        <p:spPr>
          <a:xfrm>
            <a:off x="1641979" y="457200"/>
            <a:ext cx="5673221" cy="923330"/>
          </a:xfrm>
          <a:prstGeom prst="rect">
            <a:avLst/>
          </a:prstGeom>
          <a:noFill/>
        </p:spPr>
        <p:txBody>
          <a:bodyPr wrap="none" lIns="91440" tIns="45720" rIns="91440" bIns="45720">
            <a:spAutoFit/>
          </a:bodyPr>
          <a:lstStyle/>
          <a:p>
            <a:pPr algn="ctr"/>
            <a:r>
              <a:rPr lang="en-US" sz="5400" b="1" u="sng"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Energy in the SHM:</a:t>
            </a:r>
            <a:endParaRPr 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52400"/>
            <a:ext cx="8077200" cy="646331"/>
          </a:xfrm>
          <a:prstGeom prst="rect">
            <a:avLst/>
          </a:prstGeom>
          <a:noFill/>
        </p:spPr>
        <p:txBody>
          <a:bodyPr wrap="square" rtlCol="0">
            <a:spAutoFit/>
          </a:bodyPr>
          <a:lstStyle/>
          <a:p>
            <a:r>
              <a:rPr lang="en-US" dirty="0" smtClean="0"/>
              <a:t>Suppose the spring S is attached to the rigid support at one end and the mass m is attached to other end as in fig.</a:t>
            </a:r>
            <a:endParaRPr lang="en-US" dirty="0"/>
          </a:p>
        </p:txBody>
      </p:sp>
      <p:sp>
        <p:nvSpPr>
          <p:cNvPr id="5" name="TextBox 4"/>
          <p:cNvSpPr txBox="1"/>
          <p:nvPr/>
        </p:nvSpPr>
        <p:spPr>
          <a:xfrm>
            <a:off x="838200" y="990600"/>
            <a:ext cx="8001000" cy="646331"/>
          </a:xfrm>
          <a:prstGeom prst="rect">
            <a:avLst/>
          </a:prstGeom>
          <a:noFill/>
        </p:spPr>
        <p:txBody>
          <a:bodyPr wrap="square" rtlCol="0">
            <a:spAutoFit/>
          </a:bodyPr>
          <a:lstStyle/>
          <a:p>
            <a:r>
              <a:rPr lang="en-US" dirty="0" smtClean="0"/>
              <a:t>If the mass m is pulled horizontally and released then this mass will oscillate simple harmonically .</a:t>
            </a:r>
            <a:endParaRPr lang="en-US" dirty="0"/>
          </a:p>
        </p:txBody>
      </p:sp>
      <p:sp>
        <p:nvSpPr>
          <p:cNvPr id="7" name="TextBox 6"/>
          <p:cNvSpPr txBox="1"/>
          <p:nvPr/>
        </p:nvSpPr>
        <p:spPr>
          <a:xfrm>
            <a:off x="762000" y="1905000"/>
            <a:ext cx="8153400" cy="923330"/>
          </a:xfrm>
          <a:prstGeom prst="rect">
            <a:avLst/>
          </a:prstGeom>
          <a:noFill/>
        </p:spPr>
        <p:txBody>
          <a:bodyPr wrap="square" rtlCol="0">
            <a:spAutoFit/>
          </a:bodyPr>
          <a:lstStyle/>
          <a:p>
            <a:r>
              <a:rPr lang="en-US" dirty="0" smtClean="0"/>
              <a:t>Let the displacement of mass from mean position is L. Due to extension of spring, there is a restoring force F set up on the spring which try to pull spring to its original position.</a:t>
            </a:r>
            <a:endParaRPr lang="en-US" dirty="0"/>
          </a:p>
        </p:txBody>
      </p:sp>
      <p:sp>
        <p:nvSpPr>
          <p:cNvPr id="8" name="TextBox 7"/>
          <p:cNvSpPr txBox="1"/>
          <p:nvPr/>
        </p:nvSpPr>
        <p:spPr>
          <a:xfrm>
            <a:off x="762000" y="2831068"/>
            <a:ext cx="7620000" cy="646331"/>
          </a:xfrm>
          <a:prstGeom prst="rect">
            <a:avLst/>
          </a:prstGeom>
          <a:noFill/>
        </p:spPr>
        <p:txBody>
          <a:bodyPr wrap="square" rtlCol="0">
            <a:spAutoFit/>
          </a:bodyPr>
          <a:lstStyle/>
          <a:p>
            <a:r>
              <a:rPr lang="en-US" dirty="0" smtClean="0"/>
              <a:t>Then, according to Hook’s law, the restoring force is directly proportional to extension produced. So ,</a:t>
            </a:r>
            <a:endParaRPr lang="en-US" dirty="0"/>
          </a:p>
        </p:txBody>
      </p:sp>
      <p:graphicFrame>
        <p:nvGraphicFramePr>
          <p:cNvPr id="9" name="Object 8"/>
          <p:cNvGraphicFramePr>
            <a:graphicFrameLocks noChangeAspect="1"/>
          </p:cNvGraphicFramePr>
          <p:nvPr/>
        </p:nvGraphicFramePr>
        <p:xfrm>
          <a:off x="3200400" y="3581400"/>
          <a:ext cx="1335088" cy="736600"/>
        </p:xfrm>
        <a:graphic>
          <a:graphicData uri="http://schemas.openxmlformats.org/presentationml/2006/ole">
            <p:oleObj spid="_x0000_s1026" name="Equation" r:id="rId3" imgW="736560" imgH="406080" progId="Equation.3">
              <p:embed/>
            </p:oleObj>
          </a:graphicData>
        </a:graphic>
      </p:graphicFrame>
      <p:sp>
        <p:nvSpPr>
          <p:cNvPr id="10" name="TextBox 9"/>
          <p:cNvSpPr txBox="1"/>
          <p:nvPr/>
        </p:nvSpPr>
        <p:spPr>
          <a:xfrm>
            <a:off x="5334000" y="3962400"/>
            <a:ext cx="2286000" cy="369332"/>
          </a:xfrm>
          <a:prstGeom prst="rect">
            <a:avLst/>
          </a:prstGeom>
          <a:noFill/>
        </p:spPr>
        <p:txBody>
          <a:bodyPr wrap="square" rtlCol="0">
            <a:spAutoFit/>
          </a:bodyPr>
          <a:lstStyle/>
          <a:p>
            <a:r>
              <a:rPr lang="en-US" dirty="0" smtClean="0"/>
              <a:t>…………….(</a:t>
            </a:r>
            <a:r>
              <a:rPr lang="en-US" dirty="0" err="1" smtClean="0"/>
              <a:t>i</a:t>
            </a:r>
            <a:r>
              <a:rPr lang="en-US" dirty="0" smtClean="0"/>
              <a:t>)</a:t>
            </a:r>
            <a:endParaRPr lang="en-US" dirty="0"/>
          </a:p>
        </p:txBody>
      </p:sp>
      <p:sp>
        <p:nvSpPr>
          <p:cNvPr id="11" name="TextBox 10"/>
          <p:cNvSpPr txBox="1"/>
          <p:nvPr/>
        </p:nvSpPr>
        <p:spPr>
          <a:xfrm>
            <a:off x="685800" y="4563070"/>
            <a:ext cx="8305800" cy="923330"/>
          </a:xfrm>
          <a:prstGeom prst="rect">
            <a:avLst/>
          </a:prstGeom>
          <a:noFill/>
        </p:spPr>
        <p:txBody>
          <a:bodyPr wrap="square" rtlCol="0">
            <a:spAutoFit/>
          </a:bodyPr>
          <a:lstStyle/>
          <a:p>
            <a:r>
              <a:rPr lang="en-US" dirty="0" smtClean="0"/>
              <a:t>Here, k is called the force constant of spring or </a:t>
            </a:r>
            <a:r>
              <a:rPr lang="en-US" b="1" i="1" dirty="0" smtClean="0"/>
              <a:t>force per unit extension.</a:t>
            </a:r>
            <a:r>
              <a:rPr lang="en-US" dirty="0" smtClean="0"/>
              <a:t> The negative sign indicated that the restoring force acts opposite to the displacement of mass or extension produced.</a:t>
            </a:r>
            <a:endParaRPr lang="en-US" b="1" i="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40268"/>
            <a:ext cx="8001000" cy="830997"/>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(a) </a:t>
            </a:r>
            <a:r>
              <a:rPr lang="en-US" sz="2400" b="1" u="sng" dirty="0" smtClean="0">
                <a:latin typeface="Times New Roman" pitchFamily="18" charset="0"/>
                <a:cs typeface="Times New Roman" pitchFamily="18" charset="0"/>
              </a:rPr>
              <a:t>Kinetic energy:</a:t>
            </a:r>
            <a:r>
              <a:rPr lang="en-US" sz="2400" dirty="0" smtClean="0">
                <a:latin typeface="Times New Roman" pitchFamily="18" charset="0"/>
                <a:cs typeface="Times New Roman" pitchFamily="18" charset="0"/>
              </a:rPr>
              <a:t> </a:t>
            </a:r>
            <a:r>
              <a:rPr lang="en-US" sz="2400" dirty="0" smtClean="0">
                <a:solidFill>
                  <a:srgbClr val="C00000"/>
                </a:solidFill>
                <a:latin typeface="Times New Roman" pitchFamily="18" charset="0"/>
                <a:cs typeface="Times New Roman" pitchFamily="18" charset="0"/>
              </a:rPr>
              <a:t>for any particle moving with the velocity ‘v’, the K.E. is given by,</a:t>
            </a:r>
            <a:endParaRPr lang="en-US" sz="2400" dirty="0">
              <a:solidFill>
                <a:srgbClr val="C00000"/>
              </a:solidFill>
              <a:latin typeface="Times New Roman" pitchFamily="18" charset="0"/>
              <a:cs typeface="Times New Roman" pitchFamily="18" charset="0"/>
            </a:endParaRPr>
          </a:p>
        </p:txBody>
      </p:sp>
      <p:graphicFrame>
        <p:nvGraphicFramePr>
          <p:cNvPr id="5" name="Object 4"/>
          <p:cNvGraphicFramePr>
            <a:graphicFrameLocks noChangeAspect="1"/>
          </p:cNvGraphicFramePr>
          <p:nvPr/>
        </p:nvGraphicFramePr>
        <p:xfrm>
          <a:off x="3581400" y="1066800"/>
          <a:ext cx="1784554" cy="838200"/>
        </p:xfrm>
        <a:graphic>
          <a:graphicData uri="http://schemas.openxmlformats.org/presentationml/2006/ole">
            <p:oleObj spid="_x0000_s25602" name="Equation" r:id="rId3" imgW="838080" imgH="393480" progId="Equation.3">
              <p:embed/>
            </p:oleObj>
          </a:graphicData>
        </a:graphic>
      </p:graphicFrame>
      <p:sp>
        <p:nvSpPr>
          <p:cNvPr id="6" name="TextBox 5"/>
          <p:cNvSpPr txBox="1"/>
          <p:nvPr/>
        </p:nvSpPr>
        <p:spPr>
          <a:xfrm>
            <a:off x="1447800" y="1905000"/>
            <a:ext cx="52578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For SHM,</a:t>
            </a:r>
            <a:endParaRPr lang="en-US" sz="2400" dirty="0">
              <a:latin typeface="Times New Roman" pitchFamily="18" charset="0"/>
              <a:cs typeface="Times New Roman" pitchFamily="18" charset="0"/>
            </a:endParaRPr>
          </a:p>
        </p:txBody>
      </p:sp>
      <p:graphicFrame>
        <p:nvGraphicFramePr>
          <p:cNvPr id="7" name="Object 6"/>
          <p:cNvGraphicFramePr>
            <a:graphicFrameLocks noChangeAspect="1"/>
          </p:cNvGraphicFramePr>
          <p:nvPr/>
        </p:nvGraphicFramePr>
        <p:xfrm>
          <a:off x="3110345" y="2362200"/>
          <a:ext cx="2452255" cy="749300"/>
        </p:xfrm>
        <a:graphic>
          <a:graphicData uri="http://schemas.openxmlformats.org/presentationml/2006/ole">
            <p:oleObj spid="_x0000_s25603" name="Equation" r:id="rId4" imgW="914400" imgH="279360" progId="Equation.3">
              <p:embed/>
            </p:oleObj>
          </a:graphicData>
        </a:graphic>
      </p:graphicFrame>
      <p:sp>
        <p:nvSpPr>
          <p:cNvPr id="8" name="TextBox 7"/>
          <p:cNvSpPr txBox="1"/>
          <p:nvPr/>
        </p:nvSpPr>
        <p:spPr>
          <a:xfrm>
            <a:off x="1219200" y="3276600"/>
            <a:ext cx="81534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So, K.E. of particle executing SHM is,</a:t>
            </a:r>
            <a:endParaRPr lang="en-US" sz="2400" dirty="0">
              <a:latin typeface="Times New Roman" pitchFamily="18" charset="0"/>
              <a:cs typeface="Times New Roman" pitchFamily="18" charset="0"/>
            </a:endParaRPr>
          </a:p>
        </p:txBody>
      </p:sp>
      <p:graphicFrame>
        <p:nvGraphicFramePr>
          <p:cNvPr id="9" name="Object 8"/>
          <p:cNvGraphicFramePr>
            <a:graphicFrameLocks noChangeAspect="1"/>
          </p:cNvGraphicFramePr>
          <p:nvPr/>
        </p:nvGraphicFramePr>
        <p:xfrm>
          <a:off x="2254045" y="3962400"/>
          <a:ext cx="4680155" cy="1295400"/>
        </p:xfrm>
        <a:graphic>
          <a:graphicData uri="http://schemas.openxmlformats.org/presentationml/2006/ole">
            <p:oleObj spid="_x0000_s25604" name="Equation" r:id="rId5" imgW="1422360" imgH="3934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686800" cy="1200329"/>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(b) Potential energy: </a:t>
            </a:r>
            <a:r>
              <a:rPr lang="en-US" sz="2400" dirty="0" smtClean="0">
                <a:solidFill>
                  <a:srgbClr val="C00000"/>
                </a:solidFill>
                <a:latin typeface="Times New Roman" pitchFamily="18" charset="0"/>
                <a:cs typeface="Times New Roman" pitchFamily="18" charset="0"/>
              </a:rPr>
              <a:t>suppose the particle having mass ‘m’ is executing SHM with angular velocity </a:t>
            </a:r>
            <a:r>
              <a:rPr lang="el-GR" sz="2400" dirty="0" smtClean="0">
                <a:solidFill>
                  <a:srgbClr val="C00000"/>
                </a:solidFill>
                <a:latin typeface="Times New Roman" pitchFamily="18" charset="0"/>
                <a:cs typeface="Times New Roman" pitchFamily="18" charset="0"/>
              </a:rPr>
              <a:t>ω</a:t>
            </a:r>
            <a:r>
              <a:rPr lang="en-US" sz="2400" dirty="0" smtClean="0">
                <a:solidFill>
                  <a:srgbClr val="C00000"/>
                </a:solidFill>
                <a:latin typeface="Times New Roman" pitchFamily="18" charset="0"/>
                <a:cs typeface="Times New Roman" pitchFamily="18" charset="0"/>
              </a:rPr>
              <a:t> and let its displacement is x from mean position. Then restoring force on the particle is,</a:t>
            </a:r>
            <a:endParaRPr lang="en-US" sz="2400" b="1" dirty="0">
              <a:solidFill>
                <a:srgbClr val="C00000"/>
              </a:solidFill>
              <a:latin typeface="Times New Roman" pitchFamily="18" charset="0"/>
              <a:cs typeface="Times New Roman" pitchFamily="18" charset="0"/>
            </a:endParaRPr>
          </a:p>
        </p:txBody>
      </p:sp>
      <p:graphicFrame>
        <p:nvGraphicFramePr>
          <p:cNvPr id="5" name="Object 4"/>
          <p:cNvGraphicFramePr>
            <a:graphicFrameLocks noChangeAspect="1"/>
          </p:cNvGraphicFramePr>
          <p:nvPr/>
        </p:nvGraphicFramePr>
        <p:xfrm>
          <a:off x="3200400" y="1676400"/>
          <a:ext cx="1666875" cy="889000"/>
        </p:xfrm>
        <a:graphic>
          <a:graphicData uri="http://schemas.openxmlformats.org/presentationml/2006/ole">
            <p:oleObj spid="_x0000_s26626" name="Equation" r:id="rId3" imgW="761760" imgH="406080" progId="Equation.3">
              <p:embed/>
            </p:oleObj>
          </a:graphicData>
        </a:graphic>
      </p:graphicFrame>
      <p:sp>
        <p:nvSpPr>
          <p:cNvPr id="6" name="TextBox 5"/>
          <p:cNvSpPr txBox="1"/>
          <p:nvPr/>
        </p:nvSpPr>
        <p:spPr>
          <a:xfrm>
            <a:off x="457200" y="3055203"/>
            <a:ext cx="8686800" cy="830997"/>
          </a:xfrm>
          <a:prstGeom prst="rect">
            <a:avLst/>
          </a:prstGeom>
          <a:noFill/>
        </p:spPr>
        <p:txBody>
          <a:bodyPr wrap="square" rtlCol="0">
            <a:spAutoFit/>
          </a:bodyPr>
          <a:lstStyle/>
          <a:p>
            <a:r>
              <a:rPr lang="en-US" sz="2400" dirty="0" smtClean="0">
                <a:solidFill>
                  <a:srgbClr val="00B050"/>
                </a:solidFill>
                <a:latin typeface="Times New Roman" pitchFamily="18" charset="0"/>
                <a:cs typeface="Times New Roman" pitchFamily="18" charset="0"/>
              </a:rPr>
              <a:t>Now, small amount of the work done in moving particle through small distance </a:t>
            </a:r>
            <a:r>
              <a:rPr lang="en-US" sz="2400" dirty="0" err="1" smtClean="0">
                <a:solidFill>
                  <a:srgbClr val="00B050"/>
                </a:solidFill>
                <a:latin typeface="Times New Roman" pitchFamily="18" charset="0"/>
                <a:cs typeface="Times New Roman" pitchFamily="18" charset="0"/>
              </a:rPr>
              <a:t>dx</a:t>
            </a:r>
            <a:r>
              <a:rPr lang="en-US" sz="2400" dirty="0" smtClean="0">
                <a:solidFill>
                  <a:srgbClr val="00B050"/>
                </a:solidFill>
                <a:latin typeface="Times New Roman" pitchFamily="18" charset="0"/>
                <a:cs typeface="Times New Roman" pitchFamily="18" charset="0"/>
              </a:rPr>
              <a:t> against force is, </a:t>
            </a:r>
            <a:endParaRPr lang="en-US" sz="2400" dirty="0">
              <a:solidFill>
                <a:srgbClr val="00B050"/>
              </a:solidFill>
              <a:latin typeface="Times New Roman" pitchFamily="18" charset="0"/>
              <a:cs typeface="Times New Roman" pitchFamily="18" charset="0"/>
            </a:endParaRPr>
          </a:p>
        </p:txBody>
      </p:sp>
      <p:graphicFrame>
        <p:nvGraphicFramePr>
          <p:cNvPr id="7" name="Object 6"/>
          <p:cNvGraphicFramePr>
            <a:graphicFrameLocks noChangeAspect="1"/>
          </p:cNvGraphicFramePr>
          <p:nvPr/>
        </p:nvGraphicFramePr>
        <p:xfrm>
          <a:off x="2362200" y="4495800"/>
          <a:ext cx="4254500" cy="1143000"/>
        </p:xfrm>
        <a:graphic>
          <a:graphicData uri="http://schemas.openxmlformats.org/presentationml/2006/ole">
            <p:oleObj spid="_x0000_s26627" name="Equation" r:id="rId4" imgW="1701720" imgH="457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152400"/>
            <a:ext cx="9144000"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Therefore, total amount of </a:t>
            </a:r>
            <a:r>
              <a:rPr lang="en-US" sz="2400" dirty="0" err="1" smtClean="0">
                <a:latin typeface="Times New Roman" pitchFamily="18" charset="0"/>
                <a:cs typeface="Times New Roman" pitchFamily="18" charset="0"/>
              </a:rPr>
              <a:t>workdone</a:t>
            </a:r>
            <a:r>
              <a:rPr lang="en-US" sz="2400" dirty="0" smtClean="0">
                <a:latin typeface="Times New Roman" pitchFamily="18" charset="0"/>
                <a:cs typeface="Times New Roman" pitchFamily="18" charset="0"/>
              </a:rPr>
              <a:t> in moving particle from mean position (y=0) to displacement y is,</a:t>
            </a:r>
            <a:endParaRPr lang="en-US" sz="2400" dirty="0">
              <a:latin typeface="Times New Roman" pitchFamily="18" charset="0"/>
              <a:cs typeface="Times New Roman" pitchFamily="18" charset="0"/>
            </a:endParaRPr>
          </a:p>
        </p:txBody>
      </p:sp>
      <p:graphicFrame>
        <p:nvGraphicFramePr>
          <p:cNvPr id="5" name="Object 4"/>
          <p:cNvGraphicFramePr>
            <a:graphicFrameLocks noChangeAspect="1"/>
          </p:cNvGraphicFramePr>
          <p:nvPr/>
        </p:nvGraphicFramePr>
        <p:xfrm>
          <a:off x="2743199" y="1066800"/>
          <a:ext cx="3318035" cy="2743200"/>
        </p:xfrm>
        <a:graphic>
          <a:graphicData uri="http://schemas.openxmlformats.org/presentationml/2006/ole">
            <p:oleObj spid="_x0000_s31746" name="Equation" r:id="rId3" imgW="1434960" imgH="1434960" progId="Equation.3">
              <p:embed/>
            </p:oleObj>
          </a:graphicData>
        </a:graphic>
      </p:graphicFrame>
      <p:sp>
        <p:nvSpPr>
          <p:cNvPr id="8" name="TextBox 7"/>
          <p:cNvSpPr txBox="1"/>
          <p:nvPr/>
        </p:nvSpPr>
        <p:spPr>
          <a:xfrm>
            <a:off x="685800" y="3886200"/>
            <a:ext cx="8153400"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This amount of </a:t>
            </a:r>
            <a:r>
              <a:rPr lang="en-US" sz="2400" dirty="0" err="1" smtClean="0">
                <a:latin typeface="Times New Roman" pitchFamily="18" charset="0"/>
                <a:cs typeface="Times New Roman" pitchFamily="18" charset="0"/>
              </a:rPr>
              <a:t>workdone</a:t>
            </a:r>
            <a:r>
              <a:rPr lang="en-US" sz="2400" dirty="0" smtClean="0">
                <a:latin typeface="Times New Roman" pitchFamily="18" charset="0"/>
                <a:cs typeface="Times New Roman" pitchFamily="18" charset="0"/>
              </a:rPr>
              <a:t> is stored as the potential energy in the system. Therefore,</a:t>
            </a:r>
            <a:endParaRPr lang="en-US" sz="2400" dirty="0">
              <a:latin typeface="Times New Roman" pitchFamily="18" charset="0"/>
              <a:cs typeface="Times New Roman" pitchFamily="18" charset="0"/>
            </a:endParaRPr>
          </a:p>
        </p:txBody>
      </p:sp>
      <p:graphicFrame>
        <p:nvGraphicFramePr>
          <p:cNvPr id="11" name="Object 10"/>
          <p:cNvGraphicFramePr>
            <a:graphicFrameLocks noChangeAspect="1"/>
          </p:cNvGraphicFramePr>
          <p:nvPr/>
        </p:nvGraphicFramePr>
        <p:xfrm>
          <a:off x="2902565" y="4864100"/>
          <a:ext cx="2945170" cy="1155700"/>
        </p:xfrm>
        <a:graphic>
          <a:graphicData uri="http://schemas.openxmlformats.org/presentationml/2006/ole">
            <p:oleObj spid="_x0000_s31749" name="Equation" r:id="rId4" imgW="1002960" imgH="3934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457200"/>
            <a:ext cx="8001000"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Now, the total energy of the SHM is given by the sum of K.E. and P.E. as,</a:t>
            </a:r>
            <a:endParaRPr lang="en-US" sz="2400" dirty="0">
              <a:latin typeface="Times New Roman" pitchFamily="18" charset="0"/>
              <a:cs typeface="Times New Roman" pitchFamily="18" charset="0"/>
            </a:endParaRPr>
          </a:p>
        </p:txBody>
      </p:sp>
      <p:graphicFrame>
        <p:nvGraphicFramePr>
          <p:cNvPr id="5" name="Object 4"/>
          <p:cNvGraphicFramePr>
            <a:graphicFrameLocks noChangeAspect="1"/>
          </p:cNvGraphicFramePr>
          <p:nvPr/>
        </p:nvGraphicFramePr>
        <p:xfrm>
          <a:off x="2362199" y="1219200"/>
          <a:ext cx="4826001" cy="1447800"/>
        </p:xfrm>
        <a:graphic>
          <a:graphicData uri="http://schemas.openxmlformats.org/presentationml/2006/ole">
            <p:oleObj spid="_x0000_s32770" name="Equation" r:id="rId3" imgW="1815840" imgH="634680" progId="Equation.3">
              <p:embed/>
            </p:oleObj>
          </a:graphicData>
        </a:graphic>
      </p:graphicFrame>
      <p:sp>
        <p:nvSpPr>
          <p:cNvPr id="6" name="TextBox 5"/>
          <p:cNvSpPr txBox="1"/>
          <p:nvPr/>
        </p:nvSpPr>
        <p:spPr>
          <a:xfrm>
            <a:off x="990600" y="2814935"/>
            <a:ext cx="25146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As we know,</a:t>
            </a:r>
            <a:endParaRPr lang="en-US" sz="2400" dirty="0">
              <a:latin typeface="Times New Roman" pitchFamily="18" charset="0"/>
              <a:cs typeface="Times New Roman" pitchFamily="18" charset="0"/>
            </a:endParaRPr>
          </a:p>
        </p:txBody>
      </p:sp>
      <p:graphicFrame>
        <p:nvGraphicFramePr>
          <p:cNvPr id="7" name="Object 6"/>
          <p:cNvGraphicFramePr>
            <a:graphicFrameLocks noChangeAspect="1"/>
          </p:cNvGraphicFramePr>
          <p:nvPr/>
        </p:nvGraphicFramePr>
        <p:xfrm>
          <a:off x="3276600" y="3263899"/>
          <a:ext cx="2459705" cy="1003301"/>
        </p:xfrm>
        <a:graphic>
          <a:graphicData uri="http://schemas.openxmlformats.org/presentationml/2006/ole">
            <p:oleObj spid="_x0000_s32771" name="Equation" r:id="rId4" imgW="965160" imgH="393480" progId="Equation.3">
              <p:embed/>
            </p:oleObj>
          </a:graphicData>
        </a:graphic>
      </p:graphicFrame>
      <p:sp>
        <p:nvSpPr>
          <p:cNvPr id="9" name="TextBox 8"/>
          <p:cNvSpPr txBox="1"/>
          <p:nvPr/>
        </p:nvSpPr>
        <p:spPr>
          <a:xfrm>
            <a:off x="1295400" y="4338935"/>
            <a:ext cx="23622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So, we have,</a:t>
            </a:r>
            <a:endParaRPr lang="en-US" sz="2400" dirty="0">
              <a:latin typeface="Times New Roman" pitchFamily="18" charset="0"/>
              <a:cs typeface="Times New Roman" pitchFamily="18" charset="0"/>
            </a:endParaRPr>
          </a:p>
        </p:txBody>
      </p:sp>
      <p:graphicFrame>
        <p:nvGraphicFramePr>
          <p:cNvPr id="32773" name="Object 5"/>
          <p:cNvGraphicFramePr>
            <a:graphicFrameLocks noChangeAspect="1"/>
          </p:cNvGraphicFramePr>
          <p:nvPr/>
        </p:nvGraphicFramePr>
        <p:xfrm>
          <a:off x="3205079" y="4864100"/>
          <a:ext cx="3271921" cy="698500"/>
        </p:xfrm>
        <a:graphic>
          <a:graphicData uri="http://schemas.openxmlformats.org/presentationml/2006/ole">
            <p:oleObj spid="_x0000_s32773" name="Equation" r:id="rId5" imgW="1130040" imgH="241200" progId="Equation.3">
              <p:embed/>
            </p:oleObj>
          </a:graphicData>
        </a:graphic>
      </p:graphicFrame>
      <p:sp>
        <p:nvSpPr>
          <p:cNvPr id="11" name="TextBox 10"/>
          <p:cNvSpPr txBox="1"/>
          <p:nvPr/>
        </p:nvSpPr>
        <p:spPr>
          <a:xfrm>
            <a:off x="838200" y="5715000"/>
            <a:ext cx="8001000"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Since, m, </a:t>
            </a:r>
            <a:r>
              <a:rPr lang="el-GR" sz="2400" dirty="0" smtClean="0">
                <a:latin typeface="Times New Roman" pitchFamily="18" charset="0"/>
                <a:cs typeface="Times New Roman" pitchFamily="18" charset="0"/>
              </a:rPr>
              <a:t>ω</a:t>
            </a:r>
            <a:r>
              <a:rPr lang="en-US" sz="2400" dirty="0" smtClean="0">
                <a:latin typeface="Times New Roman" pitchFamily="18" charset="0"/>
                <a:cs typeface="Times New Roman" pitchFamily="18" charset="0"/>
              </a:rPr>
              <a:t> and r constant for particle executing SHM, the total energy is always constant.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2773"/>
                                        </p:tgtEl>
                                        <p:attrNameLst>
                                          <p:attrName>style.visibility</p:attrName>
                                        </p:attrNameLst>
                                      </p:cBhvr>
                                      <p:to>
                                        <p:strVal val="visible"/>
                                      </p:to>
                                    </p:set>
                                    <p:anim calcmode="lin" valueType="num">
                                      <p:cBhvr additive="base">
                                        <p:cTn id="37" dur="500" fill="hold"/>
                                        <p:tgtEl>
                                          <p:spTgt spid="32773"/>
                                        </p:tgtEl>
                                        <p:attrNameLst>
                                          <p:attrName>ppt_x</p:attrName>
                                        </p:attrNameLst>
                                      </p:cBhvr>
                                      <p:tavLst>
                                        <p:tav tm="0">
                                          <p:val>
                                            <p:strVal val="#ppt_x"/>
                                          </p:val>
                                        </p:tav>
                                        <p:tav tm="100000">
                                          <p:val>
                                            <p:strVal val="#ppt_x"/>
                                          </p:val>
                                        </p:tav>
                                      </p:tavLst>
                                    </p:anim>
                                    <p:anim calcmode="lin" valueType="num">
                                      <p:cBhvr additive="base">
                                        <p:cTn id="38" dur="500" fill="hold"/>
                                        <p:tgtEl>
                                          <p:spTgt spid="3277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228600"/>
            <a:ext cx="71628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Case-1: When particle is at mean position, y=0. so,</a:t>
            </a:r>
            <a:endParaRPr lang="en-US" sz="2400" dirty="0">
              <a:latin typeface="Times New Roman" pitchFamily="18" charset="0"/>
              <a:cs typeface="Times New Roman" pitchFamily="18" charset="0"/>
            </a:endParaRPr>
          </a:p>
        </p:txBody>
      </p:sp>
      <p:graphicFrame>
        <p:nvGraphicFramePr>
          <p:cNvPr id="5" name="Object 4"/>
          <p:cNvGraphicFramePr>
            <a:graphicFrameLocks noChangeAspect="1"/>
          </p:cNvGraphicFramePr>
          <p:nvPr/>
        </p:nvGraphicFramePr>
        <p:xfrm>
          <a:off x="2971800" y="914400"/>
          <a:ext cx="4581423" cy="1339850"/>
        </p:xfrm>
        <a:graphic>
          <a:graphicData uri="http://schemas.openxmlformats.org/presentationml/2006/ole">
            <p:oleObj spid="_x0000_s33794" name="Equation" r:id="rId3" imgW="1346040" imgH="393480" progId="Equation.3">
              <p:embed/>
            </p:oleObj>
          </a:graphicData>
        </a:graphic>
      </p:graphicFrame>
      <p:sp>
        <p:nvSpPr>
          <p:cNvPr id="6" name="TextBox 5"/>
          <p:cNvSpPr txBox="1"/>
          <p:nvPr/>
        </p:nvSpPr>
        <p:spPr>
          <a:xfrm>
            <a:off x="1447800" y="2357735"/>
            <a:ext cx="28956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And , </a:t>
            </a:r>
            <a:endParaRPr lang="en-US" sz="2400" dirty="0">
              <a:latin typeface="Times New Roman" pitchFamily="18" charset="0"/>
              <a:cs typeface="Times New Roman" pitchFamily="18" charset="0"/>
            </a:endParaRPr>
          </a:p>
        </p:txBody>
      </p:sp>
      <p:graphicFrame>
        <p:nvGraphicFramePr>
          <p:cNvPr id="7" name="Object 6"/>
          <p:cNvGraphicFramePr>
            <a:graphicFrameLocks noChangeAspect="1"/>
          </p:cNvGraphicFramePr>
          <p:nvPr/>
        </p:nvGraphicFramePr>
        <p:xfrm>
          <a:off x="4114800" y="3321050"/>
          <a:ext cx="914400" cy="215900"/>
        </p:xfrm>
        <a:graphic>
          <a:graphicData uri="http://schemas.openxmlformats.org/presentationml/2006/ole">
            <p:oleObj spid="_x0000_s33795" name="Equation" r:id="rId4" imgW="914400" imgH="215640" progId="Equation.3">
              <p:embed/>
            </p:oleObj>
          </a:graphicData>
        </a:graphic>
      </p:graphicFrame>
      <p:graphicFrame>
        <p:nvGraphicFramePr>
          <p:cNvPr id="8" name="Object 7"/>
          <p:cNvGraphicFramePr>
            <a:graphicFrameLocks noChangeAspect="1"/>
          </p:cNvGraphicFramePr>
          <p:nvPr/>
        </p:nvGraphicFramePr>
        <p:xfrm>
          <a:off x="3534492" y="2971800"/>
          <a:ext cx="3689554" cy="1447800"/>
        </p:xfrm>
        <a:graphic>
          <a:graphicData uri="http://schemas.openxmlformats.org/presentationml/2006/ole">
            <p:oleObj spid="_x0000_s33796" name="Equation" r:id="rId5" imgW="1002960" imgH="393480" progId="Equation.3">
              <p:embed/>
            </p:oleObj>
          </a:graphicData>
        </a:graphic>
      </p:graphicFrame>
      <p:sp>
        <p:nvSpPr>
          <p:cNvPr id="9" name="TextBox 8"/>
          <p:cNvSpPr txBox="1"/>
          <p:nvPr/>
        </p:nvSpPr>
        <p:spPr>
          <a:xfrm>
            <a:off x="381000" y="4872335"/>
            <a:ext cx="8915400" cy="461665"/>
          </a:xfrm>
          <a:prstGeom prst="rect">
            <a:avLst/>
          </a:prstGeom>
          <a:solidFill>
            <a:schemeClr val="tx2">
              <a:lumMod val="20000"/>
              <a:lumOff val="80000"/>
            </a:schemeClr>
          </a:solidFill>
          <a:ln>
            <a:solidFill>
              <a:srgbClr val="FF0000"/>
            </a:solidFill>
          </a:ln>
        </p:spPr>
        <p:txBody>
          <a:bodyPr wrap="square" rtlCol="0">
            <a:spAutoFit/>
          </a:bodyPr>
          <a:lstStyle/>
          <a:p>
            <a:r>
              <a:rPr lang="en-US" sz="2400" dirty="0" smtClean="0">
                <a:latin typeface="Times New Roman" pitchFamily="18" charset="0"/>
                <a:cs typeface="Times New Roman" pitchFamily="18" charset="0"/>
              </a:rPr>
              <a:t>So total energy here is equal to the maximum value of kinetic energy.</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304800"/>
            <a:ext cx="77724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Case-ii: When particle is at extreme position, y=r. so,</a:t>
            </a:r>
            <a:endParaRPr lang="en-US" sz="2400" dirty="0">
              <a:latin typeface="Times New Roman" pitchFamily="18" charset="0"/>
              <a:cs typeface="Times New Roman" pitchFamily="18" charset="0"/>
            </a:endParaRPr>
          </a:p>
        </p:txBody>
      </p:sp>
      <p:graphicFrame>
        <p:nvGraphicFramePr>
          <p:cNvPr id="5" name="Object 4"/>
          <p:cNvGraphicFramePr>
            <a:graphicFrameLocks noChangeAspect="1"/>
          </p:cNvGraphicFramePr>
          <p:nvPr/>
        </p:nvGraphicFramePr>
        <p:xfrm>
          <a:off x="3067184" y="1003300"/>
          <a:ext cx="3028816" cy="1435100"/>
        </p:xfrm>
        <a:graphic>
          <a:graphicData uri="http://schemas.openxmlformats.org/presentationml/2006/ole">
            <p:oleObj spid="_x0000_s34818" name="Equation" r:id="rId3" imgW="977760" imgH="583920" progId="Equation.3">
              <p:embed/>
            </p:oleObj>
          </a:graphicData>
        </a:graphic>
      </p:graphicFrame>
      <p:sp>
        <p:nvSpPr>
          <p:cNvPr id="6" name="TextBox 5"/>
          <p:cNvSpPr txBox="1"/>
          <p:nvPr/>
        </p:nvSpPr>
        <p:spPr>
          <a:xfrm>
            <a:off x="1143000" y="2895600"/>
            <a:ext cx="7391400" cy="461665"/>
          </a:xfrm>
          <a:prstGeom prst="rect">
            <a:avLst/>
          </a:prstGeom>
          <a:solidFill>
            <a:schemeClr val="tx2">
              <a:lumMod val="20000"/>
              <a:lumOff val="80000"/>
            </a:schemeClr>
          </a:solidFill>
          <a:ln>
            <a:solidFill>
              <a:srgbClr val="C00000"/>
            </a:solidFill>
          </a:ln>
        </p:spPr>
        <p:txBody>
          <a:bodyPr wrap="square" rtlCol="0">
            <a:spAutoFit/>
          </a:bodyPr>
          <a:lstStyle/>
          <a:p>
            <a:r>
              <a:rPr lang="en-US" sz="2400" dirty="0" smtClean="0">
                <a:latin typeface="Times New Roman" pitchFamily="18" charset="0"/>
                <a:cs typeface="Times New Roman" pitchFamily="18" charset="0"/>
              </a:rPr>
              <a:t>Therefore, total energy is equal to maximum value of P.E.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download (1).png"/>
          <p:cNvPicPr>
            <a:picLocks noChangeAspect="1"/>
          </p:cNvPicPr>
          <p:nvPr/>
        </p:nvPicPr>
        <p:blipFill>
          <a:blip r:embed="rId2"/>
          <a:stretch>
            <a:fillRect/>
          </a:stretch>
        </p:blipFill>
        <p:spPr>
          <a:xfrm>
            <a:off x="1066800" y="297573"/>
            <a:ext cx="6781800" cy="625562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002060"/>
                </a:solidFill>
                <a:latin typeface="Times New Roman" pitchFamily="18" charset="0"/>
                <a:cs typeface="Times New Roman" pitchFamily="18" charset="0"/>
              </a:rPr>
              <a:t>The nature of the graph for the variation of kinetic and potential energy as a function of displacement from mean position is shown in the fig in previous slide.</a:t>
            </a:r>
          </a:p>
          <a:p>
            <a:r>
              <a:rPr lang="en-US" dirty="0" smtClean="0">
                <a:solidFill>
                  <a:srgbClr val="C00000"/>
                </a:solidFill>
                <a:latin typeface="Times New Roman" pitchFamily="18" charset="0"/>
                <a:cs typeface="Times New Roman" pitchFamily="18" charset="0"/>
              </a:rPr>
              <a:t>From the graph, we can see that the K.E. at mean position has max value and on moving from mean position, its value goes on decreasing and finally becomes zero for position of maximum displacement i.e. at y=r.</a:t>
            </a:r>
            <a:endParaRPr lang="en-US" dirty="0">
              <a:solidFill>
                <a:srgbClr val="C00000"/>
              </a:solidFill>
              <a:latin typeface="Times New Roman" pitchFamily="18" charset="0"/>
              <a:cs typeface="Times New Roman" pitchFamily="18" charset="0"/>
            </a:endParaRPr>
          </a:p>
        </p:txBody>
      </p:sp>
      <p:sp>
        <p:nvSpPr>
          <p:cNvPr id="4" name="Rectangle 3"/>
          <p:cNvSpPr/>
          <p:nvPr/>
        </p:nvSpPr>
        <p:spPr>
          <a:xfrm>
            <a:off x="850051" y="295870"/>
            <a:ext cx="7443897"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Explanation of the graph:</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solidFill>
                  <a:srgbClr val="002060"/>
                </a:solidFill>
                <a:latin typeface="Times New Roman" pitchFamily="18" charset="0"/>
                <a:cs typeface="Times New Roman" pitchFamily="18" charset="0"/>
              </a:rPr>
              <a:t>Similarly, the P.E. at mean position is always zero but as the displacement of particle from mean position increases, the P.E. goes on increasing and it becomes max at the position of max displacement i.e. at y=r, P.E.=maximum.</a:t>
            </a:r>
          </a:p>
          <a:p>
            <a:r>
              <a:rPr lang="en-US" dirty="0" smtClean="0">
                <a:solidFill>
                  <a:srgbClr val="C00000"/>
                </a:solidFill>
                <a:latin typeface="Times New Roman" pitchFamily="18" charset="0"/>
                <a:cs typeface="Times New Roman" pitchFamily="18" charset="0"/>
              </a:rPr>
              <a:t>But at all position, the total energy is always constant which is given by sum of kinetic and potential energy.</a:t>
            </a:r>
            <a:endParaRPr lang="en-US"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9057" y="228600"/>
            <a:ext cx="580588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Oscillatory motion:</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TextBox 5"/>
          <p:cNvSpPr txBox="1"/>
          <p:nvPr/>
        </p:nvSpPr>
        <p:spPr>
          <a:xfrm>
            <a:off x="762000" y="1143000"/>
            <a:ext cx="8763000" cy="1569660"/>
          </a:xfrm>
          <a:prstGeom prst="rect">
            <a:avLst/>
          </a:prstGeom>
          <a:noFill/>
        </p:spPr>
        <p:txBody>
          <a:bodyPr wrap="square" rtlCol="0">
            <a:spAutoFit/>
          </a:bodyPr>
          <a:lstStyle/>
          <a:p>
            <a:r>
              <a:rPr lang="en-US" sz="2400" b="1" dirty="0" smtClean="0">
                <a:solidFill>
                  <a:srgbClr val="00B050"/>
                </a:solidFill>
                <a:latin typeface="Times New Roman" pitchFamily="18" charset="0"/>
                <a:cs typeface="Times New Roman" pitchFamily="18" charset="0"/>
              </a:rPr>
              <a:t>There are mainly three types of the oscillatory motion in nature:</a:t>
            </a:r>
          </a:p>
          <a:p>
            <a:pPr marL="571500" indent="-571500">
              <a:buAutoNum type="romanLcParenBoth"/>
            </a:pPr>
            <a:r>
              <a:rPr lang="en-US" sz="2400" b="1" dirty="0" smtClean="0">
                <a:solidFill>
                  <a:srgbClr val="C00000"/>
                </a:solidFill>
                <a:latin typeface="Times New Roman" pitchFamily="18" charset="0"/>
                <a:cs typeface="Times New Roman" pitchFamily="18" charset="0"/>
              </a:rPr>
              <a:t>Damped oscillation</a:t>
            </a:r>
          </a:p>
          <a:p>
            <a:pPr marL="571500" indent="-571500">
              <a:buAutoNum type="romanLcParenBoth"/>
            </a:pPr>
            <a:r>
              <a:rPr lang="en-US" sz="2400" b="1" dirty="0" smtClean="0">
                <a:solidFill>
                  <a:srgbClr val="C00000"/>
                </a:solidFill>
                <a:latin typeface="Times New Roman" pitchFamily="18" charset="0"/>
                <a:cs typeface="Times New Roman" pitchFamily="18" charset="0"/>
              </a:rPr>
              <a:t>Free oscillation</a:t>
            </a:r>
          </a:p>
          <a:p>
            <a:pPr marL="571500" indent="-571500">
              <a:buAutoNum type="romanLcParenBoth"/>
            </a:pPr>
            <a:r>
              <a:rPr lang="en-US" sz="2400" b="1" dirty="0" smtClean="0">
                <a:solidFill>
                  <a:srgbClr val="C00000"/>
                </a:solidFill>
                <a:latin typeface="Times New Roman" pitchFamily="18" charset="0"/>
                <a:cs typeface="Times New Roman" pitchFamily="18" charset="0"/>
              </a:rPr>
              <a:t>Forced oscillation</a:t>
            </a:r>
            <a:endParaRPr lang="en-US" sz="2400" b="1" dirty="0">
              <a:solidFill>
                <a:srgbClr val="C00000"/>
              </a:solidFill>
              <a:latin typeface="Times New Roman" pitchFamily="18" charset="0"/>
              <a:cs typeface="Times New Roman" pitchFamily="18" charset="0"/>
            </a:endParaRPr>
          </a:p>
        </p:txBody>
      </p:sp>
      <p:sp>
        <p:nvSpPr>
          <p:cNvPr id="7" name="TextBox 6"/>
          <p:cNvSpPr txBox="1"/>
          <p:nvPr/>
        </p:nvSpPr>
        <p:spPr>
          <a:xfrm>
            <a:off x="762000" y="2971800"/>
            <a:ext cx="8229600" cy="3046988"/>
          </a:xfrm>
          <a:prstGeom prst="rect">
            <a:avLst/>
          </a:prstGeom>
          <a:noFill/>
        </p:spPr>
        <p:txBody>
          <a:bodyPr wrap="square" rtlCol="0">
            <a:spAutoFit/>
          </a:bodyPr>
          <a:lstStyle/>
          <a:p>
            <a:r>
              <a:rPr lang="en-US" sz="2400" b="1" u="sng" dirty="0" smtClean="0">
                <a:solidFill>
                  <a:srgbClr val="FF0000"/>
                </a:solidFill>
                <a:latin typeface="Times New Roman" pitchFamily="18" charset="0"/>
                <a:cs typeface="Times New Roman" pitchFamily="18" charset="0"/>
              </a:rPr>
              <a:t>(</a:t>
            </a:r>
            <a:r>
              <a:rPr lang="en-US" sz="2400" b="1" u="sng" dirty="0" err="1" smtClean="0">
                <a:solidFill>
                  <a:srgbClr val="FF0000"/>
                </a:solidFill>
                <a:latin typeface="Times New Roman" pitchFamily="18" charset="0"/>
                <a:cs typeface="Times New Roman" pitchFamily="18" charset="0"/>
              </a:rPr>
              <a:t>i</a:t>
            </a:r>
            <a:r>
              <a:rPr lang="en-US" sz="2400" b="1" u="sng" dirty="0" smtClean="0">
                <a:solidFill>
                  <a:srgbClr val="FF0000"/>
                </a:solidFill>
                <a:latin typeface="Times New Roman" pitchFamily="18" charset="0"/>
                <a:cs typeface="Times New Roman" pitchFamily="18" charset="0"/>
              </a:rPr>
              <a:t>) Damped oscillation: </a:t>
            </a:r>
            <a:r>
              <a:rPr lang="en-US" sz="2400" b="1" i="1" dirty="0" smtClean="0">
                <a:solidFill>
                  <a:srgbClr val="002060"/>
                </a:solidFill>
                <a:latin typeface="Times New Roman" pitchFamily="18" charset="0"/>
                <a:cs typeface="Times New Roman" pitchFamily="18" charset="0"/>
              </a:rPr>
              <a:t>There are different kinds of dissipative forces acting on the oscillatory motion which are responsible for energy loss during motion of system. Examples of such forces are frictional force, viscous force etc and these forces offer resistance to the motion. Due to these forces, there is gradual decrease in energy of the motion so that system vibrates with gradually decreasing amplitude and it finally comes to rest . Such motion are called the damped oscillation.</a:t>
            </a:r>
            <a:endParaRPr lang="en-US" sz="2400" b="1" i="1"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 calcmode="lin" valueType="num">
                                      <p:cBhvr additive="base">
                                        <p:cTn id="3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191869"/>
            <a:ext cx="7543800" cy="646331"/>
          </a:xfrm>
          <a:prstGeom prst="rect">
            <a:avLst/>
          </a:prstGeom>
          <a:noFill/>
        </p:spPr>
        <p:txBody>
          <a:bodyPr wrap="square" rtlCol="0">
            <a:spAutoFit/>
          </a:bodyPr>
          <a:lstStyle/>
          <a:p>
            <a:r>
              <a:rPr lang="en-US" dirty="0" smtClean="0"/>
              <a:t>Now, if ‘</a:t>
            </a:r>
            <a:r>
              <a:rPr lang="en-US" b="1" dirty="0" smtClean="0"/>
              <a:t>a’</a:t>
            </a:r>
            <a:r>
              <a:rPr lang="en-US" dirty="0" smtClean="0"/>
              <a:t> be the acceleration produced on the system due to restoring force, then</a:t>
            </a:r>
            <a:endParaRPr lang="en-US" dirty="0"/>
          </a:p>
        </p:txBody>
      </p:sp>
      <p:graphicFrame>
        <p:nvGraphicFramePr>
          <p:cNvPr id="7" name="Object 6"/>
          <p:cNvGraphicFramePr>
            <a:graphicFrameLocks noChangeAspect="1"/>
          </p:cNvGraphicFramePr>
          <p:nvPr/>
        </p:nvGraphicFramePr>
        <p:xfrm>
          <a:off x="2514600" y="685800"/>
          <a:ext cx="990600" cy="346710"/>
        </p:xfrm>
        <a:graphic>
          <a:graphicData uri="http://schemas.openxmlformats.org/presentationml/2006/ole">
            <p:oleObj spid="_x0000_s2050" name="Equation" r:id="rId3" imgW="507960" imgH="177480" progId="Equation.3">
              <p:embed/>
            </p:oleObj>
          </a:graphicData>
        </a:graphic>
      </p:graphicFrame>
      <p:sp>
        <p:nvSpPr>
          <p:cNvPr id="8" name="TextBox 7"/>
          <p:cNvSpPr txBox="1"/>
          <p:nvPr/>
        </p:nvSpPr>
        <p:spPr>
          <a:xfrm>
            <a:off x="4572000" y="685800"/>
            <a:ext cx="3581400" cy="381000"/>
          </a:xfrm>
          <a:prstGeom prst="rect">
            <a:avLst/>
          </a:prstGeom>
          <a:noFill/>
        </p:spPr>
        <p:txBody>
          <a:bodyPr wrap="square" rtlCol="0">
            <a:spAutoFit/>
          </a:bodyPr>
          <a:lstStyle/>
          <a:p>
            <a:r>
              <a:rPr lang="en-US" dirty="0" smtClean="0"/>
              <a:t>………….(ii)</a:t>
            </a:r>
            <a:endParaRPr lang="en-US" dirty="0"/>
          </a:p>
        </p:txBody>
      </p:sp>
      <p:sp>
        <p:nvSpPr>
          <p:cNvPr id="9" name="TextBox 8"/>
          <p:cNvSpPr txBox="1"/>
          <p:nvPr/>
        </p:nvSpPr>
        <p:spPr>
          <a:xfrm>
            <a:off x="1447800" y="1219200"/>
            <a:ext cx="4648200" cy="369332"/>
          </a:xfrm>
          <a:prstGeom prst="rect">
            <a:avLst/>
          </a:prstGeom>
          <a:noFill/>
        </p:spPr>
        <p:txBody>
          <a:bodyPr wrap="square" rtlCol="0">
            <a:spAutoFit/>
          </a:bodyPr>
          <a:lstStyle/>
          <a:p>
            <a:r>
              <a:rPr lang="en-US" dirty="0" smtClean="0"/>
              <a:t>So, from eq. (</a:t>
            </a:r>
            <a:r>
              <a:rPr lang="en-US" dirty="0" err="1" smtClean="0"/>
              <a:t>i</a:t>
            </a:r>
            <a:r>
              <a:rPr lang="en-US" dirty="0" smtClean="0"/>
              <a:t>) &amp; (ii), we get,</a:t>
            </a:r>
            <a:endParaRPr lang="en-US" dirty="0"/>
          </a:p>
        </p:txBody>
      </p:sp>
      <p:graphicFrame>
        <p:nvGraphicFramePr>
          <p:cNvPr id="10" name="Object 9"/>
          <p:cNvGraphicFramePr>
            <a:graphicFrameLocks noChangeAspect="1"/>
          </p:cNvGraphicFramePr>
          <p:nvPr/>
        </p:nvGraphicFramePr>
        <p:xfrm>
          <a:off x="2514600" y="1676400"/>
          <a:ext cx="1308100" cy="1255776"/>
        </p:xfrm>
        <a:graphic>
          <a:graphicData uri="http://schemas.openxmlformats.org/presentationml/2006/ole">
            <p:oleObj spid="_x0000_s2051" name="Equation" r:id="rId4" imgW="634680" imgH="609480" progId="Equation.3">
              <p:embed/>
            </p:oleObj>
          </a:graphicData>
        </a:graphic>
      </p:graphicFrame>
      <p:sp>
        <p:nvSpPr>
          <p:cNvPr id="11" name="TextBox 10"/>
          <p:cNvSpPr txBox="1"/>
          <p:nvPr/>
        </p:nvSpPr>
        <p:spPr>
          <a:xfrm>
            <a:off x="1905000" y="2362200"/>
            <a:ext cx="533400" cy="369332"/>
          </a:xfrm>
          <a:prstGeom prst="rect">
            <a:avLst/>
          </a:prstGeom>
          <a:noFill/>
        </p:spPr>
        <p:txBody>
          <a:bodyPr wrap="square" rtlCol="0">
            <a:spAutoFit/>
          </a:bodyPr>
          <a:lstStyle/>
          <a:p>
            <a:r>
              <a:rPr lang="en-US" dirty="0" smtClean="0"/>
              <a:t>Or,</a:t>
            </a:r>
            <a:endParaRPr lang="en-US" dirty="0"/>
          </a:p>
        </p:txBody>
      </p:sp>
      <p:sp>
        <p:nvSpPr>
          <p:cNvPr id="12" name="TextBox 11"/>
          <p:cNvSpPr txBox="1"/>
          <p:nvPr/>
        </p:nvSpPr>
        <p:spPr>
          <a:xfrm>
            <a:off x="4648200" y="2286000"/>
            <a:ext cx="2590800" cy="369332"/>
          </a:xfrm>
          <a:prstGeom prst="rect">
            <a:avLst/>
          </a:prstGeom>
          <a:noFill/>
        </p:spPr>
        <p:txBody>
          <a:bodyPr wrap="square" rtlCol="0">
            <a:spAutoFit/>
          </a:bodyPr>
          <a:lstStyle/>
          <a:p>
            <a:r>
              <a:rPr lang="en-US" dirty="0" smtClean="0"/>
              <a:t>……………….(iii)</a:t>
            </a:r>
            <a:endParaRPr lang="en-US" dirty="0"/>
          </a:p>
        </p:txBody>
      </p:sp>
      <p:sp>
        <p:nvSpPr>
          <p:cNvPr id="13" name="TextBox 12"/>
          <p:cNvSpPr txBox="1"/>
          <p:nvPr/>
        </p:nvSpPr>
        <p:spPr>
          <a:xfrm>
            <a:off x="1219200" y="4038600"/>
            <a:ext cx="1676400" cy="369332"/>
          </a:xfrm>
          <a:prstGeom prst="rect">
            <a:avLst/>
          </a:prstGeom>
          <a:noFill/>
        </p:spPr>
        <p:txBody>
          <a:bodyPr wrap="square" rtlCol="0">
            <a:spAutoFit/>
          </a:bodyPr>
          <a:lstStyle/>
          <a:p>
            <a:r>
              <a:rPr lang="en-US" dirty="0" smtClean="0"/>
              <a:t>Now,</a:t>
            </a:r>
            <a:endParaRPr lang="en-US" dirty="0"/>
          </a:p>
        </p:txBody>
      </p:sp>
      <p:sp>
        <p:nvSpPr>
          <p:cNvPr id="14" name="TextBox 13"/>
          <p:cNvSpPr txBox="1"/>
          <p:nvPr/>
        </p:nvSpPr>
        <p:spPr>
          <a:xfrm>
            <a:off x="2133600" y="4278868"/>
            <a:ext cx="4419600" cy="369332"/>
          </a:xfrm>
          <a:prstGeom prst="rect">
            <a:avLst/>
          </a:prstGeom>
          <a:noFill/>
        </p:spPr>
        <p:txBody>
          <a:bodyPr wrap="square" rtlCol="0">
            <a:spAutoFit/>
          </a:bodyPr>
          <a:lstStyle/>
          <a:p>
            <a:r>
              <a:rPr lang="en-US" dirty="0" smtClean="0"/>
              <a:t>For simple harmonic motion, we have,</a:t>
            </a:r>
            <a:endParaRPr lang="en-US" dirty="0"/>
          </a:p>
        </p:txBody>
      </p:sp>
      <p:graphicFrame>
        <p:nvGraphicFramePr>
          <p:cNvPr id="15" name="Object 14"/>
          <p:cNvGraphicFramePr>
            <a:graphicFrameLocks noChangeAspect="1"/>
          </p:cNvGraphicFramePr>
          <p:nvPr/>
        </p:nvGraphicFramePr>
        <p:xfrm>
          <a:off x="2819400" y="4762500"/>
          <a:ext cx="1435100" cy="495300"/>
        </p:xfrm>
        <a:graphic>
          <a:graphicData uri="http://schemas.openxmlformats.org/presentationml/2006/ole">
            <p:oleObj spid="_x0000_s2052" name="Equation" r:id="rId5" imgW="736560" imgH="228600" progId="Equation.3">
              <p:embed/>
            </p:oleObj>
          </a:graphicData>
        </a:graphic>
      </p:graphicFrame>
      <p:sp>
        <p:nvSpPr>
          <p:cNvPr id="16" name="TextBox 15"/>
          <p:cNvSpPr txBox="1"/>
          <p:nvPr/>
        </p:nvSpPr>
        <p:spPr>
          <a:xfrm>
            <a:off x="5029200" y="4888468"/>
            <a:ext cx="2590800" cy="369332"/>
          </a:xfrm>
          <a:prstGeom prst="rect">
            <a:avLst/>
          </a:prstGeom>
          <a:noFill/>
        </p:spPr>
        <p:txBody>
          <a:bodyPr wrap="square" rtlCol="0">
            <a:spAutoFit/>
          </a:bodyPr>
          <a:lstStyle/>
          <a:p>
            <a:r>
              <a:rPr lang="en-US" dirty="0" smtClean="0"/>
              <a:t>………………(iv)</a:t>
            </a:r>
            <a:endParaRPr lang="en-US" dirty="0"/>
          </a:p>
        </p:txBody>
      </p:sp>
      <p:sp>
        <p:nvSpPr>
          <p:cNvPr id="17" name="TextBox 16"/>
          <p:cNvSpPr txBox="1"/>
          <p:nvPr/>
        </p:nvSpPr>
        <p:spPr>
          <a:xfrm>
            <a:off x="1828800" y="5257800"/>
            <a:ext cx="5715000" cy="369332"/>
          </a:xfrm>
          <a:prstGeom prst="rect">
            <a:avLst/>
          </a:prstGeom>
          <a:noFill/>
        </p:spPr>
        <p:txBody>
          <a:bodyPr wrap="square" rtlCol="0">
            <a:spAutoFit/>
          </a:bodyPr>
          <a:lstStyle/>
          <a:p>
            <a:r>
              <a:rPr lang="en-US" dirty="0" smtClean="0"/>
              <a:t>Where, y is displacement of particle from mean position.</a:t>
            </a:r>
            <a:endParaRPr lang="en-US" dirty="0"/>
          </a:p>
        </p:txBody>
      </p:sp>
      <p:sp>
        <p:nvSpPr>
          <p:cNvPr id="18" name="TextBox 17"/>
          <p:cNvSpPr txBox="1"/>
          <p:nvPr/>
        </p:nvSpPr>
        <p:spPr>
          <a:xfrm>
            <a:off x="1600200" y="5802868"/>
            <a:ext cx="4191000" cy="369332"/>
          </a:xfrm>
          <a:prstGeom prst="rect">
            <a:avLst/>
          </a:prstGeom>
          <a:noFill/>
        </p:spPr>
        <p:txBody>
          <a:bodyPr wrap="square" rtlCol="0">
            <a:spAutoFit/>
          </a:bodyPr>
          <a:lstStyle/>
          <a:p>
            <a:r>
              <a:rPr lang="en-US" dirty="0" smtClean="0"/>
              <a:t>Comparing (iii) &amp; (iv), we get,</a:t>
            </a:r>
            <a:endParaRPr lang="en-US" dirty="0"/>
          </a:p>
        </p:txBody>
      </p:sp>
      <p:sp>
        <p:nvSpPr>
          <p:cNvPr id="20" name="TextBox 19"/>
          <p:cNvSpPr txBox="1"/>
          <p:nvPr/>
        </p:nvSpPr>
        <p:spPr>
          <a:xfrm>
            <a:off x="762000" y="3039070"/>
            <a:ext cx="8229600" cy="923330"/>
          </a:xfrm>
          <a:prstGeom prst="rect">
            <a:avLst/>
          </a:prstGeom>
          <a:noFill/>
        </p:spPr>
        <p:txBody>
          <a:bodyPr wrap="square" rtlCol="0">
            <a:spAutoFit/>
          </a:bodyPr>
          <a:lstStyle/>
          <a:p>
            <a:r>
              <a:rPr lang="en-US" dirty="0" smtClean="0"/>
              <a:t>From (iii), we see that acceleration is directly proportional to displacement and is directed towards the mean position, therefore motion of spring in horizontal plane is Simple harmonic in nature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237"/>
            <a:ext cx="8229600" cy="6354763"/>
          </a:xfrm>
        </p:spPr>
        <p:txBody>
          <a:bodyPr>
            <a:normAutofit fontScale="92500" lnSpcReduction="10000"/>
          </a:bodyPr>
          <a:lstStyle/>
          <a:p>
            <a:pPr>
              <a:buNone/>
            </a:pPr>
            <a:r>
              <a:rPr lang="en-US" sz="2400" b="1" u="sng" dirty="0" smtClean="0">
                <a:solidFill>
                  <a:srgbClr val="FF0000"/>
                </a:solidFill>
                <a:latin typeface="Times New Roman" pitchFamily="18" charset="0"/>
                <a:cs typeface="Times New Roman" pitchFamily="18" charset="0"/>
              </a:rPr>
              <a:t>(ii)Free oscillation: </a:t>
            </a:r>
            <a:r>
              <a:rPr lang="en-US" sz="2400" b="1" i="1" dirty="0" smtClean="0">
                <a:solidFill>
                  <a:srgbClr val="002060"/>
                </a:solidFill>
                <a:latin typeface="Times New Roman" pitchFamily="18" charset="0"/>
                <a:cs typeface="Times New Roman" pitchFamily="18" charset="0"/>
              </a:rPr>
              <a:t>when any system is displaced from the mean position by certain initial energy and then released then it starts to oscillate freely with natural frequency and with constant amplitude. This type of motion in which there are no any energy dissipating forces acting on the system so that body oscillate with its natural frequency is called the free oscillation.</a:t>
            </a:r>
          </a:p>
          <a:p>
            <a:pPr>
              <a:buNone/>
            </a:pPr>
            <a:endParaRPr lang="en-US" sz="2400" b="1" u="sng" dirty="0" smtClean="0">
              <a:solidFill>
                <a:srgbClr val="FF0000"/>
              </a:solidFill>
              <a:latin typeface="Times New Roman" pitchFamily="18" charset="0"/>
              <a:cs typeface="Times New Roman" pitchFamily="18" charset="0"/>
            </a:endParaRPr>
          </a:p>
          <a:p>
            <a:pPr>
              <a:buNone/>
            </a:pPr>
            <a:r>
              <a:rPr lang="en-US" sz="2400" b="1" u="sng" dirty="0" smtClean="0">
                <a:solidFill>
                  <a:srgbClr val="FF0000"/>
                </a:solidFill>
                <a:latin typeface="Times New Roman" pitchFamily="18" charset="0"/>
                <a:cs typeface="Times New Roman" pitchFamily="18" charset="0"/>
              </a:rPr>
              <a:t>(iii) Forced oscillation: </a:t>
            </a:r>
            <a:r>
              <a:rPr lang="en-US" sz="2400" b="1" i="1" dirty="0" smtClean="0">
                <a:solidFill>
                  <a:srgbClr val="002060"/>
                </a:solidFill>
                <a:latin typeface="Times New Roman" pitchFamily="18" charset="0"/>
                <a:cs typeface="Times New Roman" pitchFamily="18" charset="0"/>
              </a:rPr>
              <a:t>If the body is set into oscillatory motion by the constant periodic force having frequency other than natural frequency of oscillation then such type of motion are called the forced oscillation.</a:t>
            </a:r>
          </a:p>
          <a:p>
            <a:pPr>
              <a:buNone/>
            </a:pPr>
            <a:endParaRPr lang="en-US" sz="2400" b="1" i="1" u="sng" dirty="0" smtClean="0">
              <a:solidFill>
                <a:srgbClr val="002060"/>
              </a:solidFill>
              <a:latin typeface="Times New Roman" pitchFamily="18" charset="0"/>
              <a:cs typeface="Times New Roman" pitchFamily="18" charset="0"/>
            </a:endParaRPr>
          </a:p>
          <a:p>
            <a:pPr algn="just">
              <a:buNone/>
            </a:pPr>
            <a:r>
              <a:rPr lang="en-US" sz="2800" i="1" dirty="0" smtClean="0">
                <a:solidFill>
                  <a:schemeClr val="tx2">
                    <a:lumMod val="50000"/>
                  </a:schemeClr>
                </a:solidFill>
                <a:latin typeface="Times New Roman" pitchFamily="18" charset="0"/>
                <a:cs typeface="Times New Roman" pitchFamily="18" charset="0"/>
              </a:rPr>
              <a:t>    During forced oscillation of the body, if the frequency of the applied periodic force matches with the natural frequency of the oscillation of that body, then at that condition, the body starts to oscillate with maximum amplitude and this phenomenon is called the </a:t>
            </a:r>
            <a:r>
              <a:rPr lang="en-US" sz="2800" b="1" i="1" dirty="0" smtClean="0">
                <a:solidFill>
                  <a:schemeClr val="tx2">
                    <a:lumMod val="50000"/>
                  </a:schemeClr>
                </a:solidFill>
                <a:latin typeface="Times New Roman" pitchFamily="18" charset="0"/>
                <a:cs typeface="Times New Roman" pitchFamily="18" charset="0"/>
              </a:rPr>
              <a:t>resonance</a:t>
            </a:r>
            <a:r>
              <a:rPr lang="en-US" sz="2800" i="1" dirty="0" smtClean="0">
                <a:solidFill>
                  <a:schemeClr val="tx2">
                    <a:lumMod val="50000"/>
                  </a:schemeClr>
                </a:solidFill>
                <a:latin typeface="Times New Roman" pitchFamily="18" charset="0"/>
                <a:cs typeface="Times New Roman" pitchFamily="18" charset="0"/>
              </a:rPr>
              <a:t>. This is the special case of forced vibration.</a:t>
            </a:r>
            <a:endParaRPr lang="en-US" sz="2800" dirty="0">
              <a:solidFill>
                <a:schemeClr val="tx2">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7400" y="316468"/>
            <a:ext cx="3429000" cy="369332"/>
          </a:xfrm>
          <a:prstGeom prst="rect">
            <a:avLst/>
          </a:prstGeom>
          <a:noFill/>
        </p:spPr>
        <p:txBody>
          <a:bodyPr wrap="square" rtlCol="0">
            <a:spAutoFit/>
          </a:bodyPr>
          <a:lstStyle/>
          <a:p>
            <a:r>
              <a:rPr lang="en-US" dirty="0" smtClean="0"/>
              <a:t>Comparing (iii) &amp; (iv), we get,</a:t>
            </a:r>
            <a:endParaRPr lang="en-US" dirty="0"/>
          </a:p>
        </p:txBody>
      </p:sp>
      <p:graphicFrame>
        <p:nvGraphicFramePr>
          <p:cNvPr id="5" name="Object 4"/>
          <p:cNvGraphicFramePr>
            <a:graphicFrameLocks noChangeAspect="1"/>
          </p:cNvGraphicFramePr>
          <p:nvPr/>
        </p:nvGraphicFramePr>
        <p:xfrm>
          <a:off x="3190875" y="655637"/>
          <a:ext cx="1455738" cy="1706563"/>
        </p:xfrm>
        <a:graphic>
          <a:graphicData uri="http://schemas.openxmlformats.org/presentationml/2006/ole">
            <p:oleObj spid="_x0000_s3074" name="Equation" r:id="rId3" imgW="736560" imgH="863280" progId="Equation.3">
              <p:embed/>
            </p:oleObj>
          </a:graphicData>
        </a:graphic>
      </p:graphicFrame>
      <p:sp>
        <p:nvSpPr>
          <p:cNvPr id="6" name="TextBox 5"/>
          <p:cNvSpPr txBox="1"/>
          <p:nvPr/>
        </p:nvSpPr>
        <p:spPr>
          <a:xfrm>
            <a:off x="5562600" y="838200"/>
            <a:ext cx="2590800" cy="369332"/>
          </a:xfrm>
          <a:prstGeom prst="rect">
            <a:avLst/>
          </a:prstGeom>
          <a:noFill/>
        </p:spPr>
        <p:txBody>
          <a:bodyPr wrap="square" rtlCol="0">
            <a:spAutoFit/>
          </a:bodyPr>
          <a:lstStyle/>
          <a:p>
            <a:r>
              <a:rPr lang="en-US" dirty="0" smtClean="0"/>
              <a:t>………….(v)</a:t>
            </a:r>
            <a:endParaRPr lang="en-US" dirty="0"/>
          </a:p>
        </p:txBody>
      </p:sp>
      <p:sp>
        <p:nvSpPr>
          <p:cNvPr id="7" name="TextBox 6"/>
          <p:cNvSpPr txBox="1"/>
          <p:nvPr/>
        </p:nvSpPr>
        <p:spPr>
          <a:xfrm>
            <a:off x="1295400" y="2450068"/>
            <a:ext cx="5638800" cy="369332"/>
          </a:xfrm>
          <a:prstGeom prst="rect">
            <a:avLst/>
          </a:prstGeom>
          <a:noFill/>
        </p:spPr>
        <p:txBody>
          <a:bodyPr wrap="square" rtlCol="0">
            <a:spAutoFit/>
          </a:bodyPr>
          <a:lstStyle/>
          <a:p>
            <a:r>
              <a:rPr lang="en-US" dirty="0" smtClean="0"/>
              <a:t>We know, time period of oscillation is,</a:t>
            </a:r>
            <a:endParaRPr lang="en-US" dirty="0"/>
          </a:p>
        </p:txBody>
      </p:sp>
      <p:graphicFrame>
        <p:nvGraphicFramePr>
          <p:cNvPr id="8" name="Object 7"/>
          <p:cNvGraphicFramePr>
            <a:graphicFrameLocks noChangeAspect="1"/>
          </p:cNvGraphicFramePr>
          <p:nvPr/>
        </p:nvGraphicFramePr>
        <p:xfrm>
          <a:off x="3733800" y="2819400"/>
          <a:ext cx="1295400" cy="1545390"/>
        </p:xfrm>
        <a:graphic>
          <a:graphicData uri="http://schemas.openxmlformats.org/presentationml/2006/ole">
            <p:oleObj spid="_x0000_s3075" name="Equation" r:id="rId4" imgW="723600" imgH="863280" progId="Equation.3">
              <p:embed/>
            </p:oleObj>
          </a:graphicData>
        </a:graphic>
      </p:graphicFrame>
      <p:sp>
        <p:nvSpPr>
          <p:cNvPr id="9" name="TextBox 8"/>
          <p:cNvSpPr txBox="1"/>
          <p:nvPr/>
        </p:nvSpPr>
        <p:spPr>
          <a:xfrm>
            <a:off x="5791200" y="3733800"/>
            <a:ext cx="1828800" cy="369332"/>
          </a:xfrm>
          <a:prstGeom prst="rect">
            <a:avLst/>
          </a:prstGeom>
          <a:noFill/>
        </p:spPr>
        <p:txBody>
          <a:bodyPr wrap="square" rtlCol="0">
            <a:spAutoFit/>
          </a:bodyPr>
          <a:lstStyle/>
          <a:p>
            <a:r>
              <a:rPr lang="en-US" dirty="0" smtClean="0"/>
              <a:t>……………(vi)</a:t>
            </a:r>
            <a:endParaRPr lang="en-US" dirty="0"/>
          </a:p>
        </p:txBody>
      </p:sp>
      <p:sp>
        <p:nvSpPr>
          <p:cNvPr id="10" name="TextBox 9"/>
          <p:cNvSpPr txBox="1"/>
          <p:nvPr/>
        </p:nvSpPr>
        <p:spPr>
          <a:xfrm>
            <a:off x="1371600" y="4715470"/>
            <a:ext cx="6858000" cy="923330"/>
          </a:xfrm>
          <a:prstGeom prst="rect">
            <a:avLst/>
          </a:prstGeom>
          <a:noFill/>
        </p:spPr>
        <p:txBody>
          <a:bodyPr wrap="square" rtlCol="0">
            <a:spAutoFit/>
          </a:bodyPr>
          <a:lstStyle/>
          <a:p>
            <a:r>
              <a:rPr lang="en-US" dirty="0" smtClean="0"/>
              <a:t>This gives the time period of oscillation for horizontal spring mass system. From (vi), we can see that time period of oscillation depends on the mass attached to spring.</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219200" y="316468"/>
          <a:ext cx="5562600"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2590800" y="5879068"/>
            <a:ext cx="4038600" cy="369332"/>
          </a:xfrm>
          <a:prstGeom prst="rect">
            <a:avLst/>
          </a:prstGeom>
          <a:solidFill>
            <a:srgbClr val="FFFF00"/>
          </a:solidFill>
        </p:spPr>
        <p:txBody>
          <a:bodyPr wrap="square" rtlCol="0">
            <a:spAutoFit/>
          </a:bodyPr>
          <a:lstStyle/>
          <a:p>
            <a:r>
              <a:rPr lang="en-US" dirty="0" smtClean="0"/>
              <a:t>Fig: mass oscillation in the vertical spring.</a:t>
            </a:r>
            <a:endParaRPr lang="en-US" dirty="0"/>
          </a:p>
        </p:txBody>
      </p:sp>
      <p:pic>
        <p:nvPicPr>
          <p:cNvPr id="9" name="Picture 8" descr="Screenshot (136)233.jpg"/>
          <p:cNvPicPr>
            <a:picLocks noChangeAspect="1"/>
          </p:cNvPicPr>
          <p:nvPr/>
        </p:nvPicPr>
        <p:blipFill>
          <a:blip r:embed="rId6"/>
          <a:stretch>
            <a:fillRect/>
          </a:stretch>
        </p:blipFill>
        <p:spPr>
          <a:xfrm>
            <a:off x="4343400" y="762000"/>
            <a:ext cx="4267200" cy="3944277"/>
          </a:xfrm>
          <a:prstGeom prst="rect">
            <a:avLst/>
          </a:prstGeom>
        </p:spPr>
      </p:pic>
      <p:pic>
        <p:nvPicPr>
          <p:cNvPr id="10" name="Picture 9" descr="Screenshot (136)2333.jpg"/>
          <p:cNvPicPr>
            <a:picLocks noChangeAspect="1"/>
          </p:cNvPicPr>
          <p:nvPr/>
        </p:nvPicPr>
        <p:blipFill>
          <a:blip r:embed="rId7"/>
          <a:stretch>
            <a:fillRect/>
          </a:stretch>
        </p:blipFill>
        <p:spPr>
          <a:xfrm>
            <a:off x="2971800" y="685800"/>
            <a:ext cx="1076325" cy="5105400"/>
          </a:xfrm>
          <a:prstGeom prst="rect">
            <a:avLst/>
          </a:prstGeom>
        </p:spPr>
      </p:pic>
      <p:sp>
        <p:nvSpPr>
          <p:cNvPr id="11" name="TextBox 10"/>
          <p:cNvSpPr txBox="1"/>
          <p:nvPr/>
        </p:nvSpPr>
        <p:spPr>
          <a:xfrm>
            <a:off x="2971800" y="3352800"/>
            <a:ext cx="533400" cy="369332"/>
          </a:xfrm>
          <a:prstGeom prst="rect">
            <a:avLst/>
          </a:prstGeom>
          <a:noFill/>
        </p:spPr>
        <p:txBody>
          <a:bodyPr wrap="square" rtlCol="0">
            <a:spAutoFit/>
          </a:bodyPr>
          <a:lstStyle/>
          <a:p>
            <a:r>
              <a:rPr lang="en-US" dirty="0" smtClean="0"/>
              <a:t>y</a:t>
            </a:r>
            <a:endParaRPr lang="en-US" dirty="0"/>
          </a:p>
        </p:txBody>
      </p:sp>
      <p:sp>
        <p:nvSpPr>
          <p:cNvPr id="12" name="TextBox 11"/>
          <p:cNvSpPr txBox="1"/>
          <p:nvPr/>
        </p:nvSpPr>
        <p:spPr>
          <a:xfrm>
            <a:off x="3276600" y="1143000"/>
            <a:ext cx="2209800" cy="369332"/>
          </a:xfrm>
          <a:prstGeom prst="rect">
            <a:avLst/>
          </a:prstGeom>
          <a:noFill/>
        </p:spPr>
        <p:txBody>
          <a:bodyPr wrap="square" rtlCol="0">
            <a:spAutoFit/>
          </a:bodyPr>
          <a:lstStyle/>
          <a:p>
            <a:r>
              <a:rPr lang="en-US" dirty="0" smtClean="0"/>
              <a:t>(3)</a:t>
            </a:r>
            <a:endParaRPr lang="en-US" dirty="0"/>
          </a:p>
        </p:txBody>
      </p:sp>
      <p:sp>
        <p:nvSpPr>
          <p:cNvPr id="13" name="TextBox 12"/>
          <p:cNvSpPr txBox="1"/>
          <p:nvPr/>
        </p:nvSpPr>
        <p:spPr>
          <a:xfrm>
            <a:off x="4800600" y="1066800"/>
            <a:ext cx="609600" cy="369332"/>
          </a:xfrm>
          <a:prstGeom prst="rect">
            <a:avLst/>
          </a:prstGeom>
          <a:noFill/>
        </p:spPr>
        <p:txBody>
          <a:bodyPr wrap="square" rtlCol="0">
            <a:spAutoFit/>
          </a:bodyPr>
          <a:lstStyle/>
          <a:p>
            <a:r>
              <a:rPr lang="en-US" dirty="0" smtClean="0"/>
              <a:t>(2)</a:t>
            </a:r>
            <a:endParaRPr lang="en-US" dirty="0"/>
          </a:p>
        </p:txBody>
      </p:sp>
      <p:sp>
        <p:nvSpPr>
          <p:cNvPr id="14" name="TextBox 13"/>
          <p:cNvSpPr txBox="1"/>
          <p:nvPr/>
        </p:nvSpPr>
        <p:spPr>
          <a:xfrm>
            <a:off x="5867400" y="990600"/>
            <a:ext cx="533400" cy="369332"/>
          </a:xfrm>
          <a:prstGeom prst="rect">
            <a:avLst/>
          </a:prstGeom>
          <a:noFill/>
        </p:spPr>
        <p:txBody>
          <a:bodyPr wrap="square" rtlCol="0">
            <a:spAutoFit/>
          </a:bodyPr>
          <a:lstStyle/>
          <a:p>
            <a:r>
              <a:rPr lang="en-US" dirty="0" smtClean="0"/>
              <a:t>(1)</a:t>
            </a:r>
            <a:endParaRPr lang="en-US" dirty="0"/>
          </a:p>
        </p:txBody>
      </p:sp>
      <p:sp>
        <p:nvSpPr>
          <p:cNvPr id="15" name="TextBox 14"/>
          <p:cNvSpPr txBox="1"/>
          <p:nvPr/>
        </p:nvSpPr>
        <p:spPr>
          <a:xfrm>
            <a:off x="5105400" y="2819400"/>
            <a:ext cx="1219200" cy="369332"/>
          </a:xfrm>
          <a:prstGeom prst="rect">
            <a:avLst/>
          </a:prstGeom>
          <a:noFill/>
        </p:spPr>
        <p:txBody>
          <a:bodyPr wrap="square" rtlCol="0">
            <a:spAutoFit/>
          </a:bodyPr>
          <a:lstStyle/>
          <a:p>
            <a:r>
              <a:rPr lang="en-US" dirty="0" smtClean="0"/>
              <a:t>F</a:t>
            </a:r>
            <a:r>
              <a:rPr lang="en-US" baseline="-25000" dirty="0" smtClean="0"/>
              <a:t>1</a:t>
            </a:r>
            <a:endParaRPr lang="en-US" baseline="-25000" dirty="0"/>
          </a:p>
        </p:txBody>
      </p:sp>
      <p:sp>
        <p:nvSpPr>
          <p:cNvPr id="16" name="TextBox 15"/>
          <p:cNvSpPr txBox="1"/>
          <p:nvPr/>
        </p:nvSpPr>
        <p:spPr>
          <a:xfrm>
            <a:off x="3581400" y="3505200"/>
            <a:ext cx="3276600" cy="369332"/>
          </a:xfrm>
          <a:prstGeom prst="rect">
            <a:avLst/>
          </a:prstGeom>
          <a:noFill/>
        </p:spPr>
        <p:txBody>
          <a:bodyPr wrap="square" rtlCol="0">
            <a:spAutoFit/>
          </a:bodyPr>
          <a:lstStyle/>
          <a:p>
            <a:r>
              <a:rPr lang="en-US" dirty="0" smtClean="0"/>
              <a:t>F</a:t>
            </a:r>
            <a:r>
              <a:rPr lang="en-US" baseline="-25000" dirty="0" smtClean="0"/>
              <a:t>2</a:t>
            </a:r>
            <a:endParaRPr lang="en-US" baseline="-25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344269"/>
            <a:ext cx="7620000" cy="646331"/>
          </a:xfrm>
          <a:prstGeom prst="rect">
            <a:avLst/>
          </a:prstGeom>
          <a:noFill/>
        </p:spPr>
        <p:txBody>
          <a:bodyPr wrap="square" rtlCol="0">
            <a:spAutoFit/>
          </a:bodyPr>
          <a:lstStyle/>
          <a:p>
            <a:r>
              <a:rPr lang="en-US" dirty="0" smtClean="0"/>
              <a:t>Suppose the spring is fixed vertically as in fig and mass m is attached to lower end so that force due to mass produces the extension </a:t>
            </a:r>
            <a:r>
              <a:rPr lang="en-US" b="1" dirty="0" smtClean="0"/>
              <a:t>‘L’ </a:t>
            </a:r>
            <a:r>
              <a:rPr lang="en-US" dirty="0" smtClean="0"/>
              <a:t>on the spring as in fig.</a:t>
            </a:r>
            <a:endParaRPr lang="en-US" dirty="0"/>
          </a:p>
        </p:txBody>
      </p:sp>
      <p:sp>
        <p:nvSpPr>
          <p:cNvPr id="6" name="TextBox 5"/>
          <p:cNvSpPr txBox="1"/>
          <p:nvPr/>
        </p:nvSpPr>
        <p:spPr>
          <a:xfrm>
            <a:off x="1524000" y="1154668"/>
            <a:ext cx="6553200" cy="369332"/>
          </a:xfrm>
          <a:prstGeom prst="rect">
            <a:avLst/>
          </a:prstGeom>
          <a:noFill/>
        </p:spPr>
        <p:txBody>
          <a:bodyPr wrap="square" rtlCol="0">
            <a:spAutoFit/>
          </a:bodyPr>
          <a:lstStyle/>
          <a:p>
            <a:r>
              <a:rPr lang="en-US" dirty="0" smtClean="0"/>
              <a:t>In this case, the restoring force F</a:t>
            </a:r>
            <a:r>
              <a:rPr lang="en-US" baseline="-25000" dirty="0" smtClean="0"/>
              <a:t>1</a:t>
            </a:r>
            <a:r>
              <a:rPr lang="en-US" dirty="0" smtClean="0"/>
              <a:t> is given by Hook’s law as,</a:t>
            </a:r>
            <a:endParaRPr lang="en-US" baseline="-25000" dirty="0"/>
          </a:p>
        </p:txBody>
      </p:sp>
      <p:graphicFrame>
        <p:nvGraphicFramePr>
          <p:cNvPr id="7" name="Object 6"/>
          <p:cNvGraphicFramePr>
            <a:graphicFrameLocks noChangeAspect="1"/>
          </p:cNvGraphicFramePr>
          <p:nvPr/>
        </p:nvGraphicFramePr>
        <p:xfrm>
          <a:off x="2837330" y="1600200"/>
          <a:ext cx="1963270" cy="457200"/>
        </p:xfrm>
        <a:graphic>
          <a:graphicData uri="http://schemas.openxmlformats.org/presentationml/2006/ole">
            <p:oleObj spid="_x0000_s17410" name="Equation" r:id="rId3" imgW="927000" imgH="215640" progId="Equation.3">
              <p:embed/>
            </p:oleObj>
          </a:graphicData>
        </a:graphic>
      </p:graphicFrame>
      <p:sp>
        <p:nvSpPr>
          <p:cNvPr id="8" name="TextBox 7"/>
          <p:cNvSpPr txBox="1"/>
          <p:nvPr/>
        </p:nvSpPr>
        <p:spPr>
          <a:xfrm>
            <a:off x="5791200" y="1524000"/>
            <a:ext cx="2133600" cy="381000"/>
          </a:xfrm>
          <a:prstGeom prst="rect">
            <a:avLst/>
          </a:prstGeom>
          <a:noFill/>
        </p:spPr>
        <p:txBody>
          <a:bodyPr wrap="square" rtlCol="0">
            <a:spAutoFit/>
          </a:bodyPr>
          <a:lstStyle/>
          <a:p>
            <a:r>
              <a:rPr lang="en-US" dirty="0" smtClean="0"/>
              <a:t>……………..(</a:t>
            </a:r>
            <a:r>
              <a:rPr lang="en-US" dirty="0" err="1" smtClean="0"/>
              <a:t>i</a:t>
            </a:r>
            <a:r>
              <a:rPr lang="en-US" dirty="0" smtClean="0"/>
              <a:t>)</a:t>
            </a:r>
            <a:endParaRPr lang="en-US" dirty="0"/>
          </a:p>
        </p:txBody>
      </p:sp>
      <p:sp>
        <p:nvSpPr>
          <p:cNvPr id="9" name="TextBox 8"/>
          <p:cNvSpPr txBox="1"/>
          <p:nvPr/>
        </p:nvSpPr>
        <p:spPr>
          <a:xfrm>
            <a:off x="457200" y="2221468"/>
            <a:ext cx="8534400" cy="369332"/>
          </a:xfrm>
          <a:prstGeom prst="rect">
            <a:avLst/>
          </a:prstGeom>
          <a:noFill/>
        </p:spPr>
        <p:txBody>
          <a:bodyPr wrap="square" rtlCol="0">
            <a:spAutoFit/>
          </a:bodyPr>
          <a:lstStyle/>
          <a:p>
            <a:r>
              <a:rPr lang="en-US" dirty="0" smtClean="0"/>
              <a:t>If the load is pulled down by small displacement y, then the restoring force F</a:t>
            </a:r>
            <a:r>
              <a:rPr lang="en-US" baseline="-25000" dirty="0" smtClean="0"/>
              <a:t>2</a:t>
            </a:r>
            <a:r>
              <a:rPr lang="en-US" dirty="0" smtClean="0"/>
              <a:t> is given by,</a:t>
            </a:r>
            <a:endParaRPr lang="en-US" baseline="-25000" dirty="0"/>
          </a:p>
        </p:txBody>
      </p:sp>
      <p:graphicFrame>
        <p:nvGraphicFramePr>
          <p:cNvPr id="10" name="Object 9"/>
          <p:cNvGraphicFramePr>
            <a:graphicFrameLocks noChangeAspect="1"/>
          </p:cNvGraphicFramePr>
          <p:nvPr/>
        </p:nvGraphicFramePr>
        <p:xfrm>
          <a:off x="2627313" y="2743200"/>
          <a:ext cx="1990725" cy="457200"/>
        </p:xfrm>
        <a:graphic>
          <a:graphicData uri="http://schemas.openxmlformats.org/presentationml/2006/ole">
            <p:oleObj spid="_x0000_s17411" name="Equation" r:id="rId4" imgW="939600" imgH="215640" progId="Equation.3">
              <p:embed/>
            </p:oleObj>
          </a:graphicData>
        </a:graphic>
      </p:graphicFrame>
      <p:sp>
        <p:nvSpPr>
          <p:cNvPr id="11" name="TextBox 10"/>
          <p:cNvSpPr txBox="1"/>
          <p:nvPr/>
        </p:nvSpPr>
        <p:spPr>
          <a:xfrm>
            <a:off x="5791200" y="2678668"/>
            <a:ext cx="2057400" cy="369332"/>
          </a:xfrm>
          <a:prstGeom prst="rect">
            <a:avLst/>
          </a:prstGeom>
          <a:noFill/>
        </p:spPr>
        <p:txBody>
          <a:bodyPr wrap="square" rtlCol="0">
            <a:spAutoFit/>
          </a:bodyPr>
          <a:lstStyle/>
          <a:p>
            <a:r>
              <a:rPr lang="en-US" dirty="0" smtClean="0"/>
              <a:t>…………………(ii)</a:t>
            </a:r>
            <a:endParaRPr lang="en-US" dirty="0"/>
          </a:p>
        </p:txBody>
      </p:sp>
      <p:sp>
        <p:nvSpPr>
          <p:cNvPr id="12" name="TextBox 11"/>
          <p:cNvSpPr txBox="1"/>
          <p:nvPr/>
        </p:nvSpPr>
        <p:spPr>
          <a:xfrm>
            <a:off x="457200" y="3468469"/>
            <a:ext cx="8153400" cy="646331"/>
          </a:xfrm>
          <a:prstGeom prst="rect">
            <a:avLst/>
          </a:prstGeom>
          <a:noFill/>
        </p:spPr>
        <p:txBody>
          <a:bodyPr wrap="square" rtlCol="0">
            <a:spAutoFit/>
          </a:bodyPr>
          <a:lstStyle/>
          <a:p>
            <a:r>
              <a:rPr lang="en-US" dirty="0" smtClean="0"/>
              <a:t>Now, the net effective restoring force that is responsible for oscillation of system is given by,</a:t>
            </a:r>
            <a:endParaRPr lang="en-US" dirty="0"/>
          </a:p>
        </p:txBody>
      </p:sp>
      <p:graphicFrame>
        <p:nvGraphicFramePr>
          <p:cNvPr id="13" name="Object 12"/>
          <p:cNvGraphicFramePr>
            <a:graphicFrameLocks noChangeAspect="1"/>
          </p:cNvGraphicFramePr>
          <p:nvPr/>
        </p:nvGraphicFramePr>
        <p:xfrm>
          <a:off x="2667000" y="4203700"/>
          <a:ext cx="3179313" cy="1358900"/>
        </p:xfrm>
        <a:graphic>
          <a:graphicData uri="http://schemas.openxmlformats.org/presentationml/2006/ole">
            <p:oleObj spid="_x0000_s17412" name="Equation" r:id="rId5" imgW="1574640" imgH="672840" progId="Equation.3">
              <p:embed/>
            </p:oleObj>
          </a:graphicData>
        </a:graphic>
      </p:graphicFrame>
      <p:sp>
        <p:nvSpPr>
          <p:cNvPr id="14" name="TextBox 13"/>
          <p:cNvSpPr txBox="1"/>
          <p:nvPr/>
        </p:nvSpPr>
        <p:spPr>
          <a:xfrm>
            <a:off x="6324600" y="5105400"/>
            <a:ext cx="1600200" cy="369332"/>
          </a:xfrm>
          <a:prstGeom prst="rect">
            <a:avLst/>
          </a:prstGeom>
          <a:noFill/>
        </p:spPr>
        <p:txBody>
          <a:bodyPr wrap="square" rtlCol="0">
            <a:spAutoFit/>
          </a:bodyPr>
          <a:lstStyle/>
          <a:p>
            <a:r>
              <a:rPr lang="en-US" dirty="0" smtClean="0"/>
              <a:t>………………(iii)</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468868"/>
            <a:ext cx="8001000" cy="369332"/>
          </a:xfrm>
          <a:prstGeom prst="rect">
            <a:avLst/>
          </a:prstGeom>
          <a:noFill/>
        </p:spPr>
        <p:txBody>
          <a:bodyPr wrap="square" rtlCol="0">
            <a:spAutoFit/>
          </a:bodyPr>
          <a:lstStyle/>
          <a:p>
            <a:r>
              <a:rPr lang="en-US" dirty="0" smtClean="0"/>
              <a:t>If a be the acceleration produced in the spring system, then we can write,</a:t>
            </a:r>
            <a:endParaRPr lang="en-US" dirty="0"/>
          </a:p>
        </p:txBody>
      </p:sp>
      <p:graphicFrame>
        <p:nvGraphicFramePr>
          <p:cNvPr id="5" name="Object 4"/>
          <p:cNvGraphicFramePr>
            <a:graphicFrameLocks noChangeAspect="1"/>
          </p:cNvGraphicFramePr>
          <p:nvPr/>
        </p:nvGraphicFramePr>
        <p:xfrm>
          <a:off x="3357563" y="1068387"/>
          <a:ext cx="1693862" cy="1598613"/>
        </p:xfrm>
        <a:graphic>
          <a:graphicData uri="http://schemas.openxmlformats.org/presentationml/2006/ole">
            <p:oleObj spid="_x0000_s19458" name="Equation" r:id="rId3" imgW="888840" imgH="838080" progId="Equation.3">
              <p:embed/>
            </p:oleObj>
          </a:graphicData>
        </a:graphic>
      </p:graphicFrame>
      <p:sp>
        <p:nvSpPr>
          <p:cNvPr id="6" name="TextBox 5"/>
          <p:cNvSpPr txBox="1"/>
          <p:nvPr/>
        </p:nvSpPr>
        <p:spPr>
          <a:xfrm>
            <a:off x="5334000" y="2286000"/>
            <a:ext cx="2514600" cy="369332"/>
          </a:xfrm>
          <a:prstGeom prst="rect">
            <a:avLst/>
          </a:prstGeom>
          <a:noFill/>
        </p:spPr>
        <p:txBody>
          <a:bodyPr wrap="square" rtlCol="0">
            <a:spAutoFit/>
          </a:bodyPr>
          <a:lstStyle/>
          <a:p>
            <a:r>
              <a:rPr lang="en-US" dirty="0" smtClean="0"/>
              <a:t>……………..(iv)</a:t>
            </a:r>
            <a:endParaRPr lang="en-US" dirty="0"/>
          </a:p>
        </p:txBody>
      </p:sp>
      <p:sp>
        <p:nvSpPr>
          <p:cNvPr id="7" name="TextBox 6"/>
          <p:cNvSpPr txBox="1"/>
          <p:nvPr/>
        </p:nvSpPr>
        <p:spPr>
          <a:xfrm>
            <a:off x="533400" y="2895600"/>
            <a:ext cx="7848600" cy="646331"/>
          </a:xfrm>
          <a:prstGeom prst="rect">
            <a:avLst/>
          </a:prstGeom>
          <a:noFill/>
        </p:spPr>
        <p:txBody>
          <a:bodyPr wrap="square" rtlCol="0">
            <a:spAutoFit/>
          </a:bodyPr>
          <a:lstStyle/>
          <a:p>
            <a:r>
              <a:rPr lang="en-US" dirty="0" smtClean="0"/>
              <a:t>Since, acceleration is directly proportional to the displacement and is directed towards the mean position, the motion here is also the simple harmonic.</a:t>
            </a:r>
            <a:endParaRPr lang="en-US" dirty="0"/>
          </a:p>
        </p:txBody>
      </p:sp>
      <p:sp>
        <p:nvSpPr>
          <p:cNvPr id="8" name="TextBox 7"/>
          <p:cNvSpPr txBox="1"/>
          <p:nvPr/>
        </p:nvSpPr>
        <p:spPr>
          <a:xfrm>
            <a:off x="1524000" y="3657600"/>
            <a:ext cx="2286000" cy="369332"/>
          </a:xfrm>
          <a:prstGeom prst="rect">
            <a:avLst/>
          </a:prstGeom>
          <a:noFill/>
        </p:spPr>
        <p:txBody>
          <a:bodyPr wrap="square" rtlCol="0">
            <a:spAutoFit/>
          </a:bodyPr>
          <a:lstStyle/>
          <a:p>
            <a:r>
              <a:rPr lang="en-US" dirty="0" smtClean="0"/>
              <a:t>Now,</a:t>
            </a:r>
            <a:endParaRPr lang="en-US" dirty="0"/>
          </a:p>
        </p:txBody>
      </p:sp>
      <p:sp>
        <p:nvSpPr>
          <p:cNvPr id="9" name="TextBox 8"/>
          <p:cNvSpPr txBox="1"/>
          <p:nvPr/>
        </p:nvSpPr>
        <p:spPr>
          <a:xfrm>
            <a:off x="2438400" y="3733800"/>
            <a:ext cx="4724400" cy="369332"/>
          </a:xfrm>
          <a:prstGeom prst="rect">
            <a:avLst/>
          </a:prstGeom>
          <a:noFill/>
        </p:spPr>
        <p:txBody>
          <a:bodyPr wrap="square" rtlCol="0">
            <a:spAutoFit/>
          </a:bodyPr>
          <a:lstStyle/>
          <a:p>
            <a:r>
              <a:rPr lang="en-US" dirty="0" smtClean="0"/>
              <a:t>For SHM, we have,</a:t>
            </a:r>
            <a:endParaRPr lang="en-US" dirty="0"/>
          </a:p>
        </p:txBody>
      </p:sp>
      <p:graphicFrame>
        <p:nvGraphicFramePr>
          <p:cNvPr id="19459" name="Object 3"/>
          <p:cNvGraphicFramePr>
            <a:graphicFrameLocks noChangeAspect="1"/>
          </p:cNvGraphicFramePr>
          <p:nvPr/>
        </p:nvGraphicFramePr>
        <p:xfrm>
          <a:off x="3581400" y="4076700"/>
          <a:ext cx="1435100" cy="495300"/>
        </p:xfrm>
        <a:graphic>
          <a:graphicData uri="http://schemas.openxmlformats.org/presentationml/2006/ole">
            <p:oleObj spid="_x0000_s19459" name="Equation" r:id="rId4" imgW="736560" imgH="228600" progId="Equation.3">
              <p:embed/>
            </p:oleObj>
          </a:graphicData>
        </a:graphic>
      </p:graphicFrame>
      <p:sp>
        <p:nvSpPr>
          <p:cNvPr id="11" name="TextBox 10"/>
          <p:cNvSpPr txBox="1"/>
          <p:nvPr/>
        </p:nvSpPr>
        <p:spPr>
          <a:xfrm>
            <a:off x="5791200" y="4114800"/>
            <a:ext cx="2057400" cy="369332"/>
          </a:xfrm>
          <a:prstGeom prst="rect">
            <a:avLst/>
          </a:prstGeom>
          <a:noFill/>
        </p:spPr>
        <p:txBody>
          <a:bodyPr wrap="square" rtlCol="0">
            <a:spAutoFit/>
          </a:bodyPr>
          <a:lstStyle/>
          <a:p>
            <a:r>
              <a:rPr lang="en-US" dirty="0" smtClean="0"/>
              <a:t>……………(v)</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5" name="Object 3"/>
          <p:cNvGraphicFramePr>
            <a:graphicFrameLocks noChangeAspect="1"/>
          </p:cNvGraphicFramePr>
          <p:nvPr/>
        </p:nvGraphicFramePr>
        <p:xfrm>
          <a:off x="3116262" y="762000"/>
          <a:ext cx="1455738" cy="1706562"/>
        </p:xfrm>
        <a:graphic>
          <a:graphicData uri="http://schemas.openxmlformats.org/presentationml/2006/ole">
            <p:oleObj spid="_x0000_s18435" name="Equation" r:id="rId3" imgW="736560" imgH="863280" progId="Equation.3">
              <p:embed/>
            </p:oleObj>
          </a:graphicData>
        </a:graphic>
      </p:graphicFrame>
      <p:sp>
        <p:nvSpPr>
          <p:cNvPr id="8" name="Rectangle 7"/>
          <p:cNvSpPr/>
          <p:nvPr/>
        </p:nvSpPr>
        <p:spPr>
          <a:xfrm>
            <a:off x="2335590" y="392668"/>
            <a:ext cx="2922210" cy="369332"/>
          </a:xfrm>
          <a:prstGeom prst="rect">
            <a:avLst/>
          </a:prstGeom>
        </p:spPr>
        <p:txBody>
          <a:bodyPr wrap="none">
            <a:spAutoFit/>
          </a:bodyPr>
          <a:lstStyle/>
          <a:p>
            <a:r>
              <a:rPr lang="en-US" dirty="0" smtClean="0"/>
              <a:t>Comparing (iv) &amp; (v), we get,</a:t>
            </a:r>
            <a:endParaRPr lang="en-US" dirty="0"/>
          </a:p>
        </p:txBody>
      </p:sp>
      <p:sp>
        <p:nvSpPr>
          <p:cNvPr id="9" name="TextBox 8"/>
          <p:cNvSpPr txBox="1"/>
          <p:nvPr/>
        </p:nvSpPr>
        <p:spPr>
          <a:xfrm>
            <a:off x="1295400" y="2667000"/>
            <a:ext cx="5638800" cy="369332"/>
          </a:xfrm>
          <a:prstGeom prst="rect">
            <a:avLst/>
          </a:prstGeom>
          <a:noFill/>
        </p:spPr>
        <p:txBody>
          <a:bodyPr wrap="square" rtlCol="0">
            <a:spAutoFit/>
          </a:bodyPr>
          <a:lstStyle/>
          <a:p>
            <a:r>
              <a:rPr lang="en-US" dirty="0" smtClean="0"/>
              <a:t>We know, time period of oscillation is,</a:t>
            </a:r>
            <a:endParaRPr lang="en-US" dirty="0"/>
          </a:p>
        </p:txBody>
      </p:sp>
      <p:graphicFrame>
        <p:nvGraphicFramePr>
          <p:cNvPr id="10" name="Object 9"/>
          <p:cNvGraphicFramePr>
            <a:graphicFrameLocks noChangeAspect="1"/>
          </p:cNvGraphicFramePr>
          <p:nvPr/>
        </p:nvGraphicFramePr>
        <p:xfrm>
          <a:off x="3733800" y="3036332"/>
          <a:ext cx="1295400" cy="1545390"/>
        </p:xfrm>
        <a:graphic>
          <a:graphicData uri="http://schemas.openxmlformats.org/presentationml/2006/ole">
            <p:oleObj spid="_x0000_s18436" name="Equation" r:id="rId4" imgW="723600" imgH="863280" progId="Equation.3">
              <p:embed/>
            </p:oleObj>
          </a:graphicData>
        </a:graphic>
      </p:graphicFrame>
      <p:sp>
        <p:nvSpPr>
          <p:cNvPr id="11" name="TextBox 10"/>
          <p:cNvSpPr txBox="1"/>
          <p:nvPr/>
        </p:nvSpPr>
        <p:spPr>
          <a:xfrm>
            <a:off x="1371600" y="4932402"/>
            <a:ext cx="6858000" cy="923330"/>
          </a:xfrm>
          <a:prstGeom prst="rect">
            <a:avLst/>
          </a:prstGeom>
          <a:noFill/>
        </p:spPr>
        <p:txBody>
          <a:bodyPr wrap="square" rtlCol="0">
            <a:spAutoFit/>
          </a:bodyPr>
          <a:lstStyle/>
          <a:p>
            <a:r>
              <a:rPr lang="en-US" dirty="0" smtClean="0"/>
              <a:t>This gives the time period of oscillation for vertical spring mass system. From (vi), we can see that time period of oscillation depends on the mass attached to spring.</a:t>
            </a:r>
            <a:endParaRPr lang="en-US" dirty="0"/>
          </a:p>
        </p:txBody>
      </p:sp>
      <p:sp>
        <p:nvSpPr>
          <p:cNvPr id="12" name="TextBox 11"/>
          <p:cNvSpPr txBox="1"/>
          <p:nvPr/>
        </p:nvSpPr>
        <p:spPr>
          <a:xfrm>
            <a:off x="6172200" y="3886200"/>
            <a:ext cx="2667000" cy="369332"/>
          </a:xfrm>
          <a:prstGeom prst="rect">
            <a:avLst/>
          </a:prstGeom>
          <a:noFill/>
        </p:spPr>
        <p:txBody>
          <a:bodyPr wrap="square" rtlCol="0">
            <a:spAutoFit/>
          </a:bodyPr>
          <a:lstStyle/>
          <a:p>
            <a:r>
              <a:rPr lang="en-US" dirty="0" smtClean="0"/>
              <a:t>……………(vi)</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533400"/>
            <a:ext cx="5867400" cy="646331"/>
          </a:xfrm>
          <a:prstGeom prst="rect">
            <a:avLst/>
          </a:prstGeom>
          <a:noFill/>
        </p:spPr>
        <p:txBody>
          <a:bodyPr wrap="square" rtlCol="0">
            <a:spAutoFit/>
          </a:bodyPr>
          <a:lstStyle/>
          <a:p>
            <a:r>
              <a:rPr lang="en-US" dirty="0" smtClean="0"/>
              <a:t>Therefore, the time period of oscillation for spring mass system depends upon,</a:t>
            </a:r>
            <a:endParaRPr lang="en-US" dirty="0"/>
          </a:p>
        </p:txBody>
      </p:sp>
      <p:sp>
        <p:nvSpPr>
          <p:cNvPr id="5" name="TextBox 4"/>
          <p:cNvSpPr txBox="1"/>
          <p:nvPr/>
        </p:nvSpPr>
        <p:spPr>
          <a:xfrm>
            <a:off x="1905000" y="1219200"/>
            <a:ext cx="4495800" cy="369332"/>
          </a:xfrm>
          <a:prstGeom prst="rect">
            <a:avLst/>
          </a:prstGeom>
          <a:noFill/>
        </p:spPr>
        <p:txBody>
          <a:bodyPr wrap="square" rtlCol="0">
            <a:spAutoFit/>
          </a:bodyPr>
          <a:lstStyle/>
          <a:p>
            <a:r>
              <a:rPr lang="en-US" dirty="0" smtClean="0">
                <a:solidFill>
                  <a:srgbClr val="C00000"/>
                </a:solidFill>
              </a:rPr>
              <a:t>(</a:t>
            </a:r>
            <a:r>
              <a:rPr lang="en-US" dirty="0" err="1" smtClean="0">
                <a:solidFill>
                  <a:srgbClr val="C00000"/>
                </a:solidFill>
              </a:rPr>
              <a:t>i</a:t>
            </a:r>
            <a:r>
              <a:rPr lang="en-US" dirty="0" smtClean="0">
                <a:solidFill>
                  <a:srgbClr val="C00000"/>
                </a:solidFill>
              </a:rPr>
              <a:t>) Mass of the object attached to the spring.</a:t>
            </a:r>
            <a:endParaRPr lang="en-US" dirty="0">
              <a:solidFill>
                <a:srgbClr val="C00000"/>
              </a:solidFill>
            </a:endParaRPr>
          </a:p>
        </p:txBody>
      </p:sp>
      <p:sp>
        <p:nvSpPr>
          <p:cNvPr id="6" name="TextBox 5"/>
          <p:cNvSpPr txBox="1"/>
          <p:nvPr/>
        </p:nvSpPr>
        <p:spPr>
          <a:xfrm>
            <a:off x="1905000" y="1676400"/>
            <a:ext cx="4343400" cy="369332"/>
          </a:xfrm>
          <a:prstGeom prst="rect">
            <a:avLst/>
          </a:prstGeom>
          <a:noFill/>
        </p:spPr>
        <p:txBody>
          <a:bodyPr wrap="square" rtlCol="0">
            <a:spAutoFit/>
          </a:bodyPr>
          <a:lstStyle/>
          <a:p>
            <a:r>
              <a:rPr lang="en-US" dirty="0" smtClean="0">
                <a:solidFill>
                  <a:srgbClr val="C00000"/>
                </a:solidFill>
              </a:rPr>
              <a:t>(ii) Spring constant k of the spring.</a:t>
            </a:r>
            <a:endParaRPr lang="en-US" dirty="0">
              <a:solidFill>
                <a:srgbClr val="C00000"/>
              </a:solidFill>
            </a:endParaRPr>
          </a:p>
        </p:txBody>
      </p:sp>
      <p:sp>
        <p:nvSpPr>
          <p:cNvPr id="7" name="TextBox 6"/>
          <p:cNvSpPr txBox="1"/>
          <p:nvPr/>
        </p:nvSpPr>
        <p:spPr>
          <a:xfrm>
            <a:off x="1905000" y="2133600"/>
            <a:ext cx="6629400" cy="369332"/>
          </a:xfrm>
          <a:prstGeom prst="rect">
            <a:avLst/>
          </a:prstGeom>
          <a:noFill/>
        </p:spPr>
        <p:txBody>
          <a:bodyPr wrap="square" rtlCol="0">
            <a:spAutoFit/>
          </a:bodyPr>
          <a:lstStyle/>
          <a:p>
            <a:r>
              <a:rPr lang="en-US" dirty="0" smtClean="0">
                <a:solidFill>
                  <a:srgbClr val="C00000"/>
                </a:solidFill>
              </a:rPr>
              <a:t>(iii) But it doesn’t depend on the acceleration due to gravity.</a:t>
            </a:r>
            <a:endParaRPr lang="en-US" dirty="0">
              <a:solidFill>
                <a:srgbClr val="C0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464</TotalTime>
  <Words>1920</Words>
  <Application>Microsoft Office PowerPoint</Application>
  <PresentationFormat>On-screen Show (4:3)</PresentationFormat>
  <Paragraphs>135</Paragraphs>
  <Slides>30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Office Theme</vt:lpstr>
      <vt:lpstr>Equation</vt:lpstr>
      <vt:lpstr>Oscillation of the loaded spring:</vt:lpstr>
      <vt:lpstr>Slide 2</vt:lpstr>
      <vt:lpstr>Slide 3</vt:lpstr>
      <vt:lpstr>Slide 4</vt:lpstr>
      <vt:lpstr>Slide 5</vt:lpstr>
      <vt:lpstr>Slide 6</vt:lpstr>
      <vt:lpstr>Slide 7</vt:lpstr>
      <vt:lpstr>Slide 8</vt:lpstr>
      <vt:lpstr>Slide 9</vt:lpstr>
      <vt:lpstr>Combination of the spring:</vt:lpstr>
      <vt:lpstr>Slide 11</vt:lpstr>
      <vt:lpstr>Slide 12</vt:lpstr>
      <vt:lpstr>Angular simple harmonic motion: (Torsinal pendulum)</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Oscillation of the loaded spring:</dc:title>
  <dc:creator>dell</dc:creator>
  <cp:lastModifiedBy>dell</cp:lastModifiedBy>
  <cp:revision>100</cp:revision>
  <dcterms:created xsi:type="dcterms:W3CDTF">2006-08-16T00:00:00Z</dcterms:created>
  <dcterms:modified xsi:type="dcterms:W3CDTF">2021-10-09T06:26:30Z</dcterms:modified>
</cp:coreProperties>
</file>