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>
        <p:scale>
          <a:sx n="75" d="100"/>
          <a:sy n="75" d="100"/>
        </p:scale>
        <p:origin x="456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35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321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7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1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5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0FE2-3EBF-46F6-8F1D-AA7E067E00B7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360288-F63D-48C6-BCCD-68E1D46D9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758B-8F70-6543-BBEC-11CD152E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944" y="243670"/>
            <a:ext cx="9082007" cy="457047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Bangladesh Police Division Range Wise Total Cases Data Analysis (2015)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A71AD-D1A6-8315-7E0E-2A568292B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44" y="931404"/>
            <a:ext cx="9082007" cy="2666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C45542-D901-F841-8D43-917569D924E5}"/>
              </a:ext>
            </a:extLst>
          </p:cNvPr>
          <p:cNvSpPr txBox="1"/>
          <p:nvPr/>
        </p:nvSpPr>
        <p:spPr>
          <a:xfrm>
            <a:off x="1733550" y="3829051"/>
            <a:ext cx="8820796" cy="294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Crime Range Statistics Overview: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Dha Range: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 region with the highest number of crimes across categories, particularly in Murder (1237), Robbery (164), and Woman &amp; Child Repression (5052). No Riot cases reported here.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Chi Range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Moderate crime rate with notable cases in Robbery (133) and Murder (688). Significant Woman &amp; Child Repression (3886) and Theft (906).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Khu Range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Lower crime numbers overall but still significant in Robbery (151) and Murder (439).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Rang Range: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Shows fewer total crimes with 44 reported in Murder and 2339 in Other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Rail Range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: Reports the lowest crime incidents with only 2 Robbery cases and 2 Murder cases, highlighting the safest region.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Grand Total: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Total of 124,203 crimes across all regions, with Dha Range being the most affected by various crimes.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Dha Range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stands out as the region with the highest crime rates across multiple categories.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Rail Range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has the lowest crime statistics, indicating a relatively safe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1804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58D3-4FBC-02BD-90AC-E34884FE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69" y="166910"/>
            <a:ext cx="8911687" cy="44269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Recovery Cases in the Ranges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8A707-0187-0DDA-F6BB-31C5E6C90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649" y="609600"/>
            <a:ext cx="6537325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1E07C8-41EE-0A8A-F599-15C43EA57AB3}"/>
              </a:ext>
            </a:extLst>
          </p:cNvPr>
          <p:cNvSpPr txBox="1"/>
          <p:nvPr/>
        </p:nvSpPr>
        <p:spPr>
          <a:xfrm>
            <a:off x="3041649" y="3990387"/>
            <a:ext cx="6537324" cy="2555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Recovery Cases in the Ranges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Range: The highest recovery cases, with 13,385 total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DMP: 9,024 total recovery cases, the second highest.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 Range: 8,793 total recovery cases, following closely.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Bar Range: 5,872 total recovery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Raj Range: 4,517 total recovery cases.</a:t>
            </a:r>
          </a:p>
          <a:p>
            <a:pPr>
              <a:lnSpc>
                <a:spcPct val="150000"/>
              </a:lnSpc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 stands out significantly with the highest recovery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DMP and Chi Range also report substantial recovery cases, with Dha Range leading by a large margin.</a:t>
            </a:r>
          </a:p>
        </p:txBody>
      </p:sp>
    </p:spTree>
    <p:extLst>
      <p:ext uri="{BB962C8B-B14F-4D97-AF65-F5344CB8AC3E}">
        <p14:creationId xmlns:p14="http://schemas.microsoft.com/office/powerpoint/2010/main" val="160509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D43560-B5D9-8D98-AAD8-39E1F32D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888035"/>
            <a:ext cx="9024533" cy="2602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29DF51-8820-07C9-165C-15A820E93430}"/>
              </a:ext>
            </a:extLst>
          </p:cNvPr>
          <p:cNvSpPr txBox="1"/>
          <p:nvPr/>
        </p:nvSpPr>
        <p:spPr>
          <a:xfrm>
            <a:off x="1441344" y="265380"/>
            <a:ext cx="9221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Crime Statistics Overview: Top 3 and Lowest 3 Areas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2654B-DAF7-7107-CF9B-D57937C0F025}"/>
              </a:ext>
            </a:extLst>
          </p:cNvPr>
          <p:cNvSpPr txBox="1"/>
          <p:nvPr/>
        </p:nvSpPr>
        <p:spPr>
          <a:xfrm>
            <a:off x="1746786" y="3713537"/>
            <a:ext cx="8792061" cy="2832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3 Crime Areas: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Dhaka Range: Highest crimes in Murder (1237) and Robbery (164), total 30,037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Chittagong Range: Significant Robbery (133) and Murder (688), total 20,184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Khulna Range: Moderate crimes, especially in Murder (439) and Theft (513), total 14,078 crimes.</a:t>
            </a:r>
          </a:p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Lowest 3 Crime Areas: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RMP: Low crime rates, with 780 total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BMP: Minimal crimes, with 609 total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Railway Range: Safest region, reporting only 262 total crimes.</a:t>
            </a:r>
          </a:p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Dhaka Range has the highest crime rates.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Railway Range is the safest area with the lowest crime levels</a:t>
            </a:r>
          </a:p>
        </p:txBody>
      </p:sp>
    </p:spTree>
    <p:extLst>
      <p:ext uri="{BB962C8B-B14F-4D97-AF65-F5344CB8AC3E}">
        <p14:creationId xmlns:p14="http://schemas.microsoft.com/office/powerpoint/2010/main" val="22329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4FD0-EBB6-3443-4DDB-E47A57C3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983" y="1"/>
            <a:ext cx="8911687" cy="457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Mean and Standard Deviation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B8C579-04F2-4D86-1D38-8FA30428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368301"/>
            <a:ext cx="8911687" cy="2705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015E30-8BB2-318A-2873-B1174B00B57C}"/>
              </a:ext>
            </a:extLst>
          </p:cNvPr>
          <p:cNvSpPr txBox="1"/>
          <p:nvPr/>
        </p:nvSpPr>
        <p:spPr>
          <a:xfrm>
            <a:off x="1714983" y="3124200"/>
            <a:ext cx="4530671" cy="3282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Crime Types: Overview of Mean and Standard Deviation		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Dacoity: Moderate variation (123%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Robbery: Consistent with minor regional differences (94%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Murder: High variation, serious crime differs widely (118%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Speedy Trial: Very inconsistent (133%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Riot: Rare and unpredictable (162%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Woman &amp; Child Repression: Widespread and uneven (104%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Kidnapping: Balanced across regions (103%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Police Assault: Almost uniform (111%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Burglary: Moderate variation, more in cities (110%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Theft: Common with strong regional variation (111% change).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Other Cases: High but stable (101% change).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9648F-2C2C-2EC2-5E0A-528061FBF9B2}"/>
              </a:ext>
            </a:extLst>
          </p:cNvPr>
          <p:cNvSpPr txBox="1"/>
          <p:nvPr/>
        </p:nvSpPr>
        <p:spPr>
          <a:xfrm>
            <a:off x="6354117" y="3124200"/>
            <a:ext cx="4197726" cy="158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>
              <a:lnSpc>
                <a:spcPct val="150000"/>
              </a:lnSpc>
              <a:buNone/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Murder and Speedy Trials show the most variation across regions.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Riot and Woman &amp; Child Repression are rare but highly uneven.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Theft is common but varies significantly by region.</a:t>
            </a:r>
          </a:p>
        </p:txBody>
      </p:sp>
    </p:spTree>
    <p:extLst>
      <p:ext uri="{BB962C8B-B14F-4D97-AF65-F5344CB8AC3E}">
        <p14:creationId xmlns:p14="http://schemas.microsoft.com/office/powerpoint/2010/main" val="180261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CE2C-4E6A-79EA-6E62-295E1233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855" y="153477"/>
            <a:ext cx="8911687" cy="46809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Crime Intensity Overview (2015)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5F72B-28C0-4BD2-28BB-40FBACE8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8" y="621567"/>
            <a:ext cx="9118599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91DC2-5C19-854C-691C-0744015AEEF7}"/>
              </a:ext>
            </a:extLst>
          </p:cNvPr>
          <p:cNvSpPr txBox="1"/>
          <p:nvPr/>
        </p:nvSpPr>
        <p:spPr>
          <a:xfrm>
            <a:off x="1549398" y="2958367"/>
            <a:ext cx="9040539" cy="2520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Crime Intensity Overview (2015)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Dhaka Range: The highest crime levels in Murder (1237), Dacoity (150), and Woman &amp; Child Repression (5052).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Chittagong Range: Significant crimes in Murder (688), Robbery (133), and Woman &amp; Child Repression (3886).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Khulna Range: Moderate crime rates with notable cases in Murder (439) and Robbery (112).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Rangpur Range: Lower crime intensity, but high in Murder (328) and Other Cases (8972).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Raj-shahi Range: Crimes concentrated in Murder (446) and Other Cases (2599).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DMP: Lower crime intensity with notable cases in Robbery (205) and Woman &amp; Child Repression (1597).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Other Areas (SMP, CMP, KMP, etc.): Generally lower crime rates, with the Railway Range showing the least number of crimes.</a:t>
            </a:r>
          </a:p>
          <a:p>
            <a:pPr>
              <a:lnSpc>
                <a:spcPct val="150000"/>
              </a:lnSpc>
              <a:buNone/>
            </a:pP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48A84-D551-7D28-31AD-14961EC5DD6F}"/>
              </a:ext>
            </a:extLst>
          </p:cNvPr>
          <p:cNvSpPr txBox="1"/>
          <p:nvPr/>
        </p:nvSpPr>
        <p:spPr>
          <a:xfrm>
            <a:off x="1602062" y="5122248"/>
            <a:ext cx="8962479" cy="1066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Dhaka Range is the most affected by various crimes, especially Murder and Woman &amp; Child Repression.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Khulna and Rangpur show moderate crime levels, with a focus on Murder and Theft.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Railway Range reports the lowest overall crime intensity across all categories.</a:t>
            </a:r>
          </a:p>
        </p:txBody>
      </p:sp>
    </p:spTree>
    <p:extLst>
      <p:ext uri="{BB962C8B-B14F-4D97-AF65-F5344CB8AC3E}">
        <p14:creationId xmlns:p14="http://schemas.microsoft.com/office/powerpoint/2010/main" val="75879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304D-C20E-EFF2-75B6-472D6DFE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400" y="114301"/>
            <a:ext cx="9080499" cy="3683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Top Crime Cases in Different Ranges</a:t>
            </a:r>
          </a:p>
        </p:txBody>
      </p:sp>
      <p:pic>
        <p:nvPicPr>
          <p:cNvPr id="4" name="Picture 3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D2ED2C96-9433-F6D8-4A0C-0A0CC1F8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622300"/>
            <a:ext cx="9080499" cy="323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C1D08-8A4D-29D2-1DF9-B5564C85201E}"/>
              </a:ext>
            </a:extLst>
          </p:cNvPr>
          <p:cNvSpPr txBox="1"/>
          <p:nvPr/>
        </p:nvSpPr>
        <p:spPr>
          <a:xfrm>
            <a:off x="1676399" y="4000499"/>
            <a:ext cx="8959850" cy="2555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Crime Cases in Different Ranges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Dhaka Range: The highest number of crime cases, totaling 30,037.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Chittagong Range: Second highest with 20,184 reported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Khulna Range: Reports 14,078 crime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Rangpur Range: With 13,587 reported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Raj-shahi Range: Total of 12,929 crimes.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Dhaka Range stands out with a significantly higher crime count compared to other regions.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Chittagong follows as the second most affected, with a noticeable drop in crime numbers in the other regions.</a:t>
            </a:r>
          </a:p>
        </p:txBody>
      </p:sp>
    </p:spTree>
    <p:extLst>
      <p:ext uri="{BB962C8B-B14F-4D97-AF65-F5344CB8AC3E}">
        <p14:creationId xmlns:p14="http://schemas.microsoft.com/office/powerpoint/2010/main" val="82635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DB3B-060B-78B3-96C9-69D73F85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0350" y="154984"/>
            <a:ext cx="9131300" cy="4191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Crime Type Distribution in DMP (2015)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71A92-6F96-C22C-F8AB-16CF41164D66}"/>
              </a:ext>
            </a:extLst>
          </p:cNvPr>
          <p:cNvSpPr txBox="1"/>
          <p:nvPr/>
        </p:nvSpPr>
        <p:spPr>
          <a:xfrm>
            <a:off x="7023640" y="739651"/>
            <a:ext cx="4544877" cy="2763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Crime Type Distribution in DMP (2015)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Theft: The most significant crime, accounting for 55% of all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Robbery: Contributes 16% of the total crime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Woman &amp; Child Repression: Represents 15% of the total.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Murder: Accounts for 6% of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Police Assault: Contributes 2% of the total.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Burglary: Also makes up 2% of the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Speedy Trial: Represents 2% of total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Kidnapping: Accounts for 1% of the total.</a:t>
            </a:r>
          </a:p>
          <a:p>
            <a:pPr>
              <a:lnSpc>
                <a:spcPct val="150000"/>
              </a:lnSpc>
              <a:buNone/>
            </a:pP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F63C5-7AAD-948A-BA5F-5856429FD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84" y="910132"/>
            <a:ext cx="4899885" cy="3718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EE7AE8-5685-2ECB-E5B1-63D4C2EBF105}"/>
              </a:ext>
            </a:extLst>
          </p:cNvPr>
          <p:cNvSpPr txBox="1"/>
          <p:nvPr/>
        </p:nvSpPr>
        <p:spPr>
          <a:xfrm>
            <a:off x="7023640" y="3177153"/>
            <a:ext cx="4718266" cy="1793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Theft is by far the most prevalent crime in DMP, making up over half of all reported cases.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Robbery and Woman &amp; Child Repression are the next most significant crimes.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Murder, Police Assault, Burglary, and Speedy Trial contribute a smaller portion of the total crime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4953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F1C64-C0E8-4930-F538-4C0EB3BA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-15193"/>
            <a:ext cx="8915400" cy="7475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Bangladesh Police Division Range Wise Total Recovery Cases Data Analysis (2015)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C68F2-6345-F35B-DBAE-E2C8F9B29501}"/>
              </a:ext>
            </a:extLst>
          </p:cNvPr>
          <p:cNvSpPr txBox="1"/>
          <p:nvPr/>
        </p:nvSpPr>
        <p:spPr>
          <a:xfrm>
            <a:off x="1779763" y="3463010"/>
            <a:ext cx="4925837" cy="3774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Crime Recovery Cases by Range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Range: 13,385 cases, mainly in Narcotics (12,430).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DMP: 9,024 cases, led by Narcotics (8,365).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 Range: 8,793 cases, primarily Narcotics (8,012).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Bar Range: 5,587 cases, mostly in Narcotics (5,797).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Raj Range: 4,517 cases, mainly Smuggling (2,072) and Narcotics (1,988).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Syl Range: 4,063 cases, focused on Narcotics (3,787).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Khu Range: 2,668 cases, with Smuggling (1,217) and Narcotics (1,020).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CMP: 2,274 cases, led by Narcotics (2,090).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Rang Range: 1,914 cases, mostly in Narcotics (1,496).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RMP: 965 cases, mainly Narcotics (733).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KMP: 691 cases, mostly Narcotics (659).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BMP: 576 cases, mainly Arms Act (17).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Rail Range: 526 cases, focused on Narcotics (395).</a:t>
            </a:r>
          </a:p>
          <a:p>
            <a:pPr marL="171450" indent="-171450">
              <a:lnSpc>
                <a:spcPts val="17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SMP: 207 cases, led by Narcotics (183).</a:t>
            </a:r>
          </a:p>
          <a:p>
            <a:pPr>
              <a:lnSpc>
                <a:spcPts val="1700"/>
              </a:lnSpc>
            </a:pP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71BD3-A1A7-3498-B21E-3BFFD8A4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62" y="619781"/>
            <a:ext cx="6422675" cy="2843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D31861-2C7E-2BEE-813D-6867ED93AE42}"/>
              </a:ext>
            </a:extLst>
          </p:cNvPr>
          <p:cNvSpPr txBox="1"/>
          <p:nvPr/>
        </p:nvSpPr>
        <p:spPr>
          <a:xfrm>
            <a:off x="6705600" y="3463010"/>
            <a:ext cx="4591050" cy="844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 has the highest total recovery cases, primarily in Narcotics.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Smuggling is significant in Raj Range and Khu Range.</a:t>
            </a:r>
          </a:p>
          <a:p>
            <a:pPr marL="171450" indent="-171450">
              <a:lnSpc>
                <a:spcPts val="15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Narcotics dominates most regions in terms of recovery cases.</a:t>
            </a:r>
          </a:p>
        </p:txBody>
      </p:sp>
    </p:spTree>
    <p:extLst>
      <p:ext uri="{BB962C8B-B14F-4D97-AF65-F5344CB8AC3E}">
        <p14:creationId xmlns:p14="http://schemas.microsoft.com/office/powerpoint/2010/main" val="416839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8BAE-A70B-2EF4-8CE3-FAD265DA0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937" y="80372"/>
            <a:ext cx="8915399" cy="416922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Top and Lowest Recovery Cases by Range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A557C-286F-50C6-9619-7DFB94C6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7" y="598894"/>
            <a:ext cx="8366125" cy="2880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9D9BE-1022-6F0B-A832-C55852766164}"/>
              </a:ext>
            </a:extLst>
          </p:cNvPr>
          <p:cNvSpPr txBox="1"/>
          <p:nvPr/>
        </p:nvSpPr>
        <p:spPr>
          <a:xfrm>
            <a:off x="2027236" y="3492500"/>
            <a:ext cx="6189663" cy="3282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3 Recovery Cases: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Range: The highest recovery cases with 13,385 total, mainly in Narcotics (12,430).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DMP: 9,024 total recovery cases, driven by Narcotics (8,365).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 Range: 8,793 total recovery cases, primarily in Narcotics (8,012).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Lowest 3 Recovery Cases: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BMP: 576 total recovery cases, with Narcotics (557) as the main category.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Rail Range: 526 total recovery cases, dominated by Narcotics (395).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SMP: 207 total recovery cases, mainly in Narcotics (183).</a:t>
            </a:r>
          </a:p>
          <a:p>
            <a:pPr>
              <a:lnSpc>
                <a:spcPct val="150000"/>
              </a:lnSpc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 leads significantly in total recovery cases, especially in Narcotics.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BMP, Rail Range, and SMP show the lowest recovery numbers, with Narcotics being the primary recovered crime type.</a:t>
            </a:r>
          </a:p>
        </p:txBody>
      </p:sp>
    </p:spTree>
    <p:extLst>
      <p:ext uri="{BB962C8B-B14F-4D97-AF65-F5344CB8AC3E}">
        <p14:creationId xmlns:p14="http://schemas.microsoft.com/office/powerpoint/2010/main" val="397541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167-9C3A-795A-E9C1-2C1328E5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25" y="192310"/>
            <a:ext cx="8911687" cy="45539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Crime Recovery Cases Heatmap (2015)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E57A6-54B6-D462-0E2D-7C9E2026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524" y="668560"/>
            <a:ext cx="7770275" cy="263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00A40-4989-5F5B-31B2-93B227AA6F25}"/>
              </a:ext>
            </a:extLst>
          </p:cNvPr>
          <p:cNvSpPr txBox="1"/>
          <p:nvPr/>
        </p:nvSpPr>
        <p:spPr>
          <a:xfrm>
            <a:off x="2440525" y="3429000"/>
            <a:ext cx="6096000" cy="2278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Top Recovery Cases: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Range: The highest total recovery cases with 13,385, primarily driven by Narcotics (12,430) and Arms Act (367).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DMP: 9,024 total recovery cases, with Narcotics (8,365) being the main contributor.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Chi Range: 8,793 total cases, dominated by Narcotics (8,012).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Lowest Recovery Cases: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BMP: 576 total recovery cases, mainly Narcotics (557).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Rail Range: 526 total cases, primarily from Narcotics (395) and Smuggling (118).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SMP: 207 total cases, mainly Narcotics (183).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BE6C2-19C6-BFCA-D162-A597E5747A6F}"/>
              </a:ext>
            </a:extLst>
          </p:cNvPr>
          <p:cNvSpPr txBox="1"/>
          <p:nvPr/>
        </p:nvSpPr>
        <p:spPr>
          <a:xfrm>
            <a:off x="2440525" y="5714213"/>
            <a:ext cx="6096000" cy="1066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Dha Range has the highest recovery cases, driven by Narcotics.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Narcotics is the dominant recovery case across most regions.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BMP, Rail Range, and SMP report the lowest recovery cases, primarily in Narcotics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955945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1593</Words>
  <Application>Microsoft Office PowerPoint</Application>
  <PresentationFormat>Widescreen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Wisp</vt:lpstr>
      <vt:lpstr>Bangladesh Police Division Range Wise Total Cases Data Analysis (2015)</vt:lpstr>
      <vt:lpstr>PowerPoint Presentation</vt:lpstr>
      <vt:lpstr>Mean and Standard Deviation Overview</vt:lpstr>
      <vt:lpstr>Crime Intensity Overview (2015)</vt:lpstr>
      <vt:lpstr>Top Crime Cases in Different Ranges</vt:lpstr>
      <vt:lpstr>Crime Type Distribution in DMP (2015)</vt:lpstr>
      <vt:lpstr>Bangladesh Police Division Range Wise Total Recovery Cases Data Analysis (2015) </vt:lpstr>
      <vt:lpstr>Top and Lowest Recovery Cases by Range</vt:lpstr>
      <vt:lpstr>Crime Recovery Cases Heatmap (2015)</vt:lpstr>
      <vt:lpstr>Top Recovery Cases in the Ranges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Samrat Akbar</dc:creator>
  <cp:lastModifiedBy>Md Samrat Akbar</cp:lastModifiedBy>
  <cp:revision>25</cp:revision>
  <dcterms:created xsi:type="dcterms:W3CDTF">2025-10-31T01:24:54Z</dcterms:created>
  <dcterms:modified xsi:type="dcterms:W3CDTF">2025-10-31T08:14:00Z</dcterms:modified>
</cp:coreProperties>
</file>