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80" r:id="rId6"/>
    <p:sldId id="356" r:id="rId7"/>
    <p:sldId id="357" r:id="rId8"/>
    <p:sldId id="358" r:id="rId9"/>
    <p:sldId id="355" r:id="rId10"/>
    <p:sldId id="335" r:id="rId11"/>
    <p:sldId id="333" r:id="rId12"/>
    <p:sldId id="334" r:id="rId13"/>
    <p:sldId id="283" r:id="rId14"/>
    <p:sldId id="336" r:id="rId15"/>
    <p:sldId id="337" r:id="rId16"/>
    <p:sldId id="338" r:id="rId17"/>
    <p:sldId id="339" r:id="rId18"/>
    <p:sldId id="281" r:id="rId19"/>
    <p:sldId id="340" r:id="rId20"/>
    <p:sldId id="341" r:id="rId21"/>
    <p:sldId id="342" r:id="rId22"/>
    <p:sldId id="343" r:id="rId23"/>
    <p:sldId id="344" r:id="rId24"/>
    <p:sldId id="345" r:id="rId25"/>
    <p:sldId id="346" r:id="rId26"/>
    <p:sldId id="347" r:id="rId27"/>
    <p:sldId id="348" r:id="rId28"/>
    <p:sldId id="349" r:id="rId29"/>
    <p:sldId id="351" r:id="rId30"/>
    <p:sldId id="350" r:id="rId31"/>
    <p:sldId id="353" r:id="rId32"/>
    <p:sldId id="354" r:id="rId33"/>
    <p:sldId id="359" r:id="rId34"/>
    <p:sldId id="360" r:id="rId35"/>
    <p:sldId id="361" r:id="rId36"/>
    <p:sldId id="362" r:id="rId37"/>
    <p:sldId id="363" r:id="rId38"/>
    <p:sldId id="364" r:id="rId39"/>
    <p:sldId id="365" r:id="rId40"/>
    <p:sldId id="366" r:id="rId41"/>
    <p:sldId id="367" r:id="rId42"/>
    <p:sldId id="369" r:id="rId43"/>
    <p:sldId id="368" r:id="rId44"/>
    <p:sldId id="370" r:id="rId45"/>
    <p:sldId id="371" r:id="rId46"/>
    <p:sldId id="372" r:id="rId47"/>
    <p:sldId id="373" r:id="rId48"/>
    <p:sldId id="374" r:id="rId49"/>
    <p:sldId id="381" r:id="rId50"/>
    <p:sldId id="382" r:id="rId51"/>
    <p:sldId id="376" r:id="rId52"/>
    <p:sldId id="377" r:id="rId53"/>
    <p:sldId id="378" r:id="rId54"/>
    <p:sldId id="379" r:id="rId55"/>
    <p:sldId id="389" r:id="rId56"/>
    <p:sldId id="391" r:id="rId57"/>
    <p:sldId id="392" r:id="rId58"/>
    <p:sldId id="393" r:id="rId59"/>
    <p:sldId id="380" r:id="rId60"/>
    <p:sldId id="395" r:id="rId61"/>
    <p:sldId id="383" r:id="rId62"/>
    <p:sldId id="396" r:id="rId63"/>
    <p:sldId id="397" r:id="rId64"/>
    <p:sldId id="384" r:id="rId65"/>
    <p:sldId id="398" r:id="rId66"/>
    <p:sldId id="399" r:id="rId67"/>
    <p:sldId id="400" r:id="rId68"/>
    <p:sldId id="385" r:id="rId69"/>
    <p:sldId id="401" r:id="rId70"/>
    <p:sldId id="402" r:id="rId71"/>
    <p:sldId id="386" r:id="rId72"/>
    <p:sldId id="404" r:id="rId73"/>
    <p:sldId id="405" r:id="rId74"/>
    <p:sldId id="387" r:id="rId75"/>
    <p:sldId id="406" r:id="rId76"/>
    <p:sldId id="407" r:id="rId77"/>
    <p:sldId id="388" r:id="rId78"/>
    <p:sldId id="411" r:id="rId79"/>
    <p:sldId id="412" r:id="rId80"/>
    <p:sldId id="413"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93C0A4-E639-407B-8489-5E0236F1182B}">
          <p14:sldIdLst>
            <p14:sldId id="256"/>
            <p14:sldId id="280"/>
            <p14:sldId id="356"/>
            <p14:sldId id="357"/>
            <p14:sldId id="358"/>
            <p14:sldId id="355"/>
            <p14:sldId id="335"/>
            <p14:sldId id="333"/>
            <p14:sldId id="334"/>
            <p14:sldId id="283"/>
            <p14:sldId id="336"/>
            <p14:sldId id="337"/>
            <p14:sldId id="338"/>
            <p14:sldId id="339"/>
            <p14:sldId id="281"/>
            <p14:sldId id="340"/>
            <p14:sldId id="341"/>
            <p14:sldId id="342"/>
            <p14:sldId id="343"/>
            <p14:sldId id="344"/>
            <p14:sldId id="345"/>
            <p14:sldId id="346"/>
            <p14:sldId id="347"/>
            <p14:sldId id="348"/>
            <p14:sldId id="349"/>
            <p14:sldId id="351"/>
            <p14:sldId id="350"/>
            <p14:sldId id="353"/>
            <p14:sldId id="354"/>
            <p14:sldId id="359"/>
            <p14:sldId id="360"/>
            <p14:sldId id="361"/>
            <p14:sldId id="362"/>
            <p14:sldId id="363"/>
            <p14:sldId id="364"/>
            <p14:sldId id="365"/>
            <p14:sldId id="366"/>
            <p14:sldId id="367"/>
            <p14:sldId id="369"/>
            <p14:sldId id="368"/>
            <p14:sldId id="370"/>
            <p14:sldId id="371"/>
            <p14:sldId id="372"/>
            <p14:sldId id="373"/>
            <p14:sldId id="374"/>
            <p14:sldId id="381"/>
            <p14:sldId id="382"/>
            <p14:sldId id="376"/>
            <p14:sldId id="377"/>
            <p14:sldId id="378"/>
            <p14:sldId id="379"/>
            <p14:sldId id="389"/>
            <p14:sldId id="391"/>
            <p14:sldId id="392"/>
            <p14:sldId id="393"/>
            <p14:sldId id="380"/>
            <p14:sldId id="395"/>
            <p14:sldId id="383"/>
            <p14:sldId id="396"/>
            <p14:sldId id="397"/>
            <p14:sldId id="384"/>
            <p14:sldId id="398"/>
            <p14:sldId id="399"/>
            <p14:sldId id="400"/>
            <p14:sldId id="385"/>
            <p14:sldId id="401"/>
            <p14:sldId id="402"/>
            <p14:sldId id="386"/>
            <p14:sldId id="404"/>
            <p14:sldId id="405"/>
            <p14:sldId id="387"/>
            <p14:sldId id="406"/>
            <p14:sldId id="407"/>
            <p14:sldId id="388"/>
            <p14:sldId id="411"/>
            <p14:sldId id="412"/>
            <p14:sldId id="41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885CA1-63F5-2456-1C1C-D1FDE4404488}" v="5" dt="2024-02-07T03:54:50.5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2" d="100"/>
          <a:sy n="52" d="100"/>
        </p:scale>
        <p:origin x="1320"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presProps" Target="presProps.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8F356B-84C2-4AE3-98E3-CE356A4FB823}"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9FB99-1366-4A6A-99EB-C2D450CBF746}" type="slidenum">
              <a:rPr lang="en-US" smtClean="0"/>
              <a:t>‹#›</a:t>
            </a:fld>
            <a:endParaRPr lang="en-US"/>
          </a:p>
        </p:txBody>
      </p:sp>
    </p:spTree>
    <p:extLst>
      <p:ext uri="{BB962C8B-B14F-4D97-AF65-F5344CB8AC3E}">
        <p14:creationId xmlns:p14="http://schemas.microsoft.com/office/powerpoint/2010/main" val="239427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8F356B-84C2-4AE3-98E3-CE356A4FB823}"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9FB99-1366-4A6A-99EB-C2D450CBF746}" type="slidenum">
              <a:rPr lang="en-US" smtClean="0"/>
              <a:t>‹#›</a:t>
            </a:fld>
            <a:endParaRPr lang="en-US"/>
          </a:p>
        </p:txBody>
      </p:sp>
    </p:spTree>
    <p:extLst>
      <p:ext uri="{BB962C8B-B14F-4D97-AF65-F5344CB8AC3E}">
        <p14:creationId xmlns:p14="http://schemas.microsoft.com/office/powerpoint/2010/main" val="1422967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8F356B-84C2-4AE3-98E3-CE356A4FB823}"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9FB99-1366-4A6A-99EB-C2D450CBF746}" type="slidenum">
              <a:rPr lang="en-US" smtClean="0"/>
              <a:t>‹#›</a:t>
            </a:fld>
            <a:endParaRPr lang="en-US"/>
          </a:p>
        </p:txBody>
      </p:sp>
    </p:spTree>
    <p:extLst>
      <p:ext uri="{BB962C8B-B14F-4D97-AF65-F5344CB8AC3E}">
        <p14:creationId xmlns:p14="http://schemas.microsoft.com/office/powerpoint/2010/main" val="4280522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8F356B-84C2-4AE3-98E3-CE356A4FB823}"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9FB99-1366-4A6A-99EB-C2D450CBF746}" type="slidenum">
              <a:rPr lang="en-US" smtClean="0"/>
              <a:t>‹#›</a:t>
            </a:fld>
            <a:endParaRPr lang="en-US"/>
          </a:p>
        </p:txBody>
      </p:sp>
    </p:spTree>
    <p:extLst>
      <p:ext uri="{BB962C8B-B14F-4D97-AF65-F5344CB8AC3E}">
        <p14:creationId xmlns:p14="http://schemas.microsoft.com/office/powerpoint/2010/main" val="194257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8F356B-84C2-4AE3-98E3-CE356A4FB823}"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9FB99-1366-4A6A-99EB-C2D450CBF746}" type="slidenum">
              <a:rPr lang="en-US" smtClean="0"/>
              <a:t>‹#›</a:t>
            </a:fld>
            <a:endParaRPr lang="en-US"/>
          </a:p>
        </p:txBody>
      </p:sp>
    </p:spTree>
    <p:extLst>
      <p:ext uri="{BB962C8B-B14F-4D97-AF65-F5344CB8AC3E}">
        <p14:creationId xmlns:p14="http://schemas.microsoft.com/office/powerpoint/2010/main" val="3946241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8F356B-84C2-4AE3-98E3-CE356A4FB823}"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9FB99-1366-4A6A-99EB-C2D450CBF746}" type="slidenum">
              <a:rPr lang="en-US" smtClean="0"/>
              <a:t>‹#›</a:t>
            </a:fld>
            <a:endParaRPr lang="en-US"/>
          </a:p>
        </p:txBody>
      </p:sp>
    </p:spTree>
    <p:extLst>
      <p:ext uri="{BB962C8B-B14F-4D97-AF65-F5344CB8AC3E}">
        <p14:creationId xmlns:p14="http://schemas.microsoft.com/office/powerpoint/2010/main" val="492684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8F356B-84C2-4AE3-98E3-CE356A4FB823}" type="datetimeFigureOut">
              <a:rPr lang="en-US" smtClean="0"/>
              <a:t>3/30/2024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B9FB99-1366-4A6A-99EB-C2D450CBF746}" type="slidenum">
              <a:rPr lang="en-US" smtClean="0"/>
              <a:t>‹#›</a:t>
            </a:fld>
            <a:endParaRPr lang="en-US"/>
          </a:p>
        </p:txBody>
      </p:sp>
    </p:spTree>
    <p:extLst>
      <p:ext uri="{BB962C8B-B14F-4D97-AF65-F5344CB8AC3E}">
        <p14:creationId xmlns:p14="http://schemas.microsoft.com/office/powerpoint/2010/main" val="1992103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8F356B-84C2-4AE3-98E3-CE356A4FB823}" type="datetimeFigureOut">
              <a:rPr lang="en-US" smtClean="0"/>
              <a:t>3/30/2024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B9FB99-1366-4A6A-99EB-C2D450CBF746}" type="slidenum">
              <a:rPr lang="en-US" smtClean="0"/>
              <a:t>‹#›</a:t>
            </a:fld>
            <a:endParaRPr lang="en-US"/>
          </a:p>
        </p:txBody>
      </p:sp>
    </p:spTree>
    <p:extLst>
      <p:ext uri="{BB962C8B-B14F-4D97-AF65-F5344CB8AC3E}">
        <p14:creationId xmlns:p14="http://schemas.microsoft.com/office/powerpoint/2010/main" val="1157873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8F356B-84C2-4AE3-98E3-CE356A4FB823}" type="datetimeFigureOut">
              <a:rPr lang="en-US" smtClean="0"/>
              <a:t>3/30/2024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B9FB99-1366-4A6A-99EB-C2D450CBF746}" type="slidenum">
              <a:rPr lang="en-US" smtClean="0"/>
              <a:t>‹#›</a:t>
            </a:fld>
            <a:endParaRPr lang="en-US"/>
          </a:p>
        </p:txBody>
      </p:sp>
    </p:spTree>
    <p:extLst>
      <p:ext uri="{BB962C8B-B14F-4D97-AF65-F5344CB8AC3E}">
        <p14:creationId xmlns:p14="http://schemas.microsoft.com/office/powerpoint/2010/main" val="313491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8F356B-84C2-4AE3-98E3-CE356A4FB823}"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9FB99-1366-4A6A-99EB-C2D450CBF746}" type="slidenum">
              <a:rPr lang="en-US" smtClean="0"/>
              <a:t>‹#›</a:t>
            </a:fld>
            <a:endParaRPr lang="en-US"/>
          </a:p>
        </p:txBody>
      </p:sp>
    </p:spTree>
    <p:extLst>
      <p:ext uri="{BB962C8B-B14F-4D97-AF65-F5344CB8AC3E}">
        <p14:creationId xmlns:p14="http://schemas.microsoft.com/office/powerpoint/2010/main" val="837402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8F356B-84C2-4AE3-98E3-CE356A4FB823}"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9FB99-1366-4A6A-99EB-C2D450CBF746}" type="slidenum">
              <a:rPr lang="en-US" smtClean="0"/>
              <a:t>‹#›</a:t>
            </a:fld>
            <a:endParaRPr lang="en-US"/>
          </a:p>
        </p:txBody>
      </p:sp>
    </p:spTree>
    <p:extLst>
      <p:ext uri="{BB962C8B-B14F-4D97-AF65-F5344CB8AC3E}">
        <p14:creationId xmlns:p14="http://schemas.microsoft.com/office/powerpoint/2010/main" val="1293476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8F356B-84C2-4AE3-98E3-CE356A4FB823}" type="datetimeFigureOut">
              <a:rPr lang="en-US" smtClean="0"/>
              <a:t>3/30/2024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9FB99-1366-4A6A-99EB-C2D450CBF746}" type="slidenum">
              <a:rPr lang="en-US" smtClean="0"/>
              <a:t>‹#›</a:t>
            </a:fld>
            <a:endParaRPr lang="en-US"/>
          </a:p>
        </p:txBody>
      </p:sp>
    </p:spTree>
    <p:extLst>
      <p:ext uri="{BB962C8B-B14F-4D97-AF65-F5344CB8AC3E}">
        <p14:creationId xmlns:p14="http://schemas.microsoft.com/office/powerpoint/2010/main" val="2141373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s://www.geeksforgeeks.org/pythonpath-environment-variable-in-python/"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31618" y="990600"/>
            <a:ext cx="8839200" cy="400110"/>
          </a:xfrm>
          <a:prstGeom prst="rect">
            <a:avLst/>
          </a:prstGeom>
        </p:spPr>
        <p:txBody>
          <a:bodyPr wrap="square">
            <a:spAutoFit/>
          </a:bodyPr>
          <a:lstStyle/>
          <a:p>
            <a:pPr lvl="0" algn="just"/>
            <a:r>
              <a:rPr lang="en-US" sz="2000">
                <a:latin typeface="Times New Roman" panose="02020603050405020304" pitchFamily="18" charset="0"/>
                <a:cs typeface="Times New Roman" panose="02020603050405020304" pitchFamily="18" charset="0"/>
              </a:rPr>
              <a:t>.</a:t>
            </a:r>
          </a:p>
        </p:txBody>
      </p:sp>
      <p:cxnSp>
        <p:nvCxnSpPr>
          <p:cNvPr id="6" name="Straight Connector 5"/>
          <p:cNvCxnSpPr/>
          <p:nvPr/>
        </p:nvCxnSpPr>
        <p:spPr>
          <a:xfrm>
            <a:off x="0" y="6858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Google Shape;90;p1"/>
          <p:cNvSpPr txBox="1"/>
          <p:nvPr/>
        </p:nvSpPr>
        <p:spPr>
          <a:xfrm>
            <a:off x="990602" y="2973779"/>
            <a:ext cx="7375331" cy="713419"/>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lnSpc>
                <a:spcPct val="90000"/>
              </a:lnSpc>
              <a:spcBef>
                <a:spcPts val="0"/>
              </a:spcBef>
              <a:spcAft>
                <a:spcPts val="0"/>
              </a:spcAft>
              <a:buClr>
                <a:srgbClr val="333399"/>
              </a:buClr>
              <a:buSzPts val="2400"/>
              <a:buFont typeface="Times New Roman"/>
              <a:buNone/>
            </a:pPr>
            <a:r>
              <a:rPr lang="en-US" sz="7200" b="1" i="1">
                <a:latin typeface="Times New Roman"/>
                <a:ea typeface="Times New Roman"/>
                <a:cs typeface="Times New Roman"/>
                <a:sym typeface="Times New Roman"/>
              </a:rPr>
              <a:t>MODULE</a:t>
            </a:r>
            <a:r>
              <a:rPr lang="en-US" sz="7200" b="1" i="1">
                <a:solidFill>
                  <a:schemeClr val="tx1"/>
                </a:solidFill>
                <a:latin typeface="Times New Roman"/>
                <a:ea typeface="Times New Roman"/>
                <a:cs typeface="Times New Roman"/>
                <a:sym typeface="Times New Roman"/>
              </a:rPr>
              <a:t> 1</a:t>
            </a:r>
          </a:p>
        </p:txBody>
      </p:sp>
      <p:sp>
        <p:nvSpPr>
          <p:cNvPr id="8" name="Google Shape;90;p1"/>
          <p:cNvSpPr txBox="1"/>
          <p:nvPr/>
        </p:nvSpPr>
        <p:spPr>
          <a:xfrm>
            <a:off x="990600" y="1492467"/>
            <a:ext cx="7375331" cy="713419"/>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lnSpc>
                <a:spcPct val="90000"/>
              </a:lnSpc>
              <a:spcBef>
                <a:spcPts val="0"/>
              </a:spcBef>
              <a:spcAft>
                <a:spcPts val="0"/>
              </a:spcAft>
              <a:buClr>
                <a:srgbClr val="333399"/>
              </a:buClr>
              <a:buSzPts val="2400"/>
              <a:buFont typeface="Times New Roman"/>
              <a:buNone/>
            </a:pPr>
            <a:r>
              <a:rPr lang="en-US" sz="7200" b="1">
                <a:latin typeface="Times New Roman"/>
                <a:ea typeface="Times New Roman"/>
                <a:cs typeface="Times New Roman"/>
                <a:sym typeface="Times New Roman"/>
              </a:rPr>
              <a:t>Python Programming</a:t>
            </a:r>
            <a:endParaRPr sz="7200" b="1" i="0" u="none" strike="noStrike" cap="none">
              <a:solidFill>
                <a:schemeClr val="tx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9173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6096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 y="161707"/>
            <a:ext cx="4800600" cy="424732"/>
          </a:xfrm>
          <a:prstGeom prst="rect">
            <a:avLst/>
          </a:prstGeom>
          <a:noFill/>
        </p:spPr>
        <p:txBody>
          <a:bodyPr wrap="square" rtlCol="0">
            <a:spAutoFit/>
          </a:bodyPr>
          <a:lstStyle/>
          <a:p>
            <a:pPr lvl="0">
              <a:lnSpc>
                <a:spcPct val="90000"/>
              </a:lnSpc>
              <a:buClr>
                <a:srgbClr val="333399"/>
              </a:buClr>
              <a:buSzPts val="2400"/>
            </a:pPr>
            <a:r>
              <a:rPr lang="en-US" sz="2400" b="1">
                <a:latin typeface="Times New Roman"/>
                <a:ea typeface="Times New Roman"/>
                <a:cs typeface="Times New Roman"/>
                <a:sym typeface="Times New Roman"/>
              </a:rPr>
              <a:t>Some Frequently asked Question</a:t>
            </a: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271894" y="838200"/>
            <a:ext cx="8262505" cy="1323439"/>
          </a:xfrm>
          <a:prstGeom prst="rect">
            <a:avLst/>
          </a:prstGeom>
        </p:spPr>
        <p:txBody>
          <a:bodyPr wrap="square">
            <a:spAutoFit/>
          </a:bodyPr>
          <a:lstStyle/>
          <a:p>
            <a:pPr fontAlgn="base"/>
            <a:r>
              <a:rPr lang="en-US" sz="2000" dirty="0">
                <a:latin typeface="Times New Roman" panose="02020603050405020304" pitchFamily="18" charset="0"/>
                <a:cs typeface="Times New Roman" panose="02020603050405020304" pitchFamily="18" charset="0"/>
              </a:rPr>
              <a:t>Q1. Who developed Python programming language?</a:t>
            </a:r>
          </a:p>
          <a:p>
            <a:pPr fontAlgn="base"/>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Q2. What are the uses of Python?</a:t>
            </a:r>
          </a:p>
          <a:p>
            <a:pPr fontAlgn="base"/>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2030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6096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 y="161707"/>
            <a:ext cx="4800600" cy="424732"/>
          </a:xfrm>
          <a:prstGeom prst="rect">
            <a:avLst/>
          </a:prstGeom>
          <a:noFill/>
        </p:spPr>
        <p:txBody>
          <a:bodyPr wrap="square" rtlCol="0">
            <a:spAutoFit/>
          </a:bodyPr>
          <a:lstStyle/>
          <a:p>
            <a:pPr lvl="0">
              <a:lnSpc>
                <a:spcPct val="90000"/>
              </a:lnSpc>
              <a:buClr>
                <a:srgbClr val="333399"/>
              </a:buClr>
              <a:buSzPts val="2400"/>
            </a:pPr>
            <a:r>
              <a:rPr lang="en-US" sz="2400" b="1">
                <a:latin typeface="Times New Roman"/>
                <a:ea typeface="Times New Roman"/>
                <a:cs typeface="Times New Roman"/>
                <a:sym typeface="Times New Roman"/>
              </a:rPr>
              <a:t>Some Frequently asked Question</a:t>
            </a: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64077" y="762000"/>
            <a:ext cx="8927523" cy="3477875"/>
          </a:xfrm>
          <a:prstGeom prst="rect">
            <a:avLst/>
          </a:prstGeom>
        </p:spPr>
        <p:txBody>
          <a:bodyPr wrap="square">
            <a:spAutoFit/>
          </a:bodyPr>
          <a:lstStyle/>
          <a:p>
            <a:pPr fontAlgn="base"/>
            <a:r>
              <a:rPr lang="en-US" sz="2000" b="1">
                <a:latin typeface="Times New Roman" panose="02020603050405020304" pitchFamily="18" charset="0"/>
                <a:cs typeface="Times New Roman" panose="02020603050405020304" pitchFamily="18" charset="0"/>
              </a:rPr>
              <a:t>Q1. Who developed Python programming language?</a:t>
            </a:r>
          </a:p>
          <a:p>
            <a:pPr fontAlgn="base"/>
            <a:endParaRPr lang="en-US" sz="2000">
              <a:latin typeface="Times New Roman" panose="02020603050405020304" pitchFamily="18" charset="0"/>
              <a:cs typeface="Times New Roman" panose="02020603050405020304" pitchFamily="18" charset="0"/>
            </a:endParaRPr>
          </a:p>
          <a:p>
            <a:pPr algn="just" fontAlgn="base"/>
            <a:r>
              <a:rPr lang="en-US" sz="2000" b="1">
                <a:latin typeface="Times New Roman" panose="02020603050405020304" pitchFamily="18" charset="0"/>
                <a:cs typeface="Times New Roman" panose="02020603050405020304" pitchFamily="18" charset="0"/>
              </a:rPr>
              <a:t>Answer: </a:t>
            </a:r>
            <a:r>
              <a:rPr lang="en-US" sz="2000">
                <a:latin typeface="Times New Roman" panose="02020603050405020304" pitchFamily="18" charset="0"/>
                <a:cs typeface="Times New Roman" panose="02020603050405020304" pitchFamily="18" charset="0"/>
              </a:rPr>
              <a:t>Python programming language was developed by Guido van Rossum. He started working on Python in December 1989, and the first official release, Python 0.9.0, came out in February 1991. Guido van Rossum continued to lead the development of Python for many years, earning the title "Benevolent Dictator For Life" (BDFL) within the Python community. While he stepped down from the role of BDFL in 2018, his contributions to Python remain significant.</a:t>
            </a:r>
          </a:p>
          <a:p>
            <a:pPr fontAlgn="base"/>
            <a:endParaRPr lang="en-US" sz="2000">
              <a:latin typeface="Times New Roman" panose="02020603050405020304" pitchFamily="18" charset="0"/>
              <a:cs typeface="Times New Roman" panose="02020603050405020304" pitchFamily="18" charset="0"/>
            </a:endParaRPr>
          </a:p>
          <a:p>
            <a:pPr fontAlgn="base"/>
            <a:endParaRPr lang="en-US" sz="2000">
              <a:latin typeface="Times New Roman" panose="02020603050405020304" pitchFamily="18" charset="0"/>
              <a:cs typeface="Times New Roman" panose="02020603050405020304" pitchFamily="18" charset="0"/>
            </a:endParaRPr>
          </a:p>
          <a:p>
            <a:pPr fontAlgn="base"/>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618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6096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 y="161707"/>
            <a:ext cx="4800600" cy="424732"/>
          </a:xfrm>
          <a:prstGeom prst="rect">
            <a:avLst/>
          </a:prstGeom>
          <a:noFill/>
        </p:spPr>
        <p:txBody>
          <a:bodyPr wrap="square" rtlCol="0">
            <a:spAutoFit/>
          </a:bodyPr>
          <a:lstStyle/>
          <a:p>
            <a:pPr lvl="0">
              <a:lnSpc>
                <a:spcPct val="90000"/>
              </a:lnSpc>
              <a:buClr>
                <a:srgbClr val="333399"/>
              </a:buClr>
              <a:buSzPts val="2400"/>
            </a:pPr>
            <a:r>
              <a:rPr lang="en-US" sz="2400" b="1">
                <a:latin typeface="Times New Roman"/>
                <a:ea typeface="Times New Roman"/>
                <a:cs typeface="Times New Roman"/>
                <a:sym typeface="Times New Roman"/>
              </a:rPr>
              <a:t>Some Frequently asked Question</a:t>
            </a: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64077" y="762000"/>
            <a:ext cx="8927523" cy="6401753"/>
          </a:xfrm>
          <a:prstGeom prst="rect">
            <a:avLst/>
          </a:prstGeom>
        </p:spPr>
        <p:txBody>
          <a:bodyPr wrap="square">
            <a:spAutoFit/>
          </a:bodyPr>
          <a:lstStyle/>
          <a:p>
            <a:pPr fontAlgn="base">
              <a:spcAft>
                <a:spcPts val="1200"/>
              </a:spcAft>
            </a:pPr>
            <a:r>
              <a:rPr lang="en-US" sz="2000" b="1">
                <a:latin typeface="Times New Roman" panose="02020603050405020304" pitchFamily="18" charset="0"/>
                <a:cs typeface="Times New Roman" panose="02020603050405020304" pitchFamily="18" charset="0"/>
              </a:rPr>
              <a:t>Q2. What are the uses of Python?</a:t>
            </a:r>
          </a:p>
          <a:p>
            <a:pPr algn="just">
              <a:spcAft>
                <a:spcPts val="1200"/>
              </a:spcAft>
            </a:pPr>
            <a:r>
              <a:rPr lang="en-US" sz="2000">
                <a:latin typeface="Times New Roman" panose="02020603050405020304" pitchFamily="18" charset="0"/>
                <a:cs typeface="Times New Roman" panose="02020603050405020304" pitchFamily="18" charset="0"/>
              </a:rPr>
              <a:t>Python is a versatile programming language with a wide range of applications. Some of the key uses of Python include:</a:t>
            </a:r>
          </a:p>
          <a:p>
            <a:pPr algn="just">
              <a:spcAft>
                <a:spcPts val="600"/>
              </a:spcAft>
            </a:pPr>
            <a:r>
              <a:rPr lang="en-US" sz="2000" b="1">
                <a:latin typeface="Times New Roman" panose="02020603050405020304" pitchFamily="18" charset="0"/>
                <a:cs typeface="Times New Roman" panose="02020603050405020304" pitchFamily="18" charset="0"/>
              </a:rPr>
              <a:t>1. Web Development:</a:t>
            </a:r>
            <a:endParaRPr lang="en-US" sz="2000">
              <a:latin typeface="Times New Roman" panose="02020603050405020304" pitchFamily="18" charset="0"/>
              <a:cs typeface="Times New Roman" panose="02020603050405020304" pitchFamily="18" charset="0"/>
            </a:endParaRPr>
          </a:p>
          <a:p>
            <a:pPr marL="800100" lvl="1" indent="-342900" algn="just">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Frameworks like Django and Flask enable developers to build robust and scalable web applications.</a:t>
            </a:r>
          </a:p>
          <a:p>
            <a:pPr algn="just">
              <a:spcAft>
                <a:spcPts val="600"/>
              </a:spcAft>
            </a:pPr>
            <a:r>
              <a:rPr lang="en-US" sz="2000" b="1">
                <a:latin typeface="Times New Roman" panose="02020603050405020304" pitchFamily="18" charset="0"/>
                <a:cs typeface="Times New Roman" panose="02020603050405020304" pitchFamily="18" charset="0"/>
              </a:rPr>
              <a:t>2. Data Science and Machine Learning:</a:t>
            </a:r>
            <a:endParaRPr lang="en-US" sz="2000">
              <a:latin typeface="Times New Roman" panose="02020603050405020304" pitchFamily="18" charset="0"/>
              <a:cs typeface="Times New Roman" panose="02020603050405020304" pitchFamily="18" charset="0"/>
            </a:endParaRPr>
          </a:p>
          <a:p>
            <a:pPr marL="800100" lvl="1" indent="-342900" algn="just">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Python is widely used in data science and machine learning. Libraries like </a:t>
            </a:r>
            <a:r>
              <a:rPr lang="en-US" sz="2000" err="1">
                <a:latin typeface="Times New Roman" panose="02020603050405020304" pitchFamily="18" charset="0"/>
                <a:cs typeface="Times New Roman" panose="02020603050405020304" pitchFamily="18" charset="0"/>
              </a:rPr>
              <a:t>NumPy</a:t>
            </a:r>
            <a:r>
              <a:rPr lang="en-US" sz="2000">
                <a:latin typeface="Times New Roman" panose="02020603050405020304" pitchFamily="18" charset="0"/>
                <a:cs typeface="Times New Roman" panose="02020603050405020304" pitchFamily="18" charset="0"/>
              </a:rPr>
              <a:t>, Pandas, </a:t>
            </a:r>
            <a:r>
              <a:rPr lang="en-US" sz="2000" err="1">
                <a:latin typeface="Times New Roman" panose="02020603050405020304" pitchFamily="18" charset="0"/>
                <a:cs typeface="Times New Roman" panose="02020603050405020304" pitchFamily="18" charset="0"/>
              </a:rPr>
              <a:t>SciPy</a:t>
            </a:r>
            <a:r>
              <a:rPr lang="en-US" sz="2000">
                <a:latin typeface="Times New Roman" panose="02020603050405020304" pitchFamily="18" charset="0"/>
                <a:cs typeface="Times New Roman" panose="02020603050405020304" pitchFamily="18" charset="0"/>
              </a:rPr>
              <a:t>, and </a:t>
            </a:r>
            <a:r>
              <a:rPr lang="en-US" sz="2000" err="1">
                <a:latin typeface="Times New Roman" panose="02020603050405020304" pitchFamily="18" charset="0"/>
                <a:cs typeface="Times New Roman" panose="02020603050405020304" pitchFamily="18" charset="0"/>
              </a:rPr>
              <a:t>scikit</a:t>
            </a:r>
            <a:r>
              <a:rPr lang="en-US" sz="2000">
                <a:latin typeface="Times New Roman" panose="02020603050405020304" pitchFamily="18" charset="0"/>
                <a:cs typeface="Times New Roman" panose="02020603050405020304" pitchFamily="18" charset="0"/>
              </a:rPr>
              <a:t>-learn provide powerful tools for data analysis, manipulation, and machine learning.</a:t>
            </a:r>
          </a:p>
          <a:p>
            <a:pPr algn="just">
              <a:spcAft>
                <a:spcPts val="600"/>
              </a:spcAft>
            </a:pPr>
            <a:r>
              <a:rPr lang="en-US" sz="2000" b="1">
                <a:latin typeface="Times New Roman" panose="02020603050405020304" pitchFamily="18" charset="0"/>
                <a:cs typeface="Times New Roman" panose="02020603050405020304" pitchFamily="18" charset="0"/>
              </a:rPr>
              <a:t>3. Artificial Intelligence (AI) and Natural Language Processing (NLP):</a:t>
            </a:r>
            <a:endParaRPr lang="en-US" sz="2000">
              <a:latin typeface="Times New Roman" panose="02020603050405020304" pitchFamily="18" charset="0"/>
              <a:cs typeface="Times New Roman" panose="02020603050405020304" pitchFamily="18" charset="0"/>
            </a:endParaRPr>
          </a:p>
          <a:p>
            <a:pPr marL="800100" lvl="1" indent="-342900" algn="just">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Python is employed in AI and NLP applications, with libraries like </a:t>
            </a:r>
            <a:r>
              <a:rPr lang="en-US" sz="2000" err="1">
                <a:latin typeface="Times New Roman" panose="02020603050405020304" pitchFamily="18" charset="0"/>
                <a:cs typeface="Times New Roman" panose="02020603050405020304" pitchFamily="18" charset="0"/>
              </a:rPr>
              <a:t>TensorFlow</a:t>
            </a:r>
            <a:r>
              <a:rPr lang="en-US" sz="2000">
                <a:latin typeface="Times New Roman" panose="02020603050405020304" pitchFamily="18" charset="0"/>
                <a:cs typeface="Times New Roman" panose="02020603050405020304" pitchFamily="18" charset="0"/>
              </a:rPr>
              <a:t> and </a:t>
            </a:r>
            <a:r>
              <a:rPr lang="en-US" sz="2000" err="1">
                <a:latin typeface="Times New Roman" panose="02020603050405020304" pitchFamily="18" charset="0"/>
                <a:cs typeface="Times New Roman" panose="02020603050405020304" pitchFamily="18" charset="0"/>
              </a:rPr>
              <a:t>PyTorch</a:t>
            </a:r>
            <a:r>
              <a:rPr lang="en-US" sz="2000">
                <a:latin typeface="Times New Roman" panose="02020603050405020304" pitchFamily="18" charset="0"/>
                <a:cs typeface="Times New Roman" panose="02020603050405020304" pitchFamily="18" charset="0"/>
              </a:rPr>
              <a:t> being popular for deep learning tasks.</a:t>
            </a:r>
          </a:p>
          <a:p>
            <a:pPr algn="just">
              <a:spcAft>
                <a:spcPts val="600"/>
              </a:spcAft>
            </a:pPr>
            <a:r>
              <a:rPr lang="en-US" sz="2000" b="1">
                <a:latin typeface="Times New Roman" panose="02020603050405020304" pitchFamily="18" charset="0"/>
                <a:cs typeface="Times New Roman" panose="02020603050405020304" pitchFamily="18" charset="0"/>
              </a:rPr>
              <a:t>4. Automation and Scripting:</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Python's simplicity and readability make it an excellent choice for writing scripts and automating repetitive tasks.</a:t>
            </a:r>
          </a:p>
          <a:p>
            <a:pPr fontAlgn="base"/>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029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6096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 y="161707"/>
            <a:ext cx="4800600" cy="424732"/>
          </a:xfrm>
          <a:prstGeom prst="rect">
            <a:avLst/>
          </a:prstGeom>
          <a:noFill/>
        </p:spPr>
        <p:txBody>
          <a:bodyPr wrap="square" rtlCol="0">
            <a:spAutoFit/>
          </a:bodyPr>
          <a:lstStyle/>
          <a:p>
            <a:pPr lvl="0">
              <a:lnSpc>
                <a:spcPct val="90000"/>
              </a:lnSpc>
              <a:buClr>
                <a:srgbClr val="333399"/>
              </a:buClr>
              <a:buSzPts val="2400"/>
            </a:pPr>
            <a:r>
              <a:rPr lang="en-US" sz="2400" b="1">
                <a:latin typeface="Times New Roman"/>
                <a:ea typeface="Times New Roman"/>
                <a:cs typeface="Times New Roman"/>
                <a:sym typeface="Times New Roman"/>
              </a:rPr>
              <a:t>Some Frequently asked Question</a:t>
            </a: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64077" y="762000"/>
            <a:ext cx="8927523" cy="6017032"/>
          </a:xfrm>
          <a:prstGeom prst="rect">
            <a:avLst/>
          </a:prstGeom>
        </p:spPr>
        <p:txBody>
          <a:bodyPr wrap="square">
            <a:spAutoFit/>
          </a:bodyPr>
          <a:lstStyle/>
          <a:p>
            <a:pPr algn="just">
              <a:spcAft>
                <a:spcPts val="600"/>
              </a:spcAft>
            </a:pPr>
            <a:r>
              <a:rPr lang="en-US" sz="2000" b="1">
                <a:latin typeface="Times New Roman" panose="02020603050405020304" pitchFamily="18" charset="0"/>
                <a:cs typeface="Times New Roman" panose="02020603050405020304" pitchFamily="18" charset="0"/>
              </a:rPr>
              <a:t>5. Scientific Computing:</a:t>
            </a:r>
            <a:endParaRPr lang="en-US" sz="2000">
              <a:latin typeface="Times New Roman" panose="02020603050405020304" pitchFamily="18" charset="0"/>
              <a:cs typeface="Times New Roman" panose="02020603050405020304" pitchFamily="18" charset="0"/>
            </a:endParaRPr>
          </a:p>
          <a:p>
            <a:pPr marL="800100" lvl="1" indent="-342900" algn="just">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Scientists use Python for scientific computing, simulations, and research. Libraries like </a:t>
            </a:r>
            <a:r>
              <a:rPr lang="en-US" sz="2000" err="1">
                <a:latin typeface="Times New Roman" panose="02020603050405020304" pitchFamily="18" charset="0"/>
                <a:cs typeface="Times New Roman" panose="02020603050405020304" pitchFamily="18" charset="0"/>
              </a:rPr>
              <a:t>Matplotlib</a:t>
            </a:r>
            <a:r>
              <a:rPr lang="en-US" sz="2000">
                <a:latin typeface="Times New Roman" panose="02020603050405020304" pitchFamily="18" charset="0"/>
                <a:cs typeface="Times New Roman" panose="02020603050405020304" pitchFamily="18" charset="0"/>
              </a:rPr>
              <a:t> and </a:t>
            </a:r>
            <a:r>
              <a:rPr lang="en-US" sz="2000" err="1">
                <a:latin typeface="Times New Roman" panose="02020603050405020304" pitchFamily="18" charset="0"/>
                <a:cs typeface="Times New Roman" panose="02020603050405020304" pitchFamily="18" charset="0"/>
              </a:rPr>
              <a:t>SciPy</a:t>
            </a:r>
            <a:r>
              <a:rPr lang="en-US" sz="2000">
                <a:latin typeface="Times New Roman" panose="02020603050405020304" pitchFamily="18" charset="0"/>
                <a:cs typeface="Times New Roman" panose="02020603050405020304" pitchFamily="18" charset="0"/>
              </a:rPr>
              <a:t> are essential for scientific applications.</a:t>
            </a:r>
          </a:p>
          <a:p>
            <a:pPr algn="just">
              <a:spcAft>
                <a:spcPts val="600"/>
              </a:spcAft>
            </a:pPr>
            <a:r>
              <a:rPr lang="en-US" sz="2000" b="1">
                <a:latin typeface="Times New Roman" panose="02020603050405020304" pitchFamily="18" charset="0"/>
                <a:cs typeface="Times New Roman" panose="02020603050405020304" pitchFamily="18" charset="0"/>
              </a:rPr>
              <a:t>6. Game Development:</a:t>
            </a:r>
            <a:endParaRPr lang="en-US" sz="2000">
              <a:latin typeface="Times New Roman" panose="02020603050405020304" pitchFamily="18" charset="0"/>
              <a:cs typeface="Times New Roman" panose="02020603050405020304" pitchFamily="18" charset="0"/>
            </a:endParaRPr>
          </a:p>
          <a:p>
            <a:pPr marL="800100" lvl="1" indent="-342900" algn="just">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Python is used in game development, and libraries like </a:t>
            </a:r>
            <a:r>
              <a:rPr lang="en-US" sz="2000" err="1">
                <a:latin typeface="Times New Roman" panose="02020603050405020304" pitchFamily="18" charset="0"/>
                <a:cs typeface="Times New Roman" panose="02020603050405020304" pitchFamily="18" charset="0"/>
              </a:rPr>
              <a:t>Pygame</a:t>
            </a:r>
            <a:r>
              <a:rPr lang="en-US" sz="2000">
                <a:latin typeface="Times New Roman" panose="02020603050405020304" pitchFamily="18" charset="0"/>
                <a:cs typeface="Times New Roman" panose="02020603050405020304" pitchFamily="18" charset="0"/>
              </a:rPr>
              <a:t> provide tools for creating 2D games.</a:t>
            </a:r>
          </a:p>
          <a:p>
            <a:pPr algn="just">
              <a:spcAft>
                <a:spcPts val="600"/>
              </a:spcAft>
            </a:pPr>
            <a:r>
              <a:rPr lang="en-US" sz="2000" b="1">
                <a:latin typeface="Times New Roman" panose="02020603050405020304" pitchFamily="18" charset="0"/>
                <a:cs typeface="Times New Roman" panose="02020603050405020304" pitchFamily="18" charset="0"/>
              </a:rPr>
              <a:t>7. Desktop GUI Applications:</a:t>
            </a:r>
            <a:endParaRPr lang="en-US" sz="2000">
              <a:latin typeface="Times New Roman" panose="02020603050405020304" pitchFamily="18" charset="0"/>
              <a:cs typeface="Times New Roman" panose="02020603050405020304" pitchFamily="18" charset="0"/>
            </a:endParaRPr>
          </a:p>
          <a:p>
            <a:pPr marL="800100" lvl="1" indent="-342900" algn="just">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Python can be used to create desktop applications with graphical user interfaces (GUIs) using frameworks like </a:t>
            </a:r>
            <a:r>
              <a:rPr lang="en-US" sz="2000" err="1">
                <a:latin typeface="Times New Roman" panose="02020603050405020304" pitchFamily="18" charset="0"/>
                <a:cs typeface="Times New Roman" panose="02020603050405020304" pitchFamily="18" charset="0"/>
              </a:rPr>
              <a:t>Tkinter</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PyQt</a:t>
            </a:r>
            <a:r>
              <a:rPr lang="en-US" sz="2000">
                <a:latin typeface="Times New Roman" panose="02020603050405020304" pitchFamily="18" charset="0"/>
                <a:cs typeface="Times New Roman" panose="02020603050405020304" pitchFamily="18" charset="0"/>
              </a:rPr>
              <a:t>, or </a:t>
            </a:r>
            <a:r>
              <a:rPr lang="en-US" sz="2000" err="1">
                <a:latin typeface="Times New Roman" panose="02020603050405020304" pitchFamily="18" charset="0"/>
                <a:cs typeface="Times New Roman" panose="02020603050405020304" pitchFamily="18" charset="0"/>
              </a:rPr>
              <a:t>Kivy</a:t>
            </a:r>
            <a:r>
              <a:rPr lang="en-US" sz="2000">
                <a:latin typeface="Times New Roman" panose="02020603050405020304" pitchFamily="18" charset="0"/>
                <a:cs typeface="Times New Roman" panose="02020603050405020304" pitchFamily="18" charset="0"/>
              </a:rPr>
              <a:t>.</a:t>
            </a:r>
          </a:p>
          <a:p>
            <a:pPr algn="just">
              <a:spcAft>
                <a:spcPts val="600"/>
              </a:spcAft>
            </a:pPr>
            <a:r>
              <a:rPr lang="en-US" sz="2000" b="1">
                <a:latin typeface="Times New Roman" panose="02020603050405020304" pitchFamily="18" charset="0"/>
                <a:cs typeface="Times New Roman" panose="02020603050405020304" pitchFamily="18" charset="0"/>
              </a:rPr>
              <a:t>8. Network Servers and Protocols:</a:t>
            </a:r>
            <a:endParaRPr lang="en-US" sz="2000">
              <a:latin typeface="Times New Roman" panose="02020603050405020304" pitchFamily="18" charset="0"/>
              <a:cs typeface="Times New Roman" panose="02020603050405020304" pitchFamily="18" charset="0"/>
            </a:endParaRPr>
          </a:p>
          <a:p>
            <a:pPr marL="800100" lvl="1" indent="-342900" algn="just">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Python is utilized for developing network servers and handling network protocols due to its ease of use and extensive libraries.</a:t>
            </a:r>
          </a:p>
          <a:p>
            <a:pPr algn="just">
              <a:spcAft>
                <a:spcPts val="600"/>
              </a:spcAft>
            </a:pPr>
            <a:r>
              <a:rPr lang="en-US" sz="2000" b="1">
                <a:latin typeface="Times New Roman" panose="02020603050405020304" pitchFamily="18" charset="0"/>
                <a:cs typeface="Times New Roman" panose="02020603050405020304" pitchFamily="18" charset="0"/>
              </a:rPr>
              <a:t>9. Databases:</a:t>
            </a:r>
            <a:endParaRPr lang="en-US" sz="200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Python can connect to various databases, and libraries like </a:t>
            </a:r>
            <a:r>
              <a:rPr lang="en-US" sz="2000" err="1">
                <a:latin typeface="Times New Roman" panose="02020603050405020304" pitchFamily="18" charset="0"/>
                <a:cs typeface="Times New Roman" panose="02020603050405020304" pitchFamily="18" charset="0"/>
              </a:rPr>
              <a:t>SQLAlchemy</a:t>
            </a:r>
            <a:r>
              <a:rPr lang="en-US" sz="2000">
                <a:latin typeface="Times New Roman" panose="02020603050405020304" pitchFamily="18" charset="0"/>
                <a:cs typeface="Times New Roman" panose="02020603050405020304" pitchFamily="18" charset="0"/>
              </a:rPr>
              <a:t> simplify database interactions.</a:t>
            </a:r>
          </a:p>
          <a:p>
            <a:pPr fontAlgn="base"/>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6370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6096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 y="161707"/>
            <a:ext cx="4800600" cy="424732"/>
          </a:xfrm>
          <a:prstGeom prst="rect">
            <a:avLst/>
          </a:prstGeom>
          <a:noFill/>
        </p:spPr>
        <p:txBody>
          <a:bodyPr wrap="square" rtlCol="0">
            <a:spAutoFit/>
          </a:bodyPr>
          <a:lstStyle/>
          <a:p>
            <a:pPr lvl="0">
              <a:lnSpc>
                <a:spcPct val="90000"/>
              </a:lnSpc>
              <a:buClr>
                <a:srgbClr val="333399"/>
              </a:buClr>
              <a:buSzPts val="2400"/>
            </a:pPr>
            <a:r>
              <a:rPr lang="en-US" sz="2400" b="1">
                <a:latin typeface="Times New Roman"/>
                <a:ea typeface="Times New Roman"/>
                <a:cs typeface="Times New Roman"/>
                <a:sym typeface="Times New Roman"/>
              </a:rPr>
              <a:t>Some Frequently asked Question</a:t>
            </a: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64077" y="762000"/>
            <a:ext cx="8927523" cy="5170646"/>
          </a:xfrm>
          <a:prstGeom prst="rect">
            <a:avLst/>
          </a:prstGeom>
        </p:spPr>
        <p:txBody>
          <a:bodyPr wrap="square">
            <a:spAutoFit/>
          </a:bodyPr>
          <a:lstStyle/>
          <a:p>
            <a:pPr algn="just">
              <a:spcAft>
                <a:spcPts val="600"/>
              </a:spcAft>
            </a:pPr>
            <a:r>
              <a:rPr lang="en-US" sz="2000" b="1">
                <a:latin typeface="Times New Roman" panose="02020603050405020304" pitchFamily="18" charset="0"/>
                <a:cs typeface="Times New Roman" panose="02020603050405020304" pitchFamily="18" charset="0"/>
              </a:rPr>
              <a:t>10. Cybersecurity:</a:t>
            </a:r>
            <a:endParaRPr lang="en-US" sz="2000">
              <a:latin typeface="Times New Roman" panose="02020603050405020304" pitchFamily="18" charset="0"/>
              <a:cs typeface="Times New Roman" panose="02020603050405020304" pitchFamily="18" charset="0"/>
            </a:endParaRPr>
          </a:p>
          <a:p>
            <a:pPr marL="800100" lvl="1" indent="-342900" algn="just">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Python is used in cybersecurity for tasks such as penetration testing, script automation, and developing security tools.</a:t>
            </a:r>
          </a:p>
          <a:p>
            <a:pPr algn="just">
              <a:spcAft>
                <a:spcPts val="600"/>
              </a:spcAft>
            </a:pPr>
            <a:r>
              <a:rPr lang="en-US" sz="2000" b="1">
                <a:latin typeface="Times New Roman" panose="02020603050405020304" pitchFamily="18" charset="0"/>
                <a:cs typeface="Times New Roman" panose="02020603050405020304" pitchFamily="18" charset="0"/>
              </a:rPr>
              <a:t>11. Education:</a:t>
            </a:r>
            <a:endParaRPr lang="en-US" sz="2000">
              <a:latin typeface="Times New Roman" panose="02020603050405020304" pitchFamily="18" charset="0"/>
              <a:cs typeface="Times New Roman" panose="02020603050405020304" pitchFamily="18" charset="0"/>
            </a:endParaRPr>
          </a:p>
          <a:p>
            <a:pPr marL="800100" lvl="1" indent="-342900" algn="just">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Python is widely used in educational settings for teaching programming due to its readability and beginner-friendly syntax.</a:t>
            </a:r>
          </a:p>
          <a:p>
            <a:pPr algn="just">
              <a:spcAft>
                <a:spcPts val="600"/>
              </a:spcAft>
            </a:pPr>
            <a:r>
              <a:rPr lang="en-US" sz="2000" b="1">
                <a:latin typeface="Times New Roman" panose="02020603050405020304" pitchFamily="18" charset="0"/>
                <a:cs typeface="Times New Roman" panose="02020603050405020304" pitchFamily="18" charset="0"/>
              </a:rPr>
              <a:t>12. Financial and Trading Applications:</a:t>
            </a:r>
            <a:endParaRPr lang="en-US" sz="2000">
              <a:latin typeface="Times New Roman" panose="02020603050405020304" pitchFamily="18" charset="0"/>
              <a:cs typeface="Times New Roman" panose="02020603050405020304" pitchFamily="18" charset="0"/>
            </a:endParaRPr>
          </a:p>
          <a:p>
            <a:pPr marL="800100" lvl="1" indent="-342900" algn="just">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Python is utilized in the finance industry for tasks like algorithmic trading, data analysis, and risk management.</a:t>
            </a:r>
          </a:p>
          <a:p>
            <a:pPr algn="just">
              <a:spcAft>
                <a:spcPts val="600"/>
              </a:spcAft>
            </a:pPr>
            <a:r>
              <a:rPr lang="en-US" sz="2000" b="1">
                <a:latin typeface="Times New Roman" panose="02020603050405020304" pitchFamily="18" charset="0"/>
                <a:cs typeface="Times New Roman" panose="02020603050405020304" pitchFamily="18" charset="0"/>
              </a:rPr>
              <a:t>13. DevOps and System Administration:</a:t>
            </a:r>
            <a:endParaRPr lang="en-US" sz="200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Python scripts are commonly used for tasks related to system administration, automation, and configuration management in the field of DevOps.</a:t>
            </a:r>
          </a:p>
          <a:p>
            <a:pPr fontAlgn="base"/>
            <a:endParaRPr lang="en-US" sz="2000">
              <a:latin typeface="Times New Roman" panose="02020603050405020304" pitchFamily="18" charset="0"/>
              <a:cs typeface="Times New Roman" panose="02020603050405020304" pitchFamily="18" charset="0"/>
            </a:endParaRPr>
          </a:p>
          <a:p>
            <a:pPr fontAlgn="base"/>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710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57150" y="762000"/>
            <a:ext cx="8934450" cy="5786199"/>
          </a:xfrm>
          <a:prstGeom prst="rect">
            <a:avLst/>
          </a:prstGeom>
        </p:spPr>
        <p:txBody>
          <a:bodyPr wrap="square">
            <a:spAutoFit/>
          </a:bodyPr>
          <a:lstStyle/>
          <a:p>
            <a:pPr algn="just">
              <a:spcAft>
                <a:spcPts val="1200"/>
              </a:spcAft>
            </a:pPr>
            <a:r>
              <a:rPr lang="en-US" sz="2000">
                <a:latin typeface="Times New Roman" panose="02020603050405020304" pitchFamily="18" charset="0"/>
                <a:cs typeface="Times New Roman" panose="02020603050405020304" pitchFamily="18" charset="0"/>
              </a:rPr>
              <a:t>To install Python, we can follow these general steps. The specific details may vary based on your operating system. Python 3 is the recommended version, and Python 2 has reached its end of life. We can check the official Python website for the latest information.</a:t>
            </a:r>
          </a:p>
          <a:p>
            <a:pPr algn="just">
              <a:spcAft>
                <a:spcPts val="1200"/>
              </a:spcAft>
            </a:pPr>
            <a:r>
              <a:rPr lang="en-US" sz="2000" b="1">
                <a:latin typeface="Times New Roman" panose="02020603050405020304" pitchFamily="18" charset="0"/>
                <a:cs typeface="Times New Roman" panose="02020603050405020304" pitchFamily="18" charset="0"/>
              </a:rPr>
              <a:t>Installing Python on Windows:</a:t>
            </a:r>
          </a:p>
          <a:p>
            <a:pPr algn="just">
              <a:spcAft>
                <a:spcPts val="600"/>
              </a:spcAft>
            </a:pPr>
            <a:r>
              <a:rPr lang="en-US" sz="2000" b="1">
                <a:latin typeface="Times New Roman" panose="02020603050405020304" pitchFamily="18" charset="0"/>
                <a:cs typeface="Times New Roman" panose="02020603050405020304" pitchFamily="18" charset="0"/>
              </a:rPr>
              <a:t>1. Visit the Python Official Website:</a:t>
            </a:r>
            <a:endParaRPr lang="en-US" sz="2000">
              <a:latin typeface="Times New Roman" panose="02020603050405020304" pitchFamily="18" charset="0"/>
              <a:cs typeface="Times New Roman" panose="02020603050405020304" pitchFamily="18" charset="0"/>
            </a:endParaRPr>
          </a:p>
          <a:p>
            <a:pPr marL="800100" lvl="1" indent="-342900" algn="just">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Go to Python's official website</a:t>
            </a:r>
          </a:p>
          <a:p>
            <a:pPr algn="just">
              <a:spcAft>
                <a:spcPts val="600"/>
              </a:spcAft>
            </a:pPr>
            <a:r>
              <a:rPr lang="en-US" sz="2000" b="1">
                <a:latin typeface="Times New Roman" panose="02020603050405020304" pitchFamily="18" charset="0"/>
                <a:cs typeface="Times New Roman" panose="02020603050405020304" pitchFamily="18" charset="0"/>
              </a:rPr>
              <a:t>2. Download Python:</a:t>
            </a:r>
            <a:endParaRPr lang="en-US" sz="200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Click on the "Downloads" tab.</a:t>
            </a:r>
          </a:p>
          <a:p>
            <a:pPr marL="800100" lvl="1" indent="-342900" algn="just">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Download the latest version of Python 3 for Windows.</a:t>
            </a:r>
          </a:p>
          <a:p>
            <a:pPr algn="just">
              <a:spcAft>
                <a:spcPts val="600"/>
              </a:spcAft>
            </a:pPr>
            <a:r>
              <a:rPr lang="en-US" sz="2000" b="1">
                <a:latin typeface="Times New Roman" panose="02020603050405020304" pitchFamily="18" charset="0"/>
                <a:cs typeface="Times New Roman" panose="02020603050405020304" pitchFamily="18" charset="0"/>
              </a:rPr>
              <a:t>3. Run the Installer:</a:t>
            </a:r>
            <a:endParaRPr lang="en-US" sz="200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Double-click on the downloaded installer (.exe file).</a:t>
            </a:r>
          </a:p>
          <a:p>
            <a:pPr marL="800100" lvl="1" indent="-342900" algn="just">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Check the box that says "Add Python to PATH" during installation.</a:t>
            </a:r>
          </a:p>
          <a:p>
            <a:pPr algn="just">
              <a:spcAft>
                <a:spcPts val="600"/>
              </a:spcAft>
            </a:pPr>
            <a:r>
              <a:rPr lang="en-US" sz="2000" b="1">
                <a:latin typeface="Times New Roman" panose="02020603050405020304" pitchFamily="18" charset="0"/>
                <a:cs typeface="Times New Roman" panose="02020603050405020304" pitchFamily="18" charset="0"/>
              </a:rPr>
              <a:t>4. Complete Installation:</a:t>
            </a:r>
            <a:endParaRPr lang="en-US" sz="200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Follow the on-screen instructions to complete the installation.</a:t>
            </a:r>
          </a:p>
        </p:txBody>
      </p:sp>
      <p:cxnSp>
        <p:nvCxnSpPr>
          <p:cNvPr id="6" name="Straight Connector 5"/>
          <p:cNvCxnSpPr/>
          <p:nvPr/>
        </p:nvCxnSpPr>
        <p:spPr>
          <a:xfrm>
            <a:off x="0" y="6096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 y="64725"/>
            <a:ext cx="4800600" cy="424732"/>
          </a:xfrm>
          <a:prstGeom prst="rect">
            <a:avLst/>
          </a:prstGeom>
          <a:noFill/>
        </p:spPr>
        <p:txBody>
          <a:bodyPr wrap="square" rtlCol="0">
            <a:spAutoFit/>
          </a:bodyPr>
          <a:lstStyle/>
          <a:p>
            <a:pPr lvl="0">
              <a:lnSpc>
                <a:spcPct val="90000"/>
              </a:lnSpc>
              <a:buClr>
                <a:srgbClr val="333399"/>
              </a:buClr>
              <a:buSzPts val="2400"/>
            </a:pPr>
            <a:r>
              <a:rPr lang="en-US" sz="2400" b="1">
                <a:latin typeface="Times New Roman"/>
                <a:ea typeface="Times New Roman"/>
                <a:cs typeface="Times New Roman"/>
                <a:sym typeface="Times New Roman"/>
              </a:rPr>
              <a:t>Install Python</a:t>
            </a: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80014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50223" y="637309"/>
            <a:ext cx="8934450" cy="5632311"/>
          </a:xfrm>
          <a:prstGeom prst="rect">
            <a:avLst/>
          </a:prstGeom>
        </p:spPr>
        <p:txBody>
          <a:bodyPr wrap="square">
            <a:spAutoFit/>
          </a:bodyPr>
          <a:lstStyle/>
          <a:p>
            <a:pPr algn="just">
              <a:spcAft>
                <a:spcPts val="600"/>
              </a:spcAft>
            </a:pPr>
            <a:r>
              <a:rPr lang="en-US" sz="2000" b="1">
                <a:latin typeface="Times New Roman" panose="02020603050405020304" pitchFamily="18" charset="0"/>
                <a:cs typeface="Times New Roman" panose="02020603050405020304" pitchFamily="18" charset="0"/>
              </a:rPr>
              <a:t>Installing Python on </a:t>
            </a:r>
            <a:r>
              <a:rPr lang="en-US" sz="2000" b="1" err="1">
                <a:latin typeface="Times New Roman" panose="02020603050405020304" pitchFamily="18" charset="0"/>
                <a:cs typeface="Times New Roman" panose="02020603050405020304" pitchFamily="18" charset="0"/>
              </a:rPr>
              <a:t>macOS</a:t>
            </a:r>
            <a:r>
              <a:rPr lang="en-US" sz="2000" b="1">
                <a:latin typeface="Times New Roman" panose="02020603050405020304" pitchFamily="18" charset="0"/>
                <a:cs typeface="Times New Roman" panose="02020603050405020304" pitchFamily="18" charset="0"/>
              </a:rPr>
              <a:t>:</a:t>
            </a:r>
          </a:p>
          <a:p>
            <a:pPr algn="just">
              <a:spcAft>
                <a:spcPts val="600"/>
              </a:spcAft>
            </a:pPr>
            <a:r>
              <a:rPr lang="en-US" sz="2000" b="1">
                <a:latin typeface="Times New Roman" panose="02020603050405020304" pitchFamily="18" charset="0"/>
                <a:cs typeface="Times New Roman" panose="02020603050405020304" pitchFamily="18" charset="0"/>
              </a:rPr>
              <a:t>1. Visit the Python Official Website:</a:t>
            </a:r>
            <a:endParaRPr lang="en-US" sz="2000">
              <a:latin typeface="Times New Roman" panose="02020603050405020304" pitchFamily="18" charset="0"/>
              <a:cs typeface="Times New Roman" panose="02020603050405020304" pitchFamily="18" charset="0"/>
            </a:endParaRPr>
          </a:p>
          <a:p>
            <a:pPr marL="800100" lvl="1" indent="-342900" algn="just">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Go to Python's official website</a:t>
            </a:r>
          </a:p>
          <a:p>
            <a:pPr algn="just">
              <a:spcAft>
                <a:spcPts val="600"/>
              </a:spcAft>
            </a:pPr>
            <a:r>
              <a:rPr lang="en-US" sz="2000" b="1">
                <a:latin typeface="Times New Roman" panose="02020603050405020304" pitchFamily="18" charset="0"/>
                <a:cs typeface="Times New Roman" panose="02020603050405020304" pitchFamily="18" charset="0"/>
              </a:rPr>
              <a:t>2. Download Python:</a:t>
            </a:r>
            <a:endParaRPr lang="en-US" sz="200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Click on the "Downloads" tab.</a:t>
            </a:r>
          </a:p>
          <a:p>
            <a:pPr marL="800100" lvl="1" indent="-342900" algn="just">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Download the latest version of Python 3 for </a:t>
            </a:r>
            <a:r>
              <a:rPr lang="en-US" sz="2000" err="1">
                <a:latin typeface="Times New Roman" panose="02020603050405020304" pitchFamily="18" charset="0"/>
                <a:cs typeface="Times New Roman" panose="02020603050405020304" pitchFamily="18" charset="0"/>
              </a:rPr>
              <a:t>macOS</a:t>
            </a:r>
            <a:r>
              <a:rPr lang="en-US" sz="2000">
                <a:latin typeface="Times New Roman" panose="02020603050405020304" pitchFamily="18" charset="0"/>
                <a:cs typeface="Times New Roman" panose="02020603050405020304" pitchFamily="18" charset="0"/>
              </a:rPr>
              <a:t>.</a:t>
            </a:r>
          </a:p>
          <a:p>
            <a:pPr algn="just">
              <a:spcAft>
                <a:spcPts val="600"/>
              </a:spcAft>
            </a:pPr>
            <a:r>
              <a:rPr lang="en-US" sz="2000" b="1">
                <a:latin typeface="Times New Roman" panose="02020603050405020304" pitchFamily="18" charset="0"/>
                <a:cs typeface="Times New Roman" panose="02020603050405020304" pitchFamily="18" charset="0"/>
              </a:rPr>
              <a:t>3. Run the Installer:</a:t>
            </a:r>
            <a:endParaRPr lang="en-US" sz="2000">
              <a:latin typeface="Times New Roman" panose="02020603050405020304" pitchFamily="18" charset="0"/>
              <a:cs typeface="Times New Roman" panose="02020603050405020304" pitchFamily="18" charset="0"/>
            </a:endParaRPr>
          </a:p>
          <a:p>
            <a:pPr marL="800100" lvl="1" indent="-342900" algn="just">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Double-click on the downloaded installer (.</a:t>
            </a:r>
            <a:r>
              <a:rPr lang="en-US" sz="2000" err="1">
                <a:latin typeface="Times New Roman" panose="02020603050405020304" pitchFamily="18" charset="0"/>
                <a:cs typeface="Times New Roman" panose="02020603050405020304" pitchFamily="18" charset="0"/>
              </a:rPr>
              <a:t>pkg</a:t>
            </a:r>
            <a:r>
              <a:rPr lang="en-US" sz="2000">
                <a:latin typeface="Times New Roman" panose="02020603050405020304" pitchFamily="18" charset="0"/>
                <a:cs typeface="Times New Roman" panose="02020603050405020304" pitchFamily="18" charset="0"/>
              </a:rPr>
              <a:t> file).</a:t>
            </a:r>
          </a:p>
          <a:p>
            <a:pPr algn="just">
              <a:spcAft>
                <a:spcPts val="600"/>
              </a:spcAft>
            </a:pPr>
            <a:r>
              <a:rPr lang="en-US" sz="2000" b="1">
                <a:latin typeface="Times New Roman" panose="02020603050405020304" pitchFamily="18" charset="0"/>
                <a:cs typeface="Times New Roman" panose="02020603050405020304" pitchFamily="18" charset="0"/>
              </a:rPr>
              <a:t>4. Complete Installation:</a:t>
            </a:r>
            <a:endParaRPr lang="en-US" sz="2000">
              <a:latin typeface="Times New Roman" panose="02020603050405020304" pitchFamily="18" charset="0"/>
              <a:cs typeface="Times New Roman" panose="02020603050405020304" pitchFamily="18" charset="0"/>
            </a:endParaRPr>
          </a:p>
          <a:p>
            <a:pPr marL="800100" lvl="1" indent="-342900" algn="just">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Follow the on-screen instructions to complete the installation.</a:t>
            </a:r>
          </a:p>
          <a:p>
            <a:pPr algn="just">
              <a:spcAft>
                <a:spcPts val="1200"/>
              </a:spcAft>
            </a:pPr>
            <a:r>
              <a:rPr lang="en-US" sz="2000" b="1">
                <a:latin typeface="Times New Roman" panose="02020603050405020304" pitchFamily="18" charset="0"/>
                <a:cs typeface="Times New Roman" panose="02020603050405020304" pitchFamily="18" charset="0"/>
              </a:rPr>
              <a:t>Installing Python on Linux:</a:t>
            </a:r>
          </a:p>
          <a:p>
            <a:pPr algn="just">
              <a:spcAft>
                <a:spcPts val="600"/>
              </a:spcAft>
            </a:pPr>
            <a:r>
              <a:rPr lang="en-US" sz="2000" b="1">
                <a:latin typeface="Times New Roman" panose="02020603050405020304" pitchFamily="18" charset="0"/>
                <a:cs typeface="Times New Roman" panose="02020603050405020304" pitchFamily="18" charset="0"/>
              </a:rPr>
              <a:t>1. Check if Python is Installed:</a:t>
            </a:r>
            <a:endParaRPr lang="en-US" sz="200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Many Linux distributions come with Python pre-installed. Open a terminal and type python3 or python to check if it's already installed.</a:t>
            </a:r>
          </a:p>
        </p:txBody>
      </p:sp>
      <p:cxnSp>
        <p:nvCxnSpPr>
          <p:cNvPr id="6" name="Straight Connector 5"/>
          <p:cNvCxnSpPr/>
          <p:nvPr/>
        </p:nvCxnSpPr>
        <p:spPr>
          <a:xfrm>
            <a:off x="0" y="6096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 y="64725"/>
            <a:ext cx="4800600" cy="424732"/>
          </a:xfrm>
          <a:prstGeom prst="rect">
            <a:avLst/>
          </a:prstGeom>
          <a:noFill/>
        </p:spPr>
        <p:txBody>
          <a:bodyPr wrap="square" rtlCol="0">
            <a:spAutoFit/>
          </a:bodyPr>
          <a:lstStyle/>
          <a:p>
            <a:pPr lvl="0">
              <a:lnSpc>
                <a:spcPct val="90000"/>
              </a:lnSpc>
              <a:buClr>
                <a:srgbClr val="333399"/>
              </a:buClr>
              <a:buSzPts val="2400"/>
            </a:pPr>
            <a:r>
              <a:rPr lang="en-US" sz="2400" b="1">
                <a:latin typeface="Times New Roman"/>
                <a:ea typeface="Times New Roman"/>
                <a:cs typeface="Times New Roman"/>
                <a:sym typeface="Times New Roman"/>
              </a:rPr>
              <a:t>Install Python</a:t>
            </a: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61918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50222" y="503312"/>
            <a:ext cx="9093777" cy="6247864"/>
          </a:xfrm>
          <a:prstGeom prst="rect">
            <a:avLst/>
          </a:prstGeom>
        </p:spPr>
        <p:txBody>
          <a:bodyPr wrap="square">
            <a:spAutoFit/>
          </a:bodyPr>
          <a:lstStyle/>
          <a:p>
            <a:pPr algn="just">
              <a:spcAft>
                <a:spcPts val="600"/>
              </a:spcAft>
            </a:pPr>
            <a:r>
              <a:rPr lang="en-US" sz="2000" b="1">
                <a:latin typeface="Times New Roman" panose="02020603050405020304" pitchFamily="18" charset="0"/>
                <a:cs typeface="Times New Roman" panose="02020603050405020304" pitchFamily="18" charset="0"/>
              </a:rPr>
              <a:t>2. Install Python:</a:t>
            </a:r>
            <a:endParaRPr lang="en-US" sz="200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Use the package manager for your distribution to install Python.</a:t>
            </a:r>
          </a:p>
          <a:p>
            <a:pPr marL="800100" lvl="1"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For </a:t>
            </a:r>
            <a:r>
              <a:rPr lang="en-US" sz="2000" err="1">
                <a:latin typeface="Times New Roman" panose="02020603050405020304" pitchFamily="18" charset="0"/>
                <a:cs typeface="Times New Roman" panose="02020603050405020304" pitchFamily="18" charset="0"/>
              </a:rPr>
              <a:t>Debian</a:t>
            </a:r>
            <a:r>
              <a:rPr lang="en-US" sz="2000">
                <a:latin typeface="Times New Roman" panose="02020603050405020304" pitchFamily="18" charset="0"/>
                <a:cs typeface="Times New Roman" panose="02020603050405020304" pitchFamily="18" charset="0"/>
              </a:rPr>
              <a:t>/Ubuntu-based systems, we can use:</a:t>
            </a:r>
          </a:p>
          <a:p>
            <a:pPr lvl="1" algn="just"/>
            <a:endParaRPr lang="en-US" sz="2000">
              <a:latin typeface="Times New Roman" panose="02020603050405020304" pitchFamily="18" charset="0"/>
              <a:cs typeface="Times New Roman" panose="02020603050405020304" pitchFamily="18" charset="0"/>
            </a:endParaRPr>
          </a:p>
          <a:p>
            <a:pPr lvl="1" algn="just"/>
            <a:r>
              <a:rPr lang="en-US" sz="2000" i="1" err="1">
                <a:latin typeface="Times New Roman" panose="02020603050405020304" pitchFamily="18" charset="0"/>
                <a:cs typeface="Times New Roman" panose="02020603050405020304" pitchFamily="18" charset="0"/>
              </a:rPr>
              <a:t>sudo</a:t>
            </a:r>
            <a:r>
              <a:rPr lang="en-US" sz="2000" i="1">
                <a:latin typeface="Times New Roman" panose="02020603050405020304" pitchFamily="18" charset="0"/>
                <a:cs typeface="Times New Roman" panose="02020603050405020304" pitchFamily="18" charset="0"/>
              </a:rPr>
              <a:t> apt-get update</a:t>
            </a:r>
          </a:p>
          <a:p>
            <a:pPr lvl="1" algn="just"/>
            <a:r>
              <a:rPr lang="en-US" sz="2000" i="1" err="1">
                <a:latin typeface="Times New Roman" panose="02020603050405020304" pitchFamily="18" charset="0"/>
                <a:cs typeface="Times New Roman" panose="02020603050405020304" pitchFamily="18" charset="0"/>
              </a:rPr>
              <a:t>sudo</a:t>
            </a:r>
            <a:r>
              <a:rPr lang="en-US" sz="2000" i="1">
                <a:latin typeface="Times New Roman" panose="02020603050405020304" pitchFamily="18" charset="0"/>
                <a:cs typeface="Times New Roman" panose="02020603050405020304" pitchFamily="18" charset="0"/>
              </a:rPr>
              <a:t> apt-get install python3</a:t>
            </a:r>
          </a:p>
          <a:p>
            <a:pPr lvl="1" algn="just"/>
            <a:endParaRPr lang="en-US" sz="2000" i="1">
              <a:latin typeface="Times New Roman" panose="02020603050405020304" pitchFamily="18" charset="0"/>
              <a:cs typeface="Times New Roman" panose="02020603050405020304" pitchFamily="18" charset="0"/>
            </a:endParaRPr>
          </a:p>
          <a:p>
            <a:pPr algn="just">
              <a:spcAft>
                <a:spcPts val="600"/>
              </a:spcAft>
            </a:pPr>
            <a:r>
              <a:rPr lang="en-US" sz="2000" b="1">
                <a:latin typeface="Times New Roman" panose="02020603050405020304" pitchFamily="18" charset="0"/>
                <a:cs typeface="Times New Roman" panose="02020603050405020304" pitchFamily="18" charset="0"/>
              </a:rPr>
              <a:t>3. Verify Installation:</a:t>
            </a:r>
            <a:endParaRPr lang="en-US" sz="2000">
              <a:latin typeface="Times New Roman" panose="02020603050405020304" pitchFamily="18" charset="0"/>
              <a:cs typeface="Times New Roman" panose="02020603050405020304" pitchFamily="18" charset="0"/>
            </a:endParaRPr>
          </a:p>
          <a:p>
            <a:pPr marL="342900" indent="-342900" algn="just">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Open a terminal and type python3 --version or python --version to verify the installation.</a:t>
            </a:r>
          </a:p>
          <a:p>
            <a:pPr>
              <a:spcAft>
                <a:spcPts val="1200"/>
              </a:spcAft>
            </a:pPr>
            <a:r>
              <a:rPr lang="en-US" sz="2000" b="1">
                <a:latin typeface="Times New Roman" panose="02020603050405020304" pitchFamily="18" charset="0"/>
                <a:cs typeface="Times New Roman" panose="02020603050405020304" pitchFamily="18" charset="0"/>
              </a:rPr>
              <a:t>Verifying the Installation:</a:t>
            </a:r>
          </a:p>
          <a:p>
            <a:pPr>
              <a:spcAft>
                <a:spcPts val="600"/>
              </a:spcAft>
            </a:pPr>
            <a:r>
              <a:rPr lang="en-US" sz="2000" b="1">
                <a:latin typeface="Times New Roman" panose="02020603050405020304" pitchFamily="18" charset="0"/>
                <a:cs typeface="Times New Roman" panose="02020603050405020304" pitchFamily="18" charset="0"/>
              </a:rPr>
              <a:t>1. Open a Terminal or Command Prompt:</a:t>
            </a:r>
            <a:endParaRPr lang="en-US" sz="2000">
              <a:latin typeface="Times New Roman" panose="02020603050405020304" pitchFamily="18" charset="0"/>
              <a:cs typeface="Times New Roman" panose="02020603050405020304" pitchFamily="18" charset="0"/>
            </a:endParaRPr>
          </a:p>
          <a:p>
            <a:pPr lvl="1">
              <a:spcAft>
                <a:spcPts val="1200"/>
              </a:spcAft>
            </a:pPr>
            <a:r>
              <a:rPr lang="en-US" sz="2000">
                <a:latin typeface="Times New Roman" panose="02020603050405020304" pitchFamily="18" charset="0"/>
                <a:cs typeface="Times New Roman" panose="02020603050405020304" pitchFamily="18" charset="0"/>
              </a:rPr>
              <a:t>Open a terminal on Linux or </a:t>
            </a:r>
            <a:r>
              <a:rPr lang="en-US" sz="2000" err="1">
                <a:latin typeface="Times New Roman" panose="02020603050405020304" pitchFamily="18" charset="0"/>
                <a:cs typeface="Times New Roman" panose="02020603050405020304" pitchFamily="18" charset="0"/>
              </a:rPr>
              <a:t>macOS</a:t>
            </a:r>
            <a:r>
              <a:rPr lang="en-US" sz="2000">
                <a:latin typeface="Times New Roman" panose="02020603050405020304" pitchFamily="18" charset="0"/>
                <a:cs typeface="Times New Roman" panose="02020603050405020304" pitchFamily="18" charset="0"/>
              </a:rPr>
              <a:t>, or Command Prompt on Windows.</a:t>
            </a:r>
          </a:p>
          <a:p>
            <a:pPr>
              <a:spcAft>
                <a:spcPts val="600"/>
              </a:spcAft>
            </a:pPr>
            <a:r>
              <a:rPr lang="en-US" sz="2000" b="1">
                <a:latin typeface="Times New Roman" panose="02020603050405020304" pitchFamily="18" charset="0"/>
                <a:cs typeface="Times New Roman" panose="02020603050405020304" pitchFamily="18" charset="0"/>
              </a:rPr>
              <a:t>2. Check Python Version:</a:t>
            </a:r>
            <a:endParaRPr lang="en-US" sz="2000">
              <a:latin typeface="Times New Roman" panose="02020603050405020304" pitchFamily="18" charset="0"/>
              <a:cs typeface="Times New Roman" panose="02020603050405020304" pitchFamily="18" charset="0"/>
            </a:endParaRPr>
          </a:p>
          <a:p>
            <a:pPr lvl="1">
              <a:spcAft>
                <a:spcPts val="1200"/>
              </a:spcAft>
            </a:pPr>
            <a:r>
              <a:rPr lang="en-US" sz="2000" b="1">
                <a:latin typeface="Times New Roman" panose="02020603050405020304" pitchFamily="18" charset="0"/>
                <a:cs typeface="Times New Roman" panose="02020603050405020304" pitchFamily="18" charset="0"/>
              </a:rPr>
              <a:t>Type the following command:</a:t>
            </a:r>
          </a:p>
          <a:p>
            <a:pPr lvl="1"/>
            <a:r>
              <a:rPr lang="en-US" sz="2000" i="1">
                <a:latin typeface="Times New Roman" panose="02020603050405020304" pitchFamily="18" charset="0"/>
                <a:cs typeface="Times New Roman" panose="02020603050405020304" pitchFamily="18" charset="0"/>
              </a:rPr>
              <a:t>python3 --version   # On Linux or </a:t>
            </a:r>
            <a:r>
              <a:rPr lang="en-US" sz="2000" i="1" err="1">
                <a:latin typeface="Times New Roman" panose="02020603050405020304" pitchFamily="18" charset="0"/>
                <a:cs typeface="Times New Roman" panose="02020603050405020304" pitchFamily="18" charset="0"/>
              </a:rPr>
              <a:t>macOS</a:t>
            </a:r>
            <a:endParaRPr lang="en-US" sz="2000" i="1">
              <a:latin typeface="Times New Roman" panose="02020603050405020304" pitchFamily="18" charset="0"/>
              <a:cs typeface="Times New Roman" panose="02020603050405020304" pitchFamily="18" charset="0"/>
            </a:endParaRPr>
          </a:p>
          <a:p>
            <a:pPr lvl="1"/>
            <a:r>
              <a:rPr lang="en-US" sz="2000" i="1">
                <a:latin typeface="Times New Roman" panose="02020603050405020304" pitchFamily="18" charset="0"/>
                <a:cs typeface="Times New Roman" panose="02020603050405020304" pitchFamily="18" charset="0"/>
              </a:rPr>
              <a:t>python --version    # On Windows  </a:t>
            </a:r>
            <a:r>
              <a:rPr lang="en-US" b="1" i="1">
                <a:latin typeface="Times New Roman" panose="02020603050405020304" pitchFamily="18" charset="0"/>
                <a:cs typeface="Times New Roman" panose="02020603050405020304" pitchFamily="18" charset="0"/>
              </a:rPr>
              <a:t>(</a:t>
            </a:r>
            <a:r>
              <a:rPr lang="en-US" b="1">
                <a:latin typeface="Times New Roman" panose="02020603050405020304" pitchFamily="18" charset="0"/>
                <a:cs typeface="Times New Roman" panose="02020603050405020304" pitchFamily="18" charset="0"/>
              </a:rPr>
              <a:t>This should display the installed Python version.</a:t>
            </a:r>
            <a:r>
              <a:rPr lang="en-US" b="1" i="1">
                <a:latin typeface="Times New Roman" panose="02020603050405020304" pitchFamily="18" charset="0"/>
                <a:cs typeface="Times New Roman" panose="02020603050405020304" pitchFamily="18" charset="0"/>
              </a:rPr>
              <a:t>)</a:t>
            </a:r>
          </a:p>
        </p:txBody>
      </p:sp>
      <p:cxnSp>
        <p:nvCxnSpPr>
          <p:cNvPr id="6" name="Straight Connector 5"/>
          <p:cNvCxnSpPr/>
          <p:nvPr/>
        </p:nvCxnSpPr>
        <p:spPr>
          <a:xfrm>
            <a:off x="0" y="503312"/>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 y="64725"/>
            <a:ext cx="4800600" cy="424732"/>
          </a:xfrm>
          <a:prstGeom prst="rect">
            <a:avLst/>
          </a:prstGeom>
          <a:noFill/>
        </p:spPr>
        <p:txBody>
          <a:bodyPr wrap="square" rtlCol="0">
            <a:spAutoFit/>
          </a:bodyPr>
          <a:lstStyle/>
          <a:p>
            <a:pPr lvl="0">
              <a:lnSpc>
                <a:spcPct val="90000"/>
              </a:lnSpc>
              <a:buClr>
                <a:srgbClr val="333399"/>
              </a:buClr>
              <a:buSzPts val="2400"/>
            </a:pPr>
            <a:r>
              <a:rPr lang="en-US" sz="2400" b="1">
                <a:latin typeface="Times New Roman"/>
                <a:ea typeface="Times New Roman"/>
                <a:cs typeface="Times New Roman"/>
                <a:sym typeface="Times New Roman"/>
              </a:rPr>
              <a:t>Install Python</a:t>
            </a: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26161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50223" y="637309"/>
            <a:ext cx="8934450" cy="1862048"/>
          </a:xfrm>
          <a:prstGeom prst="rect">
            <a:avLst/>
          </a:prstGeom>
        </p:spPr>
        <p:txBody>
          <a:bodyPr wrap="square">
            <a:spAutoFit/>
          </a:bodyPr>
          <a:lstStyle/>
          <a:p>
            <a:pPr>
              <a:spcAft>
                <a:spcPts val="600"/>
              </a:spcAft>
            </a:pPr>
            <a:r>
              <a:rPr lang="en-US" sz="2000" b="1">
                <a:latin typeface="Times New Roman" panose="02020603050405020304" pitchFamily="18" charset="0"/>
                <a:cs typeface="Times New Roman" panose="02020603050405020304" pitchFamily="18" charset="0"/>
              </a:rPr>
              <a:t>3. Check Pip (Python Package Installer):</a:t>
            </a:r>
            <a:endParaRPr lang="en-US" sz="2000">
              <a:latin typeface="Times New Roman" panose="02020603050405020304" pitchFamily="18" charset="0"/>
              <a:cs typeface="Times New Roman" panose="02020603050405020304" pitchFamily="18" charset="0"/>
            </a:endParaRPr>
          </a:p>
          <a:p>
            <a:pPr lvl="1">
              <a:spcAft>
                <a:spcPts val="1200"/>
              </a:spcAft>
            </a:pPr>
            <a:r>
              <a:rPr lang="en-US" sz="2000">
                <a:latin typeface="Times New Roman" panose="02020603050405020304" pitchFamily="18" charset="0"/>
                <a:cs typeface="Times New Roman" panose="02020603050405020304" pitchFamily="18" charset="0"/>
              </a:rPr>
              <a:t>Type the following command:</a:t>
            </a:r>
          </a:p>
          <a:p>
            <a:pPr lvl="1"/>
            <a:r>
              <a:rPr lang="en-US" sz="2000" i="1">
                <a:latin typeface="Times New Roman" panose="02020603050405020304" pitchFamily="18" charset="0"/>
                <a:cs typeface="Times New Roman" panose="02020603050405020304" pitchFamily="18" charset="0"/>
              </a:rPr>
              <a:t>pip3 --version   # On Linux or </a:t>
            </a:r>
            <a:r>
              <a:rPr lang="en-US" sz="2000" i="1" err="1">
                <a:latin typeface="Times New Roman" panose="02020603050405020304" pitchFamily="18" charset="0"/>
                <a:cs typeface="Times New Roman" panose="02020603050405020304" pitchFamily="18" charset="0"/>
              </a:rPr>
              <a:t>macOS</a:t>
            </a:r>
            <a:endParaRPr lang="en-US" sz="2000" i="1">
              <a:latin typeface="Times New Roman" panose="02020603050405020304" pitchFamily="18" charset="0"/>
              <a:cs typeface="Times New Roman" panose="02020603050405020304" pitchFamily="18" charset="0"/>
            </a:endParaRPr>
          </a:p>
          <a:p>
            <a:pPr lvl="1"/>
            <a:r>
              <a:rPr lang="en-US" sz="2000" i="1">
                <a:latin typeface="Times New Roman" panose="02020603050405020304" pitchFamily="18" charset="0"/>
                <a:cs typeface="Times New Roman" panose="02020603050405020304" pitchFamily="18" charset="0"/>
              </a:rPr>
              <a:t>pip --version    # On Windows</a:t>
            </a:r>
          </a:p>
          <a:p>
            <a:pPr lvl="1"/>
            <a:endParaRPr lang="en-US" sz="200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0" y="6096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 y="64725"/>
            <a:ext cx="4800600" cy="424732"/>
          </a:xfrm>
          <a:prstGeom prst="rect">
            <a:avLst/>
          </a:prstGeom>
          <a:noFill/>
        </p:spPr>
        <p:txBody>
          <a:bodyPr wrap="square" rtlCol="0">
            <a:spAutoFit/>
          </a:bodyPr>
          <a:lstStyle/>
          <a:p>
            <a:pPr lvl="0">
              <a:lnSpc>
                <a:spcPct val="90000"/>
              </a:lnSpc>
              <a:buClr>
                <a:srgbClr val="333399"/>
              </a:buClr>
              <a:buSzPts val="2400"/>
            </a:pPr>
            <a:r>
              <a:rPr lang="en-US" sz="2400" b="1">
                <a:latin typeface="Times New Roman"/>
                <a:ea typeface="Times New Roman"/>
                <a:cs typeface="Times New Roman"/>
                <a:sym typeface="Times New Roman"/>
              </a:rPr>
              <a:t>Install Python</a:t>
            </a: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99872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50223" y="563459"/>
            <a:ext cx="8934450" cy="6324808"/>
          </a:xfrm>
          <a:prstGeom prst="rect">
            <a:avLst/>
          </a:prstGeom>
        </p:spPr>
        <p:txBody>
          <a:bodyPr wrap="square">
            <a:spAutoFit/>
          </a:bodyPr>
          <a:lstStyle/>
          <a:p>
            <a:pPr algn="just">
              <a:spcAft>
                <a:spcPts val="1200"/>
              </a:spcAft>
            </a:pPr>
            <a:r>
              <a:rPr lang="en-US" sz="2000">
                <a:latin typeface="Times New Roman" panose="02020603050405020304" pitchFamily="18" charset="0"/>
                <a:cs typeface="Times New Roman" panose="02020603050405020304" pitchFamily="18" charset="0"/>
              </a:rPr>
              <a:t>Python 2 and Python 3 are two major versions of the Python programming language, with Python 3 being the latest and recommended version. Here are some key differences between Python 2 and Python 3:</a:t>
            </a:r>
          </a:p>
          <a:p>
            <a:pPr algn="just">
              <a:spcAft>
                <a:spcPts val="600"/>
              </a:spcAft>
            </a:pPr>
            <a:r>
              <a:rPr lang="en-US" sz="2000" b="1">
                <a:latin typeface="Times New Roman" panose="02020603050405020304" pitchFamily="18" charset="0"/>
                <a:cs typeface="Times New Roman" panose="02020603050405020304" pitchFamily="18" charset="0"/>
              </a:rPr>
              <a:t>1. Print Statement:</a:t>
            </a:r>
            <a:endParaRPr lang="en-US" sz="2000">
              <a:latin typeface="Times New Roman" panose="02020603050405020304" pitchFamily="18" charset="0"/>
              <a:cs typeface="Times New Roman" panose="02020603050405020304" pitchFamily="18" charset="0"/>
            </a:endParaRPr>
          </a:p>
          <a:p>
            <a:pPr lvl="1" algn="just">
              <a:spcAft>
                <a:spcPts val="600"/>
              </a:spcAft>
            </a:pPr>
            <a:r>
              <a:rPr lang="en-US" sz="2000" b="1">
                <a:latin typeface="Times New Roman" panose="02020603050405020304" pitchFamily="18" charset="0"/>
                <a:cs typeface="Times New Roman" panose="02020603050405020304" pitchFamily="18" charset="0"/>
              </a:rPr>
              <a:t>Python 2:</a:t>
            </a:r>
            <a:r>
              <a:rPr lang="en-US" sz="2000">
                <a:latin typeface="Times New Roman" panose="02020603050405020304" pitchFamily="18" charset="0"/>
                <a:cs typeface="Times New Roman" panose="02020603050405020304" pitchFamily="18" charset="0"/>
              </a:rPr>
              <a:t> Uses the print statement without parentheses.</a:t>
            </a:r>
          </a:p>
          <a:p>
            <a:pPr lvl="1" algn="just">
              <a:spcAft>
                <a:spcPts val="600"/>
              </a:spcAft>
            </a:pPr>
            <a:r>
              <a:rPr lang="en-US" sz="2000">
                <a:latin typeface="Times New Roman" panose="02020603050405020304" pitchFamily="18" charset="0"/>
                <a:cs typeface="Times New Roman" panose="02020603050405020304" pitchFamily="18" charset="0"/>
              </a:rPr>
              <a:t>print "Hello, World!" </a:t>
            </a:r>
          </a:p>
          <a:p>
            <a:pPr lvl="1" algn="just"/>
            <a:r>
              <a:rPr lang="en-US" sz="2000" b="1">
                <a:latin typeface="Times New Roman" panose="02020603050405020304" pitchFamily="18" charset="0"/>
                <a:cs typeface="Times New Roman" panose="02020603050405020304" pitchFamily="18" charset="0"/>
              </a:rPr>
              <a:t>Python 3:</a:t>
            </a:r>
            <a:r>
              <a:rPr lang="en-US" sz="2000">
                <a:latin typeface="Times New Roman" panose="02020603050405020304" pitchFamily="18" charset="0"/>
                <a:cs typeface="Times New Roman" panose="02020603050405020304" pitchFamily="18" charset="0"/>
              </a:rPr>
              <a:t> Uses the print() function with parentheses.</a:t>
            </a:r>
          </a:p>
          <a:p>
            <a:pPr lvl="1" algn="just">
              <a:spcBef>
                <a:spcPts val="600"/>
              </a:spcBef>
              <a:spcAft>
                <a:spcPts val="600"/>
              </a:spcAft>
            </a:pPr>
            <a:r>
              <a:rPr lang="en-US" sz="2000">
                <a:latin typeface="Times New Roman" panose="02020603050405020304" pitchFamily="18" charset="0"/>
                <a:cs typeface="Times New Roman" panose="02020603050405020304" pitchFamily="18" charset="0"/>
              </a:rPr>
              <a:t>print("Hello, World!") </a:t>
            </a:r>
          </a:p>
          <a:p>
            <a:pPr algn="just">
              <a:spcAft>
                <a:spcPts val="600"/>
              </a:spcAft>
            </a:pPr>
            <a:r>
              <a:rPr lang="en-US" sz="2000" b="1">
                <a:latin typeface="Times New Roman" panose="02020603050405020304" pitchFamily="18" charset="0"/>
                <a:cs typeface="Times New Roman" panose="02020603050405020304" pitchFamily="18" charset="0"/>
              </a:rPr>
              <a:t>2. Division:</a:t>
            </a:r>
            <a:endParaRPr lang="en-US" sz="2000">
              <a:latin typeface="Times New Roman" panose="02020603050405020304" pitchFamily="18" charset="0"/>
              <a:cs typeface="Times New Roman" panose="02020603050405020304" pitchFamily="18" charset="0"/>
            </a:endParaRPr>
          </a:p>
          <a:p>
            <a:pPr lvl="1" algn="just"/>
            <a:r>
              <a:rPr lang="en-US" sz="2000" b="1">
                <a:latin typeface="Times New Roman" panose="02020603050405020304" pitchFamily="18" charset="0"/>
                <a:cs typeface="Times New Roman" panose="02020603050405020304" pitchFamily="18" charset="0"/>
              </a:rPr>
              <a:t>Python 2:</a:t>
            </a:r>
            <a:r>
              <a:rPr lang="en-US" sz="2000">
                <a:latin typeface="Times New Roman" panose="02020603050405020304" pitchFamily="18" charset="0"/>
                <a:cs typeface="Times New Roman" panose="02020603050405020304" pitchFamily="18" charset="0"/>
              </a:rPr>
              <a:t> The division of two integers results in integer division by default.</a:t>
            </a:r>
          </a:p>
          <a:p>
            <a:pPr lvl="1" algn="just">
              <a:spcBef>
                <a:spcPts val="600"/>
              </a:spcBef>
              <a:spcAft>
                <a:spcPts val="600"/>
              </a:spcAft>
            </a:pPr>
            <a:r>
              <a:rPr lang="en-US" sz="2000">
                <a:latin typeface="Times New Roman" panose="02020603050405020304" pitchFamily="18" charset="0"/>
                <a:cs typeface="Times New Roman" panose="02020603050405020304" pitchFamily="18" charset="0"/>
              </a:rPr>
              <a:t>result = 5 / 2  # Results in 2 (integer division) </a:t>
            </a:r>
          </a:p>
          <a:p>
            <a:pPr lvl="1" algn="just"/>
            <a:r>
              <a:rPr lang="en-US" sz="2000" b="1">
                <a:latin typeface="Times New Roman" panose="02020603050405020304" pitchFamily="18" charset="0"/>
                <a:cs typeface="Times New Roman" panose="02020603050405020304" pitchFamily="18" charset="0"/>
              </a:rPr>
              <a:t>Python 3:</a:t>
            </a:r>
            <a:r>
              <a:rPr lang="en-US" sz="2000">
                <a:latin typeface="Times New Roman" panose="02020603050405020304" pitchFamily="18" charset="0"/>
                <a:cs typeface="Times New Roman" panose="02020603050405020304" pitchFamily="18" charset="0"/>
              </a:rPr>
              <a:t> Division of integers results in float division by default.</a:t>
            </a:r>
          </a:p>
          <a:p>
            <a:pPr lvl="1" algn="just">
              <a:spcBef>
                <a:spcPts val="600"/>
              </a:spcBef>
              <a:spcAft>
                <a:spcPts val="600"/>
              </a:spcAft>
            </a:pPr>
            <a:r>
              <a:rPr lang="en-US" sz="2000">
                <a:latin typeface="Times New Roman" panose="02020603050405020304" pitchFamily="18" charset="0"/>
                <a:cs typeface="Times New Roman" panose="02020603050405020304" pitchFamily="18" charset="0"/>
              </a:rPr>
              <a:t>result = 5 / 2 # Results in 2.5 </a:t>
            </a:r>
          </a:p>
          <a:p>
            <a:pPr algn="just">
              <a:spcAft>
                <a:spcPts val="600"/>
              </a:spcAft>
            </a:pPr>
            <a:r>
              <a:rPr lang="en-US" sz="2000" b="1">
                <a:latin typeface="Times New Roman" panose="02020603050405020304" pitchFamily="18" charset="0"/>
                <a:cs typeface="Times New Roman" panose="02020603050405020304" pitchFamily="18" charset="0"/>
              </a:rPr>
              <a:t>3. Unicode Support:</a:t>
            </a:r>
            <a:endParaRPr lang="en-US" sz="2000">
              <a:latin typeface="Times New Roman" panose="02020603050405020304" pitchFamily="18" charset="0"/>
              <a:cs typeface="Times New Roman" panose="02020603050405020304" pitchFamily="18" charset="0"/>
            </a:endParaRPr>
          </a:p>
          <a:p>
            <a:pPr lvl="1" algn="just"/>
            <a:r>
              <a:rPr lang="en-US" sz="2000" b="1">
                <a:latin typeface="Times New Roman" panose="02020603050405020304" pitchFamily="18" charset="0"/>
                <a:cs typeface="Times New Roman" panose="02020603050405020304" pitchFamily="18" charset="0"/>
              </a:rPr>
              <a:t>Python 2:</a:t>
            </a:r>
            <a:r>
              <a:rPr lang="en-US" sz="2000">
                <a:latin typeface="Times New Roman" panose="02020603050405020304" pitchFamily="18" charset="0"/>
                <a:cs typeface="Times New Roman" panose="02020603050405020304" pitchFamily="18" charset="0"/>
              </a:rPr>
              <a:t> String handling is not Unicode by default. Unicode strings are defined with a u prefix.</a:t>
            </a:r>
          </a:p>
          <a:p>
            <a:pPr lvl="1" algn="just"/>
            <a:r>
              <a:rPr lang="en-US" sz="2000" b="1">
                <a:latin typeface="Times New Roman" panose="02020603050405020304" pitchFamily="18" charset="0"/>
                <a:cs typeface="Times New Roman" panose="02020603050405020304" pitchFamily="18" charset="0"/>
              </a:rPr>
              <a:t>Python 3:</a:t>
            </a:r>
            <a:r>
              <a:rPr lang="en-US" sz="2000">
                <a:latin typeface="Times New Roman" panose="02020603050405020304" pitchFamily="18" charset="0"/>
                <a:cs typeface="Times New Roman" panose="02020603050405020304" pitchFamily="18" charset="0"/>
              </a:rPr>
              <a:t> Strings are Unicode by default, and the u prefix is not used.</a:t>
            </a:r>
          </a:p>
        </p:txBody>
      </p:sp>
      <p:cxnSp>
        <p:nvCxnSpPr>
          <p:cNvPr id="6" name="Straight Connector 5"/>
          <p:cNvCxnSpPr/>
          <p:nvPr/>
        </p:nvCxnSpPr>
        <p:spPr>
          <a:xfrm>
            <a:off x="0" y="489457"/>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 y="64725"/>
            <a:ext cx="4800600" cy="424732"/>
          </a:xfrm>
          <a:prstGeom prst="rect">
            <a:avLst/>
          </a:prstGeom>
          <a:noFill/>
        </p:spPr>
        <p:txBody>
          <a:bodyPr wrap="square" rtlCol="0">
            <a:spAutoFit/>
          </a:bodyPr>
          <a:lstStyle/>
          <a:p>
            <a:pPr lvl="0">
              <a:lnSpc>
                <a:spcPct val="90000"/>
              </a:lnSpc>
              <a:buClr>
                <a:srgbClr val="333399"/>
              </a:buClr>
              <a:buSzPts val="2400"/>
            </a:pPr>
            <a:r>
              <a:rPr lang="fi-FI" sz="2400" b="1">
                <a:latin typeface="Times New Roman" panose="02020603050405020304" pitchFamily="18" charset="0"/>
                <a:cs typeface="Times New Roman" panose="02020603050405020304" pitchFamily="18" charset="0"/>
              </a:rPr>
              <a:t>Python 2 vs Python 3</a:t>
            </a:r>
            <a:endParaRPr lang="en-US" sz="2400" b="1">
              <a:latin typeface="Times New Roman" panose="02020603050405020304" pitchFamily="18" charset="0"/>
              <a:ea typeface="Times New Roman"/>
              <a:cs typeface="Times New Roman" panose="02020603050405020304" pitchFamily="18" charset="0"/>
              <a:sym typeface="Times New Roman"/>
            </a:endParaRP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50234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266700" y="2441743"/>
            <a:ext cx="8610600" cy="584775"/>
          </a:xfrm>
          <a:prstGeom prst="rect">
            <a:avLst/>
          </a:prstGeom>
        </p:spPr>
        <p:txBody>
          <a:bodyPr wrap="square">
            <a:spAutoFit/>
          </a:bodyPr>
          <a:lstStyle/>
          <a:p>
            <a:pPr algn="just"/>
            <a:r>
              <a:rPr lang="en-US" sz="3200">
                <a:latin typeface="Times New Roman" panose="02020603050405020304" pitchFamily="18" charset="0"/>
                <a:cs typeface="Times New Roman" panose="02020603050405020304" pitchFamily="18" charset="0"/>
              </a:rPr>
              <a:t>What are the needs of any programming language?</a:t>
            </a:r>
          </a:p>
        </p:txBody>
      </p:sp>
      <p:cxnSp>
        <p:nvCxnSpPr>
          <p:cNvPr id="6" name="Straight Connector 5"/>
          <p:cNvCxnSpPr/>
          <p:nvPr/>
        </p:nvCxnSpPr>
        <p:spPr>
          <a:xfrm>
            <a:off x="0" y="7620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33252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50223" y="637309"/>
            <a:ext cx="8934450" cy="5786199"/>
          </a:xfrm>
          <a:prstGeom prst="rect">
            <a:avLst/>
          </a:prstGeom>
        </p:spPr>
        <p:txBody>
          <a:bodyPr wrap="square">
            <a:spAutoFit/>
          </a:bodyPr>
          <a:lstStyle/>
          <a:p>
            <a:pPr algn="just">
              <a:spcAft>
                <a:spcPts val="600"/>
              </a:spcAft>
            </a:pPr>
            <a:r>
              <a:rPr lang="en-US" sz="2000" b="1">
                <a:latin typeface="Times New Roman" panose="02020603050405020304" pitchFamily="18" charset="0"/>
                <a:cs typeface="Times New Roman" panose="02020603050405020304" pitchFamily="18" charset="0"/>
              </a:rPr>
              <a:t>4. Range and </a:t>
            </a:r>
            <a:r>
              <a:rPr lang="en-US" sz="2000" b="1" err="1">
                <a:latin typeface="Times New Roman" panose="02020603050405020304" pitchFamily="18" charset="0"/>
                <a:cs typeface="Times New Roman" panose="02020603050405020304" pitchFamily="18" charset="0"/>
              </a:rPr>
              <a:t>xrange</a:t>
            </a:r>
            <a:r>
              <a:rPr lang="en-US" sz="2000" b="1">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pPr lvl="1" algn="just">
              <a:spcAft>
                <a:spcPts val="600"/>
              </a:spcAft>
            </a:pPr>
            <a:r>
              <a:rPr lang="en-US" sz="2000" b="1">
                <a:latin typeface="Times New Roman" panose="02020603050405020304" pitchFamily="18" charset="0"/>
                <a:cs typeface="Times New Roman" panose="02020603050405020304" pitchFamily="18" charset="0"/>
              </a:rPr>
              <a:t>Python 2:</a:t>
            </a:r>
            <a:r>
              <a:rPr lang="en-US" sz="2000">
                <a:latin typeface="Times New Roman" panose="02020603050405020304" pitchFamily="18" charset="0"/>
                <a:cs typeface="Times New Roman" panose="02020603050405020304" pitchFamily="18" charset="0"/>
              </a:rPr>
              <a:t> Has both range() and </a:t>
            </a:r>
            <a:r>
              <a:rPr lang="en-US" sz="2000" err="1">
                <a:latin typeface="Times New Roman" panose="02020603050405020304" pitchFamily="18" charset="0"/>
                <a:cs typeface="Times New Roman" panose="02020603050405020304" pitchFamily="18" charset="0"/>
              </a:rPr>
              <a:t>xrange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xrange</a:t>
            </a:r>
            <a:r>
              <a:rPr lang="en-US" sz="2000">
                <a:latin typeface="Times New Roman" panose="02020603050405020304" pitchFamily="18" charset="0"/>
                <a:cs typeface="Times New Roman" panose="02020603050405020304" pitchFamily="18" charset="0"/>
              </a:rPr>
              <a:t>() returns an iterator and is more memory-efficient for large ranges.</a:t>
            </a:r>
          </a:p>
          <a:p>
            <a:pPr lvl="1" algn="just">
              <a:spcAft>
                <a:spcPts val="1200"/>
              </a:spcAft>
            </a:pPr>
            <a:r>
              <a:rPr lang="en-US" sz="2000" b="1">
                <a:latin typeface="Times New Roman" panose="02020603050405020304" pitchFamily="18" charset="0"/>
                <a:cs typeface="Times New Roman" panose="02020603050405020304" pitchFamily="18" charset="0"/>
              </a:rPr>
              <a:t>Python 3:</a:t>
            </a:r>
            <a:r>
              <a:rPr lang="en-US" sz="2000">
                <a:latin typeface="Times New Roman" panose="02020603050405020304" pitchFamily="18" charset="0"/>
                <a:cs typeface="Times New Roman" panose="02020603050405020304" pitchFamily="18" charset="0"/>
              </a:rPr>
              <a:t> Only has range(), which behaves like </a:t>
            </a:r>
            <a:r>
              <a:rPr lang="en-US" sz="2000" err="1">
                <a:latin typeface="Times New Roman" panose="02020603050405020304" pitchFamily="18" charset="0"/>
                <a:cs typeface="Times New Roman" panose="02020603050405020304" pitchFamily="18" charset="0"/>
              </a:rPr>
              <a:t>xrange</a:t>
            </a:r>
            <a:r>
              <a:rPr lang="en-US" sz="2000">
                <a:latin typeface="Times New Roman" panose="02020603050405020304" pitchFamily="18" charset="0"/>
                <a:cs typeface="Times New Roman" panose="02020603050405020304" pitchFamily="18" charset="0"/>
              </a:rPr>
              <a:t>() from Python 2.</a:t>
            </a:r>
          </a:p>
          <a:p>
            <a:pPr algn="just">
              <a:spcAft>
                <a:spcPts val="600"/>
              </a:spcAft>
            </a:pPr>
            <a:r>
              <a:rPr lang="en-US" sz="2000" b="1">
                <a:latin typeface="Times New Roman" panose="02020603050405020304" pitchFamily="18" charset="0"/>
                <a:cs typeface="Times New Roman" panose="02020603050405020304" pitchFamily="18" charset="0"/>
              </a:rPr>
              <a:t>5. Iterating through Dictionaries:</a:t>
            </a:r>
            <a:endParaRPr lang="en-US" sz="2000">
              <a:latin typeface="Times New Roman" panose="02020603050405020304" pitchFamily="18" charset="0"/>
              <a:cs typeface="Times New Roman" panose="02020603050405020304" pitchFamily="18" charset="0"/>
            </a:endParaRPr>
          </a:p>
          <a:p>
            <a:pPr lvl="1" algn="just">
              <a:spcAft>
                <a:spcPts val="600"/>
              </a:spcAft>
            </a:pPr>
            <a:r>
              <a:rPr lang="en-US" sz="2000" b="1">
                <a:latin typeface="Times New Roman" panose="02020603050405020304" pitchFamily="18" charset="0"/>
                <a:cs typeface="Times New Roman" panose="02020603050405020304" pitchFamily="18" charset="0"/>
              </a:rPr>
              <a:t>Python 2:</a:t>
            </a:r>
            <a:r>
              <a:rPr lang="en-US" sz="2000">
                <a:latin typeface="Times New Roman" panose="02020603050405020304" pitchFamily="18" charset="0"/>
                <a:cs typeface="Times New Roman" panose="02020603050405020304" pitchFamily="18" charset="0"/>
              </a:rPr>
              <a:t> Uses .</a:t>
            </a:r>
            <a:r>
              <a:rPr lang="en-US" sz="2000" err="1">
                <a:latin typeface="Times New Roman" panose="02020603050405020304" pitchFamily="18" charset="0"/>
                <a:cs typeface="Times New Roman" panose="02020603050405020304" pitchFamily="18" charset="0"/>
              </a:rPr>
              <a:t>iteritems</a:t>
            </a:r>
            <a:r>
              <a:rPr lang="en-US" sz="2000">
                <a:latin typeface="Times New Roman" panose="02020603050405020304" pitchFamily="18" charset="0"/>
                <a:cs typeface="Times New Roman" panose="02020603050405020304" pitchFamily="18" charset="0"/>
              </a:rPr>
              <a:t>() for iterating through dictionary items.</a:t>
            </a:r>
          </a:p>
          <a:p>
            <a:pPr lvl="1" algn="just">
              <a:spcAft>
                <a:spcPts val="1200"/>
              </a:spcAft>
            </a:pPr>
            <a:r>
              <a:rPr lang="en-US" sz="2000" b="1">
                <a:latin typeface="Times New Roman" panose="02020603050405020304" pitchFamily="18" charset="0"/>
                <a:cs typeface="Times New Roman" panose="02020603050405020304" pitchFamily="18" charset="0"/>
              </a:rPr>
              <a:t>Python 3:</a:t>
            </a:r>
            <a:r>
              <a:rPr lang="en-US" sz="2000">
                <a:latin typeface="Times New Roman" panose="02020603050405020304" pitchFamily="18" charset="0"/>
                <a:cs typeface="Times New Roman" panose="02020603050405020304" pitchFamily="18" charset="0"/>
              </a:rPr>
              <a:t> Uses .items() for the same purpose.</a:t>
            </a:r>
          </a:p>
          <a:p>
            <a:pPr algn="just">
              <a:spcAft>
                <a:spcPts val="600"/>
              </a:spcAft>
            </a:pPr>
            <a:r>
              <a:rPr lang="en-US" sz="2000" b="1">
                <a:latin typeface="Times New Roman" panose="02020603050405020304" pitchFamily="18" charset="0"/>
                <a:cs typeface="Times New Roman" panose="02020603050405020304" pitchFamily="18" charset="0"/>
              </a:rPr>
              <a:t>6. Error Handling:</a:t>
            </a:r>
            <a:endParaRPr lang="en-US" sz="2000">
              <a:latin typeface="Times New Roman" panose="02020603050405020304" pitchFamily="18" charset="0"/>
              <a:cs typeface="Times New Roman" panose="02020603050405020304" pitchFamily="18" charset="0"/>
            </a:endParaRPr>
          </a:p>
          <a:p>
            <a:pPr lvl="1" algn="just">
              <a:spcAft>
                <a:spcPts val="600"/>
              </a:spcAft>
            </a:pPr>
            <a:r>
              <a:rPr lang="en-US" sz="2000" b="1">
                <a:latin typeface="Times New Roman" panose="02020603050405020304" pitchFamily="18" charset="0"/>
                <a:cs typeface="Times New Roman" panose="02020603050405020304" pitchFamily="18" charset="0"/>
              </a:rPr>
              <a:t>Python 2:</a:t>
            </a:r>
            <a:r>
              <a:rPr lang="en-US" sz="2000">
                <a:latin typeface="Times New Roman" panose="02020603050405020304" pitchFamily="18" charset="0"/>
                <a:cs typeface="Times New Roman" panose="02020603050405020304" pitchFamily="18" charset="0"/>
              </a:rPr>
              <a:t> Uses except Exception, e: syntax for catching exceptions.</a:t>
            </a:r>
          </a:p>
          <a:p>
            <a:pPr lvl="1" algn="just">
              <a:spcAft>
                <a:spcPts val="1200"/>
              </a:spcAft>
            </a:pPr>
            <a:r>
              <a:rPr lang="en-US" sz="2000" b="1">
                <a:latin typeface="Times New Roman" panose="02020603050405020304" pitchFamily="18" charset="0"/>
                <a:cs typeface="Times New Roman" panose="02020603050405020304" pitchFamily="18" charset="0"/>
              </a:rPr>
              <a:t>Python 3:</a:t>
            </a:r>
            <a:r>
              <a:rPr lang="en-US" sz="2000">
                <a:latin typeface="Times New Roman" panose="02020603050405020304" pitchFamily="18" charset="0"/>
                <a:cs typeface="Times New Roman" panose="02020603050405020304" pitchFamily="18" charset="0"/>
              </a:rPr>
              <a:t> Uses except Exception as e: syntax.</a:t>
            </a:r>
          </a:p>
          <a:p>
            <a:pPr algn="just">
              <a:spcAft>
                <a:spcPts val="600"/>
              </a:spcAft>
            </a:pPr>
            <a:r>
              <a:rPr lang="en-US" sz="2000" b="1">
                <a:latin typeface="Times New Roman" panose="02020603050405020304" pitchFamily="18" charset="0"/>
                <a:cs typeface="Times New Roman" panose="02020603050405020304" pitchFamily="18" charset="0"/>
              </a:rPr>
              <a:t>7. Input Function:</a:t>
            </a:r>
            <a:endParaRPr lang="en-US" sz="2000">
              <a:latin typeface="Times New Roman" panose="02020603050405020304" pitchFamily="18" charset="0"/>
              <a:cs typeface="Times New Roman" panose="02020603050405020304" pitchFamily="18" charset="0"/>
            </a:endParaRPr>
          </a:p>
          <a:p>
            <a:pPr lvl="1" algn="just">
              <a:spcAft>
                <a:spcPts val="600"/>
              </a:spcAft>
            </a:pPr>
            <a:r>
              <a:rPr lang="en-US" sz="2000" b="1">
                <a:latin typeface="Times New Roman" panose="02020603050405020304" pitchFamily="18" charset="0"/>
                <a:cs typeface="Times New Roman" panose="02020603050405020304" pitchFamily="18" charset="0"/>
              </a:rPr>
              <a:t>Python 2:</a:t>
            </a:r>
            <a:r>
              <a:rPr lang="en-US" sz="2000">
                <a:latin typeface="Times New Roman" panose="02020603050405020304" pitchFamily="18" charset="0"/>
                <a:cs typeface="Times New Roman" panose="02020603050405020304" pitchFamily="18" charset="0"/>
              </a:rPr>
              <a:t> Uses </a:t>
            </a:r>
            <a:r>
              <a:rPr lang="en-US" sz="2000" err="1">
                <a:latin typeface="Times New Roman" panose="02020603050405020304" pitchFamily="18" charset="0"/>
                <a:cs typeface="Times New Roman" panose="02020603050405020304" pitchFamily="18" charset="0"/>
              </a:rPr>
              <a:t>raw_input</a:t>
            </a:r>
            <a:r>
              <a:rPr lang="en-US" sz="2000">
                <a:latin typeface="Times New Roman" panose="02020603050405020304" pitchFamily="18" charset="0"/>
                <a:cs typeface="Times New Roman" panose="02020603050405020304" pitchFamily="18" charset="0"/>
              </a:rPr>
              <a:t>() for user input and input() for evaluating user input as a Python expression.</a:t>
            </a:r>
          </a:p>
          <a:p>
            <a:pPr lvl="1" algn="just"/>
            <a:r>
              <a:rPr lang="en-US" sz="2000" b="1">
                <a:latin typeface="Times New Roman" panose="02020603050405020304" pitchFamily="18" charset="0"/>
                <a:cs typeface="Times New Roman" panose="02020603050405020304" pitchFamily="18" charset="0"/>
              </a:rPr>
              <a:t>Python 3:</a:t>
            </a:r>
            <a:r>
              <a:rPr lang="en-US" sz="2000">
                <a:latin typeface="Times New Roman" panose="02020603050405020304" pitchFamily="18" charset="0"/>
                <a:cs typeface="Times New Roman" panose="02020603050405020304" pitchFamily="18" charset="0"/>
              </a:rPr>
              <a:t> Uses input() for user input, and </a:t>
            </a:r>
            <a:r>
              <a:rPr lang="en-US" sz="2000" err="1">
                <a:latin typeface="Times New Roman" panose="02020603050405020304" pitchFamily="18" charset="0"/>
                <a:cs typeface="Times New Roman" panose="02020603050405020304" pitchFamily="18" charset="0"/>
              </a:rPr>
              <a:t>raw_input</a:t>
            </a:r>
            <a:r>
              <a:rPr lang="en-US" sz="2000">
                <a:latin typeface="Times New Roman" panose="02020603050405020304" pitchFamily="18" charset="0"/>
                <a:cs typeface="Times New Roman" panose="02020603050405020304" pitchFamily="18" charset="0"/>
              </a:rPr>
              <a:t>() is no longer available.</a:t>
            </a:r>
          </a:p>
          <a:p>
            <a:pPr lvl="1"/>
            <a:endParaRPr lang="en-US" sz="200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0" y="6096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 y="64725"/>
            <a:ext cx="4800600" cy="424732"/>
          </a:xfrm>
          <a:prstGeom prst="rect">
            <a:avLst/>
          </a:prstGeom>
          <a:noFill/>
        </p:spPr>
        <p:txBody>
          <a:bodyPr wrap="square" rtlCol="0">
            <a:spAutoFit/>
          </a:bodyPr>
          <a:lstStyle/>
          <a:p>
            <a:pPr lvl="0">
              <a:lnSpc>
                <a:spcPct val="90000"/>
              </a:lnSpc>
              <a:buClr>
                <a:srgbClr val="333399"/>
              </a:buClr>
              <a:buSzPts val="2400"/>
            </a:pPr>
            <a:r>
              <a:rPr lang="fi-FI" sz="2400" b="1">
                <a:latin typeface="Times New Roman" panose="02020603050405020304" pitchFamily="18" charset="0"/>
                <a:cs typeface="Times New Roman" panose="02020603050405020304" pitchFamily="18" charset="0"/>
              </a:rPr>
              <a:t>Python 2 vs Python 3</a:t>
            </a:r>
            <a:endParaRPr lang="en-US" sz="2400" b="1">
              <a:latin typeface="Times New Roman" panose="02020603050405020304" pitchFamily="18" charset="0"/>
              <a:ea typeface="Times New Roman"/>
              <a:cs typeface="Times New Roman" panose="02020603050405020304" pitchFamily="18" charset="0"/>
              <a:sym typeface="Times New Roman"/>
            </a:endParaRP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15933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50223" y="637309"/>
            <a:ext cx="8934450" cy="5709255"/>
          </a:xfrm>
          <a:prstGeom prst="rect">
            <a:avLst/>
          </a:prstGeom>
        </p:spPr>
        <p:txBody>
          <a:bodyPr wrap="square">
            <a:spAutoFit/>
          </a:bodyPr>
          <a:lstStyle/>
          <a:p>
            <a:pPr algn="just">
              <a:spcAft>
                <a:spcPts val="600"/>
              </a:spcAft>
            </a:pPr>
            <a:r>
              <a:rPr lang="en-US" sz="2000" b="1">
                <a:latin typeface="Times New Roman" panose="02020603050405020304" pitchFamily="18" charset="0"/>
                <a:cs typeface="Times New Roman" panose="02020603050405020304" pitchFamily="18" charset="0"/>
              </a:rPr>
              <a:t>8. Byte and String Handling:</a:t>
            </a:r>
            <a:endParaRPr lang="en-US" sz="2000">
              <a:latin typeface="Times New Roman" panose="02020603050405020304" pitchFamily="18" charset="0"/>
              <a:cs typeface="Times New Roman" panose="02020603050405020304" pitchFamily="18" charset="0"/>
            </a:endParaRPr>
          </a:p>
          <a:p>
            <a:pPr lvl="1" algn="just">
              <a:spcAft>
                <a:spcPts val="600"/>
              </a:spcAft>
            </a:pPr>
            <a:r>
              <a:rPr lang="en-US" sz="2000" b="1">
                <a:latin typeface="Times New Roman" panose="02020603050405020304" pitchFamily="18" charset="0"/>
                <a:cs typeface="Times New Roman" panose="02020603050405020304" pitchFamily="18" charset="0"/>
              </a:rPr>
              <a:t>Python 2:</a:t>
            </a:r>
            <a:r>
              <a:rPr lang="en-US" sz="2000">
                <a:latin typeface="Times New Roman" panose="02020603050405020304" pitchFamily="18" charset="0"/>
                <a:cs typeface="Times New Roman" panose="02020603050405020304" pitchFamily="18" charset="0"/>
              </a:rPr>
              <a:t> Implicitly treats a string as bytes. To represent Unicode, a u prefix is used.</a:t>
            </a:r>
          </a:p>
          <a:p>
            <a:pPr lvl="1" algn="just">
              <a:spcAft>
                <a:spcPts val="600"/>
              </a:spcAft>
            </a:pPr>
            <a:r>
              <a:rPr lang="en-US" sz="2000" b="1">
                <a:latin typeface="Times New Roman" panose="02020603050405020304" pitchFamily="18" charset="0"/>
                <a:cs typeface="Times New Roman" panose="02020603050405020304" pitchFamily="18" charset="0"/>
              </a:rPr>
              <a:t>Python 3:</a:t>
            </a:r>
            <a:r>
              <a:rPr lang="en-US" sz="2000">
                <a:latin typeface="Times New Roman" panose="02020603050405020304" pitchFamily="18" charset="0"/>
                <a:cs typeface="Times New Roman" panose="02020603050405020304" pitchFamily="18" charset="0"/>
              </a:rPr>
              <a:t> Explicitly differentiates between bytes (bytes) and Unicode strings (</a:t>
            </a:r>
            <a:r>
              <a:rPr lang="en-US" sz="2000" err="1">
                <a:latin typeface="Times New Roman" panose="02020603050405020304" pitchFamily="18" charset="0"/>
                <a:cs typeface="Times New Roman" panose="02020603050405020304" pitchFamily="18" charset="0"/>
              </a:rPr>
              <a:t>str</a:t>
            </a:r>
            <a:r>
              <a:rPr lang="en-US" sz="2000">
                <a:latin typeface="Times New Roman" panose="02020603050405020304" pitchFamily="18" charset="0"/>
                <a:cs typeface="Times New Roman" panose="02020603050405020304" pitchFamily="18" charset="0"/>
              </a:rPr>
              <a:t>). Unicode is the default string type.</a:t>
            </a:r>
          </a:p>
          <a:p>
            <a:pPr algn="just">
              <a:spcAft>
                <a:spcPts val="600"/>
              </a:spcAft>
            </a:pPr>
            <a:r>
              <a:rPr lang="en-US" sz="2000" b="1">
                <a:latin typeface="Times New Roman" panose="02020603050405020304" pitchFamily="18" charset="0"/>
                <a:cs typeface="Times New Roman" panose="02020603050405020304" pitchFamily="18" charset="0"/>
              </a:rPr>
              <a:t>9. Library Compatibility:</a:t>
            </a:r>
            <a:endParaRPr lang="en-US" sz="2000">
              <a:latin typeface="Times New Roman" panose="02020603050405020304" pitchFamily="18" charset="0"/>
              <a:cs typeface="Times New Roman" panose="02020603050405020304" pitchFamily="18" charset="0"/>
            </a:endParaRPr>
          </a:p>
          <a:p>
            <a:pPr lvl="1" algn="just">
              <a:spcAft>
                <a:spcPts val="600"/>
              </a:spcAft>
            </a:pPr>
            <a:r>
              <a:rPr lang="en-US" sz="2000" b="1">
                <a:latin typeface="Times New Roman" panose="02020603050405020304" pitchFamily="18" charset="0"/>
                <a:cs typeface="Times New Roman" panose="02020603050405020304" pitchFamily="18" charset="0"/>
              </a:rPr>
              <a:t>Python 2:</a:t>
            </a:r>
            <a:r>
              <a:rPr lang="en-US" sz="2000">
                <a:latin typeface="Times New Roman" panose="02020603050405020304" pitchFamily="18" charset="0"/>
                <a:cs typeface="Times New Roman" panose="02020603050405020304" pitchFamily="18" charset="0"/>
              </a:rPr>
              <a:t> Some older libraries may not be compatible with Python 3 without modification.</a:t>
            </a:r>
          </a:p>
          <a:p>
            <a:pPr lvl="1" algn="just">
              <a:spcAft>
                <a:spcPts val="1200"/>
              </a:spcAft>
            </a:pPr>
            <a:r>
              <a:rPr lang="en-US" sz="2000" b="1">
                <a:latin typeface="Times New Roman" panose="02020603050405020304" pitchFamily="18" charset="0"/>
                <a:cs typeface="Times New Roman" panose="02020603050405020304" pitchFamily="18" charset="0"/>
              </a:rPr>
              <a:t>Python 3:</a:t>
            </a:r>
            <a:r>
              <a:rPr lang="en-US" sz="2000">
                <a:latin typeface="Times New Roman" panose="02020603050405020304" pitchFamily="18" charset="0"/>
                <a:cs typeface="Times New Roman" panose="02020603050405020304" pitchFamily="18" charset="0"/>
              </a:rPr>
              <a:t> Has improved support for modern libraries and is the recommended version for new projects.</a:t>
            </a:r>
          </a:p>
          <a:p>
            <a:pPr algn="just">
              <a:spcAft>
                <a:spcPts val="600"/>
              </a:spcAft>
            </a:pPr>
            <a:r>
              <a:rPr lang="en-US" sz="2000" b="1">
                <a:latin typeface="Times New Roman" panose="02020603050405020304" pitchFamily="18" charset="0"/>
                <a:cs typeface="Times New Roman" panose="02020603050405020304" pitchFamily="18" charset="0"/>
              </a:rPr>
              <a:t>10. Development and Support:</a:t>
            </a:r>
            <a:endParaRPr lang="en-US" sz="2000">
              <a:latin typeface="Times New Roman" panose="02020603050405020304" pitchFamily="18" charset="0"/>
              <a:cs typeface="Times New Roman" panose="02020603050405020304" pitchFamily="18" charset="0"/>
            </a:endParaRPr>
          </a:p>
          <a:p>
            <a:pPr lvl="1" algn="just">
              <a:spcAft>
                <a:spcPts val="600"/>
              </a:spcAft>
            </a:pPr>
            <a:r>
              <a:rPr lang="en-US" sz="2000" b="1">
                <a:latin typeface="Times New Roman" panose="02020603050405020304" pitchFamily="18" charset="0"/>
                <a:cs typeface="Times New Roman" panose="02020603050405020304" pitchFamily="18" charset="0"/>
              </a:rPr>
              <a:t>Python 2:</a:t>
            </a:r>
            <a:r>
              <a:rPr lang="en-US" sz="2000">
                <a:latin typeface="Times New Roman" panose="02020603050405020304" pitchFamily="18" charset="0"/>
                <a:cs typeface="Times New Roman" panose="02020603050405020304" pitchFamily="18" charset="0"/>
              </a:rPr>
              <a:t> Reached its end of life on January 1, 2020, and no longer receives official support or updates.</a:t>
            </a:r>
          </a:p>
          <a:p>
            <a:pPr lvl="1" algn="just"/>
            <a:r>
              <a:rPr lang="en-US" sz="2000" b="1">
                <a:latin typeface="Times New Roman" panose="02020603050405020304" pitchFamily="18" charset="0"/>
                <a:cs typeface="Times New Roman" panose="02020603050405020304" pitchFamily="18" charset="0"/>
              </a:rPr>
              <a:t>Python 3:</a:t>
            </a:r>
            <a:r>
              <a:rPr lang="en-US" sz="2000">
                <a:latin typeface="Times New Roman" panose="02020603050405020304" pitchFamily="18" charset="0"/>
                <a:cs typeface="Times New Roman" panose="02020603050405020304" pitchFamily="18" charset="0"/>
              </a:rPr>
              <a:t> Actively developed, and new features and improvements are regularly introduced.</a:t>
            </a:r>
          </a:p>
          <a:p>
            <a:pPr lvl="1"/>
            <a:endParaRPr lang="en-US" sz="200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0" y="6096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 y="64725"/>
            <a:ext cx="4800600" cy="424732"/>
          </a:xfrm>
          <a:prstGeom prst="rect">
            <a:avLst/>
          </a:prstGeom>
          <a:noFill/>
        </p:spPr>
        <p:txBody>
          <a:bodyPr wrap="square" rtlCol="0">
            <a:spAutoFit/>
          </a:bodyPr>
          <a:lstStyle/>
          <a:p>
            <a:pPr lvl="0">
              <a:lnSpc>
                <a:spcPct val="90000"/>
              </a:lnSpc>
              <a:buClr>
                <a:srgbClr val="333399"/>
              </a:buClr>
              <a:buSzPts val="2400"/>
            </a:pPr>
            <a:r>
              <a:rPr lang="fi-FI" sz="2400" b="1">
                <a:latin typeface="Times New Roman" panose="02020603050405020304" pitchFamily="18" charset="0"/>
                <a:cs typeface="Times New Roman" panose="02020603050405020304" pitchFamily="18" charset="0"/>
              </a:rPr>
              <a:t>Python 2 vs Python 3</a:t>
            </a:r>
            <a:endParaRPr lang="en-US" sz="2400" b="1">
              <a:latin typeface="Times New Roman" panose="02020603050405020304" pitchFamily="18" charset="0"/>
              <a:ea typeface="Times New Roman"/>
              <a:cs typeface="Times New Roman" panose="02020603050405020304" pitchFamily="18" charset="0"/>
              <a:sym typeface="Times New Roman"/>
            </a:endParaRP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70291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6096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 y="161707"/>
            <a:ext cx="4800600" cy="424732"/>
          </a:xfrm>
          <a:prstGeom prst="rect">
            <a:avLst/>
          </a:prstGeom>
          <a:noFill/>
        </p:spPr>
        <p:txBody>
          <a:bodyPr wrap="square" rtlCol="0">
            <a:spAutoFit/>
          </a:bodyPr>
          <a:lstStyle/>
          <a:p>
            <a:pPr lvl="0">
              <a:lnSpc>
                <a:spcPct val="90000"/>
              </a:lnSpc>
              <a:buClr>
                <a:srgbClr val="333399"/>
              </a:buClr>
              <a:buSzPts val="2400"/>
            </a:pPr>
            <a:r>
              <a:rPr lang="en-US" sz="2400" b="1">
                <a:latin typeface="Times New Roman"/>
                <a:ea typeface="Times New Roman"/>
                <a:cs typeface="Times New Roman"/>
                <a:sym typeface="Times New Roman"/>
              </a:rPr>
              <a:t>Some Frequently asked Question</a:t>
            </a: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91786" y="685800"/>
            <a:ext cx="8934450" cy="2477601"/>
          </a:xfrm>
          <a:prstGeom prst="rect">
            <a:avLst/>
          </a:prstGeom>
        </p:spPr>
        <p:txBody>
          <a:bodyPr wrap="square">
            <a:spAutoFit/>
          </a:bodyPr>
          <a:lstStyle/>
          <a:p>
            <a:pPr algn="just" fontAlgn="base">
              <a:spcAft>
                <a:spcPts val="600"/>
              </a:spcAft>
            </a:pPr>
            <a:r>
              <a:rPr lang="en-US" sz="2000" b="1">
                <a:latin typeface="Times New Roman" panose="02020603050405020304" pitchFamily="18" charset="0"/>
                <a:cs typeface="Times New Roman" panose="02020603050405020304" pitchFamily="18" charset="0"/>
              </a:rPr>
              <a:t>Q1. </a:t>
            </a:r>
            <a:r>
              <a:rPr lang="en-US" sz="2000">
                <a:latin typeface="Times New Roman" panose="02020603050405020304" pitchFamily="18" charset="0"/>
                <a:cs typeface="Times New Roman" panose="02020603050405020304" pitchFamily="18" charset="0"/>
              </a:rPr>
              <a:t>How is the print statement different in Python 2 and Python 3?</a:t>
            </a:r>
          </a:p>
          <a:p>
            <a:pPr algn="just" fontAlgn="base">
              <a:spcAft>
                <a:spcPts val="600"/>
              </a:spcAft>
            </a:pPr>
            <a:r>
              <a:rPr lang="en-US" sz="2000" b="1">
                <a:latin typeface="Times New Roman" panose="02020603050405020304" pitchFamily="18" charset="0"/>
                <a:cs typeface="Times New Roman" panose="02020603050405020304" pitchFamily="18" charset="0"/>
              </a:rPr>
              <a:t>Q2. </a:t>
            </a:r>
            <a:r>
              <a:rPr lang="en-US" sz="2000">
                <a:latin typeface="Times New Roman" panose="02020603050405020304" pitchFamily="18" charset="0"/>
                <a:cs typeface="Times New Roman" panose="02020603050405020304" pitchFamily="18" charset="0"/>
              </a:rPr>
              <a:t>Describe the default behavior of division for integers in Python 2 and Python 3.</a:t>
            </a:r>
          </a:p>
          <a:p>
            <a:pPr algn="just" fontAlgn="base"/>
            <a:r>
              <a:rPr lang="en-US" sz="2000" b="1">
                <a:latin typeface="Times New Roman" panose="02020603050405020304" pitchFamily="18" charset="0"/>
                <a:cs typeface="Times New Roman" panose="02020603050405020304" pitchFamily="18" charset="0"/>
              </a:rPr>
              <a:t>Q3. </a:t>
            </a:r>
            <a:r>
              <a:rPr lang="en-US" sz="2000">
                <a:latin typeface="Times New Roman" panose="02020603050405020304" pitchFamily="18" charset="0"/>
                <a:cs typeface="Times New Roman" panose="02020603050405020304" pitchFamily="18" charset="0"/>
              </a:rPr>
              <a:t>How does Python 2 handle Unicode strings, and how is it different from Python 3?</a:t>
            </a:r>
          </a:p>
          <a:p>
            <a:pPr algn="just" fontAlgn="base">
              <a:spcAft>
                <a:spcPts val="600"/>
              </a:spcAft>
            </a:pPr>
            <a:r>
              <a:rPr lang="en-US" sz="2000" b="1">
                <a:latin typeface="Times New Roman" panose="02020603050405020304" pitchFamily="18" charset="0"/>
                <a:cs typeface="Times New Roman" panose="02020603050405020304" pitchFamily="18" charset="0"/>
              </a:rPr>
              <a:t>Q4. </a:t>
            </a:r>
            <a:r>
              <a:rPr lang="en-US" sz="2000">
                <a:latin typeface="Times New Roman" panose="02020603050405020304" pitchFamily="18" charset="0"/>
                <a:cs typeface="Times New Roman" panose="02020603050405020304" pitchFamily="18" charset="0"/>
              </a:rPr>
              <a:t>What does it mean for Python 2 to have reached its end of life, and how does this affect developers?</a:t>
            </a:r>
          </a:p>
          <a:p>
            <a:pPr algn="just" fontAlgn="base"/>
            <a:r>
              <a:rPr lang="en-US" sz="2000" b="1">
                <a:latin typeface="Times New Roman" panose="02020603050405020304" pitchFamily="18" charset="0"/>
                <a:cs typeface="Times New Roman" panose="02020603050405020304" pitchFamily="18" charset="0"/>
              </a:rPr>
              <a:t>Q5. </a:t>
            </a:r>
            <a:r>
              <a:rPr lang="en-US" sz="2000">
                <a:latin typeface="Times New Roman" panose="02020603050405020304" pitchFamily="18" charset="0"/>
                <a:cs typeface="Times New Roman" panose="02020603050405020304" pitchFamily="18" charset="0"/>
              </a:rPr>
              <a:t>Which version of Python is currently recommended for new projects, and why?</a:t>
            </a:r>
          </a:p>
        </p:txBody>
      </p:sp>
    </p:spTree>
    <p:extLst>
      <p:ext uri="{BB962C8B-B14F-4D97-AF65-F5344CB8AC3E}">
        <p14:creationId xmlns:p14="http://schemas.microsoft.com/office/powerpoint/2010/main" val="3169102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6096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 y="161707"/>
            <a:ext cx="4800600" cy="424732"/>
          </a:xfrm>
          <a:prstGeom prst="rect">
            <a:avLst/>
          </a:prstGeom>
          <a:noFill/>
        </p:spPr>
        <p:txBody>
          <a:bodyPr wrap="square" rtlCol="0">
            <a:spAutoFit/>
          </a:bodyPr>
          <a:lstStyle/>
          <a:p>
            <a:pPr lvl="0">
              <a:lnSpc>
                <a:spcPct val="90000"/>
              </a:lnSpc>
              <a:buClr>
                <a:srgbClr val="333399"/>
              </a:buClr>
              <a:buSzPts val="2400"/>
            </a:pPr>
            <a:r>
              <a:rPr lang="en-US" sz="2400" b="1">
                <a:latin typeface="Times New Roman"/>
                <a:ea typeface="Times New Roman"/>
                <a:cs typeface="Times New Roman"/>
                <a:sym typeface="Times New Roman"/>
              </a:rPr>
              <a:t>Some Frequently asked Question</a:t>
            </a: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91786" y="685800"/>
            <a:ext cx="8934450" cy="6170920"/>
          </a:xfrm>
          <a:prstGeom prst="rect">
            <a:avLst/>
          </a:prstGeom>
        </p:spPr>
        <p:txBody>
          <a:bodyPr wrap="square">
            <a:spAutoFit/>
          </a:bodyPr>
          <a:lstStyle/>
          <a:p>
            <a:pPr algn="just" fontAlgn="base">
              <a:spcAft>
                <a:spcPts val="600"/>
              </a:spcAft>
            </a:pPr>
            <a:r>
              <a:rPr lang="en-US" sz="2000" b="1">
                <a:latin typeface="Times New Roman" panose="02020603050405020304" pitchFamily="18" charset="0"/>
                <a:cs typeface="Times New Roman" panose="02020603050405020304" pitchFamily="18" charset="0"/>
              </a:rPr>
              <a:t>Q1. </a:t>
            </a:r>
            <a:r>
              <a:rPr lang="en-US" sz="2000">
                <a:latin typeface="Times New Roman" panose="02020603050405020304" pitchFamily="18" charset="0"/>
                <a:cs typeface="Times New Roman" panose="02020603050405020304" pitchFamily="18" charset="0"/>
              </a:rPr>
              <a:t>How is the print statement different in Python 2 and Python 3?</a:t>
            </a:r>
          </a:p>
          <a:p>
            <a:pPr algn="just" fontAlgn="base">
              <a:spcAft>
                <a:spcPts val="600"/>
              </a:spcAft>
            </a:pPr>
            <a:r>
              <a:rPr lang="en-US" sz="2000" b="1">
                <a:latin typeface="Times New Roman" panose="02020603050405020304" pitchFamily="18" charset="0"/>
                <a:cs typeface="Times New Roman" panose="02020603050405020304" pitchFamily="18" charset="0"/>
              </a:rPr>
              <a:t>Answer: </a:t>
            </a:r>
            <a:r>
              <a:rPr lang="en-US" sz="2000">
                <a:latin typeface="Times New Roman" panose="02020603050405020304" pitchFamily="18" charset="0"/>
                <a:cs typeface="Times New Roman" panose="02020603050405020304" pitchFamily="18" charset="0"/>
              </a:rPr>
              <a:t>In Python 2, the print statement is used without parentheses:</a:t>
            </a:r>
          </a:p>
          <a:p>
            <a:pPr algn="just" fontAlgn="base">
              <a:spcAft>
                <a:spcPts val="600"/>
              </a:spcAft>
            </a:pPr>
            <a:r>
              <a:rPr lang="en-US" sz="2000" b="1">
                <a:latin typeface="Times New Roman" panose="02020603050405020304" pitchFamily="18" charset="0"/>
                <a:cs typeface="Times New Roman" panose="02020603050405020304" pitchFamily="18" charset="0"/>
              </a:rPr>
              <a:t>                                          print "Hello, World!“</a:t>
            </a:r>
          </a:p>
          <a:p>
            <a:pPr algn="just" fontAlgn="base">
              <a:spcAft>
                <a:spcPts val="600"/>
              </a:spcAft>
            </a:pPr>
            <a:r>
              <a:rPr lang="en-US" sz="2000">
                <a:latin typeface="Times New Roman" panose="02020603050405020304" pitchFamily="18" charset="0"/>
                <a:cs typeface="Times New Roman" panose="02020603050405020304" pitchFamily="18" charset="0"/>
              </a:rPr>
              <a:t>In Python 3, print is a function, and it requires parentheses:</a:t>
            </a:r>
          </a:p>
          <a:p>
            <a:pPr algn="just" fontAlgn="base">
              <a:spcAft>
                <a:spcPts val="1200"/>
              </a:spcAft>
            </a:pP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       print("Hello, World!")</a:t>
            </a:r>
          </a:p>
          <a:p>
            <a:pPr algn="just" fontAlgn="base">
              <a:spcAft>
                <a:spcPts val="600"/>
              </a:spcAft>
            </a:pPr>
            <a:r>
              <a:rPr lang="en-US" sz="2000" b="1">
                <a:latin typeface="Times New Roman" panose="02020603050405020304" pitchFamily="18" charset="0"/>
                <a:cs typeface="Times New Roman" panose="02020603050405020304" pitchFamily="18" charset="0"/>
              </a:rPr>
              <a:t>Q2. </a:t>
            </a:r>
            <a:r>
              <a:rPr lang="en-US" sz="2000">
                <a:latin typeface="Times New Roman" panose="02020603050405020304" pitchFamily="18" charset="0"/>
                <a:cs typeface="Times New Roman" panose="02020603050405020304" pitchFamily="18" charset="0"/>
              </a:rPr>
              <a:t>Describe the default behavior of division for integers in Python 2 and Python 3.</a:t>
            </a:r>
          </a:p>
          <a:p>
            <a:pPr algn="just" fontAlgn="base">
              <a:spcAft>
                <a:spcPts val="600"/>
              </a:spcAft>
            </a:pPr>
            <a:r>
              <a:rPr lang="en-US" sz="2000" b="1">
                <a:latin typeface="Times New Roman" panose="02020603050405020304" pitchFamily="18" charset="0"/>
                <a:cs typeface="Times New Roman" panose="02020603050405020304" pitchFamily="18" charset="0"/>
              </a:rPr>
              <a:t>Answer:</a:t>
            </a:r>
          </a:p>
          <a:p>
            <a:pPr algn="just"/>
            <a:r>
              <a:rPr lang="en-US" sz="2000">
                <a:latin typeface="Times New Roman" panose="02020603050405020304" pitchFamily="18" charset="0"/>
                <a:cs typeface="Times New Roman" panose="02020603050405020304" pitchFamily="18" charset="0"/>
              </a:rPr>
              <a:t>In Python 2, when we perform division between two integers using the / operator, the result is an integer division, and any fractional part is truncated. This means that if we divide two integers, the result will be an integer:</a:t>
            </a:r>
          </a:p>
          <a:p>
            <a:pPr algn="ctr">
              <a:spcBef>
                <a:spcPts val="600"/>
              </a:spcBef>
              <a:spcAft>
                <a:spcPts val="600"/>
              </a:spcAft>
            </a:pPr>
            <a:r>
              <a:rPr lang="en-US" sz="2000" b="1">
                <a:latin typeface="Times New Roman" panose="02020603050405020304" pitchFamily="18" charset="0"/>
                <a:cs typeface="Times New Roman" panose="02020603050405020304" pitchFamily="18" charset="0"/>
              </a:rPr>
              <a:t>result = 5 / 2 # In Python 2, this results in 2 </a:t>
            </a:r>
          </a:p>
          <a:p>
            <a:pPr algn="just">
              <a:spcAft>
                <a:spcPts val="600"/>
              </a:spcAft>
            </a:pPr>
            <a:r>
              <a:rPr lang="en-US" sz="2000">
                <a:latin typeface="Times New Roman" panose="02020603050405020304" pitchFamily="18" charset="0"/>
                <a:cs typeface="Times New Roman" panose="02020603050405020304" pitchFamily="18" charset="0"/>
              </a:rPr>
              <a:t>To perform true division (including the fractional part), you can use the / operator with at least one of the operands being a float:</a:t>
            </a:r>
          </a:p>
          <a:p>
            <a:pPr algn="ctr"/>
            <a:r>
              <a:rPr lang="en-US" sz="2000" b="1">
                <a:latin typeface="Times New Roman" panose="02020603050405020304" pitchFamily="18" charset="0"/>
                <a:cs typeface="Times New Roman" panose="02020603050405020304" pitchFamily="18" charset="0"/>
              </a:rPr>
              <a:t>result = 5.0 / 2 # In Python 2, this results in 2.5 </a:t>
            </a:r>
          </a:p>
          <a:p>
            <a:pPr algn="just"/>
            <a:r>
              <a:rPr lang="en-US" sz="2000" b="1">
                <a:latin typeface="Times New Roman" panose="02020603050405020304" pitchFamily="18" charset="0"/>
                <a:cs typeface="Times New Roman" panose="02020603050405020304" pitchFamily="18" charset="0"/>
              </a:rPr>
              <a:t>Python 3:</a:t>
            </a:r>
          </a:p>
          <a:p>
            <a:pPr algn="just"/>
            <a:r>
              <a:rPr lang="en-US" sz="2000">
                <a:latin typeface="Times New Roman" panose="02020603050405020304" pitchFamily="18" charset="0"/>
                <a:cs typeface="Times New Roman" panose="02020603050405020304" pitchFamily="18" charset="0"/>
              </a:rPr>
              <a:t>In Python 3, the default behavior of the / operator between two integers is true division. The result includes the fractional part, and the result is a float:</a:t>
            </a:r>
          </a:p>
        </p:txBody>
      </p:sp>
    </p:spTree>
    <p:extLst>
      <p:ext uri="{BB962C8B-B14F-4D97-AF65-F5344CB8AC3E}">
        <p14:creationId xmlns:p14="http://schemas.microsoft.com/office/powerpoint/2010/main" val="2292353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12989" y="424732"/>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 y="0"/>
            <a:ext cx="4800600" cy="424732"/>
          </a:xfrm>
          <a:prstGeom prst="rect">
            <a:avLst/>
          </a:prstGeom>
          <a:noFill/>
        </p:spPr>
        <p:txBody>
          <a:bodyPr wrap="square" rtlCol="0">
            <a:spAutoFit/>
          </a:bodyPr>
          <a:lstStyle/>
          <a:p>
            <a:pPr lvl="0">
              <a:lnSpc>
                <a:spcPct val="90000"/>
              </a:lnSpc>
              <a:buClr>
                <a:srgbClr val="333399"/>
              </a:buClr>
              <a:buSzPts val="2400"/>
            </a:pPr>
            <a:r>
              <a:rPr lang="en-US" sz="2400" b="1">
                <a:latin typeface="Times New Roman"/>
                <a:ea typeface="Times New Roman"/>
                <a:cs typeface="Times New Roman"/>
                <a:sym typeface="Times New Roman"/>
              </a:rPr>
              <a:t>Some Frequently asked Question</a:t>
            </a: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91786" y="445514"/>
            <a:ext cx="8934450" cy="6401753"/>
          </a:xfrm>
          <a:prstGeom prst="rect">
            <a:avLst/>
          </a:prstGeom>
        </p:spPr>
        <p:txBody>
          <a:bodyPr wrap="square">
            <a:spAutoFit/>
          </a:bodyPr>
          <a:lstStyle/>
          <a:p>
            <a:pPr algn="ctr"/>
            <a:r>
              <a:rPr lang="en-US" sz="2000" b="1">
                <a:latin typeface="Times New Roman" panose="02020603050405020304" pitchFamily="18" charset="0"/>
                <a:cs typeface="Times New Roman" panose="02020603050405020304" pitchFamily="18" charset="0"/>
              </a:rPr>
              <a:t>result = 5 / 2 # In Python 3, this results in 2.5 </a:t>
            </a:r>
          </a:p>
          <a:p>
            <a:pPr algn="just">
              <a:spcBef>
                <a:spcPts val="600"/>
              </a:spcBef>
            </a:pPr>
            <a:r>
              <a:rPr lang="en-US" sz="2000">
                <a:latin typeface="Times New Roman" panose="02020603050405020304" pitchFamily="18" charset="0"/>
                <a:cs typeface="Times New Roman" panose="02020603050405020304" pitchFamily="18" charset="0"/>
              </a:rPr>
              <a:t>If we want to perform integer division (floor division) in Python 3, you can use the // operator:</a:t>
            </a:r>
          </a:p>
          <a:p>
            <a:pPr algn="ctr"/>
            <a:r>
              <a:rPr lang="en-US" sz="2000" b="1">
                <a:latin typeface="Times New Roman" panose="02020603050405020304" pitchFamily="18" charset="0"/>
                <a:cs typeface="Times New Roman" panose="02020603050405020304" pitchFamily="18" charset="0"/>
              </a:rPr>
              <a:t>result = 5 // 2 # In Python 3, this results in 2</a:t>
            </a:r>
          </a:p>
          <a:p>
            <a:pPr algn="just" fontAlgn="base">
              <a:spcAft>
                <a:spcPts val="600"/>
              </a:spcAft>
            </a:pPr>
            <a:endParaRPr lang="en-US" sz="2000" b="1">
              <a:latin typeface="Times New Roman" panose="02020603050405020304" pitchFamily="18" charset="0"/>
              <a:cs typeface="Times New Roman" panose="02020603050405020304" pitchFamily="18" charset="0"/>
            </a:endParaRPr>
          </a:p>
          <a:p>
            <a:pPr algn="just" fontAlgn="base"/>
            <a:r>
              <a:rPr lang="en-US" sz="2000" b="1">
                <a:latin typeface="Times New Roman" panose="02020603050405020304" pitchFamily="18" charset="0"/>
                <a:cs typeface="Times New Roman" panose="02020603050405020304" pitchFamily="18" charset="0"/>
              </a:rPr>
              <a:t>Q3. </a:t>
            </a:r>
            <a:r>
              <a:rPr lang="en-US" sz="2000">
                <a:latin typeface="Times New Roman" panose="02020603050405020304" pitchFamily="18" charset="0"/>
                <a:cs typeface="Times New Roman" panose="02020603050405020304" pitchFamily="18" charset="0"/>
              </a:rPr>
              <a:t>How does Python 2 handle Unicode strings, and how is it different from Python 3?</a:t>
            </a:r>
          </a:p>
          <a:p>
            <a:pPr algn="just"/>
            <a:r>
              <a:rPr lang="en-US" sz="2000">
                <a:latin typeface="Times New Roman" panose="02020603050405020304" pitchFamily="18" charset="0"/>
                <a:cs typeface="Times New Roman" panose="02020603050405020304" pitchFamily="18" charset="0"/>
              </a:rPr>
              <a:t>The handling of Unicode strings is one of the significant differences between Python 2 and Python 3. Here's a brief overview of how each version deals with Unicode strings:</a:t>
            </a:r>
          </a:p>
          <a:p>
            <a:pPr algn="just">
              <a:spcAft>
                <a:spcPts val="600"/>
              </a:spcAft>
            </a:pPr>
            <a:r>
              <a:rPr lang="en-US" sz="2000" b="1">
                <a:latin typeface="Times New Roman" panose="02020603050405020304" pitchFamily="18" charset="0"/>
                <a:cs typeface="Times New Roman" panose="02020603050405020304" pitchFamily="18" charset="0"/>
              </a:rPr>
              <a:t>Python 2:</a:t>
            </a:r>
          </a:p>
          <a:p>
            <a:pPr algn="just">
              <a:spcAft>
                <a:spcPts val="600"/>
              </a:spcAft>
            </a:pPr>
            <a:r>
              <a:rPr lang="en-US" sz="2000">
                <a:latin typeface="Times New Roman" panose="02020603050405020304" pitchFamily="18" charset="0"/>
                <a:cs typeface="Times New Roman" panose="02020603050405020304" pitchFamily="18" charset="0"/>
              </a:rPr>
              <a:t>In Python 2, there are two types of strings:</a:t>
            </a:r>
          </a:p>
          <a:p>
            <a:pPr algn="just">
              <a:spcAft>
                <a:spcPts val="600"/>
              </a:spcAft>
            </a:pPr>
            <a:r>
              <a:rPr lang="en-US" sz="2000" b="1">
                <a:latin typeface="Times New Roman" panose="02020603050405020304" pitchFamily="18" charset="0"/>
                <a:cs typeface="Times New Roman" panose="02020603050405020304" pitchFamily="18" charset="0"/>
              </a:rPr>
              <a:t>ASCII Strings (</a:t>
            </a:r>
            <a:r>
              <a:rPr lang="en-US" sz="2000" b="1" err="1">
                <a:latin typeface="Times New Roman" panose="02020603050405020304" pitchFamily="18" charset="0"/>
                <a:cs typeface="Times New Roman" panose="02020603050405020304" pitchFamily="18" charset="0"/>
              </a:rPr>
              <a:t>str</a:t>
            </a:r>
            <a:r>
              <a:rPr lang="en-US" sz="2000" b="1">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pPr lvl="1" algn="just">
              <a:spcAft>
                <a:spcPts val="600"/>
              </a:spcAft>
            </a:pPr>
            <a:r>
              <a:rPr lang="en-US" sz="2000">
                <a:latin typeface="Times New Roman" panose="02020603050405020304" pitchFamily="18" charset="0"/>
                <a:cs typeface="Times New Roman" panose="02020603050405020304" pitchFamily="18" charset="0"/>
              </a:rPr>
              <a:t>The default string type (</a:t>
            </a:r>
            <a:r>
              <a:rPr lang="en-US" sz="2000" err="1">
                <a:latin typeface="Times New Roman" panose="02020603050405020304" pitchFamily="18" charset="0"/>
                <a:cs typeface="Times New Roman" panose="02020603050405020304" pitchFamily="18" charset="0"/>
              </a:rPr>
              <a:t>str</a:t>
            </a:r>
            <a:r>
              <a:rPr lang="en-US" sz="2000">
                <a:latin typeface="Times New Roman" panose="02020603050405020304" pitchFamily="18" charset="0"/>
                <a:cs typeface="Times New Roman" panose="02020603050405020304" pitchFamily="18" charset="0"/>
              </a:rPr>
              <a:t>) in Python 2 represents ASCII text and is a sequence of bytes. Each character is encoded using the ASCII encoding.</a:t>
            </a:r>
          </a:p>
          <a:p>
            <a:pPr algn="just"/>
            <a:r>
              <a:rPr lang="en-US" sz="2000" b="1">
                <a:latin typeface="Times New Roman" panose="02020603050405020304" pitchFamily="18" charset="0"/>
                <a:cs typeface="Times New Roman" panose="02020603050405020304" pitchFamily="18" charset="0"/>
              </a:rPr>
              <a:t>Unicode Strings (</a:t>
            </a:r>
            <a:r>
              <a:rPr lang="en-US" sz="2000" b="1" err="1">
                <a:latin typeface="Times New Roman" panose="02020603050405020304" pitchFamily="18" charset="0"/>
                <a:cs typeface="Times New Roman" panose="02020603050405020304" pitchFamily="18" charset="0"/>
              </a:rPr>
              <a:t>unicode</a:t>
            </a:r>
            <a:r>
              <a:rPr lang="en-US" sz="2000" b="1">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To work with Unicode characters, Python 2 has a distinct Unicode string type (</a:t>
            </a:r>
            <a:r>
              <a:rPr lang="en-US" sz="2000" err="1">
                <a:latin typeface="Times New Roman" panose="02020603050405020304" pitchFamily="18" charset="0"/>
                <a:cs typeface="Times New Roman" panose="02020603050405020304" pitchFamily="18" charset="0"/>
              </a:rPr>
              <a:t>unicode</a:t>
            </a:r>
            <a:r>
              <a:rPr lang="en-US" sz="2000">
                <a:latin typeface="Times New Roman" panose="02020603050405020304" pitchFamily="18" charset="0"/>
                <a:cs typeface="Times New Roman" panose="02020603050405020304" pitchFamily="18" charset="0"/>
              </a:rPr>
              <a:t>). Unicode strings use a wider range of characters and support different character encodings.</a:t>
            </a:r>
          </a:p>
        </p:txBody>
      </p:sp>
    </p:spTree>
    <p:extLst>
      <p:ext uri="{BB962C8B-B14F-4D97-AF65-F5344CB8AC3E}">
        <p14:creationId xmlns:p14="http://schemas.microsoft.com/office/powerpoint/2010/main" val="1099906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12989" y="424732"/>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 y="0"/>
            <a:ext cx="4800600" cy="424732"/>
          </a:xfrm>
          <a:prstGeom prst="rect">
            <a:avLst/>
          </a:prstGeom>
          <a:noFill/>
        </p:spPr>
        <p:txBody>
          <a:bodyPr wrap="square" rtlCol="0">
            <a:spAutoFit/>
          </a:bodyPr>
          <a:lstStyle/>
          <a:p>
            <a:pPr lvl="0">
              <a:lnSpc>
                <a:spcPct val="90000"/>
              </a:lnSpc>
              <a:buClr>
                <a:srgbClr val="333399"/>
              </a:buClr>
              <a:buSzPts val="2400"/>
            </a:pPr>
            <a:r>
              <a:rPr lang="en-US" sz="2400" b="1">
                <a:latin typeface="Times New Roman"/>
                <a:ea typeface="Times New Roman"/>
                <a:cs typeface="Times New Roman"/>
                <a:sym typeface="Times New Roman"/>
              </a:rPr>
              <a:t>Some Frequently asked Question</a:t>
            </a:r>
          </a:p>
        </p:txBody>
      </p:sp>
      <p:sp>
        <p:nvSpPr>
          <p:cNvPr id="3" name="Rectangle 1"/>
          <p:cNvSpPr>
            <a:spLocks noChangeArrowheads="1"/>
          </p:cNvSpPr>
          <p:nvPr/>
        </p:nvSpPr>
        <p:spPr bwMode="auto">
          <a:xfrm>
            <a:off x="2633296"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104775" y="735660"/>
            <a:ext cx="8934450" cy="5555367"/>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When working with Unicode characters in Python 2, you explicitly use the </a:t>
            </a:r>
            <a:r>
              <a:rPr lang="en-US" sz="2000" dirty="0" err="1">
                <a:latin typeface="Times New Roman" panose="02020603050405020304" pitchFamily="18" charset="0"/>
                <a:cs typeface="Times New Roman" panose="02020603050405020304" pitchFamily="18" charset="0"/>
              </a:rPr>
              <a:t>unicode</a:t>
            </a:r>
            <a:r>
              <a:rPr lang="en-US" sz="2000" dirty="0">
                <a:latin typeface="Times New Roman" panose="02020603050405020304" pitchFamily="18" charset="0"/>
                <a:cs typeface="Times New Roman" panose="02020603050405020304" pitchFamily="18" charset="0"/>
              </a:rPr>
              <a:t> type:</a:t>
            </a:r>
          </a:p>
          <a:p>
            <a:pPr algn="ctr"/>
            <a:r>
              <a:rPr lang="en-US" sz="2000" b="1" dirty="0" err="1">
                <a:latin typeface="Times New Roman" panose="02020603050405020304" pitchFamily="18" charset="0"/>
                <a:cs typeface="Times New Roman" panose="02020603050405020304" pitchFamily="18" charset="0"/>
              </a:rPr>
              <a:t>unicode_string</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u"This</a:t>
            </a:r>
            <a:r>
              <a:rPr lang="en-US" sz="2000" b="1" dirty="0">
                <a:latin typeface="Times New Roman" panose="02020603050405020304" pitchFamily="18" charset="0"/>
                <a:cs typeface="Times New Roman" panose="02020603050405020304" pitchFamily="18" charset="0"/>
              </a:rPr>
              <a:t> is a Unicode string." </a:t>
            </a:r>
          </a:p>
          <a:p>
            <a:pPr algn="just">
              <a:spcAft>
                <a:spcPts val="600"/>
              </a:spcAft>
            </a:pPr>
            <a:r>
              <a:rPr lang="en-US" sz="2000" b="1" dirty="0">
                <a:latin typeface="Times New Roman" panose="02020603050405020304" pitchFamily="18" charset="0"/>
                <a:cs typeface="Times New Roman" panose="02020603050405020304" pitchFamily="18" charset="0"/>
              </a:rPr>
              <a:t>Python 3:</a:t>
            </a:r>
          </a:p>
          <a:p>
            <a:pPr algn="just">
              <a:spcAft>
                <a:spcPts val="1200"/>
              </a:spcAft>
            </a:pPr>
            <a:r>
              <a:rPr lang="en-US" sz="2000" dirty="0">
                <a:latin typeface="Times New Roman" panose="02020603050405020304" pitchFamily="18" charset="0"/>
                <a:cs typeface="Times New Roman" panose="02020603050405020304" pitchFamily="18" charset="0"/>
              </a:rPr>
              <a:t>In Python 3, the handling of strings was unified, and there is only one string type:</a:t>
            </a:r>
          </a:p>
          <a:p>
            <a:pPr algn="just">
              <a:spcAft>
                <a:spcPts val="600"/>
              </a:spcAft>
            </a:pPr>
            <a:r>
              <a:rPr lang="en-US" sz="2000" b="1" dirty="0">
                <a:latin typeface="Times New Roman" panose="02020603050405020304" pitchFamily="18" charset="0"/>
                <a:cs typeface="Times New Roman" panose="02020603050405020304" pitchFamily="18" charset="0"/>
              </a:rPr>
              <a:t>Unicode Strings (str):</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The default string type in Python 3 (str) represents Unicode text. Unicode strings use the UTF-8 encoding by default, allowing for a more consistent and internationalized approach to text handling.</a:t>
            </a:r>
          </a:p>
          <a:p>
            <a:pPr lvl="1" algn="just"/>
            <a:endParaRPr lang="en-US" sz="2000" dirty="0">
              <a:latin typeface="Times New Roman" panose="02020603050405020304" pitchFamily="18" charset="0"/>
              <a:cs typeface="Times New Roman" panose="02020603050405020304" pitchFamily="18" charset="0"/>
            </a:endParaRPr>
          </a:p>
          <a:p>
            <a:pPr algn="just">
              <a:spcAft>
                <a:spcPts val="600"/>
              </a:spcAft>
            </a:pPr>
            <a:r>
              <a:rPr lang="en-US" sz="2000" dirty="0">
                <a:latin typeface="Times New Roman" panose="02020603050405020304" pitchFamily="18" charset="0"/>
                <a:cs typeface="Times New Roman" panose="02020603050405020304" pitchFamily="18" charset="0"/>
              </a:rPr>
              <a:t>In Python 3, no longer need a separate </a:t>
            </a:r>
            <a:r>
              <a:rPr lang="en-US" sz="2000" dirty="0" err="1">
                <a:latin typeface="Times New Roman" panose="02020603050405020304" pitchFamily="18" charset="0"/>
                <a:cs typeface="Times New Roman" panose="02020603050405020304" pitchFamily="18" charset="0"/>
              </a:rPr>
              <a:t>unicode</a:t>
            </a:r>
            <a:r>
              <a:rPr lang="en-US" sz="2000" dirty="0">
                <a:latin typeface="Times New Roman" panose="02020603050405020304" pitchFamily="18" charset="0"/>
                <a:cs typeface="Times New Roman" panose="02020603050405020304" pitchFamily="18" charset="0"/>
              </a:rPr>
              <a:t> type. The default str type is Unicode:</a:t>
            </a:r>
          </a:p>
          <a:p>
            <a:pPr algn="ctr"/>
            <a:r>
              <a:rPr lang="en-US" sz="2000" b="1" dirty="0" err="1">
                <a:latin typeface="Times New Roman" panose="02020603050405020304" pitchFamily="18" charset="0"/>
                <a:cs typeface="Times New Roman" panose="02020603050405020304" pitchFamily="18" charset="0"/>
              </a:rPr>
              <a:t>unicode_string</a:t>
            </a:r>
            <a:r>
              <a:rPr lang="en-US" sz="2000" b="1" dirty="0">
                <a:latin typeface="Times New Roman" panose="02020603050405020304" pitchFamily="18" charset="0"/>
                <a:cs typeface="Times New Roman" panose="02020603050405020304" pitchFamily="18" charset="0"/>
              </a:rPr>
              <a:t> = "This is a Unicode string." </a:t>
            </a:r>
          </a:p>
          <a:p>
            <a:pPr algn="just">
              <a:spcAft>
                <a:spcPts val="1200"/>
              </a:spcAft>
            </a:pPr>
            <a:r>
              <a:rPr lang="en-US" sz="2000" b="1" dirty="0">
                <a:latin typeface="Times New Roman" panose="02020603050405020304" pitchFamily="18" charset="0"/>
                <a:cs typeface="Times New Roman" panose="02020603050405020304" pitchFamily="18" charset="0"/>
              </a:rPr>
              <a:t>Key Differences:</a:t>
            </a:r>
          </a:p>
          <a:p>
            <a:pPr algn="just"/>
            <a:r>
              <a:rPr lang="en-US" sz="2000" b="1" dirty="0">
                <a:latin typeface="Times New Roman" panose="02020603050405020304" pitchFamily="18" charset="0"/>
                <a:cs typeface="Times New Roman" panose="02020603050405020304" pitchFamily="18" charset="0"/>
              </a:rPr>
              <a:t>Syntax:</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In Python 2, we need to use the u prefix for Unicode literals: </a:t>
            </a:r>
            <a:r>
              <a:rPr lang="en-US" sz="2000" dirty="0" err="1">
                <a:latin typeface="Times New Roman" panose="02020603050405020304" pitchFamily="18" charset="0"/>
                <a:cs typeface="Times New Roman" panose="02020603050405020304" pitchFamily="18" charset="0"/>
              </a:rPr>
              <a:t>u"Unicode</a:t>
            </a:r>
            <a:r>
              <a:rPr lang="en-US" sz="2000" dirty="0">
                <a:latin typeface="Times New Roman" panose="02020603050405020304" pitchFamily="18" charset="0"/>
                <a:cs typeface="Times New Roman" panose="02020603050405020304" pitchFamily="18" charset="0"/>
              </a:rPr>
              <a:t> string".</a:t>
            </a:r>
          </a:p>
          <a:p>
            <a:pPr lvl="1" algn="just"/>
            <a:r>
              <a:rPr lang="en-US" sz="2000" dirty="0">
                <a:latin typeface="Times New Roman" panose="02020603050405020304" pitchFamily="18" charset="0"/>
                <a:cs typeface="Times New Roman" panose="02020603050405020304" pitchFamily="18" charset="0"/>
              </a:rPr>
              <a:t>In Python 3, Unicode strings are the default, and the u prefix is not used.</a:t>
            </a:r>
          </a:p>
        </p:txBody>
      </p:sp>
    </p:spTree>
    <p:extLst>
      <p:ext uri="{BB962C8B-B14F-4D97-AF65-F5344CB8AC3E}">
        <p14:creationId xmlns:p14="http://schemas.microsoft.com/office/powerpoint/2010/main" val="3907915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12989" y="424732"/>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 y="0"/>
            <a:ext cx="4800600" cy="424732"/>
          </a:xfrm>
          <a:prstGeom prst="rect">
            <a:avLst/>
          </a:prstGeom>
          <a:noFill/>
        </p:spPr>
        <p:txBody>
          <a:bodyPr wrap="square" rtlCol="0">
            <a:spAutoFit/>
          </a:bodyPr>
          <a:lstStyle/>
          <a:p>
            <a:pPr lvl="0">
              <a:lnSpc>
                <a:spcPct val="90000"/>
              </a:lnSpc>
              <a:buClr>
                <a:srgbClr val="333399"/>
              </a:buClr>
              <a:buSzPts val="2400"/>
            </a:pPr>
            <a:r>
              <a:rPr lang="en-US" sz="2400" b="1">
                <a:latin typeface="Times New Roman"/>
                <a:ea typeface="Times New Roman"/>
                <a:cs typeface="Times New Roman"/>
                <a:sym typeface="Times New Roman"/>
              </a:rPr>
              <a:t>Some Frequently asked Question</a:t>
            </a: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91786" y="445514"/>
            <a:ext cx="8934450" cy="5401479"/>
          </a:xfrm>
          <a:prstGeom prst="rect">
            <a:avLst/>
          </a:prstGeom>
        </p:spPr>
        <p:txBody>
          <a:bodyPr wrap="square">
            <a:spAutoFit/>
          </a:bodyPr>
          <a:lstStyle/>
          <a:p>
            <a:pPr algn="just">
              <a:spcAft>
                <a:spcPts val="600"/>
              </a:spcAft>
            </a:pPr>
            <a:r>
              <a:rPr lang="en-US" sz="2000" b="1">
                <a:latin typeface="Times New Roman" panose="02020603050405020304" pitchFamily="18" charset="0"/>
                <a:cs typeface="Times New Roman" panose="02020603050405020304" pitchFamily="18" charset="0"/>
              </a:rPr>
              <a:t>Unicode Support:</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In Python 2, Unicode support is not as pervasive, and mixing ASCII and Unicode strings in operations may lead to unexpected results.</a:t>
            </a:r>
          </a:p>
          <a:p>
            <a:pPr lvl="1" algn="just">
              <a:spcAft>
                <a:spcPts val="600"/>
              </a:spcAft>
            </a:pPr>
            <a:r>
              <a:rPr lang="en-US" sz="2000">
                <a:latin typeface="Times New Roman" panose="02020603050405020304" pitchFamily="18" charset="0"/>
                <a:cs typeface="Times New Roman" panose="02020603050405020304" pitchFamily="18" charset="0"/>
              </a:rPr>
              <a:t>In Python 3, Unicode support is integrated more consistently, providing a more straightforward and predictable behavior when working with text in different languages.</a:t>
            </a:r>
          </a:p>
          <a:p>
            <a:pPr algn="just">
              <a:spcAft>
                <a:spcPts val="600"/>
              </a:spcAft>
            </a:pPr>
            <a:r>
              <a:rPr lang="en-US" sz="2000" b="1">
                <a:latin typeface="Times New Roman" panose="02020603050405020304" pitchFamily="18" charset="0"/>
                <a:cs typeface="Times New Roman" panose="02020603050405020304" pitchFamily="18" charset="0"/>
              </a:rPr>
              <a:t>Print Statement:</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The print statement in Python 2 behaves differently when printing Unicode and ASCII strings. In Python 3, the print() function is used uniformly.</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String Literals:</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Python 2 treats string literals as ASCII by default. Unicode literals require the u prefix.</a:t>
            </a:r>
          </a:p>
          <a:p>
            <a:pPr lvl="1" algn="just"/>
            <a:r>
              <a:rPr lang="en-US" sz="2000">
                <a:latin typeface="Times New Roman" panose="02020603050405020304" pitchFamily="18" charset="0"/>
                <a:cs typeface="Times New Roman" panose="02020603050405020304" pitchFamily="18" charset="0"/>
              </a:rPr>
              <a:t>Python 3 treats string literals as Unicode by default, and you need a prefix (e.g., b for bytes literals) to create non-Unicode strings.</a:t>
            </a:r>
          </a:p>
          <a:p>
            <a:pPr lvl="1" algn="just"/>
            <a:endParaRPr lang="en-US" sz="2000" b="1">
              <a:latin typeface="Times New Roman" panose="02020603050405020304" pitchFamily="18" charset="0"/>
              <a:cs typeface="Times New Roman" panose="02020603050405020304" pitchFamily="18" charset="0"/>
            </a:endParaRPr>
          </a:p>
          <a:p>
            <a:pPr lvl="1" algn="just"/>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017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12989" y="6858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 y="212366"/>
            <a:ext cx="4800600" cy="424732"/>
          </a:xfrm>
          <a:prstGeom prst="rect">
            <a:avLst/>
          </a:prstGeom>
          <a:noFill/>
        </p:spPr>
        <p:txBody>
          <a:bodyPr wrap="square" rtlCol="0">
            <a:spAutoFit/>
          </a:bodyPr>
          <a:lstStyle/>
          <a:p>
            <a:pPr lvl="0">
              <a:lnSpc>
                <a:spcPct val="90000"/>
              </a:lnSpc>
              <a:buClr>
                <a:srgbClr val="333399"/>
              </a:buClr>
              <a:buSzPts val="2400"/>
            </a:pPr>
            <a:r>
              <a:rPr lang="en-US" sz="2400" b="1">
                <a:latin typeface="Times New Roman"/>
                <a:ea typeface="Times New Roman"/>
                <a:cs typeface="Times New Roman"/>
                <a:sym typeface="Times New Roman"/>
              </a:rPr>
              <a:t>Some Frequently asked Question</a:t>
            </a: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64077" y="685800"/>
            <a:ext cx="8934450" cy="5863144"/>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The end of life (EOL) for Python 2 means that the Python Software Foundation (PSF) has officially stopped providing updates, including bug fixes and security patches, for Python 2. The specific date for Python 2's end of life was January 1, 2020.</a:t>
            </a:r>
          </a:p>
          <a:p>
            <a:pPr algn="just">
              <a:spcBef>
                <a:spcPts val="1200"/>
              </a:spcBef>
              <a:spcAft>
                <a:spcPts val="1200"/>
              </a:spcAft>
            </a:pPr>
            <a:r>
              <a:rPr lang="en-US" sz="2000">
                <a:latin typeface="Times New Roman" panose="02020603050405020304" pitchFamily="18" charset="0"/>
                <a:cs typeface="Times New Roman" panose="02020603050405020304" pitchFamily="18" charset="0"/>
              </a:rPr>
              <a:t>Here's how this impacts developers:</a:t>
            </a:r>
          </a:p>
          <a:p>
            <a:pPr algn="just">
              <a:spcAft>
                <a:spcPts val="600"/>
              </a:spcAft>
            </a:pPr>
            <a:r>
              <a:rPr lang="en-US" sz="2000" b="1">
                <a:latin typeface="Times New Roman" panose="02020603050405020304" pitchFamily="18" charset="0"/>
                <a:cs typeface="Times New Roman" panose="02020603050405020304" pitchFamily="18" charset="0"/>
              </a:rPr>
              <a:t>1. No Official Support:</a:t>
            </a:r>
            <a:endParaRPr lang="en-US" sz="2000">
              <a:latin typeface="Times New Roman" panose="02020603050405020304" pitchFamily="18" charset="0"/>
              <a:cs typeface="Times New Roman" panose="02020603050405020304" pitchFamily="18" charset="0"/>
            </a:endParaRPr>
          </a:p>
          <a:p>
            <a:pPr marL="800100" lvl="1" indent="-342900" algn="just">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Python 2 no longer receives official support from the PSF. This means that any vulnerabilities or bugs discovered in Python 2 will not be addressed by the core development team.</a:t>
            </a:r>
          </a:p>
          <a:p>
            <a:pPr algn="just">
              <a:spcAft>
                <a:spcPts val="600"/>
              </a:spcAft>
            </a:pPr>
            <a:r>
              <a:rPr lang="en-US" sz="2000" b="1">
                <a:latin typeface="Times New Roman" panose="02020603050405020304" pitchFamily="18" charset="0"/>
                <a:cs typeface="Times New Roman" panose="02020603050405020304" pitchFamily="18" charset="0"/>
              </a:rPr>
              <a:t>2. Security Risks:</a:t>
            </a:r>
            <a:endParaRPr lang="en-US" sz="2000">
              <a:latin typeface="Times New Roman" panose="02020603050405020304" pitchFamily="18" charset="0"/>
              <a:cs typeface="Times New Roman" panose="02020603050405020304" pitchFamily="18" charset="0"/>
            </a:endParaRPr>
          </a:p>
          <a:p>
            <a:pPr marL="800100" lvl="1" indent="-342900" algn="just">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With the end of life, using Python 2 in production systems poses a security risk. Any security vulnerabilities discovered after the end of life will not be patched, potentially leaving systems vulnerable to attacks.</a:t>
            </a:r>
          </a:p>
          <a:p>
            <a:pPr algn="just">
              <a:spcAft>
                <a:spcPts val="600"/>
              </a:spcAft>
            </a:pPr>
            <a:r>
              <a:rPr lang="en-US" sz="2000" b="1">
                <a:latin typeface="Times New Roman" panose="02020603050405020304" pitchFamily="18" charset="0"/>
                <a:cs typeface="Times New Roman" panose="02020603050405020304" pitchFamily="18" charset="0"/>
              </a:rPr>
              <a:t>3. Compatibility Challenges:</a:t>
            </a:r>
            <a:endParaRPr lang="en-US" sz="200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Newer libraries and frameworks are designed to work with Python 3. As a result, developers using Python 2 may face compatibility issues when trying to use or integrate newer tools and libraries.</a:t>
            </a:r>
          </a:p>
        </p:txBody>
      </p:sp>
    </p:spTree>
    <p:extLst>
      <p:ext uri="{BB962C8B-B14F-4D97-AF65-F5344CB8AC3E}">
        <p14:creationId xmlns:p14="http://schemas.microsoft.com/office/powerpoint/2010/main" val="3890224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12989" y="6096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 y="85296"/>
            <a:ext cx="4800600" cy="424732"/>
          </a:xfrm>
          <a:prstGeom prst="rect">
            <a:avLst/>
          </a:prstGeom>
          <a:noFill/>
        </p:spPr>
        <p:txBody>
          <a:bodyPr wrap="square" rtlCol="0">
            <a:spAutoFit/>
          </a:bodyPr>
          <a:lstStyle/>
          <a:p>
            <a:pPr lvl="0">
              <a:lnSpc>
                <a:spcPct val="90000"/>
              </a:lnSpc>
              <a:buClr>
                <a:srgbClr val="333399"/>
              </a:buClr>
              <a:buSzPts val="2400"/>
            </a:pPr>
            <a:r>
              <a:rPr lang="en-US" sz="2400" b="1">
                <a:latin typeface="Times New Roman"/>
                <a:ea typeface="Times New Roman"/>
                <a:cs typeface="Times New Roman"/>
                <a:sym typeface="Times New Roman"/>
              </a:rPr>
              <a:t>Some Frequently asked Question</a:t>
            </a: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64077" y="336635"/>
            <a:ext cx="8934450" cy="6401753"/>
          </a:xfrm>
          <a:prstGeom prst="rect">
            <a:avLst/>
          </a:prstGeom>
        </p:spPr>
        <p:txBody>
          <a:bodyPr wrap="square">
            <a:spAutoFit/>
          </a:bodyPr>
          <a:lstStyle/>
          <a:p>
            <a:pPr algn="just"/>
            <a:endParaRPr lang="en-US" sz="2000" b="1">
              <a:latin typeface="Times New Roman" panose="02020603050405020304" pitchFamily="18" charset="0"/>
              <a:cs typeface="Times New Roman" panose="02020603050405020304" pitchFamily="18" charset="0"/>
            </a:endParaRPr>
          </a:p>
          <a:p>
            <a:pPr algn="just">
              <a:spcAft>
                <a:spcPts val="600"/>
              </a:spcAft>
            </a:pPr>
            <a:r>
              <a:rPr lang="en-US" sz="2000" b="1">
                <a:latin typeface="Times New Roman" panose="02020603050405020304" pitchFamily="18" charset="0"/>
                <a:cs typeface="Times New Roman" panose="02020603050405020304" pitchFamily="18" charset="0"/>
              </a:rPr>
              <a:t>4. Community and Third-Party Support:</a:t>
            </a:r>
            <a:endParaRPr lang="en-US" sz="2000">
              <a:latin typeface="Times New Roman" panose="02020603050405020304" pitchFamily="18" charset="0"/>
              <a:cs typeface="Times New Roman" panose="02020603050405020304" pitchFamily="18" charset="0"/>
            </a:endParaRPr>
          </a:p>
          <a:p>
            <a:pPr lvl="1" algn="just">
              <a:spcAft>
                <a:spcPts val="1200"/>
              </a:spcAft>
            </a:pPr>
            <a:r>
              <a:rPr lang="en-US" sz="2000">
                <a:latin typeface="Times New Roman" panose="02020603050405020304" pitchFamily="18" charset="0"/>
                <a:cs typeface="Times New Roman" panose="02020603050405020304" pitchFamily="18" charset="0"/>
              </a:rPr>
              <a:t>The broader Python community, including third-party library maintainers, is focusing on Python 3. Developers using Python 2 may find decreasing community and third-party support for their projects.</a:t>
            </a:r>
          </a:p>
          <a:p>
            <a:pPr algn="just">
              <a:spcAft>
                <a:spcPts val="600"/>
              </a:spcAft>
            </a:pPr>
            <a:r>
              <a:rPr lang="en-US" sz="2000" b="1">
                <a:latin typeface="Times New Roman" panose="02020603050405020304" pitchFamily="18" charset="0"/>
                <a:cs typeface="Times New Roman" panose="02020603050405020304" pitchFamily="18" charset="0"/>
              </a:rPr>
              <a:t>5. Adoption of Modern Features:</a:t>
            </a:r>
            <a:endParaRPr lang="en-US" sz="2000">
              <a:latin typeface="Times New Roman" panose="02020603050405020304" pitchFamily="18" charset="0"/>
              <a:cs typeface="Times New Roman" panose="02020603050405020304" pitchFamily="18" charset="0"/>
            </a:endParaRPr>
          </a:p>
          <a:p>
            <a:pPr lvl="1" algn="just">
              <a:spcAft>
                <a:spcPts val="1200"/>
              </a:spcAft>
            </a:pPr>
            <a:r>
              <a:rPr lang="en-US" sz="2000">
                <a:latin typeface="Times New Roman" panose="02020603050405020304" pitchFamily="18" charset="0"/>
                <a:cs typeface="Times New Roman" panose="02020603050405020304" pitchFamily="18" charset="0"/>
              </a:rPr>
              <a:t>Python 3 introduces numerous improvements, features, and optimizations over Python 2. Developers are encouraged to upgrade to Python 3 to take advantage of these enhancements and ensure compatibility with the evolving Python ecosystem.</a:t>
            </a:r>
          </a:p>
          <a:p>
            <a:pPr algn="just">
              <a:spcAft>
                <a:spcPts val="600"/>
              </a:spcAft>
            </a:pPr>
            <a:r>
              <a:rPr lang="en-US" sz="2000" b="1">
                <a:latin typeface="Times New Roman" panose="02020603050405020304" pitchFamily="18" charset="0"/>
                <a:cs typeface="Times New Roman" panose="02020603050405020304" pitchFamily="18" charset="0"/>
              </a:rPr>
              <a:t>6. Industry Best Practices:</a:t>
            </a:r>
            <a:endParaRPr lang="en-US" sz="2000">
              <a:latin typeface="Times New Roman" panose="02020603050405020304" pitchFamily="18" charset="0"/>
              <a:cs typeface="Times New Roman" panose="02020603050405020304" pitchFamily="18" charset="0"/>
            </a:endParaRPr>
          </a:p>
          <a:p>
            <a:pPr lvl="1" algn="just">
              <a:spcAft>
                <a:spcPts val="1200"/>
              </a:spcAft>
            </a:pPr>
            <a:r>
              <a:rPr lang="en-US" sz="2000">
                <a:latin typeface="Times New Roman" panose="02020603050405020304" pitchFamily="18" charset="0"/>
                <a:cs typeface="Times New Roman" panose="02020603050405020304" pitchFamily="18" charset="0"/>
              </a:rPr>
              <a:t>Following industry best practices and maintaining up-to-date software is crucial for the long-term stability and security of projects. Using an outdated and unsupported version of Python is contrary to these best practices.</a:t>
            </a:r>
          </a:p>
          <a:p>
            <a:pPr algn="just">
              <a:spcAft>
                <a:spcPts val="600"/>
              </a:spcAft>
            </a:pPr>
            <a:r>
              <a:rPr lang="en-US" sz="2000" b="1">
                <a:latin typeface="Times New Roman" panose="02020603050405020304" pitchFamily="18" charset="0"/>
                <a:cs typeface="Times New Roman" panose="02020603050405020304" pitchFamily="18" charset="0"/>
              </a:rPr>
              <a:t>7. Migration Efforts:</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Developers relying on Python 2 need to invest in migrating their codebase to Python 3. This may involve updating syntax, addressing library compatibility issues, and making other necessary adjustments to ensure a smooth transition.</a:t>
            </a:r>
          </a:p>
        </p:txBody>
      </p:sp>
    </p:spTree>
    <p:extLst>
      <p:ext uri="{BB962C8B-B14F-4D97-AF65-F5344CB8AC3E}">
        <p14:creationId xmlns:p14="http://schemas.microsoft.com/office/powerpoint/2010/main" val="127906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12989" y="6096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 y="85296"/>
            <a:ext cx="4800600" cy="424732"/>
          </a:xfrm>
          <a:prstGeom prst="rect">
            <a:avLst/>
          </a:prstGeom>
          <a:noFill/>
        </p:spPr>
        <p:txBody>
          <a:bodyPr wrap="square" rtlCol="0">
            <a:spAutoFit/>
          </a:bodyPr>
          <a:lstStyle/>
          <a:p>
            <a:pPr lvl="0">
              <a:lnSpc>
                <a:spcPct val="90000"/>
              </a:lnSpc>
              <a:buClr>
                <a:srgbClr val="333399"/>
              </a:buClr>
              <a:buSzPts val="2400"/>
            </a:pPr>
            <a:r>
              <a:rPr lang="en-US" sz="2400" b="1">
                <a:latin typeface="Times New Roman"/>
                <a:ea typeface="Times New Roman"/>
                <a:cs typeface="Times New Roman"/>
                <a:sym typeface="Times New Roman"/>
              </a:rPr>
              <a:t>Some Frequently asked Question</a:t>
            </a: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64077" y="599871"/>
            <a:ext cx="8934450" cy="1400383"/>
          </a:xfrm>
          <a:prstGeom prst="rect">
            <a:avLst/>
          </a:prstGeom>
        </p:spPr>
        <p:txBody>
          <a:bodyPr wrap="square">
            <a:spAutoFit/>
          </a:bodyPr>
          <a:lstStyle/>
          <a:p>
            <a:pPr algn="just">
              <a:spcAft>
                <a:spcPts val="600"/>
              </a:spcAft>
            </a:pPr>
            <a:r>
              <a:rPr lang="en-US" sz="2000" b="1">
                <a:latin typeface="Times New Roman" panose="02020603050405020304" pitchFamily="18" charset="0"/>
                <a:cs typeface="Times New Roman" panose="02020603050405020304" pitchFamily="18" charset="0"/>
              </a:rPr>
              <a:t>8. Long-Term Viability:</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Choosing to stick with Python 2 might lead to challenges in maintaining and evolving projects. Adopting Python 3 ensures long-term viability and aligns with the direction of the Python community.</a:t>
            </a:r>
          </a:p>
        </p:txBody>
      </p:sp>
    </p:spTree>
    <p:extLst>
      <p:ext uri="{BB962C8B-B14F-4D97-AF65-F5344CB8AC3E}">
        <p14:creationId xmlns:p14="http://schemas.microsoft.com/office/powerpoint/2010/main" val="192715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 y="685800"/>
            <a:ext cx="8610600" cy="5863144"/>
          </a:xfrm>
          <a:prstGeom prst="rect">
            <a:avLst/>
          </a:prstGeom>
        </p:spPr>
        <p:txBody>
          <a:bodyPr wrap="square">
            <a:spAutoFit/>
          </a:bodyPr>
          <a:lstStyle/>
          <a:p>
            <a:pPr algn="just">
              <a:spcAft>
                <a:spcPts val="1200"/>
              </a:spcAft>
            </a:pPr>
            <a:r>
              <a:rPr lang="en-US" sz="2000">
                <a:latin typeface="Times New Roman" panose="02020603050405020304" pitchFamily="18" charset="0"/>
                <a:cs typeface="Times New Roman" panose="02020603050405020304" pitchFamily="18" charset="0"/>
              </a:rPr>
              <a:t>Programming languages are essential tools in the field of computer science and software development. They serve various needs and purposes, contributing to the creation, maintenance, and execution of software applications. Here are some key needs and purposes of programming languages:</a:t>
            </a:r>
          </a:p>
          <a:p>
            <a:pPr algn="just">
              <a:spcAft>
                <a:spcPts val="600"/>
              </a:spcAft>
            </a:pPr>
            <a:r>
              <a:rPr lang="en-US" sz="2000" b="1">
                <a:latin typeface="Times New Roman" panose="02020603050405020304" pitchFamily="18" charset="0"/>
                <a:cs typeface="Times New Roman" panose="02020603050405020304" pitchFamily="18" charset="0"/>
              </a:rPr>
              <a:t>Communication with Computers:</a:t>
            </a:r>
            <a:endParaRPr lang="en-US" sz="2000">
              <a:latin typeface="Times New Roman" panose="02020603050405020304" pitchFamily="18" charset="0"/>
              <a:cs typeface="Times New Roman" panose="02020603050405020304" pitchFamily="18" charset="0"/>
            </a:endParaRPr>
          </a:p>
          <a:p>
            <a:pPr lvl="1" algn="just">
              <a:spcAft>
                <a:spcPts val="600"/>
              </a:spcAft>
            </a:pPr>
            <a:r>
              <a:rPr lang="en-US" sz="2000" b="1">
                <a:latin typeface="Times New Roman" panose="02020603050405020304" pitchFamily="18" charset="0"/>
                <a:cs typeface="Times New Roman" panose="02020603050405020304" pitchFamily="18" charset="0"/>
              </a:rPr>
              <a:t>Instruction Set:</a:t>
            </a:r>
            <a:r>
              <a:rPr lang="en-US" sz="2000">
                <a:latin typeface="Times New Roman" panose="02020603050405020304" pitchFamily="18" charset="0"/>
                <a:cs typeface="Times New Roman" panose="02020603050405020304" pitchFamily="18" charset="0"/>
              </a:rPr>
              <a:t> Programming languages provide a way for humans to communicate instructions to computers. They define a set of rules and syntax that computers can understand and execute.</a:t>
            </a:r>
          </a:p>
          <a:p>
            <a:pPr algn="just">
              <a:spcAft>
                <a:spcPts val="600"/>
              </a:spcAft>
            </a:pPr>
            <a:r>
              <a:rPr lang="en-US" sz="2000" b="1">
                <a:latin typeface="Times New Roman" panose="02020603050405020304" pitchFamily="18" charset="0"/>
                <a:cs typeface="Times New Roman" panose="02020603050405020304" pitchFamily="18" charset="0"/>
              </a:rPr>
              <a:t>Abstraction:</a:t>
            </a:r>
            <a:endParaRPr lang="en-US" sz="2000">
              <a:latin typeface="Times New Roman" panose="02020603050405020304" pitchFamily="18" charset="0"/>
              <a:cs typeface="Times New Roman" panose="02020603050405020304" pitchFamily="18" charset="0"/>
            </a:endParaRPr>
          </a:p>
          <a:p>
            <a:pPr lvl="1" algn="just">
              <a:spcAft>
                <a:spcPts val="600"/>
              </a:spcAft>
            </a:pPr>
            <a:r>
              <a:rPr lang="en-US" sz="2000" b="1">
                <a:latin typeface="Times New Roman" panose="02020603050405020304" pitchFamily="18" charset="0"/>
                <a:cs typeface="Times New Roman" panose="02020603050405020304" pitchFamily="18" charset="0"/>
              </a:rPr>
              <a:t>Higher-Level Abstraction:</a:t>
            </a:r>
            <a:r>
              <a:rPr lang="en-US" sz="2000">
                <a:latin typeface="Times New Roman" panose="02020603050405020304" pitchFamily="18" charset="0"/>
                <a:cs typeface="Times New Roman" panose="02020603050405020304" pitchFamily="18" charset="0"/>
              </a:rPr>
              <a:t> Programming languages allow developers to work at higher levels of abstraction, hiding complex details and providing simpler interfaces. This abstraction helps in managing complexity and building more sophisticated software.</a:t>
            </a:r>
          </a:p>
          <a:p>
            <a:pPr algn="just">
              <a:spcAft>
                <a:spcPts val="600"/>
              </a:spcAft>
            </a:pPr>
            <a:r>
              <a:rPr lang="en-US" sz="2000" b="1">
                <a:latin typeface="Times New Roman" panose="02020603050405020304" pitchFamily="18" charset="0"/>
                <a:cs typeface="Times New Roman" panose="02020603050405020304" pitchFamily="18" charset="0"/>
              </a:rPr>
              <a:t>Efficiency and Optimization:</a:t>
            </a:r>
            <a:endParaRPr lang="en-US" sz="2000">
              <a:latin typeface="Times New Roman" panose="02020603050405020304" pitchFamily="18" charset="0"/>
              <a:cs typeface="Times New Roman" panose="02020603050405020304" pitchFamily="18" charset="0"/>
            </a:endParaRPr>
          </a:p>
          <a:p>
            <a:pPr lvl="1" algn="just"/>
            <a:r>
              <a:rPr lang="en-US" sz="2000" b="1">
                <a:latin typeface="Times New Roman" panose="02020603050405020304" pitchFamily="18" charset="0"/>
                <a:cs typeface="Times New Roman" panose="02020603050405020304" pitchFamily="18" charset="0"/>
              </a:rPr>
              <a:t>Low-Level Control:</a:t>
            </a:r>
            <a:r>
              <a:rPr lang="en-US" sz="2000">
                <a:latin typeface="Times New Roman" panose="02020603050405020304" pitchFamily="18" charset="0"/>
                <a:cs typeface="Times New Roman" panose="02020603050405020304" pitchFamily="18" charset="0"/>
              </a:rPr>
              <a:t> Some programming languages (like C and C++) provide low-level control over hardware, enabling programmers to optimize code for performance and resource utilization.</a:t>
            </a:r>
          </a:p>
        </p:txBody>
      </p:sp>
      <p:cxnSp>
        <p:nvCxnSpPr>
          <p:cNvPr id="6" name="Straight Connector 5"/>
          <p:cNvCxnSpPr/>
          <p:nvPr/>
        </p:nvCxnSpPr>
        <p:spPr>
          <a:xfrm>
            <a:off x="0" y="5334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3932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12989" y="6096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 y="85296"/>
            <a:ext cx="6496050" cy="461665"/>
          </a:xfrm>
          <a:prstGeom prst="rect">
            <a:avLst/>
          </a:prstGeom>
          <a:noFill/>
        </p:spPr>
        <p:txBody>
          <a:bodyPr wrap="square" rtlCol="0">
            <a:spAutoFit/>
          </a:bodyPr>
          <a:lstStyle/>
          <a:p>
            <a:r>
              <a:rPr lang="en-US" sz="2400" b="1">
                <a:solidFill>
                  <a:srgbClr val="000000"/>
                </a:solidFill>
                <a:latin typeface="Times New Roman" panose="02020603050405020304" pitchFamily="18" charset="0"/>
                <a:cs typeface="Times New Roman" panose="02020603050405020304" pitchFamily="18" charset="0"/>
              </a:rPr>
              <a:t>Different Environment Variables</a:t>
            </a:r>
            <a:endParaRPr lang="en-US" sz="2400" b="1">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64077" y="599871"/>
            <a:ext cx="8934450" cy="6586418"/>
          </a:xfrm>
          <a:prstGeom prst="rect">
            <a:avLst/>
          </a:prstGeom>
        </p:spPr>
        <p:txBody>
          <a:bodyPr wrap="square">
            <a:spAutoFit/>
          </a:bodyPr>
          <a:lstStyle/>
          <a:p>
            <a:pPr algn="just" fontAlgn="base">
              <a:spcAft>
                <a:spcPts val="1200"/>
              </a:spcAft>
            </a:pPr>
            <a:r>
              <a:rPr lang="en-US" sz="1900">
                <a:latin typeface="Times New Roman" panose="02020603050405020304" pitchFamily="18" charset="0"/>
                <a:cs typeface="Times New Roman" panose="02020603050405020304" pitchFamily="18" charset="0"/>
              </a:rPr>
              <a:t>Here we will explore some of the most prominent environment variables in Python.</a:t>
            </a:r>
            <a:endParaRPr lang="en-US" sz="1900" u="sng">
              <a:latin typeface="Times New Roman" panose="02020603050405020304" pitchFamily="18" charset="0"/>
              <a:cs typeface="Times New Roman" panose="02020603050405020304" pitchFamily="18" charset="0"/>
              <a:hlinkClick r:id="rId2"/>
            </a:endParaRPr>
          </a:p>
          <a:p>
            <a:pPr algn="just" fontAlgn="base">
              <a:spcAft>
                <a:spcPts val="600"/>
              </a:spcAft>
            </a:pPr>
            <a:r>
              <a:rPr lang="en-US" sz="1900" b="1">
                <a:latin typeface="Times New Roman" panose="02020603050405020304" pitchFamily="18" charset="0"/>
                <a:cs typeface="Times New Roman" panose="02020603050405020304" pitchFamily="18" charset="0"/>
              </a:rPr>
              <a:t>PYTHONPATH </a:t>
            </a:r>
          </a:p>
          <a:p>
            <a:pPr algn="just" fontAlgn="base">
              <a:spcAft>
                <a:spcPts val="1200"/>
              </a:spcAft>
            </a:pPr>
            <a:r>
              <a:rPr lang="en-US" sz="1900">
                <a:latin typeface="Times New Roman" panose="02020603050405020304" pitchFamily="18" charset="0"/>
                <a:cs typeface="Times New Roman" panose="02020603050405020304" pitchFamily="18" charset="0"/>
              </a:rPr>
              <a:t>The PYTHONPATH environment variable plays a crucial role in facilitating the importation of user-defined modules directly into Python programs. It governs the default search path for Python modules and is responsible for extending the </a:t>
            </a:r>
            <a:r>
              <a:rPr lang="en-US" sz="1900" err="1">
                <a:latin typeface="Times New Roman" panose="02020603050405020304" pitchFamily="18" charset="0"/>
                <a:cs typeface="Times New Roman" panose="02020603050405020304" pitchFamily="18" charset="0"/>
              </a:rPr>
              <a:t>sys.path</a:t>
            </a:r>
            <a:r>
              <a:rPr lang="en-US" sz="1900">
                <a:latin typeface="Times New Roman" panose="02020603050405020304" pitchFamily="18" charset="0"/>
                <a:cs typeface="Times New Roman" panose="02020603050405020304" pitchFamily="18" charset="0"/>
              </a:rPr>
              <a:t> directory list with directories specified in its string value. By setting PYTHONPATH, users can include directories that contain modules not yet made installable, enabling seamless importation and use within Python programs.</a:t>
            </a:r>
          </a:p>
          <a:p>
            <a:pPr algn="just" fontAlgn="base">
              <a:spcAft>
                <a:spcPts val="1200"/>
              </a:spcAft>
            </a:pPr>
            <a:r>
              <a:rPr lang="en-US" sz="1900" b="1">
                <a:latin typeface="Times New Roman" panose="02020603050405020304" pitchFamily="18" charset="0"/>
                <a:cs typeface="Times New Roman" panose="02020603050405020304" pitchFamily="18" charset="0"/>
              </a:rPr>
              <a:t>PYTHONHOME</a:t>
            </a:r>
          </a:p>
          <a:p>
            <a:pPr algn="just" fontAlgn="base"/>
            <a:r>
              <a:rPr lang="en-US" sz="1900">
                <a:latin typeface="Times New Roman" panose="02020603050405020304" pitchFamily="18" charset="0"/>
                <a:cs typeface="Times New Roman" panose="02020603050405020304" pitchFamily="18" charset="0"/>
              </a:rPr>
              <a:t>This variable defines the default location for Python's standard libraries. By default, Python looks for its libraries in the directories specified by the variables prefix/lib/</a:t>
            </a:r>
            <a:r>
              <a:rPr lang="en-US" sz="1900" err="1">
                <a:latin typeface="Times New Roman" panose="02020603050405020304" pitchFamily="18" charset="0"/>
                <a:cs typeface="Times New Roman" panose="02020603050405020304" pitchFamily="18" charset="0"/>
              </a:rPr>
              <a:t>pythonversion</a:t>
            </a:r>
            <a:r>
              <a:rPr lang="en-US" sz="1900">
                <a:latin typeface="Times New Roman" panose="02020603050405020304" pitchFamily="18" charset="0"/>
                <a:cs typeface="Times New Roman" panose="02020603050405020304" pitchFamily="18" charset="0"/>
              </a:rPr>
              <a:t> and </a:t>
            </a:r>
            <a:r>
              <a:rPr lang="en-US" sz="1900" err="1">
                <a:latin typeface="Times New Roman" panose="02020603050405020304" pitchFamily="18" charset="0"/>
                <a:cs typeface="Times New Roman" panose="02020603050405020304" pitchFamily="18" charset="0"/>
              </a:rPr>
              <a:t>exec_prefix</a:t>
            </a:r>
            <a:r>
              <a:rPr lang="en-US" sz="1900">
                <a:latin typeface="Times New Roman" panose="02020603050405020304" pitchFamily="18" charset="0"/>
                <a:cs typeface="Times New Roman" panose="02020603050405020304" pitchFamily="18" charset="0"/>
              </a:rPr>
              <a:t>/lib/</a:t>
            </a:r>
            <a:r>
              <a:rPr lang="en-US" sz="1900" err="1">
                <a:latin typeface="Times New Roman" panose="02020603050405020304" pitchFamily="18" charset="0"/>
                <a:cs typeface="Times New Roman" panose="02020603050405020304" pitchFamily="18" charset="0"/>
              </a:rPr>
              <a:t>pythonversion</a:t>
            </a:r>
            <a:r>
              <a:rPr lang="en-US" sz="1900">
                <a:latin typeface="Times New Roman" panose="02020603050405020304" pitchFamily="18" charset="0"/>
                <a:cs typeface="Times New Roman" panose="02020603050405020304" pitchFamily="18" charset="0"/>
              </a:rPr>
              <a:t>. In this context, prefix and </a:t>
            </a:r>
            <a:r>
              <a:rPr lang="en-US" sz="1900" err="1">
                <a:latin typeface="Times New Roman" panose="02020603050405020304" pitchFamily="18" charset="0"/>
                <a:cs typeface="Times New Roman" panose="02020603050405020304" pitchFamily="18" charset="0"/>
              </a:rPr>
              <a:t>exec_prefix</a:t>
            </a:r>
            <a:r>
              <a:rPr lang="en-US" sz="1900">
                <a:latin typeface="Times New Roman" panose="02020603050405020304" pitchFamily="18" charset="0"/>
                <a:cs typeface="Times New Roman" panose="02020603050405020304" pitchFamily="18" charset="0"/>
              </a:rPr>
              <a:t> represent installation-dependent directories, both of which default to /</a:t>
            </a:r>
            <a:r>
              <a:rPr lang="en-US" sz="1900" err="1">
                <a:latin typeface="Times New Roman" panose="02020603050405020304" pitchFamily="18" charset="0"/>
                <a:cs typeface="Times New Roman" panose="02020603050405020304" pitchFamily="18" charset="0"/>
              </a:rPr>
              <a:t>usr</a:t>
            </a:r>
            <a:r>
              <a:rPr lang="en-US" sz="1900">
                <a:latin typeface="Times New Roman" panose="02020603050405020304" pitchFamily="18" charset="0"/>
                <a:cs typeface="Times New Roman" panose="02020603050405020304" pitchFamily="18" charset="0"/>
              </a:rPr>
              <a:t>/local.</a:t>
            </a:r>
          </a:p>
          <a:p>
            <a:pPr algn="just" fontAlgn="base"/>
            <a:endParaRPr lang="en-US" sz="1900">
              <a:latin typeface="Times New Roman" panose="02020603050405020304" pitchFamily="18" charset="0"/>
              <a:cs typeface="Times New Roman" panose="02020603050405020304" pitchFamily="18" charset="0"/>
            </a:endParaRPr>
          </a:p>
          <a:p>
            <a:pPr algn="just" fontAlgn="base">
              <a:spcAft>
                <a:spcPts val="600"/>
              </a:spcAft>
            </a:pPr>
            <a:r>
              <a:rPr lang="en-US" sz="1900" b="1">
                <a:latin typeface="Times New Roman" panose="02020603050405020304" pitchFamily="18" charset="0"/>
                <a:cs typeface="Times New Roman" panose="02020603050405020304" pitchFamily="18" charset="0"/>
              </a:rPr>
              <a:t>PYTHONSTARTUP</a:t>
            </a:r>
          </a:p>
          <a:p>
            <a:pPr algn="just" fontAlgn="base"/>
            <a:r>
              <a:rPr lang="en-US" sz="1900">
                <a:latin typeface="Times New Roman" panose="02020603050405020304" pitchFamily="18" charset="0"/>
                <a:cs typeface="Times New Roman" panose="02020603050405020304" pitchFamily="18" charset="0"/>
              </a:rPr>
              <a:t>the Python interpreter in Unix searches for a readable file named .pythonrc.py and executes the commands within it. The path to this file is stored in the PYTHONSTARTUP variable. These files play a role in configuring the PYTHONPATH</a:t>
            </a:r>
            <a:r>
              <a:rPr lang="en-US" sz="2000"/>
              <a:t>.</a:t>
            </a:r>
          </a:p>
          <a:p>
            <a:pPr algn="just" fontAlgn="base"/>
            <a:endParaRPr lang="en-US" sz="2000" b="1">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76740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12989" y="6096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 y="85296"/>
            <a:ext cx="4800600" cy="461665"/>
          </a:xfrm>
          <a:prstGeom prst="rect">
            <a:avLst/>
          </a:prstGeom>
          <a:noFill/>
        </p:spPr>
        <p:txBody>
          <a:bodyPr wrap="square" rtlCol="0">
            <a:spAutoFit/>
          </a:bodyPr>
          <a:lstStyle/>
          <a:p>
            <a:r>
              <a:rPr lang="en-US" sz="2400" b="1">
                <a:solidFill>
                  <a:srgbClr val="000000"/>
                </a:solidFill>
                <a:latin typeface="Times New Roman" panose="02020603050405020304" pitchFamily="18" charset="0"/>
                <a:cs typeface="Times New Roman" panose="02020603050405020304" pitchFamily="18" charset="0"/>
              </a:rPr>
              <a:t>Different Environment Variables</a:t>
            </a:r>
            <a:endParaRPr lang="en-US" sz="2400" b="1">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64077" y="599871"/>
            <a:ext cx="8934450" cy="5940088"/>
          </a:xfrm>
          <a:prstGeom prst="rect">
            <a:avLst/>
          </a:prstGeom>
        </p:spPr>
        <p:txBody>
          <a:bodyPr wrap="square">
            <a:spAutoFit/>
          </a:bodyPr>
          <a:lstStyle/>
          <a:p>
            <a:pPr algn="just" fontAlgn="base">
              <a:spcAft>
                <a:spcPts val="1200"/>
              </a:spcAft>
            </a:pPr>
            <a:r>
              <a:rPr lang="en-US" sz="2000" b="1">
                <a:latin typeface="Times New Roman" panose="02020603050405020304" pitchFamily="18" charset="0"/>
                <a:cs typeface="Times New Roman" panose="02020603050405020304" pitchFamily="18" charset="0"/>
              </a:rPr>
              <a:t>PYTHONINSPECT</a:t>
            </a:r>
          </a:p>
          <a:p>
            <a:pPr algn="just" fontAlgn="base">
              <a:spcAft>
                <a:spcPts val="1200"/>
              </a:spcAft>
            </a:pPr>
            <a:r>
              <a:rPr lang="en-US" sz="2000">
                <a:latin typeface="Times New Roman" panose="02020603050405020304" pitchFamily="18" charset="0"/>
                <a:cs typeface="Times New Roman" panose="02020603050405020304" pitchFamily="18" charset="0"/>
              </a:rPr>
              <a:t>If the PYTHONINSPECT variable is an empty string, it compels python to enter into an interactive python-mode and ignore the PYTHONSTARTUP files.  It can also make changes to the Python code and force it to enter the inspect mode on program termination. It is equivalent to using the -i command-line option.</a:t>
            </a:r>
          </a:p>
          <a:p>
            <a:pPr algn="just" fontAlgn="base"/>
            <a:r>
              <a:rPr lang="en-US" sz="2000" b="1">
                <a:latin typeface="Times New Roman" panose="02020603050405020304" pitchFamily="18" charset="0"/>
                <a:cs typeface="Times New Roman" panose="02020603050405020304" pitchFamily="18" charset="0"/>
              </a:rPr>
              <a:t>PYTHONCASEOK</a:t>
            </a:r>
          </a:p>
          <a:p>
            <a:pPr algn="just" fontAlgn="base">
              <a:spcAft>
                <a:spcPts val="1200"/>
              </a:spcAft>
            </a:pPr>
            <a:r>
              <a:rPr lang="en-US" sz="2000">
                <a:latin typeface="Times New Roman" panose="02020603050405020304" pitchFamily="18" charset="0"/>
                <a:cs typeface="Times New Roman" panose="02020603050405020304" pitchFamily="18" charset="0"/>
              </a:rPr>
              <a:t>This environment variable is used to ignore all import statements while calling the Python interpreter. In a Windows machine, it is used to find the first case-insensitive match in an import statement.</a:t>
            </a:r>
          </a:p>
          <a:p>
            <a:pPr algn="just" fontAlgn="base">
              <a:spcAft>
                <a:spcPts val="1200"/>
              </a:spcAft>
            </a:pPr>
            <a:r>
              <a:rPr lang="en-US" sz="2000" b="1">
                <a:latin typeface="Times New Roman" panose="02020603050405020304" pitchFamily="18" charset="0"/>
                <a:cs typeface="Times New Roman" panose="02020603050405020304" pitchFamily="18" charset="0"/>
              </a:rPr>
              <a:t>PYTHONVERBOSE</a:t>
            </a:r>
          </a:p>
          <a:p>
            <a:pPr algn="just" fontAlgn="base"/>
            <a:r>
              <a:rPr lang="en-US" sz="2000">
                <a:latin typeface="Times New Roman" panose="02020603050405020304" pitchFamily="18" charset="0"/>
                <a:cs typeface="Times New Roman" panose="02020603050405020304" pitchFamily="18" charset="0"/>
              </a:rPr>
              <a:t>If this variable is set to an empty string, it prints a message every time a module is initialized showing the location of the file or the module from where it has been loaded. It also generates information on module cleanup at the termination of the python program.</a:t>
            </a:r>
          </a:p>
          <a:p>
            <a:pPr algn="just" fontAlgn="base"/>
            <a:endParaRPr lang="en-US" sz="2000">
              <a:latin typeface="Times New Roman" panose="02020603050405020304" pitchFamily="18" charset="0"/>
              <a:cs typeface="Times New Roman" panose="02020603050405020304" pitchFamily="18" charset="0"/>
            </a:endParaRPr>
          </a:p>
          <a:p>
            <a:pPr algn="just" fontAlgn="base"/>
            <a:r>
              <a:rPr lang="en-US" sz="2000" b="1" i="1">
                <a:latin typeface="Times New Roman" panose="02020603050405020304" pitchFamily="18" charset="0"/>
                <a:cs typeface="Times New Roman" panose="02020603050405020304" pitchFamily="18" charset="0"/>
              </a:rPr>
              <a:t>The above variables are the primary environment variables that are frequently used.</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64151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12989" y="6096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49" y="85296"/>
            <a:ext cx="8941377" cy="461665"/>
          </a:xfrm>
          <a:prstGeom prst="rect">
            <a:avLst/>
          </a:prstGeom>
          <a:noFill/>
        </p:spPr>
        <p:txBody>
          <a:bodyPr wrap="square" rtlCol="0">
            <a:spAutoFit/>
          </a:bodyPr>
          <a:lstStyle/>
          <a:p>
            <a:r>
              <a:rPr lang="en-US" sz="2400" b="1">
                <a:solidFill>
                  <a:srgbClr val="000000"/>
                </a:solidFill>
                <a:latin typeface="Times New Roman" panose="02020603050405020304" pitchFamily="18" charset="0"/>
                <a:cs typeface="Times New Roman" panose="02020603050405020304" pitchFamily="18" charset="0"/>
              </a:rPr>
              <a:t>Executing Python from the Command Line</a:t>
            </a:r>
            <a:endParaRPr lang="en-US" sz="2400" b="1">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64077" y="599871"/>
            <a:ext cx="8934450" cy="5878532"/>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Executing Python from the command line is a fundamental way to run Python scripts and interact with the Python interpreter. Here's an overview of the basic steps:</a:t>
            </a:r>
          </a:p>
          <a:p>
            <a:pPr algn="just">
              <a:spcBef>
                <a:spcPts val="1200"/>
              </a:spcBef>
              <a:spcAft>
                <a:spcPts val="1200"/>
              </a:spcAft>
            </a:pPr>
            <a:r>
              <a:rPr lang="en-US" sz="2000" b="1">
                <a:latin typeface="Times New Roman" panose="02020603050405020304" pitchFamily="18" charset="0"/>
                <a:cs typeface="Times New Roman" panose="02020603050405020304" pitchFamily="18" charset="0"/>
              </a:rPr>
              <a:t>Running Python Scripts:</a:t>
            </a:r>
          </a:p>
          <a:p>
            <a:pPr algn="just"/>
            <a:r>
              <a:rPr lang="en-US" sz="2000" b="1">
                <a:latin typeface="Times New Roman" panose="02020603050405020304" pitchFamily="18" charset="0"/>
                <a:cs typeface="Times New Roman" panose="02020603050405020304" pitchFamily="18" charset="0"/>
              </a:rPr>
              <a:t>1. Create a Python Script:</a:t>
            </a:r>
            <a:endParaRPr lang="en-US" sz="2000">
              <a:latin typeface="Times New Roman" panose="02020603050405020304" pitchFamily="18" charset="0"/>
              <a:cs typeface="Times New Roman" panose="02020603050405020304" pitchFamily="18" charset="0"/>
            </a:endParaRPr>
          </a:p>
          <a:p>
            <a:pPr lvl="1" algn="just">
              <a:spcAft>
                <a:spcPts val="1200"/>
              </a:spcAft>
            </a:pPr>
            <a:r>
              <a:rPr lang="en-US" sz="2000">
                <a:latin typeface="Times New Roman" panose="02020603050405020304" pitchFamily="18" charset="0"/>
                <a:cs typeface="Times New Roman" panose="02020603050405020304" pitchFamily="18" charset="0"/>
              </a:rPr>
              <a:t>Write your Python code in a plain text file with a .</a:t>
            </a:r>
            <a:r>
              <a:rPr lang="en-US" sz="2000" err="1">
                <a:latin typeface="Times New Roman" panose="02020603050405020304" pitchFamily="18" charset="0"/>
                <a:cs typeface="Times New Roman" panose="02020603050405020304" pitchFamily="18" charset="0"/>
              </a:rPr>
              <a:t>py</a:t>
            </a:r>
            <a:r>
              <a:rPr lang="en-US" sz="2000">
                <a:latin typeface="Times New Roman" panose="02020603050405020304" pitchFamily="18" charset="0"/>
                <a:cs typeface="Times New Roman" panose="02020603050405020304" pitchFamily="18" charset="0"/>
              </a:rPr>
              <a:t> extension. For example, myscript.py.</a:t>
            </a:r>
          </a:p>
          <a:p>
            <a:pPr algn="just">
              <a:spcAft>
                <a:spcPts val="600"/>
              </a:spcAft>
            </a:pPr>
            <a:r>
              <a:rPr lang="en-US" sz="2000" b="1">
                <a:latin typeface="Times New Roman" panose="02020603050405020304" pitchFamily="18" charset="0"/>
                <a:cs typeface="Times New Roman" panose="02020603050405020304" pitchFamily="18" charset="0"/>
              </a:rPr>
              <a:t>2. Open a Terminal or Command Prompt:</a:t>
            </a:r>
            <a:endParaRPr lang="en-US" sz="2000">
              <a:latin typeface="Times New Roman" panose="02020603050405020304" pitchFamily="18" charset="0"/>
              <a:cs typeface="Times New Roman" panose="02020603050405020304" pitchFamily="18" charset="0"/>
            </a:endParaRPr>
          </a:p>
          <a:p>
            <a:pPr lvl="1" algn="just">
              <a:spcBef>
                <a:spcPts val="600"/>
              </a:spcBef>
              <a:spcAft>
                <a:spcPts val="600"/>
              </a:spcAft>
            </a:pPr>
            <a:r>
              <a:rPr lang="en-US" sz="2000">
                <a:latin typeface="Times New Roman" panose="02020603050405020304" pitchFamily="18" charset="0"/>
                <a:cs typeface="Times New Roman" panose="02020603050405020304" pitchFamily="18" charset="0"/>
              </a:rPr>
              <a:t>Navigate to the directory where your Python script is located.</a:t>
            </a:r>
          </a:p>
          <a:p>
            <a:pPr algn="just">
              <a:spcAft>
                <a:spcPts val="600"/>
              </a:spcAft>
            </a:pPr>
            <a:r>
              <a:rPr lang="en-US" sz="2000" b="1">
                <a:latin typeface="Times New Roman" panose="02020603050405020304" pitchFamily="18" charset="0"/>
                <a:cs typeface="Times New Roman" panose="02020603050405020304" pitchFamily="18" charset="0"/>
              </a:rPr>
              <a:t>3. Run the Script:</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Use the python command followed by the script's filename to execute it. python myscript.py</a:t>
            </a:r>
          </a:p>
          <a:p>
            <a:pPr marL="0" lvl="1" algn="just">
              <a:spcBef>
                <a:spcPts val="600"/>
              </a:spcBef>
              <a:spcAft>
                <a:spcPts val="600"/>
              </a:spcAft>
            </a:pPr>
            <a:r>
              <a:rPr lang="en-US" sz="2000" b="1">
                <a:latin typeface="Times New Roman" panose="02020603050405020304" pitchFamily="18" charset="0"/>
                <a:cs typeface="Times New Roman" panose="02020603050405020304" pitchFamily="18" charset="0"/>
              </a:rPr>
              <a:t>EXAMPLE</a:t>
            </a:r>
          </a:p>
          <a:p>
            <a:pPr algn="just" fontAlgn="base"/>
            <a:r>
              <a:rPr lang="en-US" sz="2000">
                <a:latin typeface="Times New Roman" panose="02020603050405020304" pitchFamily="18" charset="0"/>
                <a:cs typeface="Times New Roman" panose="02020603050405020304" pitchFamily="18" charset="0"/>
              </a:rPr>
              <a:t>Let’s make a python file that simply computes the sum of 5 and 10 and returns the result and save it as</a:t>
            </a:r>
            <a:r>
              <a:rPr lang="en-US" sz="2000" i="1">
                <a:latin typeface="Times New Roman" panose="02020603050405020304" pitchFamily="18" charset="0"/>
                <a:cs typeface="Times New Roman" panose="02020603050405020304" pitchFamily="18" charset="0"/>
              </a:rPr>
              <a:t> gfg.py file</a:t>
            </a:r>
            <a:r>
              <a:rPr lang="en-US" sz="2000">
                <a:latin typeface="Times New Roman" panose="02020603050405020304" pitchFamily="18" charset="0"/>
                <a:cs typeface="Times New Roman" panose="02020603050405020304" pitchFamily="18" charset="0"/>
              </a:rPr>
              <a:t>. This would look somewhat like the below:</a:t>
            </a:r>
          </a:p>
          <a:p>
            <a:br>
              <a:rPr lang="en-US"/>
            </a:br>
            <a:endParaRPr lang="en-US" b="1"/>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59272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12989" y="6096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49" y="85296"/>
            <a:ext cx="8941377" cy="461665"/>
          </a:xfrm>
          <a:prstGeom prst="rect">
            <a:avLst/>
          </a:prstGeom>
          <a:noFill/>
        </p:spPr>
        <p:txBody>
          <a:bodyPr wrap="square" rtlCol="0">
            <a:spAutoFit/>
          </a:bodyPr>
          <a:lstStyle/>
          <a:p>
            <a:r>
              <a:rPr lang="en-US" sz="2400" b="1">
                <a:solidFill>
                  <a:srgbClr val="000000"/>
                </a:solidFill>
                <a:latin typeface="Times New Roman" panose="02020603050405020304" pitchFamily="18" charset="0"/>
                <a:cs typeface="Times New Roman" panose="02020603050405020304" pitchFamily="18" charset="0"/>
              </a:rPr>
              <a:t>Executing Python from the Command Line</a:t>
            </a:r>
            <a:endParaRPr lang="en-US" sz="2400" b="1">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64077" y="599871"/>
            <a:ext cx="8934450" cy="5940088"/>
          </a:xfrm>
          <a:prstGeom prst="rect">
            <a:avLst/>
          </a:prstGeom>
        </p:spPr>
        <p:txBody>
          <a:bodyPr wrap="square">
            <a:spAutoFit/>
          </a:bodyPr>
          <a:lstStyle/>
          <a:p>
            <a:pPr fontAlgn="base"/>
            <a:endParaRPr lang="en-US" sz="2000"/>
          </a:p>
          <a:p>
            <a:pPr fontAlgn="base"/>
            <a:endParaRPr lang="en-US" sz="2000"/>
          </a:p>
          <a:p>
            <a:pPr fontAlgn="base"/>
            <a:endParaRPr lang="en-US" sz="2000"/>
          </a:p>
          <a:p>
            <a:pPr fontAlgn="base"/>
            <a:endParaRPr lang="en-US" sz="2000"/>
          </a:p>
          <a:p>
            <a:pPr fontAlgn="base"/>
            <a:endParaRPr lang="en-US" sz="2000"/>
          </a:p>
          <a:p>
            <a:pPr fontAlgn="base"/>
            <a:endParaRPr lang="en-US" sz="2000"/>
          </a:p>
          <a:p>
            <a:pPr fontAlgn="base"/>
            <a:endParaRPr lang="en-US" sz="2000"/>
          </a:p>
          <a:p>
            <a:pPr fontAlgn="base"/>
            <a:endParaRPr lang="en-US" sz="2000"/>
          </a:p>
          <a:p>
            <a:pPr fontAlgn="base"/>
            <a:endParaRPr lang="en-US" sz="2000"/>
          </a:p>
          <a:p>
            <a:pPr fontAlgn="base"/>
            <a:endParaRPr lang="en-US" sz="2000"/>
          </a:p>
          <a:p>
            <a:pPr fontAlgn="base"/>
            <a:endParaRPr lang="en-US" sz="2000"/>
          </a:p>
          <a:p>
            <a:pPr fontAlgn="base"/>
            <a:endParaRPr lang="en-US" sz="2000"/>
          </a:p>
          <a:p>
            <a:pPr fontAlgn="base"/>
            <a:endParaRPr lang="en-US" sz="2000"/>
          </a:p>
          <a:p>
            <a:pPr fontAlgn="base"/>
            <a:endParaRPr lang="en-US" sz="2000"/>
          </a:p>
          <a:p>
            <a:pPr fontAlgn="base"/>
            <a:endParaRPr lang="en-US" sz="2000"/>
          </a:p>
          <a:p>
            <a:pPr fontAlgn="base">
              <a:spcAft>
                <a:spcPts val="1200"/>
              </a:spcAft>
            </a:pPr>
            <a:endParaRPr lang="en-US" sz="2000">
              <a:latin typeface="Times New Roman" panose="02020603050405020304" pitchFamily="18" charset="0"/>
              <a:cs typeface="Times New Roman" panose="02020603050405020304" pitchFamily="18" charset="0"/>
            </a:endParaRPr>
          </a:p>
          <a:p>
            <a:pPr fontAlgn="base">
              <a:spcAft>
                <a:spcPts val="1200"/>
              </a:spcAft>
            </a:pPr>
            <a:r>
              <a:rPr lang="en-US" sz="2000">
                <a:latin typeface="Times New Roman" panose="02020603050405020304" pitchFamily="18" charset="0"/>
                <a:cs typeface="Times New Roman" panose="02020603050405020304" pitchFamily="18" charset="0"/>
              </a:rPr>
              <a:t>Now execute the file by using the below command:</a:t>
            </a:r>
          </a:p>
          <a:p>
            <a:pPr fontAlgn="base"/>
            <a:r>
              <a:rPr lang="en-US" sz="2000">
                <a:latin typeface="Times New Roman" panose="02020603050405020304" pitchFamily="18" charset="0"/>
                <a:cs typeface="Times New Roman" panose="02020603050405020304" pitchFamily="18" charset="0"/>
              </a:rPr>
              <a:t>python gfg.py</a:t>
            </a:r>
            <a:endParaRPr lang="en-US" b="1"/>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762000"/>
            <a:ext cx="8610600" cy="4876800"/>
          </a:xfrm>
          <a:prstGeom prst="rect">
            <a:avLst/>
          </a:prstGeom>
        </p:spPr>
      </p:pic>
    </p:spTree>
    <p:extLst>
      <p:ext uri="{BB962C8B-B14F-4D97-AF65-F5344CB8AC3E}">
        <p14:creationId xmlns:p14="http://schemas.microsoft.com/office/powerpoint/2010/main" val="2611424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12989" y="7620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40" y="101319"/>
            <a:ext cx="8941377" cy="461665"/>
          </a:xfrm>
          <a:prstGeom prst="rect">
            <a:avLst/>
          </a:prstGeom>
          <a:noFill/>
        </p:spPr>
        <p:txBody>
          <a:bodyPr wrap="square" rtlCol="0">
            <a:spAutoFit/>
          </a:bodyPr>
          <a:lstStyle/>
          <a:p>
            <a:r>
              <a:rPr lang="en-US" sz="2400" b="1">
                <a:solidFill>
                  <a:srgbClr val="000000"/>
                </a:solidFill>
                <a:latin typeface="Times New Roman" panose="02020603050405020304" pitchFamily="18" charset="0"/>
                <a:cs typeface="Times New Roman" panose="02020603050405020304" pitchFamily="18" charset="0"/>
              </a:rPr>
              <a:t>Executing Python from the Command Line</a:t>
            </a:r>
            <a:endParaRPr lang="en-US" sz="2400" b="1">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91786" y="838200"/>
            <a:ext cx="8934450" cy="830997"/>
          </a:xfrm>
          <a:prstGeom prst="rect">
            <a:avLst/>
          </a:prstGeom>
        </p:spPr>
        <p:txBody>
          <a:bodyPr wrap="square">
            <a:spAutoFit/>
          </a:bodyPr>
          <a:lstStyle/>
          <a:p>
            <a:pPr fontAlgn="base">
              <a:spcAft>
                <a:spcPts val="1200"/>
              </a:spcAft>
            </a:pPr>
            <a:r>
              <a:rPr lang="en-US" sz="2000">
                <a:latin typeface="Times New Roman" panose="02020603050405020304" pitchFamily="18" charset="0"/>
                <a:cs typeface="Times New Roman" panose="02020603050405020304" pitchFamily="18" charset="0"/>
              </a:rPr>
              <a:t>This will result in the following:</a:t>
            </a:r>
          </a:p>
          <a:p>
            <a:endParaRPr lang="en-US" b="1"/>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785" y="1371600"/>
            <a:ext cx="8340686" cy="5105400"/>
          </a:xfrm>
          <a:prstGeom prst="rect">
            <a:avLst/>
          </a:prstGeom>
        </p:spPr>
      </p:pic>
    </p:spTree>
    <p:extLst>
      <p:ext uri="{BB962C8B-B14F-4D97-AF65-F5344CB8AC3E}">
        <p14:creationId xmlns:p14="http://schemas.microsoft.com/office/powerpoint/2010/main" val="3950864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12989" y="562984"/>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40" y="101319"/>
            <a:ext cx="8941377" cy="461665"/>
          </a:xfrm>
          <a:prstGeom prst="rect">
            <a:avLst/>
          </a:prstGeom>
          <a:noFill/>
        </p:spPr>
        <p:txBody>
          <a:bodyPr wrap="square" rtlCol="0">
            <a:spAutoFit/>
          </a:bodyPr>
          <a:lstStyle/>
          <a:p>
            <a:r>
              <a:rPr lang="en-US" sz="2400" b="1">
                <a:solidFill>
                  <a:srgbClr val="000000"/>
                </a:solidFill>
                <a:latin typeface="Times New Roman" panose="02020603050405020304" pitchFamily="18" charset="0"/>
                <a:cs typeface="Times New Roman" panose="02020603050405020304" pitchFamily="18" charset="0"/>
              </a:rPr>
              <a:t>Editing Python Files</a:t>
            </a:r>
            <a:endParaRPr lang="en-US" sz="2400" b="1">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71004" y="685800"/>
            <a:ext cx="8934450" cy="6017032"/>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Editing Python files involves modifying the content of your Python script using a text editor or integrated development environment (IDE). Here are the basic steps for editing Python files:</a:t>
            </a:r>
          </a:p>
          <a:p>
            <a:pPr algn="just">
              <a:spcBef>
                <a:spcPts val="1200"/>
              </a:spcBef>
              <a:spcAft>
                <a:spcPts val="1200"/>
              </a:spcAft>
            </a:pPr>
            <a:r>
              <a:rPr lang="en-US" sz="2000" b="1">
                <a:latin typeface="Times New Roman" panose="02020603050405020304" pitchFamily="18" charset="0"/>
                <a:cs typeface="Times New Roman" panose="02020603050405020304" pitchFamily="18" charset="0"/>
              </a:rPr>
              <a:t>Using a Text Editor:</a:t>
            </a:r>
          </a:p>
          <a:p>
            <a:pPr algn="just">
              <a:spcAft>
                <a:spcPts val="600"/>
              </a:spcAft>
            </a:pPr>
            <a:r>
              <a:rPr lang="en-US" sz="2000" b="1">
                <a:latin typeface="Times New Roman" panose="02020603050405020304" pitchFamily="18" charset="0"/>
                <a:cs typeface="Times New Roman" panose="02020603050405020304" pitchFamily="18" charset="0"/>
              </a:rPr>
              <a:t>Open the Text Editor:</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Open your preferred text editor. Common choices include:</a:t>
            </a:r>
          </a:p>
          <a:p>
            <a:pPr lvl="2" algn="just"/>
            <a:r>
              <a:rPr lang="en-US" sz="2000" b="1">
                <a:latin typeface="Times New Roman" panose="02020603050405020304" pitchFamily="18" charset="0"/>
                <a:cs typeface="Times New Roman" panose="02020603050405020304" pitchFamily="18" charset="0"/>
              </a:rPr>
              <a:t>On Unix/Linux:</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nano</a:t>
            </a:r>
            <a:r>
              <a:rPr lang="en-US" sz="2000">
                <a:latin typeface="Times New Roman" panose="02020603050405020304" pitchFamily="18" charset="0"/>
                <a:cs typeface="Times New Roman" panose="02020603050405020304" pitchFamily="18" charset="0"/>
              </a:rPr>
              <a:t>, vim, </a:t>
            </a:r>
            <a:r>
              <a:rPr lang="en-US" sz="2000" err="1">
                <a:latin typeface="Times New Roman" panose="02020603050405020304" pitchFamily="18" charset="0"/>
                <a:cs typeface="Times New Roman" panose="02020603050405020304" pitchFamily="18" charset="0"/>
              </a:rPr>
              <a:t>emacs</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gedit</a:t>
            </a:r>
            <a:endParaRPr lang="en-US" sz="2000">
              <a:latin typeface="Times New Roman" panose="02020603050405020304" pitchFamily="18" charset="0"/>
              <a:cs typeface="Times New Roman" panose="02020603050405020304" pitchFamily="18" charset="0"/>
            </a:endParaRPr>
          </a:p>
          <a:p>
            <a:pPr lvl="2" algn="just">
              <a:spcAft>
                <a:spcPts val="1200"/>
              </a:spcAft>
            </a:pPr>
            <a:r>
              <a:rPr lang="en-US" sz="2000" b="1">
                <a:latin typeface="Times New Roman" panose="02020603050405020304" pitchFamily="18" charset="0"/>
                <a:cs typeface="Times New Roman" panose="02020603050405020304" pitchFamily="18" charset="0"/>
              </a:rPr>
              <a:t>On Windows:</a:t>
            </a:r>
            <a:r>
              <a:rPr lang="en-US" sz="2000">
                <a:latin typeface="Times New Roman" panose="02020603050405020304" pitchFamily="18" charset="0"/>
                <a:cs typeface="Times New Roman" panose="02020603050405020304" pitchFamily="18" charset="0"/>
              </a:rPr>
              <a:t> Notepad, Visual Studio Code, Atom, Sublime Text</a:t>
            </a:r>
          </a:p>
          <a:p>
            <a:pPr algn="just">
              <a:spcAft>
                <a:spcPts val="600"/>
              </a:spcAft>
            </a:pPr>
            <a:r>
              <a:rPr lang="en-US" sz="2000" b="1">
                <a:latin typeface="Times New Roman" panose="02020603050405020304" pitchFamily="18" charset="0"/>
                <a:cs typeface="Times New Roman" panose="02020603050405020304" pitchFamily="18" charset="0"/>
              </a:rPr>
              <a:t>Navigate to the Python File:</a:t>
            </a:r>
            <a:endParaRPr lang="en-US" sz="2000">
              <a:latin typeface="Times New Roman" panose="02020603050405020304" pitchFamily="18" charset="0"/>
              <a:cs typeface="Times New Roman" panose="02020603050405020304" pitchFamily="18" charset="0"/>
            </a:endParaRPr>
          </a:p>
          <a:p>
            <a:pPr lvl="1" algn="just">
              <a:spcAft>
                <a:spcPts val="1200"/>
              </a:spcAft>
            </a:pPr>
            <a:r>
              <a:rPr lang="en-US" sz="2000">
                <a:latin typeface="Times New Roman" panose="02020603050405020304" pitchFamily="18" charset="0"/>
                <a:cs typeface="Times New Roman" panose="02020603050405020304" pitchFamily="18" charset="0"/>
              </a:rPr>
              <a:t>Use the text editor's file menu or command-line options to open the Python file you want to edit.</a:t>
            </a:r>
          </a:p>
          <a:p>
            <a:pPr algn="just"/>
            <a:r>
              <a:rPr lang="en-US" sz="2000" b="1">
                <a:latin typeface="Times New Roman" panose="02020603050405020304" pitchFamily="18" charset="0"/>
                <a:cs typeface="Times New Roman" panose="02020603050405020304" pitchFamily="18" charset="0"/>
              </a:rPr>
              <a:t>Make Changes:</a:t>
            </a:r>
            <a:endParaRPr lang="en-US" sz="2000">
              <a:latin typeface="Times New Roman" panose="02020603050405020304" pitchFamily="18" charset="0"/>
              <a:cs typeface="Times New Roman" panose="02020603050405020304" pitchFamily="18" charset="0"/>
            </a:endParaRPr>
          </a:p>
          <a:p>
            <a:pPr lvl="1" algn="just">
              <a:spcAft>
                <a:spcPts val="1200"/>
              </a:spcAft>
            </a:pPr>
            <a:r>
              <a:rPr lang="en-US" sz="2000">
                <a:latin typeface="Times New Roman" panose="02020603050405020304" pitchFamily="18" charset="0"/>
                <a:cs typeface="Times New Roman" panose="02020603050405020304" pitchFamily="18" charset="0"/>
              </a:rPr>
              <a:t>Edit the content of the file as needed. Add, modify, or remove Python code.</a:t>
            </a:r>
          </a:p>
          <a:p>
            <a:pPr algn="just">
              <a:spcAft>
                <a:spcPts val="600"/>
              </a:spcAft>
            </a:pPr>
            <a:r>
              <a:rPr lang="en-US" sz="2000" b="1">
                <a:latin typeface="Times New Roman" panose="02020603050405020304" pitchFamily="18" charset="0"/>
                <a:cs typeface="Times New Roman" panose="02020603050405020304" pitchFamily="18" charset="0"/>
              </a:rPr>
              <a:t>Save the File:</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Save the changes to the file using the text editor's save option (usually Ctrl + S or Command + S).</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55173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12989" y="562984"/>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40" y="101319"/>
            <a:ext cx="8941377" cy="461665"/>
          </a:xfrm>
          <a:prstGeom prst="rect">
            <a:avLst/>
          </a:prstGeom>
          <a:noFill/>
        </p:spPr>
        <p:txBody>
          <a:bodyPr wrap="square" rtlCol="0">
            <a:spAutoFit/>
          </a:bodyPr>
          <a:lstStyle/>
          <a:p>
            <a:r>
              <a:rPr lang="en-US" sz="2400" b="1">
                <a:solidFill>
                  <a:srgbClr val="000000"/>
                </a:solidFill>
                <a:latin typeface="Times New Roman" panose="02020603050405020304" pitchFamily="18" charset="0"/>
                <a:cs typeface="Times New Roman" panose="02020603050405020304" pitchFamily="18" charset="0"/>
              </a:rPr>
              <a:t>Editing Python Files</a:t>
            </a:r>
            <a:endParaRPr lang="en-US" sz="2400" b="1">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3"/>
          <p:cNvSpPr/>
          <p:nvPr/>
        </p:nvSpPr>
        <p:spPr>
          <a:xfrm>
            <a:off x="71004" y="685800"/>
            <a:ext cx="8934450" cy="4939814"/>
          </a:xfrm>
          <a:prstGeom prst="rect">
            <a:avLst/>
          </a:prstGeom>
        </p:spPr>
        <p:txBody>
          <a:bodyPr wrap="square">
            <a:spAutoFit/>
          </a:bodyPr>
          <a:lstStyle/>
          <a:p>
            <a:pPr algn="just">
              <a:spcAft>
                <a:spcPts val="1200"/>
              </a:spcAft>
            </a:pPr>
            <a:r>
              <a:rPr lang="en-US" sz="2000" b="1">
                <a:latin typeface="Times New Roman" panose="02020603050405020304" pitchFamily="18" charset="0"/>
                <a:cs typeface="Times New Roman" panose="02020603050405020304" pitchFamily="18" charset="0"/>
              </a:rPr>
              <a:t>Using an Integrated Development Environment (IDE):</a:t>
            </a:r>
          </a:p>
          <a:p>
            <a:pPr algn="just">
              <a:spcAft>
                <a:spcPts val="600"/>
              </a:spcAft>
            </a:pPr>
            <a:r>
              <a:rPr lang="en-US" sz="2000" b="1">
                <a:latin typeface="Times New Roman" panose="02020603050405020304" pitchFamily="18" charset="0"/>
                <a:cs typeface="Times New Roman" panose="02020603050405020304" pitchFamily="18" charset="0"/>
              </a:rPr>
              <a:t>Open the IDE:</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Open your chosen IDE. Popular Python IDEs include:</a:t>
            </a:r>
          </a:p>
          <a:p>
            <a:pPr lvl="2" algn="just"/>
            <a:r>
              <a:rPr lang="en-US" sz="2000" err="1">
                <a:latin typeface="Times New Roman" panose="02020603050405020304" pitchFamily="18" charset="0"/>
                <a:cs typeface="Times New Roman" panose="02020603050405020304" pitchFamily="18" charset="0"/>
              </a:rPr>
              <a:t>PyCharm</a:t>
            </a:r>
            <a:r>
              <a:rPr lang="en-US" sz="2000">
                <a:latin typeface="Times New Roman" panose="02020603050405020304" pitchFamily="18" charset="0"/>
                <a:cs typeface="Times New Roman" panose="02020603050405020304" pitchFamily="18" charset="0"/>
              </a:rPr>
              <a:t>, Visual Studio Code, Atom, Sublime Text, </a:t>
            </a:r>
            <a:r>
              <a:rPr lang="en-US" sz="2000" err="1">
                <a:latin typeface="Times New Roman" panose="02020603050405020304" pitchFamily="18" charset="0"/>
                <a:cs typeface="Times New Roman" panose="02020603050405020304" pitchFamily="18" charset="0"/>
              </a:rPr>
              <a:t>Spyder</a:t>
            </a:r>
            <a:r>
              <a:rPr lang="en-US" sz="2000">
                <a:latin typeface="Times New Roman" panose="02020603050405020304" pitchFamily="18" charset="0"/>
                <a:cs typeface="Times New Roman" panose="02020603050405020304" pitchFamily="18" charset="0"/>
              </a:rPr>
              <a:t>, IDLE, etc.</a:t>
            </a:r>
          </a:p>
          <a:p>
            <a:pPr algn="just">
              <a:spcBef>
                <a:spcPts val="1200"/>
              </a:spcBef>
              <a:spcAft>
                <a:spcPts val="1200"/>
              </a:spcAft>
            </a:pPr>
            <a:r>
              <a:rPr lang="en-US" sz="2000" b="1">
                <a:latin typeface="Times New Roman" panose="02020603050405020304" pitchFamily="18" charset="0"/>
                <a:cs typeface="Times New Roman" panose="02020603050405020304" pitchFamily="18" charset="0"/>
              </a:rPr>
              <a:t>Open the Python File:</a:t>
            </a:r>
            <a:endParaRPr lang="en-US" sz="2000">
              <a:latin typeface="Times New Roman" panose="02020603050405020304" pitchFamily="18" charset="0"/>
              <a:cs typeface="Times New Roman" panose="02020603050405020304" pitchFamily="18" charset="0"/>
            </a:endParaRPr>
          </a:p>
          <a:p>
            <a:pPr lvl="1" algn="just">
              <a:spcAft>
                <a:spcPts val="1200"/>
              </a:spcAft>
            </a:pPr>
            <a:r>
              <a:rPr lang="en-US" sz="2000">
                <a:latin typeface="Times New Roman" panose="02020603050405020304" pitchFamily="18" charset="0"/>
                <a:cs typeface="Times New Roman" panose="02020603050405020304" pitchFamily="18" charset="0"/>
              </a:rPr>
              <a:t>Use the IDE's file navigation or project explorer to open the Python file you want to edit.</a:t>
            </a:r>
          </a:p>
          <a:p>
            <a:pPr algn="just">
              <a:spcAft>
                <a:spcPts val="1200"/>
              </a:spcAft>
            </a:pPr>
            <a:r>
              <a:rPr lang="en-US" sz="2000" b="1">
                <a:latin typeface="Times New Roman" panose="02020603050405020304" pitchFamily="18" charset="0"/>
                <a:cs typeface="Times New Roman" panose="02020603050405020304" pitchFamily="18" charset="0"/>
              </a:rPr>
              <a:t>Make Changes:</a:t>
            </a:r>
            <a:endParaRPr lang="en-US" sz="2000">
              <a:latin typeface="Times New Roman" panose="02020603050405020304" pitchFamily="18" charset="0"/>
              <a:cs typeface="Times New Roman" panose="02020603050405020304" pitchFamily="18" charset="0"/>
            </a:endParaRPr>
          </a:p>
          <a:p>
            <a:pPr lvl="1" algn="just">
              <a:spcAft>
                <a:spcPts val="1200"/>
              </a:spcAft>
            </a:pPr>
            <a:r>
              <a:rPr lang="en-US" sz="2000">
                <a:latin typeface="Times New Roman" panose="02020603050405020304" pitchFamily="18" charset="0"/>
                <a:cs typeface="Times New Roman" panose="02020603050405020304" pitchFamily="18" charset="0"/>
              </a:rPr>
              <a:t>Edit the code in the editor window. IDEs often provide features like syntax highlighting, </a:t>
            </a:r>
            <a:r>
              <a:rPr lang="en-US" sz="2000" err="1">
                <a:latin typeface="Times New Roman" panose="02020603050405020304" pitchFamily="18" charset="0"/>
                <a:cs typeface="Times New Roman" panose="02020603050405020304" pitchFamily="18" charset="0"/>
              </a:rPr>
              <a:t>autocompletion</a:t>
            </a:r>
            <a:r>
              <a:rPr lang="en-US" sz="2000">
                <a:latin typeface="Times New Roman" panose="02020603050405020304" pitchFamily="18" charset="0"/>
                <a:cs typeface="Times New Roman" panose="02020603050405020304" pitchFamily="18" charset="0"/>
              </a:rPr>
              <a:t>, and code analysis.</a:t>
            </a:r>
          </a:p>
          <a:p>
            <a:pPr algn="just">
              <a:spcAft>
                <a:spcPts val="1200"/>
              </a:spcAft>
            </a:pPr>
            <a:r>
              <a:rPr lang="en-US" sz="2000" b="1">
                <a:latin typeface="Times New Roman" panose="02020603050405020304" pitchFamily="18" charset="0"/>
                <a:cs typeface="Times New Roman" panose="02020603050405020304" pitchFamily="18" charset="0"/>
              </a:rPr>
              <a:t>Save the File:</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Save your changes using the IDE's save option or shortcut.</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22673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12989" y="562984"/>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40" y="101319"/>
            <a:ext cx="8941377" cy="461665"/>
          </a:xfrm>
          <a:prstGeom prst="rect">
            <a:avLst/>
          </a:prstGeom>
          <a:noFill/>
        </p:spPr>
        <p:txBody>
          <a:bodyPr wrap="square" rtlCol="0">
            <a:spAutoFit/>
          </a:bodyPr>
          <a:lstStyle/>
          <a:p>
            <a:r>
              <a:rPr lang="en-US" sz="2400" b="1">
                <a:solidFill>
                  <a:srgbClr val="000000"/>
                </a:solidFill>
                <a:latin typeface="Times New Roman" panose="02020603050405020304" pitchFamily="18" charset="0"/>
                <a:cs typeface="Times New Roman" panose="02020603050405020304" pitchFamily="18" charset="0"/>
              </a:rPr>
              <a:t>Python Syntax</a:t>
            </a:r>
            <a:endParaRPr lang="en-US" sz="2400" b="1">
              <a:latin typeface="Times New Roman" panose="02020603050405020304" pitchFamily="18" charset="0"/>
              <a:cs typeface="Times New Roman" panose="02020603050405020304" pitchFamily="18" charset="0"/>
            </a:endParaRPr>
          </a:p>
        </p:txBody>
      </p:sp>
      <p:sp>
        <p:nvSpPr>
          <p:cNvPr id="4" name="Rectangle 3"/>
          <p:cNvSpPr/>
          <p:nvPr/>
        </p:nvSpPr>
        <p:spPr>
          <a:xfrm>
            <a:off x="71004" y="685800"/>
            <a:ext cx="8934450" cy="5863144"/>
          </a:xfrm>
          <a:prstGeom prst="rect">
            <a:avLst/>
          </a:prstGeom>
        </p:spPr>
        <p:txBody>
          <a:bodyPr wrap="square">
            <a:spAutoFit/>
          </a:bodyPr>
          <a:lstStyle/>
          <a:p>
            <a:pPr algn="just">
              <a:spcAft>
                <a:spcPts val="1200"/>
              </a:spcAft>
            </a:pPr>
            <a:r>
              <a:rPr lang="en-US" sz="2000">
                <a:latin typeface="Times New Roman" panose="02020603050405020304" pitchFamily="18" charset="0"/>
                <a:cs typeface="Times New Roman" panose="02020603050405020304" pitchFamily="18" charset="0"/>
              </a:rPr>
              <a:t>Python syntax refers to the set of rules that defines the combinations of symbols that are considered to be correctly structured programs in the Python language. These rules make sure that programs written in Python should be structured and formatted, ensuring that the Python interpreter can understand and execute them correctly.</a:t>
            </a:r>
          </a:p>
          <a:p>
            <a:pPr algn="just">
              <a:spcAft>
                <a:spcPts val="1200"/>
              </a:spcAft>
            </a:pPr>
            <a:r>
              <a:rPr lang="en-US" sz="2000">
                <a:latin typeface="Times New Roman" panose="02020603050405020304" pitchFamily="18" charset="0"/>
                <a:cs typeface="Times New Roman" panose="02020603050405020304" pitchFamily="18" charset="0"/>
              </a:rPr>
              <a:t>Python syntax is designed to be clear and readable. Here are some basic elements of Python syntax:</a:t>
            </a:r>
          </a:p>
          <a:p>
            <a:pPr algn="just">
              <a:spcAft>
                <a:spcPts val="600"/>
              </a:spcAft>
            </a:pPr>
            <a:r>
              <a:rPr lang="en-US" sz="2000" b="1">
                <a:latin typeface="Times New Roman" panose="02020603050405020304" pitchFamily="18" charset="0"/>
                <a:cs typeface="Times New Roman" panose="02020603050405020304" pitchFamily="18" charset="0"/>
              </a:rPr>
              <a:t>1. Comments:</a:t>
            </a:r>
          </a:p>
          <a:p>
            <a:pPr algn="just"/>
            <a:r>
              <a:rPr lang="en-US" sz="2000">
                <a:latin typeface="Times New Roman" panose="02020603050405020304" pitchFamily="18" charset="0"/>
                <a:cs typeface="Times New Roman" panose="02020603050405020304" pitchFamily="18" charset="0"/>
              </a:rPr>
              <a:t>Comments in Python start with the # symbol and are used to add explanatory notes to the code. Comments are ignored by the interpreter.</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a:t>
            </a:r>
          </a:p>
          <a:p>
            <a:pPr algn="just">
              <a:spcAft>
                <a:spcPts val="600"/>
              </a:spcAft>
            </a:pPr>
            <a:r>
              <a:rPr lang="en-US" sz="2000">
                <a:latin typeface="Times New Roman" panose="02020603050405020304" pitchFamily="18" charset="0"/>
                <a:cs typeface="Times New Roman" panose="02020603050405020304" pitchFamily="18" charset="0"/>
              </a:rPr>
              <a:t># This is a single-line comment</a:t>
            </a:r>
          </a:p>
          <a:p>
            <a:pPr algn="just">
              <a:spcAft>
                <a:spcPts val="1200"/>
              </a:spcAft>
            </a:pPr>
            <a:r>
              <a:rPr lang="en-US" sz="2000">
                <a:latin typeface="Times New Roman" panose="02020603050405020304" pitchFamily="18" charset="0"/>
                <a:cs typeface="Times New Roman" panose="02020603050405020304" pitchFamily="18" charset="0"/>
              </a:rPr>
              <a:t> """ This is a multi-line comment """ </a:t>
            </a:r>
          </a:p>
          <a:p>
            <a:pPr algn="just">
              <a:spcAft>
                <a:spcPts val="600"/>
              </a:spcAft>
            </a:pPr>
            <a:r>
              <a:rPr lang="en-US" sz="2000" b="1">
                <a:latin typeface="Times New Roman" panose="02020603050405020304" pitchFamily="18" charset="0"/>
                <a:cs typeface="Times New Roman" panose="02020603050405020304" pitchFamily="18" charset="0"/>
              </a:rPr>
              <a:t>2. Indentation:</a:t>
            </a:r>
          </a:p>
          <a:p>
            <a:pPr algn="just"/>
            <a:r>
              <a:rPr lang="en-US" sz="2000">
                <a:latin typeface="Times New Roman" panose="02020603050405020304" pitchFamily="18" charset="0"/>
                <a:cs typeface="Times New Roman" panose="02020603050405020304" pitchFamily="18" charset="0"/>
              </a:rPr>
              <a:t>Python uses indentation to define blocks of code. Indentation is crucial for the structure of the code and replaces curly braces used in many other programming languages.</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77494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12989" y="6858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76200"/>
            <a:ext cx="8941377" cy="461665"/>
          </a:xfrm>
          <a:prstGeom prst="rect">
            <a:avLst/>
          </a:prstGeom>
          <a:noFill/>
        </p:spPr>
        <p:txBody>
          <a:bodyPr wrap="square" rtlCol="0">
            <a:spAutoFit/>
          </a:bodyPr>
          <a:lstStyle/>
          <a:p>
            <a:r>
              <a:rPr lang="en-US" sz="2400" b="1">
                <a:solidFill>
                  <a:srgbClr val="000000"/>
                </a:solidFill>
                <a:latin typeface="Times New Roman" panose="02020603050405020304" pitchFamily="18" charset="0"/>
                <a:cs typeface="Times New Roman" panose="02020603050405020304" pitchFamily="18" charset="0"/>
              </a:rPr>
              <a:t>Python Syntax</a:t>
            </a:r>
            <a:endParaRPr lang="en-US" sz="2400" b="1">
              <a:latin typeface="Times New Roman" panose="02020603050405020304" pitchFamily="18" charset="0"/>
              <a:cs typeface="Times New Roman" panose="02020603050405020304" pitchFamily="18" charset="0"/>
            </a:endParaRPr>
          </a:p>
        </p:txBody>
      </p:sp>
      <p:sp>
        <p:nvSpPr>
          <p:cNvPr id="4" name="Rectangle 3"/>
          <p:cNvSpPr/>
          <p:nvPr/>
        </p:nvSpPr>
        <p:spPr>
          <a:xfrm>
            <a:off x="50222" y="817632"/>
            <a:ext cx="8934450" cy="5632311"/>
          </a:xfrm>
          <a:prstGeom prst="rect">
            <a:avLst/>
          </a:prstGeom>
        </p:spPr>
        <p:txBody>
          <a:bodyPr wrap="square">
            <a:spAutoFit/>
          </a:bodyPr>
          <a:lstStyle/>
          <a:p>
            <a:pPr algn="just">
              <a:spcAft>
                <a:spcPts val="600"/>
              </a:spcAft>
            </a:pPr>
            <a:r>
              <a:rPr lang="en-US" sz="2000" b="1">
                <a:latin typeface="Times New Roman" panose="02020603050405020304" pitchFamily="18" charset="0"/>
                <a:cs typeface="Times New Roman" panose="02020603050405020304" pitchFamily="18" charset="0"/>
              </a:rPr>
              <a:t>Python code</a:t>
            </a:r>
          </a:p>
          <a:p>
            <a:pPr algn="just"/>
            <a:r>
              <a:rPr lang="en-US" sz="2000">
                <a:latin typeface="Times New Roman" panose="02020603050405020304" pitchFamily="18" charset="0"/>
                <a:cs typeface="Times New Roman" panose="02020603050405020304" pitchFamily="18" charset="0"/>
              </a:rPr>
              <a:t>if x &gt; 0: print("x is positive") </a:t>
            </a:r>
          </a:p>
          <a:p>
            <a:pPr algn="just">
              <a:spcAft>
                <a:spcPts val="1200"/>
              </a:spcAft>
            </a:pPr>
            <a:r>
              <a:rPr lang="en-US" sz="2000">
                <a:latin typeface="Times New Roman" panose="02020603050405020304" pitchFamily="18" charset="0"/>
                <a:cs typeface="Times New Roman" panose="02020603050405020304" pitchFamily="18" charset="0"/>
              </a:rPr>
              <a:t>else: print("x is non-positive") </a:t>
            </a:r>
          </a:p>
          <a:p>
            <a:pPr algn="just">
              <a:spcAft>
                <a:spcPts val="600"/>
              </a:spcAft>
            </a:pPr>
            <a:r>
              <a:rPr lang="en-US" sz="2000" b="1">
                <a:latin typeface="Times New Roman" panose="02020603050405020304" pitchFamily="18" charset="0"/>
                <a:cs typeface="Times New Roman" panose="02020603050405020304" pitchFamily="18" charset="0"/>
              </a:rPr>
              <a:t>3. Variables and Data Types:</a:t>
            </a:r>
          </a:p>
          <a:p>
            <a:pPr algn="just"/>
            <a:r>
              <a:rPr lang="en-US" sz="2000">
                <a:latin typeface="Times New Roman" panose="02020603050405020304" pitchFamily="18" charset="0"/>
                <a:cs typeface="Times New Roman" panose="02020603050405020304" pitchFamily="18" charset="0"/>
              </a:rPr>
              <a:t>Variables are created by assigning a value to a name. Python is dynamically typed, so you don't need to declare the type explicitly.</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a:t>
            </a:r>
          </a:p>
          <a:p>
            <a:pPr algn="just"/>
            <a:r>
              <a:rPr lang="en-US" sz="2000">
                <a:latin typeface="Times New Roman" panose="02020603050405020304" pitchFamily="18" charset="0"/>
                <a:cs typeface="Times New Roman" panose="02020603050405020304" pitchFamily="18" charset="0"/>
              </a:rPr>
              <a:t>name = "John" </a:t>
            </a:r>
          </a:p>
          <a:p>
            <a:pPr algn="just"/>
            <a:r>
              <a:rPr lang="en-US" sz="2000">
                <a:latin typeface="Times New Roman" panose="02020603050405020304" pitchFamily="18" charset="0"/>
                <a:cs typeface="Times New Roman" panose="02020603050405020304" pitchFamily="18" charset="0"/>
              </a:rPr>
              <a:t>age = 25 </a:t>
            </a:r>
          </a:p>
          <a:p>
            <a:pPr algn="just"/>
            <a:r>
              <a:rPr lang="en-US" sz="2000">
                <a:latin typeface="Times New Roman" panose="02020603050405020304" pitchFamily="18" charset="0"/>
                <a:cs typeface="Times New Roman" panose="02020603050405020304" pitchFamily="18" charset="0"/>
              </a:rPr>
              <a:t>height = 1.75</a:t>
            </a:r>
          </a:p>
          <a:p>
            <a:pPr algn="just"/>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is_student</a:t>
            </a:r>
            <a:r>
              <a:rPr lang="en-US" sz="2000">
                <a:latin typeface="Times New Roman" panose="02020603050405020304" pitchFamily="18" charset="0"/>
                <a:cs typeface="Times New Roman" panose="02020603050405020304" pitchFamily="18" charset="0"/>
              </a:rPr>
              <a:t> = True </a:t>
            </a:r>
          </a:p>
          <a:p>
            <a:pPr algn="just">
              <a:spcBef>
                <a:spcPts val="1200"/>
              </a:spcBef>
              <a:spcAft>
                <a:spcPts val="600"/>
              </a:spcAft>
            </a:pPr>
            <a:r>
              <a:rPr lang="en-US" sz="2000" b="1">
                <a:latin typeface="Times New Roman" panose="02020603050405020304" pitchFamily="18" charset="0"/>
                <a:cs typeface="Times New Roman" panose="02020603050405020304" pitchFamily="18" charset="0"/>
              </a:rPr>
              <a:t>4. Print Statement:</a:t>
            </a:r>
          </a:p>
          <a:p>
            <a:pPr algn="just"/>
            <a:r>
              <a:rPr lang="en-US" sz="2000">
                <a:latin typeface="Times New Roman" panose="02020603050405020304" pitchFamily="18" charset="0"/>
                <a:cs typeface="Times New Roman" panose="02020603050405020304" pitchFamily="18" charset="0"/>
              </a:rPr>
              <a:t>The print() function is used to output information.</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a:t>
            </a:r>
          </a:p>
          <a:p>
            <a:pPr algn="just">
              <a:spcBef>
                <a:spcPts val="600"/>
              </a:spcBef>
              <a:spcAft>
                <a:spcPts val="600"/>
              </a:spcAft>
            </a:pPr>
            <a:r>
              <a:rPr lang="en-US" sz="2000">
                <a:latin typeface="Times New Roman" panose="02020603050405020304" pitchFamily="18" charset="0"/>
                <a:cs typeface="Times New Roman" panose="02020603050405020304" pitchFamily="18" charset="0"/>
              </a:rPr>
              <a:t>print("Hello, World!") </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71304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12989" y="562984"/>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40" y="101319"/>
            <a:ext cx="8941377" cy="461665"/>
          </a:xfrm>
          <a:prstGeom prst="rect">
            <a:avLst/>
          </a:prstGeom>
          <a:noFill/>
        </p:spPr>
        <p:txBody>
          <a:bodyPr wrap="square" rtlCol="0">
            <a:spAutoFit/>
          </a:bodyPr>
          <a:lstStyle/>
          <a:p>
            <a:r>
              <a:rPr lang="en-US" sz="2400" b="1">
                <a:solidFill>
                  <a:srgbClr val="000000"/>
                </a:solidFill>
                <a:latin typeface="Times New Roman" panose="02020603050405020304" pitchFamily="18" charset="0"/>
                <a:cs typeface="Times New Roman" panose="02020603050405020304" pitchFamily="18" charset="0"/>
              </a:rPr>
              <a:t>Python Syntax</a:t>
            </a:r>
            <a:endParaRPr lang="en-US" sz="2400" b="1">
              <a:latin typeface="Times New Roman" panose="02020603050405020304" pitchFamily="18" charset="0"/>
              <a:cs typeface="Times New Roman" panose="02020603050405020304" pitchFamily="18" charset="0"/>
            </a:endParaRPr>
          </a:p>
        </p:txBody>
      </p:sp>
      <p:sp>
        <p:nvSpPr>
          <p:cNvPr id="4" name="Rectangle 3"/>
          <p:cNvSpPr/>
          <p:nvPr/>
        </p:nvSpPr>
        <p:spPr>
          <a:xfrm>
            <a:off x="71004" y="685800"/>
            <a:ext cx="8934450" cy="6247864"/>
          </a:xfrm>
          <a:prstGeom prst="rect">
            <a:avLst/>
          </a:prstGeom>
        </p:spPr>
        <p:txBody>
          <a:bodyPr wrap="square">
            <a:spAutoFit/>
          </a:bodyPr>
          <a:lstStyle/>
          <a:p>
            <a:pPr algn="just">
              <a:spcAft>
                <a:spcPts val="600"/>
              </a:spcAft>
            </a:pPr>
            <a:r>
              <a:rPr lang="en-US" sz="2000" b="1">
                <a:latin typeface="Times New Roman" panose="02020603050405020304" pitchFamily="18" charset="0"/>
                <a:cs typeface="Times New Roman" panose="02020603050405020304" pitchFamily="18" charset="0"/>
              </a:rPr>
              <a:t>5. Strings:</a:t>
            </a:r>
          </a:p>
          <a:p>
            <a:pPr algn="just"/>
            <a:r>
              <a:rPr lang="en-US" sz="2000">
                <a:latin typeface="Times New Roman" panose="02020603050405020304" pitchFamily="18" charset="0"/>
                <a:cs typeface="Times New Roman" panose="02020603050405020304" pitchFamily="18" charset="0"/>
              </a:rPr>
              <a:t>Strings are sequences of characters, and you can use single or double quotes to define them.</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a:t>
            </a:r>
          </a:p>
          <a:p>
            <a:pPr algn="just">
              <a:spcAft>
                <a:spcPts val="600"/>
              </a:spcAft>
            </a:pPr>
            <a:r>
              <a:rPr lang="en-US" sz="2000">
                <a:latin typeface="Times New Roman" panose="02020603050405020304" pitchFamily="18" charset="0"/>
                <a:cs typeface="Times New Roman" panose="02020603050405020304" pitchFamily="18" charset="0"/>
              </a:rPr>
              <a:t>message = 'This is a string.' </a:t>
            </a:r>
          </a:p>
          <a:p>
            <a:pPr algn="just">
              <a:spcAft>
                <a:spcPts val="600"/>
              </a:spcAft>
            </a:pPr>
            <a:r>
              <a:rPr lang="en-US" sz="2000" b="1">
                <a:latin typeface="Times New Roman" panose="02020603050405020304" pitchFamily="18" charset="0"/>
                <a:cs typeface="Times New Roman" panose="02020603050405020304" pitchFamily="18" charset="0"/>
              </a:rPr>
              <a:t>6. Numbers:</a:t>
            </a:r>
          </a:p>
          <a:p>
            <a:pPr algn="just"/>
            <a:r>
              <a:rPr lang="en-US" sz="2000">
                <a:latin typeface="Times New Roman" panose="02020603050405020304" pitchFamily="18" charset="0"/>
                <a:cs typeface="Times New Roman" panose="02020603050405020304" pitchFamily="18" charset="0"/>
              </a:rPr>
              <a:t>Python supports integers and floating-point numbers.</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a:t>
            </a:r>
          </a:p>
          <a:p>
            <a:pPr algn="just"/>
            <a:r>
              <a:rPr lang="en-US" sz="2000" err="1">
                <a:latin typeface="Times New Roman" panose="02020603050405020304" pitchFamily="18" charset="0"/>
                <a:cs typeface="Times New Roman" panose="02020603050405020304" pitchFamily="18" charset="0"/>
              </a:rPr>
              <a:t>integer_number</a:t>
            </a:r>
            <a:r>
              <a:rPr lang="en-US" sz="2000">
                <a:latin typeface="Times New Roman" panose="02020603050405020304" pitchFamily="18" charset="0"/>
                <a:cs typeface="Times New Roman" panose="02020603050405020304" pitchFamily="18" charset="0"/>
              </a:rPr>
              <a:t> = 42 </a:t>
            </a:r>
          </a:p>
          <a:p>
            <a:pPr algn="just"/>
            <a:r>
              <a:rPr lang="en-US" sz="2000" err="1">
                <a:latin typeface="Times New Roman" panose="02020603050405020304" pitchFamily="18" charset="0"/>
                <a:cs typeface="Times New Roman" panose="02020603050405020304" pitchFamily="18" charset="0"/>
              </a:rPr>
              <a:t>float_number</a:t>
            </a:r>
            <a:r>
              <a:rPr lang="en-US" sz="2000">
                <a:latin typeface="Times New Roman" panose="02020603050405020304" pitchFamily="18" charset="0"/>
                <a:cs typeface="Times New Roman" panose="02020603050405020304" pitchFamily="18" charset="0"/>
              </a:rPr>
              <a:t> = 3.14 </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7. Lists:</a:t>
            </a:r>
          </a:p>
          <a:p>
            <a:pPr algn="just"/>
            <a:r>
              <a:rPr lang="en-US" sz="2000">
                <a:latin typeface="Times New Roman" panose="02020603050405020304" pitchFamily="18" charset="0"/>
                <a:cs typeface="Times New Roman" panose="02020603050405020304" pitchFamily="18" charset="0"/>
              </a:rPr>
              <a:t>Lists are ordered and mutable collections.</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a:t>
            </a:r>
          </a:p>
          <a:p>
            <a:pPr algn="just">
              <a:spcAft>
                <a:spcPts val="600"/>
              </a:spcAft>
            </a:pPr>
            <a:r>
              <a:rPr lang="en-US" sz="2000" err="1">
                <a:latin typeface="Times New Roman" panose="02020603050405020304" pitchFamily="18" charset="0"/>
                <a:cs typeface="Times New Roman" panose="02020603050405020304" pitchFamily="18" charset="0"/>
              </a:rPr>
              <a:t>my_list</a:t>
            </a:r>
            <a:r>
              <a:rPr lang="en-US" sz="2000">
                <a:latin typeface="Times New Roman" panose="02020603050405020304" pitchFamily="18" charset="0"/>
                <a:cs typeface="Times New Roman" panose="02020603050405020304" pitchFamily="18" charset="0"/>
              </a:rPr>
              <a:t> = [1, 2, 3, "apple", "orange"] </a:t>
            </a:r>
          </a:p>
          <a:p>
            <a:pPr algn="just"/>
            <a:r>
              <a:rPr lang="en-US" sz="2000" b="1">
                <a:latin typeface="Times New Roman" panose="02020603050405020304" pitchFamily="18" charset="0"/>
                <a:cs typeface="Times New Roman" panose="02020603050405020304" pitchFamily="18" charset="0"/>
              </a:rPr>
              <a:t>8. Tuples:</a:t>
            </a:r>
          </a:p>
          <a:p>
            <a:pPr algn="just"/>
            <a:r>
              <a:rPr lang="en-US" sz="2000">
                <a:latin typeface="Times New Roman" panose="02020603050405020304" pitchFamily="18" charset="0"/>
                <a:cs typeface="Times New Roman" panose="02020603050405020304" pitchFamily="18" charset="0"/>
              </a:rPr>
              <a:t>Tuples are similar to lists, but they are immutable.</a:t>
            </a:r>
          </a:p>
          <a:p>
            <a:pPr algn="just">
              <a:spcAft>
                <a:spcPts val="1200"/>
              </a:spcAft>
            </a:pPr>
            <a:endParaRPr lang="en-US" sz="200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2831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 y="685800"/>
            <a:ext cx="8610600" cy="6093976"/>
          </a:xfrm>
          <a:prstGeom prst="rect">
            <a:avLst/>
          </a:prstGeom>
        </p:spPr>
        <p:txBody>
          <a:bodyPr wrap="square">
            <a:spAutoFit/>
          </a:bodyPr>
          <a:lstStyle/>
          <a:p>
            <a:pPr algn="just">
              <a:spcAft>
                <a:spcPts val="600"/>
              </a:spcAft>
            </a:pPr>
            <a:r>
              <a:rPr lang="en-US" sz="2000" b="1">
                <a:latin typeface="Times New Roman" panose="02020603050405020304" pitchFamily="18" charset="0"/>
                <a:cs typeface="Times New Roman" panose="02020603050405020304" pitchFamily="18" charset="0"/>
              </a:rPr>
              <a:t>Portability:</a:t>
            </a:r>
            <a:endParaRPr lang="en-US" sz="2000">
              <a:latin typeface="Times New Roman" panose="02020603050405020304" pitchFamily="18" charset="0"/>
              <a:cs typeface="Times New Roman" panose="02020603050405020304" pitchFamily="18" charset="0"/>
            </a:endParaRPr>
          </a:p>
          <a:p>
            <a:pPr lvl="1" algn="just">
              <a:spcAft>
                <a:spcPts val="1200"/>
              </a:spcAft>
            </a:pPr>
            <a:r>
              <a:rPr lang="en-US" sz="2000" b="1">
                <a:latin typeface="Times New Roman" panose="02020603050405020304" pitchFamily="18" charset="0"/>
                <a:cs typeface="Times New Roman" panose="02020603050405020304" pitchFamily="18" charset="0"/>
              </a:rPr>
              <a:t>Cross-Platform Development:</a:t>
            </a:r>
            <a:r>
              <a:rPr lang="en-US" sz="2000">
                <a:latin typeface="Times New Roman" panose="02020603050405020304" pitchFamily="18" charset="0"/>
                <a:cs typeface="Times New Roman" panose="02020603050405020304" pitchFamily="18" charset="0"/>
              </a:rPr>
              <a:t> Programming languages facilitate the development of cross-platform applications. Code written in a high-level language can be executed on different operating systems with minimal or no modification.</a:t>
            </a:r>
          </a:p>
          <a:p>
            <a:pPr algn="just">
              <a:spcAft>
                <a:spcPts val="600"/>
              </a:spcAft>
            </a:pPr>
            <a:r>
              <a:rPr lang="en-US" sz="2000" b="1">
                <a:latin typeface="Times New Roman" panose="02020603050405020304" pitchFamily="18" charset="0"/>
                <a:cs typeface="Times New Roman" panose="02020603050405020304" pitchFamily="18" charset="0"/>
              </a:rPr>
              <a:t>Productivity:</a:t>
            </a:r>
            <a:endParaRPr lang="en-US" sz="2000">
              <a:latin typeface="Times New Roman" panose="02020603050405020304" pitchFamily="18" charset="0"/>
              <a:cs typeface="Times New Roman" panose="02020603050405020304" pitchFamily="18" charset="0"/>
            </a:endParaRPr>
          </a:p>
          <a:p>
            <a:pPr lvl="1" algn="just">
              <a:spcAft>
                <a:spcPts val="1200"/>
              </a:spcAft>
            </a:pPr>
            <a:r>
              <a:rPr lang="en-US" sz="2000" b="1">
                <a:latin typeface="Times New Roman" panose="02020603050405020304" pitchFamily="18" charset="0"/>
                <a:cs typeface="Times New Roman" panose="02020603050405020304" pitchFamily="18" charset="0"/>
              </a:rPr>
              <a:t>Rapid Development:</a:t>
            </a:r>
            <a:r>
              <a:rPr lang="en-US" sz="2000">
                <a:latin typeface="Times New Roman" panose="02020603050405020304" pitchFamily="18" charset="0"/>
                <a:cs typeface="Times New Roman" panose="02020603050405020304" pitchFamily="18" charset="0"/>
              </a:rPr>
              <a:t> High-level programming languages often provide features and libraries that accelerate development, making it easier to write and maintain code.</a:t>
            </a:r>
          </a:p>
          <a:p>
            <a:pPr algn="just">
              <a:spcAft>
                <a:spcPts val="600"/>
              </a:spcAft>
            </a:pPr>
            <a:r>
              <a:rPr lang="en-US" sz="2000" b="1">
                <a:latin typeface="Times New Roman" panose="02020603050405020304" pitchFamily="18" charset="0"/>
                <a:cs typeface="Times New Roman" panose="02020603050405020304" pitchFamily="18" charset="0"/>
              </a:rPr>
              <a:t>Problem Solving:</a:t>
            </a:r>
            <a:endParaRPr lang="en-US" sz="2000">
              <a:latin typeface="Times New Roman" panose="02020603050405020304" pitchFamily="18" charset="0"/>
              <a:cs typeface="Times New Roman" panose="02020603050405020304" pitchFamily="18" charset="0"/>
            </a:endParaRPr>
          </a:p>
          <a:p>
            <a:pPr lvl="1" algn="just">
              <a:spcAft>
                <a:spcPts val="1200"/>
              </a:spcAft>
            </a:pPr>
            <a:r>
              <a:rPr lang="en-US" sz="2000" b="1">
                <a:latin typeface="Times New Roman" panose="02020603050405020304" pitchFamily="18" charset="0"/>
                <a:cs typeface="Times New Roman" panose="02020603050405020304" pitchFamily="18" charset="0"/>
              </a:rPr>
              <a:t>Algorithm Implementation:</a:t>
            </a:r>
            <a:r>
              <a:rPr lang="en-US" sz="2000">
                <a:latin typeface="Times New Roman" panose="02020603050405020304" pitchFamily="18" charset="0"/>
                <a:cs typeface="Times New Roman" panose="02020603050405020304" pitchFamily="18" charset="0"/>
              </a:rPr>
              <a:t> Programming languages help in expressing algorithms and solving complex problems. They enable developers to translate problem-solving logic into executable code.</a:t>
            </a:r>
          </a:p>
          <a:p>
            <a:pPr algn="just">
              <a:spcAft>
                <a:spcPts val="600"/>
              </a:spcAft>
            </a:pPr>
            <a:r>
              <a:rPr lang="en-US" sz="2000" b="1">
                <a:latin typeface="Times New Roman" panose="02020603050405020304" pitchFamily="18" charset="0"/>
                <a:cs typeface="Times New Roman" panose="02020603050405020304" pitchFamily="18" charset="0"/>
              </a:rPr>
              <a:t>Maintainability:</a:t>
            </a:r>
            <a:endParaRPr lang="en-US" sz="2000">
              <a:latin typeface="Times New Roman" panose="02020603050405020304" pitchFamily="18" charset="0"/>
              <a:cs typeface="Times New Roman" panose="02020603050405020304" pitchFamily="18" charset="0"/>
            </a:endParaRPr>
          </a:p>
          <a:p>
            <a:pPr lvl="1" algn="just"/>
            <a:r>
              <a:rPr lang="en-US" sz="2000" b="1">
                <a:latin typeface="Times New Roman" panose="02020603050405020304" pitchFamily="18" charset="0"/>
                <a:cs typeface="Times New Roman" panose="02020603050405020304" pitchFamily="18" charset="0"/>
              </a:rPr>
              <a:t>Code Readability:</a:t>
            </a:r>
            <a:r>
              <a:rPr lang="en-US" sz="2000">
                <a:latin typeface="Times New Roman" panose="02020603050405020304" pitchFamily="18" charset="0"/>
                <a:cs typeface="Times New Roman" panose="02020603050405020304" pitchFamily="18" charset="0"/>
              </a:rPr>
              <a:t> Programming languages with clear syntax and conventions contribute to code readability, making it easier for developers to understand, modify, and maintain code.</a:t>
            </a:r>
          </a:p>
        </p:txBody>
      </p:sp>
      <p:cxnSp>
        <p:nvCxnSpPr>
          <p:cNvPr id="6" name="Straight Connector 5"/>
          <p:cNvCxnSpPr/>
          <p:nvPr/>
        </p:nvCxnSpPr>
        <p:spPr>
          <a:xfrm>
            <a:off x="0" y="5334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652334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12989" y="562984"/>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40" y="101319"/>
            <a:ext cx="8941377" cy="461665"/>
          </a:xfrm>
          <a:prstGeom prst="rect">
            <a:avLst/>
          </a:prstGeom>
          <a:noFill/>
        </p:spPr>
        <p:txBody>
          <a:bodyPr wrap="square" rtlCol="0">
            <a:spAutoFit/>
          </a:bodyPr>
          <a:lstStyle/>
          <a:p>
            <a:r>
              <a:rPr lang="en-US" sz="2400" b="1">
                <a:solidFill>
                  <a:srgbClr val="000000"/>
                </a:solidFill>
                <a:latin typeface="Times New Roman" panose="02020603050405020304" pitchFamily="18" charset="0"/>
                <a:cs typeface="Times New Roman" panose="02020603050405020304" pitchFamily="18" charset="0"/>
              </a:rPr>
              <a:t>Python Syntax</a:t>
            </a:r>
            <a:endParaRPr lang="en-US" sz="2400" b="1">
              <a:latin typeface="Times New Roman" panose="02020603050405020304" pitchFamily="18" charset="0"/>
              <a:cs typeface="Times New Roman" panose="02020603050405020304" pitchFamily="18" charset="0"/>
            </a:endParaRPr>
          </a:p>
        </p:txBody>
      </p:sp>
      <p:sp>
        <p:nvSpPr>
          <p:cNvPr id="4" name="Rectangle 3"/>
          <p:cNvSpPr/>
          <p:nvPr/>
        </p:nvSpPr>
        <p:spPr>
          <a:xfrm>
            <a:off x="71004" y="685800"/>
            <a:ext cx="8934450" cy="5709255"/>
          </a:xfrm>
          <a:prstGeom prst="rect">
            <a:avLst/>
          </a:prstGeom>
        </p:spPr>
        <p:txBody>
          <a:bodyPr wrap="square">
            <a:spAutoFit/>
          </a:bodyPr>
          <a:lstStyle/>
          <a:p>
            <a:pPr algn="just">
              <a:spcAft>
                <a:spcPts val="600"/>
              </a:spcAft>
            </a:pPr>
            <a:r>
              <a:rPr lang="en-US" sz="2000" b="1">
                <a:latin typeface="Times New Roman" panose="02020603050405020304" pitchFamily="18" charset="0"/>
                <a:cs typeface="Times New Roman" panose="02020603050405020304" pitchFamily="18" charset="0"/>
              </a:rPr>
              <a:t>Python code</a:t>
            </a:r>
          </a:p>
          <a:p>
            <a:pPr algn="just">
              <a:spcAft>
                <a:spcPts val="600"/>
              </a:spcAft>
            </a:pPr>
            <a:r>
              <a:rPr lang="en-US" sz="2000" err="1">
                <a:latin typeface="Times New Roman" panose="02020603050405020304" pitchFamily="18" charset="0"/>
                <a:cs typeface="Times New Roman" panose="02020603050405020304" pitchFamily="18" charset="0"/>
              </a:rPr>
              <a:t>my_tuple</a:t>
            </a:r>
            <a:r>
              <a:rPr lang="en-US" sz="2000">
                <a:latin typeface="Times New Roman" panose="02020603050405020304" pitchFamily="18" charset="0"/>
                <a:cs typeface="Times New Roman" panose="02020603050405020304" pitchFamily="18" charset="0"/>
              </a:rPr>
              <a:t> = (1, 2, "banana") </a:t>
            </a:r>
          </a:p>
          <a:p>
            <a:pPr algn="just">
              <a:spcAft>
                <a:spcPts val="600"/>
              </a:spcAft>
            </a:pPr>
            <a:r>
              <a:rPr lang="en-US" sz="2000" b="1">
                <a:latin typeface="Times New Roman" panose="02020603050405020304" pitchFamily="18" charset="0"/>
                <a:cs typeface="Times New Roman" panose="02020603050405020304" pitchFamily="18" charset="0"/>
              </a:rPr>
              <a:t>9. Dictionaries:</a:t>
            </a:r>
          </a:p>
          <a:p>
            <a:pPr algn="just"/>
            <a:r>
              <a:rPr lang="en-US" sz="2000">
                <a:latin typeface="Times New Roman" panose="02020603050405020304" pitchFamily="18" charset="0"/>
                <a:cs typeface="Times New Roman" panose="02020603050405020304" pitchFamily="18" charset="0"/>
              </a:rPr>
              <a:t>Dictionaries are key-value pairs.</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 </a:t>
            </a:r>
          </a:p>
          <a:p>
            <a:pPr algn="just">
              <a:spcAft>
                <a:spcPts val="600"/>
              </a:spcAft>
            </a:pPr>
            <a:r>
              <a:rPr lang="en-US" sz="2000" err="1">
                <a:latin typeface="Times New Roman" panose="02020603050405020304" pitchFamily="18" charset="0"/>
                <a:cs typeface="Times New Roman" panose="02020603050405020304" pitchFamily="18" charset="0"/>
              </a:rPr>
              <a:t>my_dict</a:t>
            </a:r>
            <a:r>
              <a:rPr lang="en-US" sz="2000">
                <a:latin typeface="Times New Roman" panose="02020603050405020304" pitchFamily="18" charset="0"/>
                <a:cs typeface="Times New Roman" panose="02020603050405020304" pitchFamily="18" charset="0"/>
              </a:rPr>
              <a:t> = {"name": "Alice", "age": 30, "city": "Wonderland"} </a:t>
            </a:r>
          </a:p>
          <a:p>
            <a:pPr algn="just">
              <a:spcAft>
                <a:spcPts val="600"/>
              </a:spcAft>
            </a:pPr>
            <a:r>
              <a:rPr lang="en-US" sz="2000" b="1">
                <a:latin typeface="Times New Roman" panose="02020603050405020304" pitchFamily="18" charset="0"/>
                <a:cs typeface="Times New Roman" panose="02020603050405020304" pitchFamily="18" charset="0"/>
              </a:rPr>
              <a:t>10. Control Flow:</a:t>
            </a:r>
          </a:p>
          <a:p>
            <a:pPr algn="just"/>
            <a:r>
              <a:rPr lang="en-US" sz="2000" b="1">
                <a:latin typeface="Times New Roman" panose="02020603050405020304" pitchFamily="18" charset="0"/>
                <a:cs typeface="Times New Roman" panose="02020603050405020304" pitchFamily="18" charset="0"/>
              </a:rPr>
              <a:t>if-else:</a:t>
            </a:r>
            <a:endParaRPr lang="en-US" sz="2000">
              <a:latin typeface="Times New Roman" panose="02020603050405020304" pitchFamily="18" charset="0"/>
              <a:cs typeface="Times New Roman" panose="02020603050405020304" pitchFamily="18" charset="0"/>
            </a:endParaRP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a:t>
            </a:r>
          </a:p>
          <a:p>
            <a:pPr algn="just"/>
            <a:r>
              <a:rPr lang="en-US" sz="2000">
                <a:latin typeface="Times New Roman" panose="02020603050405020304" pitchFamily="18" charset="0"/>
                <a:cs typeface="Times New Roman" panose="02020603050405020304" pitchFamily="18" charset="0"/>
              </a:rPr>
              <a:t>if condition: # code to execute if condition is True </a:t>
            </a:r>
          </a:p>
          <a:p>
            <a:pPr algn="just">
              <a:spcAft>
                <a:spcPts val="600"/>
              </a:spcAft>
            </a:pPr>
            <a:r>
              <a:rPr lang="en-US" sz="2000">
                <a:latin typeface="Times New Roman" panose="02020603050405020304" pitchFamily="18" charset="0"/>
                <a:cs typeface="Times New Roman" panose="02020603050405020304" pitchFamily="18" charset="0"/>
              </a:rPr>
              <a:t>else: # code to execute if condition is False </a:t>
            </a:r>
          </a:p>
          <a:p>
            <a:pPr algn="just"/>
            <a:r>
              <a:rPr lang="en-US" sz="2000" b="1">
                <a:latin typeface="Times New Roman" panose="02020603050405020304" pitchFamily="18" charset="0"/>
                <a:cs typeface="Times New Roman" panose="02020603050405020304" pitchFamily="18" charset="0"/>
              </a:rPr>
              <a:t>for loop:</a:t>
            </a:r>
            <a:endParaRPr lang="en-US" sz="2000">
              <a:latin typeface="Times New Roman" panose="02020603050405020304" pitchFamily="18" charset="0"/>
              <a:cs typeface="Times New Roman" panose="02020603050405020304" pitchFamily="18" charset="0"/>
            </a:endParaRP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a:t>
            </a:r>
          </a:p>
          <a:p>
            <a:pPr algn="just">
              <a:spcAft>
                <a:spcPts val="600"/>
              </a:spcAft>
            </a:pPr>
            <a:r>
              <a:rPr lang="en-US" sz="2000">
                <a:latin typeface="Times New Roman" panose="02020603050405020304" pitchFamily="18" charset="0"/>
                <a:cs typeface="Times New Roman" panose="02020603050405020304" pitchFamily="18" charset="0"/>
              </a:rPr>
              <a:t>for item in </a:t>
            </a:r>
            <a:r>
              <a:rPr lang="en-US" sz="2000" err="1">
                <a:latin typeface="Times New Roman" panose="02020603050405020304" pitchFamily="18" charset="0"/>
                <a:cs typeface="Times New Roman" panose="02020603050405020304" pitchFamily="18" charset="0"/>
              </a:rPr>
              <a:t>iterable</a:t>
            </a:r>
            <a:r>
              <a:rPr lang="en-US" sz="2000">
                <a:latin typeface="Times New Roman" panose="02020603050405020304" pitchFamily="18" charset="0"/>
                <a:cs typeface="Times New Roman" panose="02020603050405020304" pitchFamily="18" charset="0"/>
              </a:rPr>
              <a:t>: </a:t>
            </a:r>
          </a:p>
          <a:p>
            <a:pPr algn="just"/>
            <a:r>
              <a:rPr lang="en-US" sz="2000">
                <a:latin typeface="Times New Roman" panose="02020603050405020304" pitchFamily="18" charset="0"/>
                <a:cs typeface="Times New Roman" panose="02020603050405020304" pitchFamily="18" charset="0"/>
              </a:rPr>
              <a:t># code to execute for each item in the </a:t>
            </a:r>
            <a:r>
              <a:rPr lang="en-US" sz="2000" err="1">
                <a:latin typeface="Times New Roman" panose="02020603050405020304" pitchFamily="18" charset="0"/>
                <a:cs typeface="Times New Roman" panose="02020603050405020304" pitchFamily="18" charset="0"/>
              </a:rPr>
              <a:t>iterable</a:t>
            </a:r>
            <a:r>
              <a:rPr lang="en-US" sz="2000">
                <a:latin typeface="Times New Roman" panose="02020603050405020304" pitchFamily="18" charset="0"/>
                <a:cs typeface="Times New Roman" panose="02020603050405020304" pitchFamily="18" charset="0"/>
              </a:rPr>
              <a:t> </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61655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12989" y="466002"/>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40" y="4337"/>
            <a:ext cx="8941377" cy="461665"/>
          </a:xfrm>
          <a:prstGeom prst="rect">
            <a:avLst/>
          </a:prstGeom>
          <a:noFill/>
        </p:spPr>
        <p:txBody>
          <a:bodyPr wrap="square" rtlCol="0">
            <a:spAutoFit/>
          </a:bodyPr>
          <a:lstStyle/>
          <a:p>
            <a:r>
              <a:rPr lang="en-US" sz="2400" b="1">
                <a:solidFill>
                  <a:srgbClr val="000000"/>
                </a:solidFill>
                <a:latin typeface="Times New Roman" panose="02020603050405020304" pitchFamily="18" charset="0"/>
                <a:cs typeface="Times New Roman" panose="02020603050405020304" pitchFamily="18" charset="0"/>
              </a:rPr>
              <a:t>Python Syntax</a:t>
            </a:r>
            <a:endParaRPr lang="en-US" sz="2400" b="1">
              <a:latin typeface="Times New Roman" panose="02020603050405020304" pitchFamily="18" charset="0"/>
              <a:cs typeface="Times New Roman" panose="02020603050405020304" pitchFamily="18" charset="0"/>
            </a:endParaRPr>
          </a:p>
        </p:txBody>
      </p:sp>
      <p:sp>
        <p:nvSpPr>
          <p:cNvPr id="4" name="Rectangle 3"/>
          <p:cNvSpPr/>
          <p:nvPr/>
        </p:nvSpPr>
        <p:spPr>
          <a:xfrm>
            <a:off x="71004" y="495586"/>
            <a:ext cx="8934450" cy="6093976"/>
          </a:xfrm>
          <a:prstGeom prst="rect">
            <a:avLst/>
          </a:prstGeom>
        </p:spPr>
        <p:txBody>
          <a:bodyPr wrap="square">
            <a:spAutoFit/>
          </a:bodyPr>
          <a:lstStyle/>
          <a:p>
            <a:pPr algn="just"/>
            <a:r>
              <a:rPr lang="en-US" sz="2000" b="1">
                <a:latin typeface="Times New Roman" panose="02020603050405020304" pitchFamily="18" charset="0"/>
                <a:cs typeface="Times New Roman" panose="02020603050405020304" pitchFamily="18" charset="0"/>
              </a:rPr>
              <a:t>while loop:</a:t>
            </a:r>
            <a:endParaRPr lang="en-US" sz="2000">
              <a:latin typeface="Times New Roman" panose="02020603050405020304" pitchFamily="18" charset="0"/>
              <a:cs typeface="Times New Roman" panose="02020603050405020304" pitchFamily="18" charset="0"/>
            </a:endParaRP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a:t>
            </a:r>
          </a:p>
          <a:p>
            <a:pPr algn="just"/>
            <a:r>
              <a:rPr lang="en-US" sz="2000">
                <a:latin typeface="Times New Roman" panose="02020603050405020304" pitchFamily="18" charset="0"/>
                <a:cs typeface="Times New Roman" panose="02020603050405020304" pitchFamily="18" charset="0"/>
              </a:rPr>
              <a:t>while condition: </a:t>
            </a:r>
          </a:p>
          <a:p>
            <a:pPr algn="just">
              <a:spcAft>
                <a:spcPts val="600"/>
              </a:spcAft>
            </a:pPr>
            <a:r>
              <a:rPr lang="en-US" sz="2000">
                <a:latin typeface="Times New Roman" panose="02020603050405020304" pitchFamily="18" charset="0"/>
                <a:cs typeface="Times New Roman" panose="02020603050405020304" pitchFamily="18" charset="0"/>
              </a:rPr>
              <a:t># code to execute while the condition is True </a:t>
            </a:r>
          </a:p>
          <a:p>
            <a:pPr algn="just">
              <a:spcAft>
                <a:spcPts val="600"/>
              </a:spcAft>
            </a:pPr>
            <a:r>
              <a:rPr lang="en-US" sz="2000" b="1">
                <a:latin typeface="Times New Roman" panose="02020603050405020304" pitchFamily="18" charset="0"/>
                <a:cs typeface="Times New Roman" panose="02020603050405020304" pitchFamily="18" charset="0"/>
              </a:rPr>
              <a:t>11. Functions:</a:t>
            </a:r>
          </a:p>
          <a:p>
            <a:pPr algn="just"/>
            <a:r>
              <a:rPr lang="en-US" sz="2000">
                <a:latin typeface="Times New Roman" panose="02020603050405020304" pitchFamily="18" charset="0"/>
                <a:cs typeface="Times New Roman" panose="02020603050405020304" pitchFamily="18" charset="0"/>
              </a:rPr>
              <a:t>Functions are defined using the </a:t>
            </a:r>
            <a:r>
              <a:rPr lang="en-US" sz="2000" err="1">
                <a:latin typeface="Times New Roman" panose="02020603050405020304" pitchFamily="18" charset="0"/>
                <a:cs typeface="Times New Roman" panose="02020603050405020304" pitchFamily="18" charset="0"/>
              </a:rPr>
              <a:t>def</a:t>
            </a:r>
            <a:r>
              <a:rPr lang="en-US" sz="2000">
                <a:latin typeface="Times New Roman" panose="02020603050405020304" pitchFamily="18" charset="0"/>
                <a:cs typeface="Times New Roman" panose="02020603050405020304" pitchFamily="18" charset="0"/>
              </a:rPr>
              <a:t> keyword.</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a:t>
            </a:r>
          </a:p>
          <a:p>
            <a:pPr algn="just">
              <a:spcAft>
                <a:spcPts val="600"/>
              </a:spcAft>
            </a:pPr>
            <a:r>
              <a:rPr lang="en-US" sz="2000" err="1">
                <a:latin typeface="Times New Roman" panose="02020603050405020304" pitchFamily="18" charset="0"/>
                <a:cs typeface="Times New Roman" panose="02020603050405020304" pitchFamily="18" charset="0"/>
              </a:rPr>
              <a:t>def</a:t>
            </a:r>
            <a:r>
              <a:rPr lang="en-US" sz="2000">
                <a:latin typeface="Times New Roman" panose="02020603050405020304" pitchFamily="18" charset="0"/>
                <a:cs typeface="Times New Roman" panose="02020603050405020304" pitchFamily="18" charset="0"/>
              </a:rPr>
              <a:t> greet(name): return "Hello, " + name + "!" </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12. Input:</a:t>
            </a:r>
          </a:p>
          <a:p>
            <a:pPr algn="just"/>
            <a:r>
              <a:rPr lang="en-US" sz="2000">
                <a:latin typeface="Times New Roman" panose="02020603050405020304" pitchFamily="18" charset="0"/>
                <a:cs typeface="Times New Roman" panose="02020603050405020304" pitchFamily="18" charset="0"/>
              </a:rPr>
              <a:t>Taking input from the user can be done with the input() function.</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a:t>
            </a:r>
          </a:p>
          <a:p>
            <a:pPr algn="just">
              <a:spcAft>
                <a:spcPts val="600"/>
              </a:spcAft>
            </a:pPr>
            <a:r>
              <a:rPr lang="en-US" sz="2000" err="1">
                <a:latin typeface="Times New Roman" panose="02020603050405020304" pitchFamily="18" charset="0"/>
                <a:cs typeface="Times New Roman" panose="02020603050405020304" pitchFamily="18" charset="0"/>
              </a:rPr>
              <a:t>user_input</a:t>
            </a:r>
            <a:r>
              <a:rPr lang="en-US" sz="2000">
                <a:latin typeface="Times New Roman" panose="02020603050405020304" pitchFamily="18" charset="0"/>
                <a:cs typeface="Times New Roman" panose="02020603050405020304" pitchFamily="18" charset="0"/>
              </a:rPr>
              <a:t> = input("Enter your name: ") </a:t>
            </a:r>
          </a:p>
          <a:p>
            <a:pPr algn="just"/>
            <a:r>
              <a:rPr lang="en-US" sz="2000" b="1">
                <a:latin typeface="Times New Roman" panose="02020603050405020304" pitchFamily="18" charset="0"/>
                <a:cs typeface="Times New Roman" panose="02020603050405020304" pitchFamily="18" charset="0"/>
              </a:rPr>
              <a:t>13. Importing Modules:</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a:t>
            </a:r>
          </a:p>
          <a:p>
            <a:pPr algn="just"/>
            <a:r>
              <a:rPr lang="en-US" sz="2000">
                <a:latin typeface="Times New Roman" panose="02020603050405020304" pitchFamily="18" charset="0"/>
                <a:cs typeface="Times New Roman" panose="02020603050405020304" pitchFamily="18" charset="0"/>
              </a:rPr>
              <a:t>import math </a:t>
            </a:r>
          </a:p>
          <a:p>
            <a:pPr algn="just"/>
            <a:r>
              <a:rPr lang="en-US" sz="2000">
                <a:latin typeface="Times New Roman" panose="02020603050405020304" pitchFamily="18" charset="0"/>
                <a:cs typeface="Times New Roman" panose="02020603050405020304" pitchFamily="18" charset="0"/>
              </a:rPr>
              <a:t>result = </a:t>
            </a:r>
            <a:r>
              <a:rPr lang="en-US" sz="2000" err="1">
                <a:latin typeface="Times New Roman" panose="02020603050405020304" pitchFamily="18" charset="0"/>
                <a:cs typeface="Times New Roman" panose="02020603050405020304" pitchFamily="18" charset="0"/>
              </a:rPr>
              <a:t>math.sqrt</a:t>
            </a:r>
            <a:r>
              <a:rPr lang="en-US" sz="2000">
                <a:latin typeface="Times New Roman" panose="02020603050405020304" pitchFamily="18" charset="0"/>
                <a:cs typeface="Times New Roman" panose="02020603050405020304" pitchFamily="18" charset="0"/>
              </a:rPr>
              <a:t>(25) </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859869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47835"/>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41" y="4337"/>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String Values in python</a:t>
            </a:r>
          </a:p>
        </p:txBody>
      </p:sp>
      <p:sp>
        <p:nvSpPr>
          <p:cNvPr id="4" name="Rectangle 3"/>
          <p:cNvSpPr/>
          <p:nvPr/>
        </p:nvSpPr>
        <p:spPr>
          <a:xfrm>
            <a:off x="91786" y="575546"/>
            <a:ext cx="8934450" cy="6170920"/>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In Python, strings are sequences of characters, and they are used to represent text data. Strings are one of the fundamental data types in Python, and they are immutable, meaning their values cannot be changed once they are created. Here are some key aspects of working with string values in Python:</a:t>
            </a:r>
          </a:p>
          <a:p>
            <a:pPr algn="just"/>
            <a:endParaRPr lang="en-US" sz="2000">
              <a:latin typeface="Times New Roman" panose="02020603050405020304" pitchFamily="18" charset="0"/>
              <a:cs typeface="Times New Roman" panose="02020603050405020304" pitchFamily="18" charset="0"/>
            </a:endParaRPr>
          </a:p>
          <a:p>
            <a:pPr algn="just">
              <a:spcAft>
                <a:spcPts val="600"/>
              </a:spcAft>
            </a:pPr>
            <a:r>
              <a:rPr lang="en-US" sz="2000" b="1">
                <a:latin typeface="Times New Roman" panose="02020603050405020304" pitchFamily="18" charset="0"/>
                <a:cs typeface="Times New Roman" panose="02020603050405020304" pitchFamily="18" charset="0"/>
              </a:rPr>
              <a:t>1. Creating Strings:</a:t>
            </a:r>
          </a:p>
          <a:p>
            <a:pPr algn="just"/>
            <a:r>
              <a:rPr lang="en-US" sz="2000">
                <a:latin typeface="Times New Roman" panose="02020603050405020304" pitchFamily="18" charset="0"/>
                <a:cs typeface="Times New Roman" panose="02020603050405020304" pitchFamily="18" charset="0"/>
              </a:rPr>
              <a:t>Strings can be created using single quotes (') or double quotes ("). Both are equivalent, and we can choose the style that you find more readable.</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a:t>
            </a:r>
          </a:p>
          <a:p>
            <a:pPr algn="just"/>
            <a:r>
              <a:rPr lang="en-US" sz="2000" err="1">
                <a:latin typeface="Times New Roman" panose="02020603050405020304" pitchFamily="18" charset="0"/>
                <a:cs typeface="Times New Roman" panose="02020603050405020304" pitchFamily="18" charset="0"/>
              </a:rPr>
              <a:t>single_quoted_string</a:t>
            </a:r>
            <a:r>
              <a:rPr lang="en-US" sz="2000">
                <a:latin typeface="Times New Roman" panose="02020603050405020304" pitchFamily="18" charset="0"/>
                <a:cs typeface="Times New Roman" panose="02020603050405020304" pitchFamily="18" charset="0"/>
              </a:rPr>
              <a:t> = 'Hello, World!‘</a:t>
            </a:r>
          </a:p>
          <a:p>
            <a:pPr algn="just">
              <a:spcAft>
                <a:spcPts val="600"/>
              </a:spcAft>
            </a:pPr>
            <a:r>
              <a:rPr lang="en-US" sz="2000" err="1">
                <a:latin typeface="Times New Roman" panose="02020603050405020304" pitchFamily="18" charset="0"/>
                <a:cs typeface="Times New Roman" panose="02020603050405020304" pitchFamily="18" charset="0"/>
              </a:rPr>
              <a:t>double_quoted_string</a:t>
            </a:r>
            <a:r>
              <a:rPr lang="en-US" sz="2000">
                <a:latin typeface="Times New Roman" panose="02020603050405020304" pitchFamily="18" charset="0"/>
                <a:cs typeface="Times New Roman" panose="02020603050405020304" pitchFamily="18" charset="0"/>
              </a:rPr>
              <a:t> = "Hello, World!" </a:t>
            </a:r>
          </a:p>
          <a:p>
            <a:pPr algn="just">
              <a:spcBef>
                <a:spcPts val="1200"/>
              </a:spcBef>
              <a:spcAft>
                <a:spcPts val="600"/>
              </a:spcAft>
            </a:pPr>
            <a:r>
              <a:rPr lang="en-US" sz="2000" b="1">
                <a:latin typeface="Times New Roman" panose="02020603050405020304" pitchFamily="18" charset="0"/>
                <a:cs typeface="Times New Roman" panose="02020603050405020304" pitchFamily="18" charset="0"/>
              </a:rPr>
              <a:t>2. Multiline Strings:</a:t>
            </a:r>
          </a:p>
          <a:p>
            <a:pPr algn="just"/>
            <a:r>
              <a:rPr lang="en-US" sz="2000">
                <a:latin typeface="Times New Roman" panose="02020603050405020304" pitchFamily="18" charset="0"/>
                <a:cs typeface="Times New Roman" panose="02020603050405020304" pitchFamily="18" charset="0"/>
              </a:rPr>
              <a:t>For multiline strings, you can use triple single quotes (''') or triple double quotes (""").</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a:t>
            </a:r>
          </a:p>
          <a:p>
            <a:pPr algn="just">
              <a:spcAft>
                <a:spcPts val="600"/>
              </a:spcAft>
            </a:pPr>
            <a:r>
              <a:rPr lang="en-US" sz="2000" err="1">
                <a:latin typeface="Times New Roman" panose="02020603050405020304" pitchFamily="18" charset="0"/>
                <a:cs typeface="Times New Roman" panose="02020603050405020304" pitchFamily="18" charset="0"/>
              </a:rPr>
              <a:t>multiline_string</a:t>
            </a:r>
            <a:r>
              <a:rPr lang="en-US" sz="2000">
                <a:latin typeface="Times New Roman" panose="02020603050405020304" pitchFamily="18" charset="0"/>
                <a:cs typeface="Times New Roman" panose="02020603050405020304" pitchFamily="18" charset="0"/>
              </a:rPr>
              <a:t> = '''This is a multiline string.''' </a:t>
            </a:r>
          </a:p>
          <a:p>
            <a:pPr algn="just">
              <a:spcAft>
                <a:spcPts val="600"/>
              </a:spcAft>
            </a:pPr>
            <a:r>
              <a:rPr lang="en-US" sz="2000" b="1">
                <a:latin typeface="Times New Roman" panose="02020603050405020304" pitchFamily="18" charset="0"/>
                <a:cs typeface="Times New Roman" panose="02020603050405020304" pitchFamily="18" charset="0"/>
              </a:rPr>
              <a:t>3. String Concatenation:</a:t>
            </a:r>
          </a:p>
          <a:p>
            <a:pPr algn="just"/>
            <a:r>
              <a:rPr lang="en-US" sz="2000">
                <a:latin typeface="Times New Roman" panose="02020603050405020304" pitchFamily="18" charset="0"/>
                <a:cs typeface="Times New Roman" panose="02020603050405020304" pitchFamily="18" charset="0"/>
              </a:rPr>
              <a:t>You can concatenate strings using the + operator.</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69287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466002"/>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41" y="4337"/>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String Values in python</a:t>
            </a:r>
          </a:p>
        </p:txBody>
      </p:sp>
      <p:sp>
        <p:nvSpPr>
          <p:cNvPr id="4" name="Rectangle 3"/>
          <p:cNvSpPr/>
          <p:nvPr/>
        </p:nvSpPr>
        <p:spPr>
          <a:xfrm>
            <a:off x="98713" y="609600"/>
            <a:ext cx="8934450" cy="5786199"/>
          </a:xfrm>
          <a:prstGeom prst="rect">
            <a:avLst/>
          </a:prstGeom>
        </p:spPr>
        <p:txBody>
          <a:bodyPr wrap="square">
            <a:spAutoFit/>
          </a:bodyPr>
          <a:lstStyle/>
          <a:p>
            <a:pPr algn="just">
              <a:spcAft>
                <a:spcPts val="600"/>
              </a:spcAft>
            </a:pPr>
            <a:r>
              <a:rPr lang="en-US" sz="2000" b="1">
                <a:latin typeface="Times New Roman" panose="02020603050405020304" pitchFamily="18" charset="0"/>
                <a:cs typeface="Times New Roman" panose="02020603050405020304" pitchFamily="18" charset="0"/>
              </a:rPr>
              <a:t>Python code</a:t>
            </a:r>
          </a:p>
          <a:p>
            <a:pPr algn="just"/>
            <a:r>
              <a:rPr lang="en-US" sz="2000">
                <a:latin typeface="Times New Roman" panose="02020603050405020304" pitchFamily="18" charset="0"/>
                <a:cs typeface="Times New Roman" panose="02020603050405020304" pitchFamily="18" charset="0"/>
              </a:rPr>
              <a:t>greeting = "Hello" name = "Alice" </a:t>
            </a:r>
            <a:r>
              <a:rPr lang="en-US" sz="2000" err="1">
                <a:latin typeface="Times New Roman" panose="02020603050405020304" pitchFamily="18" charset="0"/>
                <a:cs typeface="Times New Roman" panose="02020603050405020304" pitchFamily="18" charset="0"/>
              </a:rPr>
              <a:t>full_greeting</a:t>
            </a:r>
            <a:r>
              <a:rPr lang="en-US" sz="2000">
                <a:latin typeface="Times New Roman" panose="02020603050405020304" pitchFamily="18" charset="0"/>
                <a:cs typeface="Times New Roman" panose="02020603050405020304" pitchFamily="18" charset="0"/>
              </a:rPr>
              <a:t> = greeting + ", " + name + "!" </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4. String Repetition:</a:t>
            </a:r>
          </a:p>
          <a:p>
            <a:pPr algn="just"/>
            <a:r>
              <a:rPr lang="en-US" sz="2000">
                <a:latin typeface="Times New Roman" panose="02020603050405020304" pitchFamily="18" charset="0"/>
                <a:cs typeface="Times New Roman" panose="02020603050405020304" pitchFamily="18" charset="0"/>
              </a:rPr>
              <a:t>You can repeat a string using the * operator.</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a:t>
            </a:r>
          </a:p>
          <a:p>
            <a:pPr algn="just"/>
            <a:r>
              <a:rPr lang="en-US" sz="2000" err="1">
                <a:latin typeface="Times New Roman" panose="02020603050405020304" pitchFamily="18" charset="0"/>
                <a:cs typeface="Times New Roman" panose="02020603050405020304" pitchFamily="18" charset="0"/>
              </a:rPr>
              <a:t>repeated_string</a:t>
            </a:r>
            <a:r>
              <a:rPr lang="en-US" sz="2000">
                <a:latin typeface="Times New Roman" panose="02020603050405020304" pitchFamily="18" charset="0"/>
                <a:cs typeface="Times New Roman" panose="02020603050405020304" pitchFamily="18" charset="0"/>
              </a:rPr>
              <a:t> = "</a:t>
            </a:r>
            <a:r>
              <a:rPr lang="en-US" sz="2000" err="1">
                <a:latin typeface="Times New Roman" panose="02020603050405020304" pitchFamily="18" charset="0"/>
                <a:cs typeface="Times New Roman" panose="02020603050405020304" pitchFamily="18" charset="0"/>
              </a:rPr>
              <a:t>abc</a:t>
            </a:r>
            <a:r>
              <a:rPr lang="en-US" sz="2000">
                <a:latin typeface="Times New Roman" panose="02020603050405020304" pitchFamily="18" charset="0"/>
                <a:cs typeface="Times New Roman" panose="02020603050405020304" pitchFamily="18" charset="0"/>
              </a:rPr>
              <a:t>" * 3</a:t>
            </a:r>
          </a:p>
          <a:p>
            <a:pPr algn="just">
              <a:spcAft>
                <a:spcPts val="1200"/>
              </a:spcAft>
            </a:pPr>
            <a:r>
              <a:rPr lang="en-US" sz="2000">
                <a:latin typeface="Times New Roman" panose="02020603050405020304" pitchFamily="18" charset="0"/>
                <a:cs typeface="Times New Roman" panose="02020603050405020304" pitchFamily="18" charset="0"/>
              </a:rPr>
              <a:t> # Results in "</a:t>
            </a:r>
            <a:r>
              <a:rPr lang="en-US" sz="2000" err="1">
                <a:latin typeface="Times New Roman" panose="02020603050405020304" pitchFamily="18" charset="0"/>
                <a:cs typeface="Times New Roman" panose="02020603050405020304" pitchFamily="18" charset="0"/>
              </a:rPr>
              <a:t>abcabcabc</a:t>
            </a:r>
            <a:r>
              <a:rPr lang="en-US" sz="2000">
                <a:latin typeface="Times New Roman" panose="02020603050405020304" pitchFamily="18" charset="0"/>
                <a:cs typeface="Times New Roman" panose="02020603050405020304" pitchFamily="18" charset="0"/>
              </a:rPr>
              <a:t>" </a:t>
            </a:r>
          </a:p>
          <a:p>
            <a:pPr algn="just">
              <a:spcAft>
                <a:spcPts val="600"/>
              </a:spcAft>
            </a:pPr>
            <a:r>
              <a:rPr lang="en-US" sz="2000" b="1">
                <a:latin typeface="Times New Roman" panose="02020603050405020304" pitchFamily="18" charset="0"/>
                <a:cs typeface="Times New Roman" panose="02020603050405020304" pitchFamily="18" charset="0"/>
              </a:rPr>
              <a:t>5. Accessing Characters:</a:t>
            </a:r>
          </a:p>
          <a:p>
            <a:pPr algn="just">
              <a:spcAft>
                <a:spcPts val="600"/>
              </a:spcAft>
            </a:pPr>
            <a:r>
              <a:rPr lang="en-US" sz="2000">
                <a:latin typeface="Times New Roman" panose="02020603050405020304" pitchFamily="18" charset="0"/>
                <a:cs typeface="Times New Roman" panose="02020603050405020304" pitchFamily="18" charset="0"/>
              </a:rPr>
              <a:t>Individual characters in a string can be accessed using indexing. Indexing starts from 0.</a:t>
            </a:r>
          </a:p>
          <a:p>
            <a:pPr algn="just"/>
            <a:r>
              <a:rPr lang="en-US" sz="2000" b="1">
                <a:latin typeface="Times New Roman" panose="02020603050405020304" pitchFamily="18" charset="0"/>
                <a:cs typeface="Times New Roman" panose="02020603050405020304" pitchFamily="18" charset="0"/>
              </a:rPr>
              <a:t>Python code</a:t>
            </a:r>
          </a:p>
          <a:p>
            <a:pPr algn="just">
              <a:spcBef>
                <a:spcPts val="600"/>
              </a:spcBef>
              <a:spcAft>
                <a:spcPts val="600"/>
              </a:spcAft>
            </a:pPr>
            <a:r>
              <a:rPr lang="en-US" sz="2000" err="1">
                <a:latin typeface="Times New Roman" panose="02020603050405020304" pitchFamily="18" charset="0"/>
                <a:cs typeface="Times New Roman" panose="02020603050405020304" pitchFamily="18" charset="0"/>
              </a:rPr>
              <a:t>my_string</a:t>
            </a:r>
            <a:r>
              <a:rPr lang="en-US" sz="2000">
                <a:latin typeface="Times New Roman" panose="02020603050405020304" pitchFamily="18" charset="0"/>
                <a:cs typeface="Times New Roman" panose="02020603050405020304" pitchFamily="18" charset="0"/>
              </a:rPr>
              <a:t> = "Python" </a:t>
            </a:r>
            <a:r>
              <a:rPr lang="en-US" sz="2000" err="1">
                <a:latin typeface="Times New Roman" panose="02020603050405020304" pitchFamily="18" charset="0"/>
                <a:cs typeface="Times New Roman" panose="02020603050405020304" pitchFamily="18" charset="0"/>
              </a:rPr>
              <a:t>first_char</a:t>
            </a:r>
            <a:r>
              <a:rPr lang="en-US" sz="2000">
                <a:latin typeface="Times New Roman" panose="02020603050405020304" pitchFamily="18" charset="0"/>
                <a:cs typeface="Times New Roman" panose="02020603050405020304" pitchFamily="18" charset="0"/>
              </a:rPr>
              <a:t> = </a:t>
            </a:r>
            <a:r>
              <a:rPr lang="en-US" sz="2000" err="1">
                <a:latin typeface="Times New Roman" panose="02020603050405020304" pitchFamily="18" charset="0"/>
                <a:cs typeface="Times New Roman" panose="02020603050405020304" pitchFamily="18" charset="0"/>
              </a:rPr>
              <a:t>my_string</a:t>
            </a:r>
            <a:r>
              <a:rPr lang="en-US" sz="2000">
                <a:latin typeface="Times New Roman" panose="02020603050405020304" pitchFamily="18" charset="0"/>
                <a:cs typeface="Times New Roman" panose="02020603050405020304" pitchFamily="18" charset="0"/>
              </a:rPr>
              <a:t>[0] </a:t>
            </a:r>
          </a:p>
          <a:p>
            <a:pPr algn="just">
              <a:spcBef>
                <a:spcPts val="600"/>
              </a:spcBef>
              <a:spcAft>
                <a:spcPts val="600"/>
              </a:spcAft>
            </a:pPr>
            <a:r>
              <a:rPr lang="en-US" sz="2000">
                <a:latin typeface="Times New Roman" panose="02020603050405020304" pitchFamily="18" charset="0"/>
                <a:cs typeface="Times New Roman" panose="02020603050405020304" pitchFamily="18" charset="0"/>
              </a:rPr>
              <a:t># 'P' </a:t>
            </a:r>
          </a:p>
          <a:p>
            <a:pPr algn="just">
              <a:spcAft>
                <a:spcPts val="600"/>
              </a:spcAft>
            </a:pPr>
            <a:r>
              <a:rPr lang="en-US" sz="2000" b="1">
                <a:latin typeface="Times New Roman" panose="02020603050405020304" pitchFamily="18" charset="0"/>
                <a:cs typeface="Times New Roman" panose="02020603050405020304" pitchFamily="18" charset="0"/>
              </a:rPr>
              <a:t>6. String Slicing:</a:t>
            </a:r>
          </a:p>
          <a:p>
            <a:pPr algn="just"/>
            <a:r>
              <a:rPr lang="en-US" sz="2000">
                <a:latin typeface="Times New Roman" panose="02020603050405020304" pitchFamily="18" charset="0"/>
                <a:cs typeface="Times New Roman" panose="02020603050405020304" pitchFamily="18" charset="0"/>
              </a:rPr>
              <a:t>You can extract a substring using slicing.</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626361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466002"/>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41" y="4337"/>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String Values in python</a:t>
            </a:r>
          </a:p>
        </p:txBody>
      </p:sp>
      <p:sp>
        <p:nvSpPr>
          <p:cNvPr id="4" name="Rectangle 3"/>
          <p:cNvSpPr/>
          <p:nvPr/>
        </p:nvSpPr>
        <p:spPr>
          <a:xfrm>
            <a:off x="98713" y="609600"/>
            <a:ext cx="8934450" cy="5786199"/>
          </a:xfrm>
          <a:prstGeom prst="rect">
            <a:avLst/>
          </a:prstGeom>
        </p:spPr>
        <p:txBody>
          <a:bodyPr wrap="square">
            <a:spAutoFit/>
          </a:bodyPr>
          <a:lstStyle/>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a:t>
            </a:r>
          </a:p>
          <a:p>
            <a:pPr algn="just">
              <a:spcAft>
                <a:spcPts val="1200"/>
              </a:spcAft>
            </a:pPr>
            <a:r>
              <a:rPr lang="en-US" sz="2000" err="1">
                <a:latin typeface="Times New Roman" panose="02020603050405020304" pitchFamily="18" charset="0"/>
                <a:cs typeface="Times New Roman" panose="02020603050405020304" pitchFamily="18" charset="0"/>
              </a:rPr>
              <a:t>my_string</a:t>
            </a:r>
            <a:r>
              <a:rPr lang="en-US" sz="2000">
                <a:latin typeface="Times New Roman" panose="02020603050405020304" pitchFamily="18" charset="0"/>
                <a:cs typeface="Times New Roman" panose="02020603050405020304" pitchFamily="18" charset="0"/>
              </a:rPr>
              <a:t> = "Python" substring = </a:t>
            </a:r>
            <a:r>
              <a:rPr lang="en-US" sz="2000" err="1">
                <a:latin typeface="Times New Roman" panose="02020603050405020304" pitchFamily="18" charset="0"/>
                <a:cs typeface="Times New Roman" panose="02020603050405020304" pitchFamily="18" charset="0"/>
              </a:rPr>
              <a:t>my_string</a:t>
            </a:r>
            <a:r>
              <a:rPr lang="en-US" sz="2000">
                <a:latin typeface="Times New Roman" panose="02020603050405020304" pitchFamily="18" charset="0"/>
                <a:cs typeface="Times New Roman" panose="02020603050405020304" pitchFamily="18" charset="0"/>
              </a:rPr>
              <a:t>[1:4]</a:t>
            </a:r>
          </a:p>
          <a:p>
            <a:pPr algn="just">
              <a:spcAft>
                <a:spcPts val="1200"/>
              </a:spcAft>
            </a:pPr>
            <a:r>
              <a:rPr lang="en-US" sz="2000">
                <a:latin typeface="Times New Roman" panose="02020603050405020304" pitchFamily="18" charset="0"/>
                <a:cs typeface="Times New Roman" panose="02020603050405020304" pitchFamily="18" charset="0"/>
              </a:rPr>
              <a:t> # '</a:t>
            </a:r>
            <a:r>
              <a:rPr lang="en-US" sz="2000" err="1">
                <a:latin typeface="Times New Roman" panose="02020603050405020304" pitchFamily="18" charset="0"/>
                <a:cs typeface="Times New Roman" panose="02020603050405020304" pitchFamily="18" charset="0"/>
              </a:rPr>
              <a:t>yth</a:t>
            </a:r>
            <a:r>
              <a:rPr lang="en-US" sz="2000">
                <a:latin typeface="Times New Roman" panose="02020603050405020304" pitchFamily="18" charset="0"/>
                <a:cs typeface="Times New Roman" panose="02020603050405020304" pitchFamily="18" charset="0"/>
              </a:rPr>
              <a:t>' </a:t>
            </a:r>
          </a:p>
          <a:p>
            <a:pPr algn="just">
              <a:spcAft>
                <a:spcPts val="1200"/>
              </a:spcAft>
            </a:pPr>
            <a:r>
              <a:rPr lang="en-US" sz="2000" b="1">
                <a:latin typeface="Times New Roman" panose="02020603050405020304" pitchFamily="18" charset="0"/>
                <a:cs typeface="Times New Roman" panose="02020603050405020304" pitchFamily="18" charset="0"/>
              </a:rPr>
              <a:t>7. String Methods:</a:t>
            </a:r>
          </a:p>
          <a:p>
            <a:pPr algn="just"/>
            <a:r>
              <a:rPr lang="en-US" sz="2000">
                <a:latin typeface="Times New Roman" panose="02020603050405020304" pitchFamily="18" charset="0"/>
                <a:cs typeface="Times New Roman" panose="02020603050405020304" pitchFamily="18" charset="0"/>
              </a:rPr>
              <a:t>Strings have a variety of built-in methods for manipulation and analysis.</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a:t>
            </a:r>
          </a:p>
          <a:p>
            <a:pPr algn="just"/>
            <a:r>
              <a:rPr lang="en-US" sz="2000" err="1">
                <a:latin typeface="Times New Roman" panose="02020603050405020304" pitchFamily="18" charset="0"/>
                <a:cs typeface="Times New Roman" panose="02020603050405020304" pitchFamily="18" charset="0"/>
              </a:rPr>
              <a:t>my_string</a:t>
            </a:r>
            <a:r>
              <a:rPr lang="en-US" sz="2000">
                <a:latin typeface="Times New Roman" panose="02020603050405020304" pitchFamily="18" charset="0"/>
                <a:cs typeface="Times New Roman" panose="02020603050405020304" pitchFamily="18" charset="0"/>
              </a:rPr>
              <a:t> = "Hello, World!" </a:t>
            </a:r>
          </a:p>
          <a:p>
            <a:pPr algn="just"/>
            <a:r>
              <a:rPr lang="en-US" sz="2000" err="1">
                <a:latin typeface="Times New Roman" panose="02020603050405020304" pitchFamily="18" charset="0"/>
                <a:cs typeface="Times New Roman" panose="02020603050405020304" pitchFamily="18" charset="0"/>
              </a:rPr>
              <a:t>uppercase_string</a:t>
            </a:r>
            <a:r>
              <a:rPr lang="en-US" sz="2000">
                <a:latin typeface="Times New Roman" panose="02020603050405020304" pitchFamily="18" charset="0"/>
                <a:cs typeface="Times New Roman" panose="02020603050405020304" pitchFamily="18" charset="0"/>
              </a:rPr>
              <a:t> = </a:t>
            </a:r>
            <a:r>
              <a:rPr lang="en-US" sz="2000" err="1">
                <a:latin typeface="Times New Roman" panose="02020603050405020304" pitchFamily="18" charset="0"/>
                <a:cs typeface="Times New Roman" panose="02020603050405020304" pitchFamily="18" charset="0"/>
              </a:rPr>
              <a:t>my_string.upper</a:t>
            </a:r>
            <a:r>
              <a:rPr lang="en-US" sz="2000">
                <a:latin typeface="Times New Roman" panose="02020603050405020304" pitchFamily="18" charset="0"/>
                <a:cs typeface="Times New Roman" panose="02020603050405020304" pitchFamily="18" charset="0"/>
              </a:rPr>
              <a:t>()</a:t>
            </a:r>
          </a:p>
          <a:p>
            <a:pPr algn="just">
              <a:spcAft>
                <a:spcPts val="600"/>
              </a:spcAft>
            </a:pPr>
            <a:r>
              <a:rPr lang="en-US" sz="2000" err="1">
                <a:latin typeface="Times New Roman" panose="02020603050405020304" pitchFamily="18" charset="0"/>
                <a:cs typeface="Times New Roman" panose="02020603050405020304" pitchFamily="18" charset="0"/>
              </a:rPr>
              <a:t>lowercase_string</a:t>
            </a:r>
            <a:r>
              <a:rPr lang="en-US" sz="2000">
                <a:latin typeface="Times New Roman" panose="02020603050405020304" pitchFamily="18" charset="0"/>
                <a:cs typeface="Times New Roman" panose="02020603050405020304" pitchFamily="18" charset="0"/>
              </a:rPr>
              <a:t> = </a:t>
            </a:r>
            <a:r>
              <a:rPr lang="en-US" sz="2000" err="1">
                <a:latin typeface="Times New Roman" panose="02020603050405020304" pitchFamily="18" charset="0"/>
                <a:cs typeface="Times New Roman" panose="02020603050405020304" pitchFamily="18" charset="0"/>
              </a:rPr>
              <a:t>my_string.lower</a:t>
            </a:r>
            <a:r>
              <a:rPr lang="en-US" sz="2000">
                <a:latin typeface="Times New Roman" panose="02020603050405020304" pitchFamily="18" charset="0"/>
                <a:cs typeface="Times New Roman" panose="02020603050405020304" pitchFamily="18" charset="0"/>
              </a:rPr>
              <a:t>() </a:t>
            </a:r>
          </a:p>
          <a:p>
            <a:pPr algn="just">
              <a:spcBef>
                <a:spcPts val="1200"/>
              </a:spcBef>
              <a:spcAft>
                <a:spcPts val="1200"/>
              </a:spcAft>
            </a:pPr>
            <a:r>
              <a:rPr lang="en-US" sz="2000" b="1">
                <a:latin typeface="Times New Roman" panose="02020603050405020304" pitchFamily="18" charset="0"/>
                <a:cs typeface="Times New Roman" panose="02020603050405020304" pitchFamily="18" charset="0"/>
              </a:rPr>
              <a:t>8. String Formatting:</a:t>
            </a:r>
          </a:p>
          <a:p>
            <a:pPr algn="just">
              <a:spcBef>
                <a:spcPts val="600"/>
              </a:spcBef>
              <a:spcAft>
                <a:spcPts val="600"/>
              </a:spcAft>
            </a:pPr>
            <a:r>
              <a:rPr lang="en-US" sz="2000">
                <a:latin typeface="Times New Roman" panose="02020603050405020304" pitchFamily="18" charset="0"/>
                <a:cs typeface="Times New Roman" panose="02020603050405020304" pitchFamily="18" charset="0"/>
              </a:rPr>
              <a:t>You can format strings using the % operator or the format() method.</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a:t>
            </a:r>
          </a:p>
          <a:p>
            <a:pPr algn="just"/>
            <a:r>
              <a:rPr lang="en-US" sz="2000">
                <a:latin typeface="Times New Roman" panose="02020603050405020304" pitchFamily="18" charset="0"/>
                <a:cs typeface="Times New Roman" panose="02020603050405020304" pitchFamily="18" charset="0"/>
              </a:rPr>
              <a:t>name = "Alice" age = 25 </a:t>
            </a:r>
            <a:r>
              <a:rPr lang="en-US" sz="2000" err="1">
                <a:latin typeface="Times New Roman" panose="02020603050405020304" pitchFamily="18" charset="0"/>
                <a:cs typeface="Times New Roman" panose="02020603050405020304" pitchFamily="18" charset="0"/>
              </a:rPr>
              <a:t>formatted_string</a:t>
            </a:r>
            <a:r>
              <a:rPr lang="en-US" sz="2000">
                <a:latin typeface="Times New Roman" panose="02020603050405020304" pitchFamily="18" charset="0"/>
                <a:cs typeface="Times New Roman" panose="02020603050405020304" pitchFamily="18" charset="0"/>
              </a:rPr>
              <a:t> = "My name is %s and I am %d years old." % (name, age) </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05191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466002"/>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41" y="4337"/>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String Values in python</a:t>
            </a:r>
          </a:p>
        </p:txBody>
      </p:sp>
      <p:sp>
        <p:nvSpPr>
          <p:cNvPr id="4" name="Rectangle 3"/>
          <p:cNvSpPr/>
          <p:nvPr/>
        </p:nvSpPr>
        <p:spPr>
          <a:xfrm>
            <a:off x="98713" y="609600"/>
            <a:ext cx="8934450" cy="5940088"/>
          </a:xfrm>
          <a:prstGeom prst="rect">
            <a:avLst/>
          </a:prstGeom>
        </p:spPr>
        <p:txBody>
          <a:bodyPr wrap="square">
            <a:spAutoFit/>
          </a:bodyPr>
          <a:lstStyle/>
          <a:p>
            <a:pPr algn="just"/>
            <a:r>
              <a:rPr lang="en-US" sz="2000" b="1">
                <a:latin typeface="Times New Roman" panose="02020603050405020304" pitchFamily="18" charset="0"/>
                <a:cs typeface="Times New Roman" panose="02020603050405020304" pitchFamily="18" charset="0"/>
              </a:rPr>
              <a:t>Python code</a:t>
            </a:r>
          </a:p>
          <a:p>
            <a:pPr algn="just">
              <a:spcAft>
                <a:spcPts val="1200"/>
              </a:spcAft>
            </a:pPr>
            <a:r>
              <a:rPr lang="en-US" sz="2000">
                <a:latin typeface="Times New Roman" panose="02020603050405020304" pitchFamily="18" charset="0"/>
                <a:cs typeface="Times New Roman" panose="02020603050405020304" pitchFamily="18" charset="0"/>
              </a:rPr>
              <a:t>name = "Bob" age = 30 </a:t>
            </a:r>
            <a:r>
              <a:rPr lang="en-US" sz="2000" err="1">
                <a:latin typeface="Times New Roman" panose="02020603050405020304" pitchFamily="18" charset="0"/>
                <a:cs typeface="Times New Roman" panose="02020603050405020304" pitchFamily="18" charset="0"/>
              </a:rPr>
              <a:t>formatted_string</a:t>
            </a:r>
            <a:r>
              <a:rPr lang="en-US" sz="2000">
                <a:latin typeface="Times New Roman" panose="02020603050405020304" pitchFamily="18" charset="0"/>
                <a:cs typeface="Times New Roman" panose="02020603050405020304" pitchFamily="18" charset="0"/>
              </a:rPr>
              <a:t> = "My name is {} and I am {} years </a:t>
            </a:r>
            <a:r>
              <a:rPr lang="en-US" sz="2000" err="1">
                <a:latin typeface="Times New Roman" panose="02020603050405020304" pitchFamily="18" charset="0"/>
                <a:cs typeface="Times New Roman" panose="02020603050405020304" pitchFamily="18" charset="0"/>
              </a:rPr>
              <a:t>old.".format</a:t>
            </a:r>
            <a:r>
              <a:rPr lang="en-US" sz="2000">
                <a:latin typeface="Times New Roman" panose="02020603050405020304" pitchFamily="18" charset="0"/>
                <a:cs typeface="Times New Roman" panose="02020603050405020304" pitchFamily="18" charset="0"/>
              </a:rPr>
              <a:t>(name, age) </a:t>
            </a:r>
          </a:p>
          <a:p>
            <a:pPr algn="just">
              <a:spcAft>
                <a:spcPts val="1200"/>
              </a:spcAft>
            </a:pPr>
            <a:r>
              <a:rPr lang="en-US" sz="2000" b="1">
                <a:latin typeface="Times New Roman" panose="02020603050405020304" pitchFamily="18" charset="0"/>
                <a:cs typeface="Times New Roman" panose="02020603050405020304" pitchFamily="18" charset="0"/>
              </a:rPr>
              <a:t>9. Escape Characters:</a:t>
            </a:r>
          </a:p>
          <a:p>
            <a:pPr algn="just"/>
            <a:r>
              <a:rPr lang="en-US" sz="2000">
                <a:latin typeface="Times New Roman" panose="02020603050405020304" pitchFamily="18" charset="0"/>
                <a:cs typeface="Times New Roman" panose="02020603050405020304" pitchFamily="18" charset="0"/>
              </a:rPr>
              <a:t>Escape characters are used to include special characters within a string.</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a:t>
            </a:r>
          </a:p>
          <a:p>
            <a:pPr algn="just">
              <a:spcAft>
                <a:spcPts val="1200"/>
              </a:spcAft>
            </a:pPr>
            <a:r>
              <a:rPr lang="en-US" sz="2000" err="1">
                <a:latin typeface="Times New Roman" panose="02020603050405020304" pitchFamily="18" charset="0"/>
                <a:cs typeface="Times New Roman" panose="02020603050405020304" pitchFamily="18" charset="0"/>
              </a:rPr>
              <a:t>escaped_string</a:t>
            </a:r>
            <a:r>
              <a:rPr lang="en-US" sz="2000">
                <a:latin typeface="Times New Roman" panose="02020603050405020304" pitchFamily="18" charset="0"/>
                <a:cs typeface="Times New Roman" panose="02020603050405020304" pitchFamily="18" charset="0"/>
              </a:rPr>
              <a:t> = "This is a line break.\</a:t>
            </a:r>
            <a:r>
              <a:rPr lang="en-US" sz="2000" err="1">
                <a:latin typeface="Times New Roman" panose="02020603050405020304" pitchFamily="18" charset="0"/>
                <a:cs typeface="Times New Roman" panose="02020603050405020304" pitchFamily="18" charset="0"/>
              </a:rPr>
              <a:t>nThis</a:t>
            </a:r>
            <a:r>
              <a:rPr lang="en-US" sz="2000">
                <a:latin typeface="Times New Roman" panose="02020603050405020304" pitchFamily="18" charset="0"/>
                <a:cs typeface="Times New Roman" panose="02020603050405020304" pitchFamily="18" charset="0"/>
              </a:rPr>
              <a:t> is a tab character:\</a:t>
            </a:r>
            <a:r>
              <a:rPr lang="en-US" sz="2000" err="1">
                <a:latin typeface="Times New Roman" panose="02020603050405020304" pitchFamily="18" charset="0"/>
                <a:cs typeface="Times New Roman" panose="02020603050405020304" pitchFamily="18" charset="0"/>
              </a:rPr>
              <a:t>tSee</a:t>
            </a:r>
            <a:r>
              <a:rPr lang="en-US" sz="2000">
                <a:latin typeface="Times New Roman" panose="02020603050405020304" pitchFamily="18" charset="0"/>
                <a:cs typeface="Times New Roman" panose="02020603050405020304" pitchFamily="18" charset="0"/>
              </a:rPr>
              <a:t>?" </a:t>
            </a:r>
          </a:p>
          <a:p>
            <a:pPr algn="just">
              <a:spcAft>
                <a:spcPts val="1200"/>
              </a:spcAft>
            </a:pPr>
            <a:r>
              <a:rPr lang="en-US" sz="2000" b="1">
                <a:latin typeface="Times New Roman" panose="02020603050405020304" pitchFamily="18" charset="0"/>
                <a:cs typeface="Times New Roman" panose="02020603050405020304" pitchFamily="18" charset="0"/>
              </a:rPr>
              <a:t>10. String Length:</a:t>
            </a:r>
          </a:p>
          <a:p>
            <a:pPr algn="just"/>
            <a:r>
              <a:rPr lang="en-US" sz="2000">
                <a:latin typeface="Times New Roman" panose="02020603050405020304" pitchFamily="18" charset="0"/>
                <a:cs typeface="Times New Roman" panose="02020603050405020304" pitchFamily="18" charset="0"/>
              </a:rPr>
              <a:t>We can find the length of a string using the </a:t>
            </a:r>
            <a:r>
              <a:rPr lang="en-US" sz="2000" err="1">
                <a:latin typeface="Times New Roman" panose="02020603050405020304" pitchFamily="18" charset="0"/>
                <a:cs typeface="Times New Roman" panose="02020603050405020304" pitchFamily="18" charset="0"/>
              </a:rPr>
              <a:t>len</a:t>
            </a:r>
            <a:r>
              <a:rPr lang="en-US" sz="2000">
                <a:latin typeface="Times New Roman" panose="02020603050405020304" pitchFamily="18" charset="0"/>
                <a:cs typeface="Times New Roman" panose="02020603050405020304" pitchFamily="18" charset="0"/>
              </a:rPr>
              <a:t>() function.</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a:t>
            </a:r>
          </a:p>
          <a:p>
            <a:pPr algn="just"/>
            <a:r>
              <a:rPr lang="en-US" sz="2000" err="1">
                <a:latin typeface="Times New Roman" panose="02020603050405020304" pitchFamily="18" charset="0"/>
                <a:cs typeface="Times New Roman" panose="02020603050405020304" pitchFamily="18" charset="0"/>
              </a:rPr>
              <a:t>my_string</a:t>
            </a:r>
            <a:r>
              <a:rPr lang="en-US" sz="2000">
                <a:latin typeface="Times New Roman" panose="02020603050405020304" pitchFamily="18" charset="0"/>
                <a:cs typeface="Times New Roman" panose="02020603050405020304" pitchFamily="18" charset="0"/>
              </a:rPr>
              <a:t> = "Hello, World!" length = </a:t>
            </a:r>
            <a:r>
              <a:rPr lang="en-US" sz="2000" err="1">
                <a:latin typeface="Times New Roman" panose="02020603050405020304" pitchFamily="18" charset="0"/>
                <a:cs typeface="Times New Roman" panose="02020603050405020304" pitchFamily="18" charset="0"/>
              </a:rPr>
              <a:t>len</a:t>
            </a:r>
            <a:r>
              <a:rPr lang="en-US" sz="2000">
                <a:latin typeface="Times New Roman" panose="02020603050405020304" pitchFamily="18" charset="0"/>
                <a:cs typeface="Times New Roman" panose="02020603050405020304" pitchFamily="18" charset="0"/>
              </a:rPr>
              <a:t>(</a:t>
            </a:r>
            <a:r>
              <a:rPr lang="en-US" sz="2000" err="1">
                <a:latin typeface="Times New Roman" panose="02020603050405020304" pitchFamily="18" charset="0"/>
                <a:cs typeface="Times New Roman" panose="02020603050405020304" pitchFamily="18" charset="0"/>
              </a:rPr>
              <a:t>my_string</a:t>
            </a:r>
            <a:r>
              <a:rPr lang="en-US" sz="2000">
                <a:latin typeface="Times New Roman" panose="02020603050405020304" pitchFamily="18" charset="0"/>
                <a:cs typeface="Times New Roman" panose="02020603050405020304" pitchFamily="18" charset="0"/>
              </a:rPr>
              <a:t>) </a:t>
            </a:r>
          </a:p>
          <a:p>
            <a:pPr algn="just"/>
            <a:r>
              <a:rPr lang="en-US" sz="2000">
                <a:latin typeface="Times New Roman" panose="02020603050405020304" pitchFamily="18" charset="0"/>
                <a:cs typeface="Times New Roman" panose="02020603050405020304" pitchFamily="18" charset="0"/>
              </a:rPr>
              <a:t># 13 </a:t>
            </a: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These are some fundamental aspects of working with string values in Python. Strings are versatile and play a crucial role in various programming tasks, from simple text manipulation to complex data processing.</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216029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466002"/>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41" y="4337"/>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String Values in python</a:t>
            </a:r>
          </a:p>
        </p:txBody>
      </p:sp>
      <p:sp>
        <p:nvSpPr>
          <p:cNvPr id="4" name="Rectangle 3"/>
          <p:cNvSpPr/>
          <p:nvPr/>
        </p:nvSpPr>
        <p:spPr>
          <a:xfrm>
            <a:off x="98713" y="629307"/>
            <a:ext cx="8934450" cy="5786199"/>
          </a:xfrm>
          <a:prstGeom prst="rect">
            <a:avLst/>
          </a:prstGeom>
        </p:spPr>
        <p:txBody>
          <a:bodyPr wrap="square">
            <a:spAutoFit/>
          </a:bodyPr>
          <a:lstStyle/>
          <a:p>
            <a:pPr algn="just" fontAlgn="base">
              <a:spcAft>
                <a:spcPts val="1200"/>
              </a:spcAft>
            </a:pPr>
            <a:r>
              <a:rPr lang="en-US" sz="2000" b="1">
                <a:latin typeface="Times New Roman" panose="02020603050405020304" pitchFamily="18" charset="0"/>
                <a:cs typeface="Times New Roman" panose="02020603050405020304" pitchFamily="18" charset="0"/>
              </a:rPr>
              <a:t>Advantages of String in Python:</a:t>
            </a:r>
          </a:p>
          <a:p>
            <a:pPr marL="342900" indent="-342900" algn="just" fontAlgn="base">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Strings are used at a larger scale i.e. for a wide areas of operations such as storing and manipulating text data, representing names, addresses, and other types of data that can be represented as text.</a:t>
            </a:r>
          </a:p>
          <a:p>
            <a:pPr marL="342900" indent="-342900" algn="just" fontAlgn="base">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Python has a rich set of string methods that allow you to manipulate and work with strings in a variety of ways. These methods make it easy to perform common tasks such as converting strings to uppercase or lowercase, replacing substrings, and splitting strings into lists.</a:t>
            </a:r>
          </a:p>
          <a:p>
            <a:pPr marL="342900" indent="-342900" algn="just" fontAlgn="base">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Strings are immutable, meaning that once you have created a string, you cannot change it. This can be beneficial in certain situations because it means that you can be confident that the value of a string will not change unexpectedly.</a:t>
            </a:r>
          </a:p>
          <a:p>
            <a:pPr marL="342900" indent="-342900" algn="just" fontAlgn="base">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Python has built-in support for strings, which means that you do not need to import any additional libraries or modules to work with strings. This makes it easy to get started with strings and reduces the complexity of your code.</a:t>
            </a:r>
          </a:p>
          <a:p>
            <a:pPr marL="342900" indent="-342900" algn="just" fontAlgn="base">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Python has a concise syntax for creating and manipulating strings, which makes it easy to write and read code that works with strings.</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930994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466002"/>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41" y="4337"/>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String Values in python</a:t>
            </a:r>
          </a:p>
        </p:txBody>
      </p:sp>
      <p:sp>
        <p:nvSpPr>
          <p:cNvPr id="4" name="Rectangle 3"/>
          <p:cNvSpPr/>
          <p:nvPr/>
        </p:nvSpPr>
        <p:spPr>
          <a:xfrm>
            <a:off x="98713" y="609600"/>
            <a:ext cx="8934450" cy="2785378"/>
          </a:xfrm>
          <a:prstGeom prst="rect">
            <a:avLst/>
          </a:prstGeom>
        </p:spPr>
        <p:txBody>
          <a:bodyPr wrap="square">
            <a:spAutoFit/>
          </a:bodyPr>
          <a:lstStyle/>
          <a:p>
            <a:pPr algn="just" fontAlgn="base">
              <a:spcAft>
                <a:spcPts val="600"/>
              </a:spcAft>
            </a:pPr>
            <a:r>
              <a:rPr lang="en-US" sz="2000" b="1">
                <a:latin typeface="Times New Roman" panose="02020603050405020304" pitchFamily="18" charset="0"/>
                <a:cs typeface="Times New Roman" panose="02020603050405020304" pitchFamily="18" charset="0"/>
              </a:rPr>
              <a:t>Drawbacks of String in Python:</a:t>
            </a:r>
          </a:p>
          <a:p>
            <a:pPr marL="342900" indent="-342900" algn="just" fontAlgn="base">
              <a:spcAft>
                <a:spcPts val="12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When we are dealing with large text data, strings can be inefficient. For instance, if you need to perform a large number of operations on a string, such as replacing substrings or splitting the string into multiple substrings, it can be slow and consume a lot resources.</a:t>
            </a:r>
          </a:p>
          <a:p>
            <a:pPr marL="342900" indent="-342900" algn="just" fontAlgn="base">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Strings can be difficult to work with when you need to represent complex data structures, such as lists or dictionaries. In these cases, it may be more efficient to use a different data type, such as a list or a dictionary, to represent the data.</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404928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466002"/>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41" y="4337"/>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String Operators</a:t>
            </a:r>
          </a:p>
        </p:txBody>
      </p:sp>
      <p:sp>
        <p:nvSpPr>
          <p:cNvPr id="4" name="Rectangle 3"/>
          <p:cNvSpPr/>
          <p:nvPr/>
        </p:nvSpPr>
        <p:spPr>
          <a:xfrm>
            <a:off x="29441" y="466002"/>
            <a:ext cx="8934450" cy="6324808"/>
          </a:xfrm>
          <a:prstGeom prst="rect">
            <a:avLst/>
          </a:prstGeom>
        </p:spPr>
        <p:txBody>
          <a:bodyPr wrap="square">
            <a:spAutoFit/>
          </a:bodyPr>
          <a:lstStyle/>
          <a:p>
            <a:pPr algn="just">
              <a:spcAft>
                <a:spcPts val="1200"/>
              </a:spcAft>
            </a:pPr>
            <a:r>
              <a:rPr lang="en-US" sz="2000" dirty="0">
                <a:latin typeface="Times New Roman" panose="02020603050405020304" pitchFamily="18" charset="0"/>
                <a:cs typeface="Times New Roman" panose="02020603050405020304" pitchFamily="18" charset="0"/>
              </a:rPr>
              <a:t>String operators in Python allow you to perform various operations on strings. Here are some commonly used string operators:</a:t>
            </a:r>
          </a:p>
          <a:p>
            <a:pPr algn="just">
              <a:spcAft>
                <a:spcPts val="600"/>
              </a:spcAft>
            </a:pPr>
            <a:r>
              <a:rPr lang="en-US" sz="2000" b="1" dirty="0">
                <a:latin typeface="Times New Roman" panose="02020603050405020304" pitchFamily="18" charset="0"/>
                <a:cs typeface="Times New Roman" panose="02020603050405020304" pitchFamily="18" charset="0"/>
              </a:rPr>
              <a:t>1. Concatenation Operator +:</a:t>
            </a:r>
          </a:p>
          <a:p>
            <a:pPr algn="just"/>
            <a:r>
              <a:rPr lang="en-US" sz="2000" dirty="0">
                <a:latin typeface="Times New Roman" panose="02020603050405020304" pitchFamily="18" charset="0"/>
                <a:cs typeface="Times New Roman" panose="02020603050405020304" pitchFamily="18" charset="0"/>
              </a:rPr>
              <a:t>The + operator is used to concatenate (join) two strings.</a:t>
            </a:r>
          </a:p>
          <a:p>
            <a:pPr algn="just">
              <a:spcBef>
                <a:spcPts val="600"/>
              </a:spcBef>
              <a:spcAft>
                <a:spcPts val="600"/>
              </a:spcAft>
            </a:pPr>
            <a:r>
              <a:rPr lang="en-US" sz="2000" b="1" dirty="0">
                <a:latin typeface="Times New Roman" panose="02020603050405020304" pitchFamily="18" charset="0"/>
                <a:cs typeface="Times New Roman" panose="02020603050405020304" pitchFamily="18" charset="0"/>
              </a:rPr>
              <a:t>Python  code</a:t>
            </a:r>
          </a:p>
          <a:p>
            <a:pPr algn="just"/>
            <a:r>
              <a:rPr lang="en-US" sz="2000" dirty="0">
                <a:latin typeface="Times New Roman" panose="02020603050405020304" pitchFamily="18" charset="0"/>
                <a:cs typeface="Times New Roman" panose="02020603050405020304" pitchFamily="18" charset="0"/>
              </a:rPr>
              <a:t>string1 = "Hello" string2 = " World" </a:t>
            </a:r>
          </a:p>
          <a:p>
            <a:pPr algn="just"/>
            <a:r>
              <a:rPr lang="en-US" sz="2000" dirty="0">
                <a:latin typeface="Times New Roman" panose="02020603050405020304" pitchFamily="18" charset="0"/>
                <a:cs typeface="Times New Roman" panose="02020603050405020304" pitchFamily="18" charset="0"/>
              </a:rPr>
              <a:t>result = string1 + string2</a:t>
            </a:r>
          </a:p>
          <a:p>
            <a:pPr algn="just">
              <a:spcAft>
                <a:spcPts val="1200"/>
              </a:spcAft>
            </a:pPr>
            <a:r>
              <a:rPr lang="en-US" sz="2000" dirty="0">
                <a:latin typeface="Times New Roman" panose="02020603050405020304" pitchFamily="18" charset="0"/>
                <a:cs typeface="Times New Roman" panose="02020603050405020304" pitchFamily="18" charset="0"/>
              </a:rPr>
              <a:t> # "Hello World" </a:t>
            </a:r>
          </a:p>
          <a:p>
            <a:pPr algn="just">
              <a:spcAft>
                <a:spcPts val="1200"/>
              </a:spcAft>
            </a:pPr>
            <a:r>
              <a:rPr lang="en-US" sz="2000" b="1" dirty="0">
                <a:latin typeface="Times New Roman" panose="02020603050405020304" pitchFamily="18" charset="0"/>
                <a:cs typeface="Times New Roman" panose="02020603050405020304" pitchFamily="18" charset="0"/>
              </a:rPr>
              <a:t>2. Repetition Operator *:</a:t>
            </a:r>
          </a:p>
          <a:p>
            <a:pPr algn="just"/>
            <a:r>
              <a:rPr lang="en-US" sz="2000" dirty="0">
                <a:latin typeface="Times New Roman" panose="02020603050405020304" pitchFamily="18" charset="0"/>
                <a:cs typeface="Times New Roman" panose="02020603050405020304" pitchFamily="18" charset="0"/>
              </a:rPr>
              <a:t>The * operator is used to repeat a string a specified number of times.</a:t>
            </a:r>
          </a:p>
          <a:p>
            <a:pPr algn="just">
              <a:spcBef>
                <a:spcPts val="600"/>
              </a:spcBef>
              <a:spcAft>
                <a:spcPts val="600"/>
              </a:spcAft>
            </a:pPr>
            <a:r>
              <a:rPr lang="en-US" sz="2000" b="1" dirty="0">
                <a:latin typeface="Times New Roman" panose="02020603050405020304" pitchFamily="18" charset="0"/>
                <a:cs typeface="Times New Roman" panose="02020603050405020304" pitchFamily="18" charset="0"/>
              </a:rPr>
              <a:t>Python code</a:t>
            </a:r>
          </a:p>
          <a:p>
            <a:pPr algn="just"/>
            <a:r>
              <a:rPr lang="en-US" sz="2000" dirty="0">
                <a:latin typeface="Times New Roman" panose="02020603050405020304" pitchFamily="18" charset="0"/>
                <a:cs typeface="Times New Roman" panose="02020603050405020304" pitchFamily="18" charset="0"/>
              </a:rPr>
              <a:t>string1 = "</a:t>
            </a:r>
            <a:r>
              <a:rPr lang="en-US" sz="2000" dirty="0" err="1">
                <a:latin typeface="Times New Roman" panose="02020603050405020304" pitchFamily="18" charset="0"/>
                <a:cs typeface="Times New Roman" panose="02020603050405020304" pitchFamily="18" charset="0"/>
              </a:rPr>
              <a:t>abc</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result = string * 3 </a:t>
            </a:r>
          </a:p>
          <a:p>
            <a:pPr algn="just">
              <a:spcAft>
                <a:spcPts val="600"/>
              </a:spcAft>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abcabcabc</a:t>
            </a:r>
            <a:r>
              <a:rPr lang="en-US" sz="2000"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3. Membership Operators in and not in:</a:t>
            </a:r>
          </a:p>
          <a:p>
            <a:pPr algn="just"/>
            <a:r>
              <a:rPr lang="en-US" sz="2000" dirty="0">
                <a:latin typeface="Times New Roman" panose="02020603050405020304" pitchFamily="18" charset="0"/>
                <a:cs typeface="Times New Roman" panose="02020603050405020304" pitchFamily="18" charset="0"/>
              </a:rPr>
              <a:t>These operators check if a substring is present in a string.</a:t>
            </a:r>
          </a:p>
          <a:p>
            <a:pPr algn="just">
              <a:spcBef>
                <a:spcPts val="600"/>
              </a:spcBef>
            </a:pPr>
            <a:r>
              <a:rPr lang="en-US" sz="2000" b="1" dirty="0">
                <a:latin typeface="Times New Roman" panose="02020603050405020304" pitchFamily="18" charset="0"/>
                <a:cs typeface="Times New Roman" panose="02020603050405020304" pitchFamily="18" charset="0"/>
              </a:rPr>
              <a:t>Python code</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934334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466002"/>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41" y="4337"/>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String Operators</a:t>
            </a:r>
          </a:p>
        </p:txBody>
      </p:sp>
      <p:sp>
        <p:nvSpPr>
          <p:cNvPr id="4" name="Rectangle 3"/>
          <p:cNvSpPr/>
          <p:nvPr/>
        </p:nvSpPr>
        <p:spPr>
          <a:xfrm>
            <a:off x="98713" y="609600"/>
            <a:ext cx="8934450" cy="6093976"/>
          </a:xfrm>
          <a:prstGeom prst="rect">
            <a:avLst/>
          </a:prstGeom>
        </p:spPr>
        <p:txBody>
          <a:bodyPr wrap="square" lIns="91440" tIns="45720" rIns="91440" bIns="45720" anchor="t">
            <a:spAutoFit/>
          </a:bodyPr>
          <a:lstStyle/>
          <a:p>
            <a:pPr algn="just"/>
            <a:r>
              <a:rPr lang="en-US" sz="2000" err="1">
                <a:latin typeface="Times New Roman" panose="02020603050405020304" pitchFamily="18" charset="0"/>
                <a:cs typeface="Times New Roman" panose="02020603050405020304" pitchFamily="18" charset="0"/>
              </a:rPr>
              <a:t>my_string</a:t>
            </a:r>
            <a:r>
              <a:rPr lang="en-US" sz="2000">
                <a:latin typeface="Times New Roman" panose="02020603050405020304" pitchFamily="18" charset="0"/>
                <a:cs typeface="Times New Roman" panose="02020603050405020304" pitchFamily="18" charset="0"/>
              </a:rPr>
              <a:t> = "Hello, World!" </a:t>
            </a:r>
          </a:p>
          <a:p>
            <a:pPr algn="just"/>
            <a:r>
              <a:rPr lang="en-US" sz="2000">
                <a:latin typeface="Times New Roman" panose="02020603050405020304" pitchFamily="18" charset="0"/>
                <a:cs typeface="Times New Roman" panose="02020603050405020304" pitchFamily="18" charset="0"/>
              </a:rPr>
              <a:t># Check if "Hello" is present </a:t>
            </a:r>
            <a:r>
              <a:rPr lang="en-US" sz="2000" err="1">
                <a:latin typeface="Times New Roman" panose="02020603050405020304" pitchFamily="18" charset="0"/>
                <a:cs typeface="Times New Roman" panose="02020603050405020304" pitchFamily="18" charset="0"/>
              </a:rPr>
              <a:t>is_hello_present</a:t>
            </a:r>
            <a:r>
              <a:rPr lang="en-US" sz="2000">
                <a:latin typeface="Times New Roman" panose="02020603050405020304" pitchFamily="18" charset="0"/>
                <a:cs typeface="Times New Roman" panose="02020603050405020304" pitchFamily="18" charset="0"/>
              </a:rPr>
              <a:t> = "Hello" in </a:t>
            </a:r>
            <a:r>
              <a:rPr lang="en-US" sz="2000" err="1">
                <a:latin typeface="Times New Roman" panose="02020603050405020304" pitchFamily="18" charset="0"/>
                <a:cs typeface="Times New Roman" panose="02020603050405020304" pitchFamily="18" charset="0"/>
              </a:rPr>
              <a:t>my_string</a:t>
            </a:r>
            <a:r>
              <a:rPr lang="en-US" sz="2000">
                <a:latin typeface="Times New Roman" panose="02020603050405020304" pitchFamily="18" charset="0"/>
                <a:cs typeface="Times New Roman" panose="02020603050405020304" pitchFamily="18" charset="0"/>
              </a:rPr>
              <a:t> # True </a:t>
            </a:r>
          </a:p>
          <a:p>
            <a:pPr algn="just">
              <a:spcAft>
                <a:spcPts val="1200"/>
              </a:spcAft>
            </a:pPr>
            <a:r>
              <a:rPr lang="en-US" sz="2000">
                <a:latin typeface="Times New Roman" panose="02020603050405020304" pitchFamily="18" charset="0"/>
                <a:cs typeface="Times New Roman" panose="02020603050405020304" pitchFamily="18" charset="0"/>
              </a:rPr>
              <a:t># Check if "Python" is not present </a:t>
            </a:r>
            <a:r>
              <a:rPr lang="en-US" sz="2000" err="1">
                <a:latin typeface="Times New Roman" panose="02020603050405020304" pitchFamily="18" charset="0"/>
                <a:cs typeface="Times New Roman" panose="02020603050405020304" pitchFamily="18" charset="0"/>
              </a:rPr>
              <a:t>is_python_not_present</a:t>
            </a:r>
            <a:r>
              <a:rPr lang="en-US" sz="2000">
                <a:latin typeface="Times New Roman" panose="02020603050405020304" pitchFamily="18" charset="0"/>
                <a:cs typeface="Times New Roman" panose="02020603050405020304" pitchFamily="18" charset="0"/>
              </a:rPr>
              <a:t> = "Python" not in </a:t>
            </a:r>
            <a:r>
              <a:rPr lang="en-US" sz="2000" err="1">
                <a:latin typeface="Times New Roman" panose="02020603050405020304" pitchFamily="18" charset="0"/>
                <a:cs typeface="Times New Roman" panose="02020603050405020304" pitchFamily="18" charset="0"/>
              </a:rPr>
              <a:t>my_string</a:t>
            </a:r>
            <a:r>
              <a:rPr lang="en-US" sz="2000">
                <a:latin typeface="Times New Roman" panose="02020603050405020304" pitchFamily="18" charset="0"/>
                <a:cs typeface="Times New Roman" panose="02020603050405020304" pitchFamily="18" charset="0"/>
              </a:rPr>
              <a:t> # True </a:t>
            </a:r>
          </a:p>
          <a:p>
            <a:pPr algn="just">
              <a:spcAft>
                <a:spcPts val="600"/>
              </a:spcAft>
            </a:pPr>
            <a:r>
              <a:rPr lang="en-US" sz="2000" b="1">
                <a:latin typeface="Times New Roman" panose="02020603050405020304" pitchFamily="18" charset="0"/>
                <a:cs typeface="Times New Roman" panose="02020603050405020304" pitchFamily="18" charset="0"/>
              </a:rPr>
              <a:t>4. Comparison Operators (==, !=, &lt;, &gt;, &lt;=, &gt;=):</a:t>
            </a:r>
          </a:p>
          <a:p>
            <a:pPr algn="just"/>
            <a:r>
              <a:rPr lang="en-US" sz="2000">
                <a:latin typeface="Times New Roman" panose="02020603050405020304" pitchFamily="18" charset="0"/>
                <a:cs typeface="Times New Roman" panose="02020603050405020304" pitchFamily="18" charset="0"/>
              </a:rPr>
              <a:t>You can use comparison operators to compare strings.</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a:t>
            </a:r>
          </a:p>
          <a:p>
            <a:pPr algn="just"/>
            <a:r>
              <a:rPr lang="en-US" sz="2000">
                <a:latin typeface="Times New Roman" panose="02020603050405020304" pitchFamily="18" charset="0"/>
                <a:cs typeface="Times New Roman" panose="02020603050405020304" pitchFamily="18" charset="0"/>
              </a:rPr>
              <a:t>string1 = "apple" string2 = "orange“</a:t>
            </a:r>
          </a:p>
          <a:p>
            <a:pPr algn="just"/>
            <a:r>
              <a:rPr lang="en-US" sz="2000">
                <a:latin typeface="Times New Roman"/>
                <a:ea typeface="+mn-lt"/>
                <a:cs typeface="Times New Roman"/>
              </a:rPr>
              <a:t> # Equality check </a:t>
            </a:r>
            <a:r>
              <a:rPr lang="en-US" sz="2000" dirty="0" err="1">
                <a:latin typeface="Times New Roman"/>
                <a:ea typeface="+mn-lt"/>
                <a:cs typeface="Times New Roman"/>
              </a:rPr>
              <a:t>is_equal</a:t>
            </a:r>
            <a:r>
              <a:rPr lang="en-US" sz="2000">
                <a:latin typeface="Times New Roman"/>
                <a:ea typeface="+mn-lt"/>
                <a:cs typeface="Times New Roman"/>
              </a:rPr>
              <a:t> = string1 == string2 # False </a:t>
            </a:r>
            <a:endParaRPr lang="en-US"/>
          </a:p>
          <a:p>
            <a:pPr algn="just"/>
            <a:r>
              <a:rPr lang="en-US" sz="2000">
                <a:latin typeface="Times New Roman"/>
                <a:ea typeface="+mn-lt"/>
                <a:cs typeface="Times New Roman"/>
              </a:rPr>
              <a:t># Inequality check </a:t>
            </a:r>
            <a:r>
              <a:rPr lang="en-US" sz="2000" dirty="0" err="1">
                <a:latin typeface="Times New Roman"/>
                <a:ea typeface="+mn-lt"/>
                <a:cs typeface="Times New Roman"/>
              </a:rPr>
              <a:t>is_not_equal</a:t>
            </a:r>
            <a:r>
              <a:rPr lang="en-US" sz="2000">
                <a:latin typeface="Times New Roman"/>
                <a:ea typeface="+mn-lt"/>
                <a:cs typeface="Times New Roman"/>
              </a:rPr>
              <a:t> = string1 != string2 # True </a:t>
            </a:r>
            <a:endParaRPr lang="en-US"/>
          </a:p>
          <a:p>
            <a:pPr algn="just"/>
            <a:r>
              <a:rPr lang="en-US" sz="2000">
                <a:latin typeface="Times New Roman"/>
                <a:ea typeface="+mn-lt"/>
                <a:cs typeface="Times New Roman"/>
              </a:rPr>
              <a:t># Lexicographical comparison </a:t>
            </a:r>
            <a:r>
              <a:rPr lang="en-US" sz="2000" dirty="0" err="1">
                <a:latin typeface="Times New Roman"/>
                <a:ea typeface="+mn-lt"/>
                <a:cs typeface="Times New Roman"/>
              </a:rPr>
              <a:t>is_greater_than</a:t>
            </a:r>
            <a:r>
              <a:rPr lang="en-US" sz="2000">
                <a:latin typeface="Times New Roman"/>
                <a:ea typeface="+mn-lt"/>
                <a:cs typeface="Times New Roman"/>
              </a:rPr>
              <a:t> = string1 &gt; string2 # False </a:t>
            </a:r>
            <a:endParaRPr lang="en-US"/>
          </a:p>
          <a:p>
            <a:pPr algn="just">
              <a:spcBef>
                <a:spcPts val="1200"/>
              </a:spcBef>
              <a:spcAft>
                <a:spcPts val="600"/>
              </a:spcAft>
            </a:pPr>
            <a:r>
              <a:rPr lang="en-US" sz="2000" b="1">
                <a:latin typeface="Times New Roman" panose="02020603050405020304" pitchFamily="18" charset="0"/>
                <a:cs typeface="Times New Roman" panose="02020603050405020304" pitchFamily="18" charset="0"/>
              </a:rPr>
              <a:t>5. Slice Operator [:]:</a:t>
            </a:r>
          </a:p>
          <a:p>
            <a:pPr algn="just"/>
            <a:r>
              <a:rPr lang="en-US" sz="2000">
                <a:latin typeface="Times New Roman" panose="02020603050405020304" pitchFamily="18" charset="0"/>
                <a:cs typeface="Times New Roman" panose="02020603050405020304" pitchFamily="18" charset="0"/>
              </a:rPr>
              <a:t>The slice operator allows you to extract a portion of a string.</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a:t>
            </a:r>
          </a:p>
          <a:p>
            <a:pPr algn="just"/>
            <a:r>
              <a:rPr lang="en-US" sz="2000" err="1">
                <a:latin typeface="Times New Roman" panose="02020603050405020304" pitchFamily="18" charset="0"/>
                <a:cs typeface="Times New Roman" panose="02020603050405020304" pitchFamily="18" charset="0"/>
              </a:rPr>
              <a:t>my_string</a:t>
            </a:r>
            <a:r>
              <a:rPr lang="en-US" sz="2000">
                <a:latin typeface="Times New Roman" panose="02020603050405020304" pitchFamily="18" charset="0"/>
                <a:cs typeface="Times New Roman" panose="02020603050405020304" pitchFamily="18" charset="0"/>
              </a:rPr>
              <a:t> = "Python Programming" </a:t>
            </a:r>
          </a:p>
          <a:p>
            <a:pPr algn="just"/>
            <a:r>
              <a:rPr lang="en-US" sz="2000">
                <a:latin typeface="Times New Roman" panose="02020603050405020304" pitchFamily="18" charset="0"/>
                <a:cs typeface="Times New Roman" panose="02020603050405020304" pitchFamily="18" charset="0"/>
              </a:rPr>
              <a:t># Extract characters from index 7 to 16 substring = </a:t>
            </a:r>
            <a:r>
              <a:rPr lang="en-US" sz="2000" err="1">
                <a:latin typeface="Times New Roman" panose="02020603050405020304" pitchFamily="18" charset="0"/>
                <a:cs typeface="Times New Roman" panose="02020603050405020304" pitchFamily="18" charset="0"/>
              </a:rPr>
              <a:t>my_string</a:t>
            </a:r>
            <a:r>
              <a:rPr lang="en-US" sz="2000">
                <a:latin typeface="Times New Roman" panose="02020603050405020304" pitchFamily="18" charset="0"/>
                <a:cs typeface="Times New Roman" panose="02020603050405020304" pitchFamily="18" charset="0"/>
              </a:rPr>
              <a:t>[7:17] </a:t>
            </a:r>
          </a:p>
          <a:p>
            <a:pPr algn="just"/>
            <a:r>
              <a:rPr lang="en-US" sz="2000">
                <a:latin typeface="Times New Roman" panose="02020603050405020304" pitchFamily="18" charset="0"/>
                <a:cs typeface="Times New Roman" panose="02020603050405020304" pitchFamily="18" charset="0"/>
              </a:rPr>
              <a:t># "Programming" </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43841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 y="685800"/>
            <a:ext cx="8610600" cy="1400383"/>
          </a:xfrm>
          <a:prstGeom prst="rect">
            <a:avLst/>
          </a:prstGeom>
        </p:spPr>
        <p:txBody>
          <a:bodyPr wrap="square">
            <a:spAutoFit/>
          </a:bodyPr>
          <a:lstStyle/>
          <a:p>
            <a:pPr algn="just">
              <a:spcAft>
                <a:spcPts val="600"/>
              </a:spcAft>
            </a:pPr>
            <a:r>
              <a:rPr lang="en-US" sz="2000" b="1">
                <a:latin typeface="Times New Roman" panose="02020603050405020304" pitchFamily="18" charset="0"/>
                <a:cs typeface="Times New Roman" panose="02020603050405020304" pitchFamily="18" charset="0"/>
              </a:rPr>
              <a:t>Scalability:</a:t>
            </a:r>
            <a:endParaRPr lang="en-US" sz="2000">
              <a:latin typeface="Times New Roman" panose="02020603050405020304" pitchFamily="18" charset="0"/>
              <a:cs typeface="Times New Roman" panose="02020603050405020304" pitchFamily="18" charset="0"/>
            </a:endParaRPr>
          </a:p>
          <a:p>
            <a:pPr lvl="1" algn="just">
              <a:spcAft>
                <a:spcPts val="1200"/>
              </a:spcAft>
            </a:pPr>
            <a:r>
              <a:rPr lang="en-US" sz="2000" b="1">
                <a:latin typeface="Times New Roman" panose="02020603050405020304" pitchFamily="18" charset="0"/>
                <a:cs typeface="Times New Roman" panose="02020603050405020304" pitchFamily="18" charset="0"/>
              </a:rPr>
              <a:t>Support for Large Systems:</a:t>
            </a:r>
            <a:r>
              <a:rPr lang="en-US" sz="2000">
                <a:latin typeface="Times New Roman" panose="02020603050405020304" pitchFamily="18" charset="0"/>
                <a:cs typeface="Times New Roman" panose="02020603050405020304" pitchFamily="18" charset="0"/>
              </a:rPr>
              <a:t> Programming languages offer features that support the development of large and scalable software systems, such as modularization, encapsulation, and object-oriented programming.</a:t>
            </a:r>
          </a:p>
        </p:txBody>
      </p:sp>
      <p:cxnSp>
        <p:nvCxnSpPr>
          <p:cNvPr id="6" name="Straight Connector 5"/>
          <p:cNvCxnSpPr/>
          <p:nvPr/>
        </p:nvCxnSpPr>
        <p:spPr>
          <a:xfrm>
            <a:off x="0" y="5334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72180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466002"/>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41" y="4337"/>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String Operators</a:t>
            </a:r>
          </a:p>
        </p:txBody>
      </p:sp>
      <p:sp>
        <p:nvSpPr>
          <p:cNvPr id="4" name="Rectangle 3"/>
          <p:cNvSpPr/>
          <p:nvPr/>
        </p:nvSpPr>
        <p:spPr>
          <a:xfrm>
            <a:off x="98713" y="609600"/>
            <a:ext cx="8934450" cy="5786199"/>
          </a:xfrm>
          <a:prstGeom prst="rect">
            <a:avLst/>
          </a:prstGeom>
        </p:spPr>
        <p:txBody>
          <a:bodyPr wrap="square">
            <a:spAutoFit/>
          </a:bodyPr>
          <a:lstStyle/>
          <a:p>
            <a:pPr algn="just">
              <a:spcAft>
                <a:spcPts val="1200"/>
              </a:spcAft>
            </a:pPr>
            <a:r>
              <a:rPr lang="en-US" sz="2000" b="1">
                <a:latin typeface="Times New Roman" panose="02020603050405020304" pitchFamily="18" charset="0"/>
                <a:cs typeface="Times New Roman" panose="02020603050405020304" pitchFamily="18" charset="0"/>
              </a:rPr>
              <a:t>6. Identity Operators (is, is not):</a:t>
            </a:r>
          </a:p>
          <a:p>
            <a:pPr algn="just"/>
            <a:r>
              <a:rPr lang="en-US" sz="2000">
                <a:latin typeface="Times New Roman" panose="02020603050405020304" pitchFamily="18" charset="0"/>
                <a:cs typeface="Times New Roman" panose="02020603050405020304" pitchFamily="18" charset="0"/>
              </a:rPr>
              <a:t>These operators test if two strings are the same object in memory.</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a:t>
            </a:r>
          </a:p>
          <a:p>
            <a:pPr algn="just"/>
            <a:r>
              <a:rPr lang="en-US" sz="2000">
                <a:latin typeface="Times New Roman" panose="02020603050405020304" pitchFamily="18" charset="0"/>
                <a:cs typeface="Times New Roman" panose="02020603050405020304" pitchFamily="18" charset="0"/>
              </a:rPr>
              <a:t>string1 = "Hello" string2 = "Hello" </a:t>
            </a:r>
          </a:p>
          <a:p>
            <a:pPr algn="just">
              <a:spcAft>
                <a:spcPts val="1200"/>
              </a:spcAft>
            </a:pPr>
            <a:r>
              <a:rPr lang="en-US" sz="2000">
                <a:latin typeface="Times New Roman" panose="02020603050405020304" pitchFamily="18" charset="0"/>
                <a:cs typeface="Times New Roman" panose="02020603050405020304" pitchFamily="18" charset="0"/>
              </a:rPr>
              <a:t># Check if they refer to the same object </a:t>
            </a:r>
            <a:r>
              <a:rPr lang="en-US" sz="2000" err="1">
                <a:latin typeface="Times New Roman" panose="02020603050405020304" pitchFamily="18" charset="0"/>
                <a:cs typeface="Times New Roman" panose="02020603050405020304" pitchFamily="18" charset="0"/>
              </a:rPr>
              <a:t>are_same_objects</a:t>
            </a:r>
            <a:r>
              <a:rPr lang="en-US" sz="2000">
                <a:latin typeface="Times New Roman" panose="02020603050405020304" pitchFamily="18" charset="0"/>
                <a:cs typeface="Times New Roman" panose="02020603050405020304" pitchFamily="18" charset="0"/>
              </a:rPr>
              <a:t> = string1 is string2 # True </a:t>
            </a:r>
          </a:p>
          <a:p>
            <a:pPr algn="just">
              <a:spcAft>
                <a:spcPts val="1200"/>
              </a:spcAft>
            </a:pPr>
            <a:r>
              <a:rPr lang="en-US" sz="2000" b="1">
                <a:latin typeface="Times New Roman" panose="02020603050405020304" pitchFamily="18" charset="0"/>
                <a:cs typeface="Times New Roman" panose="02020603050405020304" pitchFamily="18" charset="0"/>
              </a:rPr>
              <a:t>7. Unary Operator + and -:</a:t>
            </a:r>
          </a:p>
          <a:p>
            <a:pPr algn="just"/>
            <a:r>
              <a:rPr lang="en-US" sz="2000">
                <a:latin typeface="Times New Roman" panose="02020603050405020304" pitchFamily="18" charset="0"/>
                <a:cs typeface="Times New Roman" panose="02020603050405020304" pitchFamily="18" charset="0"/>
              </a:rPr>
              <a:t>Unary + and - operators can be used to represent the sign of a string (useful for numbers represented as strings).</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Python code</a:t>
            </a:r>
          </a:p>
          <a:p>
            <a:pPr algn="just"/>
            <a:r>
              <a:rPr lang="en-US" sz="2000" err="1">
                <a:latin typeface="Times New Roman" panose="02020603050405020304" pitchFamily="18" charset="0"/>
                <a:cs typeface="Times New Roman" panose="02020603050405020304" pitchFamily="18" charset="0"/>
              </a:rPr>
              <a:t>numeric_string</a:t>
            </a:r>
            <a:r>
              <a:rPr lang="en-US" sz="2000">
                <a:latin typeface="Times New Roman" panose="02020603050405020304" pitchFamily="18" charset="0"/>
                <a:cs typeface="Times New Roman" panose="02020603050405020304" pitchFamily="18" charset="0"/>
              </a:rPr>
              <a:t> = "-42" # Convert to an integer </a:t>
            </a:r>
            <a:r>
              <a:rPr lang="en-US" sz="2000" err="1">
                <a:latin typeface="Times New Roman" panose="02020603050405020304" pitchFamily="18" charset="0"/>
                <a:cs typeface="Times New Roman" panose="02020603050405020304" pitchFamily="18" charset="0"/>
              </a:rPr>
              <a:t>numeric_value</a:t>
            </a:r>
            <a:r>
              <a:rPr lang="en-US" sz="2000">
                <a:latin typeface="Times New Roman" panose="02020603050405020304" pitchFamily="18" charset="0"/>
                <a:cs typeface="Times New Roman" panose="02020603050405020304" pitchFamily="18" charset="0"/>
              </a:rPr>
              <a:t> = </a:t>
            </a:r>
            <a:r>
              <a:rPr lang="en-US" sz="2000" err="1">
                <a:latin typeface="Times New Roman" panose="02020603050405020304" pitchFamily="18" charset="0"/>
                <a:cs typeface="Times New Roman" panose="02020603050405020304" pitchFamily="18" charset="0"/>
              </a:rPr>
              <a:t>int</a:t>
            </a:r>
            <a:r>
              <a:rPr lang="en-US" sz="2000">
                <a:latin typeface="Times New Roman" panose="02020603050405020304" pitchFamily="18" charset="0"/>
                <a:cs typeface="Times New Roman" panose="02020603050405020304" pitchFamily="18" charset="0"/>
              </a:rPr>
              <a:t>(</a:t>
            </a:r>
            <a:r>
              <a:rPr lang="en-US" sz="2000" err="1">
                <a:latin typeface="Times New Roman" panose="02020603050405020304" pitchFamily="18" charset="0"/>
                <a:cs typeface="Times New Roman" panose="02020603050405020304" pitchFamily="18" charset="0"/>
              </a:rPr>
              <a:t>numeric_string</a:t>
            </a:r>
            <a:r>
              <a:rPr lang="en-US" sz="2000">
                <a:latin typeface="Times New Roman" panose="02020603050405020304" pitchFamily="18" charset="0"/>
                <a:cs typeface="Times New Roman" panose="02020603050405020304" pitchFamily="18" charset="0"/>
              </a:rPr>
              <a:t>)</a:t>
            </a: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 -42 </a:t>
            </a: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These operators provide ways to manipulate and analyze strings in Python. Understanding and using them effectively can enhance your ability to work with text data in your programs.</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779037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9069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931" y="119510"/>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Numeric Data Types Conversions</a:t>
            </a:r>
          </a:p>
        </p:txBody>
      </p:sp>
      <p:sp>
        <p:nvSpPr>
          <p:cNvPr id="4" name="Rectangle 3"/>
          <p:cNvSpPr/>
          <p:nvPr/>
        </p:nvSpPr>
        <p:spPr>
          <a:xfrm>
            <a:off x="98713" y="609600"/>
            <a:ext cx="8934450" cy="6093976"/>
          </a:xfrm>
          <a:prstGeom prst="rect">
            <a:avLst/>
          </a:prstGeom>
        </p:spPr>
        <p:txBody>
          <a:bodyPr wrap="square">
            <a:spAutoFit/>
          </a:bodyPr>
          <a:lstStyle/>
          <a:p>
            <a:pPr algn="just">
              <a:spcAft>
                <a:spcPts val="1200"/>
              </a:spcAft>
            </a:pPr>
            <a:r>
              <a:rPr lang="en-US" sz="2000">
                <a:latin typeface="Times New Roman" panose="02020603050405020304" pitchFamily="18" charset="0"/>
                <a:cs typeface="Times New Roman" panose="02020603050405020304" pitchFamily="18" charset="0"/>
              </a:rPr>
              <a:t>Numeric data type conversions in Python involve converting values between different types, such as converting an integer to a floating-point number or a string. Python provides built-in functions for these conversions. Here are some common numeric data type conversions:</a:t>
            </a:r>
          </a:p>
          <a:p>
            <a:pPr algn="just">
              <a:spcAft>
                <a:spcPts val="600"/>
              </a:spcAft>
            </a:pPr>
            <a:r>
              <a:rPr lang="en-US" sz="2000" b="1">
                <a:latin typeface="Times New Roman" panose="02020603050405020304" pitchFamily="18" charset="0"/>
                <a:cs typeface="Times New Roman" panose="02020603050405020304" pitchFamily="18" charset="0"/>
              </a:rPr>
              <a:t>1. Integer to Float:</a:t>
            </a:r>
          </a:p>
          <a:p>
            <a:pPr algn="just"/>
            <a:r>
              <a:rPr lang="en-US" sz="2000">
                <a:latin typeface="Times New Roman" panose="02020603050405020304" pitchFamily="18" charset="0"/>
                <a:cs typeface="Times New Roman" panose="02020603050405020304" pitchFamily="18" charset="0"/>
              </a:rPr>
              <a:t>We can convert an integer to a floating-point number using the float() function.</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Code:</a:t>
            </a:r>
          </a:p>
          <a:p>
            <a:pPr algn="just"/>
            <a:r>
              <a:rPr lang="en-US" sz="2000" err="1">
                <a:latin typeface="Times New Roman" panose="02020603050405020304" pitchFamily="18" charset="0"/>
                <a:cs typeface="Times New Roman" panose="02020603050405020304" pitchFamily="18" charset="0"/>
              </a:rPr>
              <a:t>integer_value</a:t>
            </a:r>
            <a:r>
              <a:rPr lang="en-US" sz="2000">
                <a:latin typeface="Times New Roman" panose="02020603050405020304" pitchFamily="18" charset="0"/>
                <a:cs typeface="Times New Roman" panose="02020603050405020304" pitchFamily="18" charset="0"/>
              </a:rPr>
              <a:t> = 42 </a:t>
            </a:r>
          </a:p>
          <a:p>
            <a:pPr algn="just"/>
            <a:r>
              <a:rPr lang="en-US" sz="2000" err="1">
                <a:latin typeface="Times New Roman" panose="02020603050405020304" pitchFamily="18" charset="0"/>
                <a:cs typeface="Times New Roman" panose="02020603050405020304" pitchFamily="18" charset="0"/>
              </a:rPr>
              <a:t>float_value</a:t>
            </a:r>
            <a:r>
              <a:rPr lang="en-US" sz="2000">
                <a:latin typeface="Times New Roman" panose="02020603050405020304" pitchFamily="18" charset="0"/>
                <a:cs typeface="Times New Roman" panose="02020603050405020304" pitchFamily="18" charset="0"/>
              </a:rPr>
              <a:t> = float(</a:t>
            </a:r>
            <a:r>
              <a:rPr lang="en-US" sz="2000" err="1">
                <a:latin typeface="Times New Roman" panose="02020603050405020304" pitchFamily="18" charset="0"/>
                <a:cs typeface="Times New Roman" panose="02020603050405020304" pitchFamily="18" charset="0"/>
              </a:rPr>
              <a:t>integer_value</a:t>
            </a:r>
            <a:r>
              <a:rPr lang="en-US" sz="2000">
                <a:latin typeface="Times New Roman" panose="02020603050405020304" pitchFamily="18" charset="0"/>
                <a:cs typeface="Times New Roman" panose="02020603050405020304" pitchFamily="18" charset="0"/>
              </a:rPr>
              <a:t>) </a:t>
            </a:r>
          </a:p>
          <a:p>
            <a:pPr algn="just">
              <a:spcAft>
                <a:spcPts val="1200"/>
              </a:spcAft>
            </a:pPr>
            <a:r>
              <a:rPr lang="en-US" sz="2000">
                <a:latin typeface="Times New Roman" panose="02020603050405020304" pitchFamily="18" charset="0"/>
                <a:cs typeface="Times New Roman" panose="02020603050405020304" pitchFamily="18" charset="0"/>
              </a:rPr>
              <a:t>print(</a:t>
            </a:r>
            <a:r>
              <a:rPr lang="en-US" sz="2000" err="1">
                <a:latin typeface="Times New Roman" panose="02020603050405020304" pitchFamily="18" charset="0"/>
                <a:cs typeface="Times New Roman" panose="02020603050405020304" pitchFamily="18" charset="0"/>
              </a:rPr>
              <a:t>float_value</a:t>
            </a:r>
            <a:r>
              <a:rPr lang="en-US" sz="2000">
                <a:latin typeface="Times New Roman" panose="02020603050405020304" pitchFamily="18" charset="0"/>
                <a:cs typeface="Times New Roman" panose="02020603050405020304" pitchFamily="18" charset="0"/>
              </a:rPr>
              <a:t>) </a:t>
            </a:r>
          </a:p>
          <a:p>
            <a:pPr algn="just">
              <a:spcAft>
                <a:spcPts val="600"/>
              </a:spcAft>
            </a:pPr>
            <a:r>
              <a:rPr lang="en-US" sz="2000" b="1">
                <a:latin typeface="Times New Roman" panose="02020603050405020304" pitchFamily="18" charset="0"/>
                <a:cs typeface="Times New Roman" panose="02020603050405020304" pitchFamily="18" charset="0"/>
              </a:rPr>
              <a:t>2. Float to Integer:</a:t>
            </a:r>
          </a:p>
          <a:p>
            <a:pPr algn="just"/>
            <a:r>
              <a:rPr lang="en-US" sz="2000">
                <a:latin typeface="Times New Roman" panose="02020603050405020304" pitchFamily="18" charset="0"/>
                <a:cs typeface="Times New Roman" panose="02020603050405020304" pitchFamily="18" charset="0"/>
              </a:rPr>
              <a:t>Converting a floating-point number to an integer truncates the decimal part. We can use the </a:t>
            </a:r>
            <a:r>
              <a:rPr lang="en-US" sz="2000" err="1">
                <a:latin typeface="Times New Roman" panose="02020603050405020304" pitchFamily="18" charset="0"/>
                <a:cs typeface="Times New Roman" panose="02020603050405020304" pitchFamily="18" charset="0"/>
              </a:rPr>
              <a:t>int</a:t>
            </a:r>
            <a:r>
              <a:rPr lang="en-US" sz="2000">
                <a:latin typeface="Times New Roman" panose="02020603050405020304" pitchFamily="18" charset="0"/>
                <a:cs typeface="Times New Roman" panose="02020603050405020304" pitchFamily="18" charset="0"/>
              </a:rPr>
              <a:t>() function.</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Code:</a:t>
            </a:r>
          </a:p>
          <a:p>
            <a:pPr algn="just"/>
            <a:r>
              <a:rPr lang="en-US" sz="2000" err="1">
                <a:latin typeface="Times New Roman" panose="02020603050405020304" pitchFamily="18" charset="0"/>
                <a:cs typeface="Times New Roman" panose="02020603050405020304" pitchFamily="18" charset="0"/>
              </a:rPr>
              <a:t>float_value</a:t>
            </a:r>
            <a:r>
              <a:rPr lang="en-US" sz="2000">
                <a:latin typeface="Times New Roman" panose="02020603050405020304" pitchFamily="18" charset="0"/>
                <a:cs typeface="Times New Roman" panose="02020603050405020304" pitchFamily="18" charset="0"/>
              </a:rPr>
              <a:t> = 3.14 </a:t>
            </a:r>
          </a:p>
          <a:p>
            <a:pPr algn="just"/>
            <a:r>
              <a:rPr lang="en-US" sz="2000" err="1">
                <a:latin typeface="Times New Roman" panose="02020603050405020304" pitchFamily="18" charset="0"/>
                <a:cs typeface="Times New Roman" panose="02020603050405020304" pitchFamily="18" charset="0"/>
              </a:rPr>
              <a:t>integer_value</a:t>
            </a:r>
            <a:r>
              <a:rPr lang="en-US" sz="2000">
                <a:latin typeface="Times New Roman" panose="02020603050405020304" pitchFamily="18" charset="0"/>
                <a:cs typeface="Times New Roman" panose="02020603050405020304" pitchFamily="18" charset="0"/>
              </a:rPr>
              <a:t> = </a:t>
            </a:r>
            <a:r>
              <a:rPr lang="en-US" sz="2000" err="1">
                <a:latin typeface="Times New Roman" panose="02020603050405020304" pitchFamily="18" charset="0"/>
                <a:cs typeface="Times New Roman" panose="02020603050405020304" pitchFamily="18" charset="0"/>
              </a:rPr>
              <a:t>int</a:t>
            </a:r>
            <a:r>
              <a:rPr lang="en-US" sz="2000">
                <a:latin typeface="Times New Roman" panose="02020603050405020304" pitchFamily="18" charset="0"/>
                <a:cs typeface="Times New Roman" panose="02020603050405020304" pitchFamily="18" charset="0"/>
              </a:rPr>
              <a:t>(</a:t>
            </a:r>
            <a:r>
              <a:rPr lang="en-US" sz="2000" err="1">
                <a:latin typeface="Times New Roman" panose="02020603050405020304" pitchFamily="18" charset="0"/>
                <a:cs typeface="Times New Roman" panose="02020603050405020304" pitchFamily="18" charset="0"/>
              </a:rPr>
              <a:t>float_value</a:t>
            </a:r>
            <a:r>
              <a:rPr lang="en-US" sz="2000">
                <a:latin typeface="Times New Roman" panose="02020603050405020304" pitchFamily="18" charset="0"/>
                <a:cs typeface="Times New Roman" panose="02020603050405020304" pitchFamily="18" charset="0"/>
              </a:rPr>
              <a:t>) </a:t>
            </a:r>
          </a:p>
          <a:p>
            <a:pPr algn="just"/>
            <a:r>
              <a:rPr lang="en-US" sz="2000">
                <a:latin typeface="Times New Roman" panose="02020603050405020304" pitchFamily="18" charset="0"/>
                <a:cs typeface="Times New Roman" panose="02020603050405020304" pitchFamily="18" charset="0"/>
              </a:rPr>
              <a:t>print(</a:t>
            </a:r>
            <a:r>
              <a:rPr lang="en-US" sz="2000" err="1">
                <a:latin typeface="Times New Roman" panose="02020603050405020304" pitchFamily="18" charset="0"/>
                <a:cs typeface="Times New Roman" panose="02020603050405020304" pitchFamily="18" charset="0"/>
              </a:rPr>
              <a:t>integer_value</a:t>
            </a:r>
            <a:r>
              <a:rPr lang="en-US" sz="2000">
                <a:latin typeface="Times New Roman" panose="02020603050405020304" pitchFamily="18" charset="0"/>
                <a:cs typeface="Times New Roman" panose="02020603050405020304" pitchFamily="18" charset="0"/>
              </a:rPr>
              <a:t>) </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29885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9069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931" y="119510"/>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Numeric Data Types Conversions</a:t>
            </a:r>
          </a:p>
        </p:txBody>
      </p:sp>
      <p:sp>
        <p:nvSpPr>
          <p:cNvPr id="4" name="Rectangle 3"/>
          <p:cNvSpPr/>
          <p:nvPr/>
        </p:nvSpPr>
        <p:spPr>
          <a:xfrm>
            <a:off x="98713" y="609600"/>
            <a:ext cx="8934450" cy="6170920"/>
          </a:xfrm>
          <a:prstGeom prst="rect">
            <a:avLst/>
          </a:prstGeom>
        </p:spPr>
        <p:txBody>
          <a:bodyPr wrap="square">
            <a:spAutoFit/>
          </a:bodyPr>
          <a:lstStyle/>
          <a:p>
            <a:pPr algn="just">
              <a:spcAft>
                <a:spcPts val="1200"/>
              </a:spcAft>
            </a:pPr>
            <a:r>
              <a:rPr lang="en-US" sz="2000" b="1">
                <a:latin typeface="Times New Roman" panose="02020603050405020304" pitchFamily="18" charset="0"/>
                <a:cs typeface="Times New Roman" panose="02020603050405020304" pitchFamily="18" charset="0"/>
              </a:rPr>
              <a:t>3. String to Integer or Float:</a:t>
            </a:r>
          </a:p>
          <a:p>
            <a:pPr algn="just"/>
            <a:r>
              <a:rPr lang="en-US" sz="2000">
                <a:latin typeface="Times New Roman" panose="02020603050405020304" pitchFamily="18" charset="0"/>
                <a:cs typeface="Times New Roman" panose="02020603050405020304" pitchFamily="18" charset="0"/>
              </a:rPr>
              <a:t>We can convert a string containing a numeric value to an integer or a float using </a:t>
            </a:r>
            <a:r>
              <a:rPr lang="en-US" sz="2000" err="1">
                <a:latin typeface="Times New Roman" panose="02020603050405020304" pitchFamily="18" charset="0"/>
                <a:cs typeface="Times New Roman" panose="02020603050405020304" pitchFamily="18" charset="0"/>
              </a:rPr>
              <a:t>int</a:t>
            </a:r>
            <a:r>
              <a:rPr lang="en-US" sz="2000">
                <a:latin typeface="Times New Roman" panose="02020603050405020304" pitchFamily="18" charset="0"/>
                <a:cs typeface="Times New Roman" panose="02020603050405020304" pitchFamily="18" charset="0"/>
              </a:rPr>
              <a:t>() or float().</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Code:</a:t>
            </a:r>
          </a:p>
          <a:p>
            <a:pPr algn="just"/>
            <a:r>
              <a:rPr lang="en-US" sz="2000" err="1">
                <a:latin typeface="Times New Roman" panose="02020603050405020304" pitchFamily="18" charset="0"/>
                <a:cs typeface="Times New Roman" panose="02020603050405020304" pitchFamily="18" charset="0"/>
              </a:rPr>
              <a:t>numeric_string</a:t>
            </a:r>
            <a:r>
              <a:rPr lang="en-US" sz="2000">
                <a:latin typeface="Times New Roman" panose="02020603050405020304" pitchFamily="18" charset="0"/>
                <a:cs typeface="Times New Roman" panose="02020603050405020304" pitchFamily="18" charset="0"/>
              </a:rPr>
              <a:t> = "123" </a:t>
            </a:r>
          </a:p>
          <a:p>
            <a:pPr algn="just"/>
            <a:r>
              <a:rPr lang="en-US" sz="2000" err="1">
                <a:latin typeface="Times New Roman" panose="02020603050405020304" pitchFamily="18" charset="0"/>
                <a:cs typeface="Times New Roman" panose="02020603050405020304" pitchFamily="18" charset="0"/>
              </a:rPr>
              <a:t>integer_value</a:t>
            </a:r>
            <a:r>
              <a:rPr lang="en-US" sz="2000">
                <a:latin typeface="Times New Roman" panose="02020603050405020304" pitchFamily="18" charset="0"/>
                <a:cs typeface="Times New Roman" panose="02020603050405020304" pitchFamily="18" charset="0"/>
              </a:rPr>
              <a:t> = </a:t>
            </a:r>
            <a:r>
              <a:rPr lang="en-US" sz="2000" err="1">
                <a:latin typeface="Times New Roman" panose="02020603050405020304" pitchFamily="18" charset="0"/>
                <a:cs typeface="Times New Roman" panose="02020603050405020304" pitchFamily="18" charset="0"/>
              </a:rPr>
              <a:t>int</a:t>
            </a:r>
            <a:r>
              <a:rPr lang="en-US" sz="2000">
                <a:latin typeface="Times New Roman" panose="02020603050405020304" pitchFamily="18" charset="0"/>
                <a:cs typeface="Times New Roman" panose="02020603050405020304" pitchFamily="18" charset="0"/>
              </a:rPr>
              <a:t>(</a:t>
            </a:r>
            <a:r>
              <a:rPr lang="en-US" sz="2000" err="1">
                <a:latin typeface="Times New Roman" panose="02020603050405020304" pitchFamily="18" charset="0"/>
                <a:cs typeface="Times New Roman" panose="02020603050405020304" pitchFamily="18" charset="0"/>
              </a:rPr>
              <a:t>numeric_string</a:t>
            </a:r>
            <a:r>
              <a:rPr lang="en-US" sz="2000">
                <a:latin typeface="Times New Roman" panose="02020603050405020304" pitchFamily="18" charset="0"/>
                <a:cs typeface="Times New Roman" panose="02020603050405020304" pitchFamily="18" charset="0"/>
              </a:rPr>
              <a:t>) </a:t>
            </a:r>
          </a:p>
          <a:p>
            <a:pPr algn="just"/>
            <a:r>
              <a:rPr lang="en-US" sz="2000" err="1">
                <a:latin typeface="Times New Roman" panose="02020603050405020304" pitchFamily="18" charset="0"/>
                <a:cs typeface="Times New Roman" panose="02020603050405020304" pitchFamily="18" charset="0"/>
              </a:rPr>
              <a:t>float_value</a:t>
            </a:r>
            <a:r>
              <a:rPr lang="en-US" sz="2000">
                <a:latin typeface="Times New Roman" panose="02020603050405020304" pitchFamily="18" charset="0"/>
                <a:cs typeface="Times New Roman" panose="02020603050405020304" pitchFamily="18" charset="0"/>
              </a:rPr>
              <a:t> = float(</a:t>
            </a:r>
            <a:r>
              <a:rPr lang="en-US" sz="2000" err="1">
                <a:latin typeface="Times New Roman" panose="02020603050405020304" pitchFamily="18" charset="0"/>
                <a:cs typeface="Times New Roman" panose="02020603050405020304" pitchFamily="18" charset="0"/>
              </a:rPr>
              <a:t>numeric_string</a:t>
            </a:r>
            <a:r>
              <a:rPr lang="en-US" sz="2000">
                <a:latin typeface="Times New Roman" panose="02020603050405020304" pitchFamily="18" charset="0"/>
                <a:cs typeface="Times New Roman" panose="02020603050405020304" pitchFamily="18" charset="0"/>
              </a:rPr>
              <a:t>) </a:t>
            </a:r>
          </a:p>
          <a:p>
            <a:pPr algn="just">
              <a:spcAft>
                <a:spcPts val="1200"/>
              </a:spcAft>
            </a:pPr>
            <a:r>
              <a:rPr lang="en-US" sz="2000">
                <a:latin typeface="Times New Roman" panose="02020603050405020304" pitchFamily="18" charset="0"/>
                <a:cs typeface="Times New Roman" panose="02020603050405020304" pitchFamily="18" charset="0"/>
              </a:rPr>
              <a:t>print(</a:t>
            </a:r>
            <a:r>
              <a:rPr lang="en-US" sz="2000" err="1">
                <a:latin typeface="Times New Roman" panose="02020603050405020304" pitchFamily="18" charset="0"/>
                <a:cs typeface="Times New Roman" panose="02020603050405020304" pitchFamily="18" charset="0"/>
              </a:rPr>
              <a:t>integer_value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float_value</a:t>
            </a:r>
            <a:r>
              <a:rPr lang="en-US" sz="2000">
                <a:latin typeface="Times New Roman" panose="02020603050405020304" pitchFamily="18" charset="0"/>
                <a:cs typeface="Times New Roman" panose="02020603050405020304" pitchFamily="18" charset="0"/>
              </a:rPr>
              <a:t>) </a:t>
            </a:r>
          </a:p>
          <a:p>
            <a:pPr algn="just">
              <a:spcAft>
                <a:spcPts val="1200"/>
              </a:spcAft>
            </a:pPr>
            <a:r>
              <a:rPr lang="en-US" sz="2000" b="1">
                <a:latin typeface="Times New Roman" panose="02020603050405020304" pitchFamily="18" charset="0"/>
                <a:cs typeface="Times New Roman" panose="02020603050405020304" pitchFamily="18" charset="0"/>
              </a:rPr>
              <a:t>4. Integer or Float to String:</a:t>
            </a:r>
          </a:p>
          <a:p>
            <a:pPr algn="just">
              <a:spcAft>
                <a:spcPts val="600"/>
              </a:spcAft>
            </a:pPr>
            <a:r>
              <a:rPr lang="en-US" sz="2000">
                <a:latin typeface="Times New Roman" panose="02020603050405020304" pitchFamily="18" charset="0"/>
                <a:cs typeface="Times New Roman" panose="02020603050405020304" pitchFamily="18" charset="0"/>
              </a:rPr>
              <a:t>Converting numeric values to strings is common, and you can use the </a:t>
            </a:r>
            <a:r>
              <a:rPr lang="en-US" sz="2000" err="1">
                <a:latin typeface="Times New Roman" panose="02020603050405020304" pitchFamily="18" charset="0"/>
                <a:cs typeface="Times New Roman" panose="02020603050405020304" pitchFamily="18" charset="0"/>
              </a:rPr>
              <a:t>str</a:t>
            </a:r>
            <a:r>
              <a:rPr lang="en-US" sz="2000">
                <a:latin typeface="Times New Roman" panose="02020603050405020304" pitchFamily="18" charset="0"/>
                <a:cs typeface="Times New Roman" panose="02020603050405020304" pitchFamily="18" charset="0"/>
              </a:rPr>
              <a:t>() function for this purpose.</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Code:</a:t>
            </a:r>
          </a:p>
          <a:p>
            <a:pPr algn="just"/>
            <a:r>
              <a:rPr lang="en-US" sz="2000" err="1">
                <a:latin typeface="Times New Roman" panose="02020603050405020304" pitchFamily="18" charset="0"/>
                <a:cs typeface="Times New Roman" panose="02020603050405020304" pitchFamily="18" charset="0"/>
              </a:rPr>
              <a:t>integer_value</a:t>
            </a:r>
            <a:r>
              <a:rPr lang="en-US" sz="2000">
                <a:latin typeface="Times New Roman" panose="02020603050405020304" pitchFamily="18" charset="0"/>
                <a:cs typeface="Times New Roman" panose="02020603050405020304" pitchFamily="18" charset="0"/>
              </a:rPr>
              <a:t> = 42 </a:t>
            </a:r>
          </a:p>
          <a:p>
            <a:pPr algn="just"/>
            <a:r>
              <a:rPr lang="en-US" sz="2000" err="1">
                <a:latin typeface="Times New Roman" panose="02020603050405020304" pitchFamily="18" charset="0"/>
                <a:cs typeface="Times New Roman" panose="02020603050405020304" pitchFamily="18" charset="0"/>
              </a:rPr>
              <a:t>float_value</a:t>
            </a:r>
            <a:r>
              <a:rPr lang="en-US" sz="2000">
                <a:latin typeface="Times New Roman" panose="02020603050405020304" pitchFamily="18" charset="0"/>
                <a:cs typeface="Times New Roman" panose="02020603050405020304" pitchFamily="18" charset="0"/>
              </a:rPr>
              <a:t> = 3.14 </a:t>
            </a:r>
          </a:p>
          <a:p>
            <a:pPr algn="just"/>
            <a:r>
              <a:rPr lang="en-US" sz="2000" err="1">
                <a:latin typeface="Times New Roman" panose="02020603050405020304" pitchFamily="18" charset="0"/>
                <a:cs typeface="Times New Roman" panose="02020603050405020304" pitchFamily="18" charset="0"/>
              </a:rPr>
              <a:t>integer_as_string</a:t>
            </a:r>
            <a:r>
              <a:rPr lang="en-US" sz="2000">
                <a:latin typeface="Times New Roman" panose="02020603050405020304" pitchFamily="18" charset="0"/>
                <a:cs typeface="Times New Roman" panose="02020603050405020304" pitchFamily="18" charset="0"/>
              </a:rPr>
              <a:t> = </a:t>
            </a:r>
            <a:r>
              <a:rPr lang="en-US" sz="2000" err="1">
                <a:latin typeface="Times New Roman" panose="02020603050405020304" pitchFamily="18" charset="0"/>
                <a:cs typeface="Times New Roman" panose="02020603050405020304" pitchFamily="18" charset="0"/>
              </a:rPr>
              <a:t>str</a:t>
            </a:r>
            <a:r>
              <a:rPr lang="en-US" sz="2000">
                <a:latin typeface="Times New Roman" panose="02020603050405020304" pitchFamily="18" charset="0"/>
                <a:cs typeface="Times New Roman" panose="02020603050405020304" pitchFamily="18" charset="0"/>
              </a:rPr>
              <a:t>(</a:t>
            </a:r>
            <a:r>
              <a:rPr lang="en-US" sz="2000" err="1">
                <a:latin typeface="Times New Roman" panose="02020603050405020304" pitchFamily="18" charset="0"/>
                <a:cs typeface="Times New Roman" panose="02020603050405020304" pitchFamily="18" charset="0"/>
              </a:rPr>
              <a:t>integer_value</a:t>
            </a:r>
            <a:r>
              <a:rPr lang="en-US" sz="2000">
                <a:latin typeface="Times New Roman" panose="02020603050405020304" pitchFamily="18" charset="0"/>
                <a:cs typeface="Times New Roman" panose="02020603050405020304" pitchFamily="18" charset="0"/>
              </a:rPr>
              <a:t>) </a:t>
            </a:r>
          </a:p>
          <a:p>
            <a:pPr algn="just"/>
            <a:r>
              <a:rPr lang="en-US" sz="2000" err="1">
                <a:latin typeface="Times New Roman" panose="02020603050405020304" pitchFamily="18" charset="0"/>
                <a:cs typeface="Times New Roman" panose="02020603050405020304" pitchFamily="18" charset="0"/>
              </a:rPr>
              <a:t>float_as_string</a:t>
            </a:r>
            <a:r>
              <a:rPr lang="en-US" sz="2000">
                <a:latin typeface="Times New Roman" panose="02020603050405020304" pitchFamily="18" charset="0"/>
                <a:cs typeface="Times New Roman" panose="02020603050405020304" pitchFamily="18" charset="0"/>
              </a:rPr>
              <a:t> = </a:t>
            </a:r>
            <a:r>
              <a:rPr lang="en-US" sz="2000" err="1">
                <a:latin typeface="Times New Roman" panose="02020603050405020304" pitchFamily="18" charset="0"/>
                <a:cs typeface="Times New Roman" panose="02020603050405020304" pitchFamily="18" charset="0"/>
              </a:rPr>
              <a:t>str</a:t>
            </a:r>
            <a:r>
              <a:rPr lang="en-US" sz="2000">
                <a:latin typeface="Times New Roman" panose="02020603050405020304" pitchFamily="18" charset="0"/>
                <a:cs typeface="Times New Roman" panose="02020603050405020304" pitchFamily="18" charset="0"/>
              </a:rPr>
              <a:t>(</a:t>
            </a:r>
            <a:r>
              <a:rPr lang="en-US" sz="2000" err="1">
                <a:latin typeface="Times New Roman" panose="02020603050405020304" pitchFamily="18" charset="0"/>
                <a:cs typeface="Times New Roman" panose="02020603050405020304" pitchFamily="18" charset="0"/>
              </a:rPr>
              <a:t>float_value</a:t>
            </a:r>
            <a:r>
              <a:rPr lang="en-US" sz="2000">
                <a:latin typeface="Times New Roman" panose="02020603050405020304" pitchFamily="18" charset="0"/>
                <a:cs typeface="Times New Roman" panose="02020603050405020304" pitchFamily="18" charset="0"/>
              </a:rPr>
              <a:t>) </a:t>
            </a:r>
          </a:p>
          <a:p>
            <a:pPr algn="just"/>
            <a:r>
              <a:rPr lang="en-US" sz="2000">
                <a:latin typeface="Times New Roman" panose="02020603050405020304" pitchFamily="18" charset="0"/>
                <a:cs typeface="Times New Roman" panose="02020603050405020304" pitchFamily="18" charset="0"/>
              </a:rPr>
              <a:t>print(</a:t>
            </a:r>
            <a:r>
              <a:rPr lang="en-US" sz="2000" err="1">
                <a:latin typeface="Times New Roman" panose="02020603050405020304" pitchFamily="18" charset="0"/>
                <a:cs typeface="Times New Roman" panose="02020603050405020304" pitchFamily="18" charset="0"/>
              </a:rPr>
              <a:t>integer_as_string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float_as_string</a:t>
            </a:r>
            <a:r>
              <a:rPr lang="en-US" sz="2000">
                <a:latin typeface="Times New Roman" panose="02020603050405020304" pitchFamily="18" charset="0"/>
                <a:cs typeface="Times New Roman" panose="02020603050405020304" pitchFamily="18" charset="0"/>
              </a:rPr>
              <a:t>) </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835108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9069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931" y="119510"/>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Numeric Data Types Conversions</a:t>
            </a:r>
          </a:p>
        </p:txBody>
      </p:sp>
      <p:sp>
        <p:nvSpPr>
          <p:cNvPr id="4" name="Rectangle 3"/>
          <p:cNvSpPr/>
          <p:nvPr/>
        </p:nvSpPr>
        <p:spPr>
          <a:xfrm>
            <a:off x="98713" y="609600"/>
            <a:ext cx="8934450" cy="5478423"/>
          </a:xfrm>
          <a:prstGeom prst="rect">
            <a:avLst/>
          </a:prstGeom>
        </p:spPr>
        <p:txBody>
          <a:bodyPr wrap="square">
            <a:spAutoFit/>
          </a:bodyPr>
          <a:lstStyle/>
          <a:p>
            <a:pPr algn="just">
              <a:spcAft>
                <a:spcPts val="1200"/>
              </a:spcAft>
            </a:pPr>
            <a:r>
              <a:rPr lang="en-US" sz="2000" b="1">
                <a:latin typeface="Times New Roman" panose="02020603050405020304" pitchFamily="18" charset="0"/>
                <a:cs typeface="Times New Roman" panose="02020603050405020304" pitchFamily="18" charset="0"/>
              </a:rPr>
              <a:t>5. Rounding Floating-Point Numbers:</a:t>
            </a:r>
          </a:p>
          <a:p>
            <a:pPr algn="just"/>
            <a:r>
              <a:rPr lang="en-US" sz="2000">
                <a:latin typeface="Times New Roman" panose="02020603050405020304" pitchFamily="18" charset="0"/>
                <a:cs typeface="Times New Roman" panose="02020603050405020304" pitchFamily="18" charset="0"/>
              </a:rPr>
              <a:t>If we need to round a floating-point number to a certain number of decimal places, you can use the round() function.</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Code:</a:t>
            </a:r>
          </a:p>
          <a:p>
            <a:pPr algn="just"/>
            <a:r>
              <a:rPr lang="en-US" sz="2000">
                <a:latin typeface="Times New Roman" panose="02020603050405020304" pitchFamily="18" charset="0"/>
                <a:cs typeface="Times New Roman" panose="02020603050405020304" pitchFamily="18" charset="0"/>
              </a:rPr>
              <a:t>pi = 3.14159265359 </a:t>
            </a:r>
          </a:p>
          <a:p>
            <a:pPr algn="just"/>
            <a:r>
              <a:rPr lang="en-US" sz="2000" err="1">
                <a:latin typeface="Times New Roman" panose="02020603050405020304" pitchFamily="18" charset="0"/>
                <a:cs typeface="Times New Roman" panose="02020603050405020304" pitchFamily="18" charset="0"/>
              </a:rPr>
              <a:t>rounded_pi</a:t>
            </a:r>
            <a:r>
              <a:rPr lang="en-US" sz="2000">
                <a:latin typeface="Times New Roman" panose="02020603050405020304" pitchFamily="18" charset="0"/>
                <a:cs typeface="Times New Roman" panose="02020603050405020304" pitchFamily="18" charset="0"/>
              </a:rPr>
              <a:t> = round(pi, 2) </a:t>
            </a:r>
          </a:p>
          <a:p>
            <a:pPr algn="just"/>
            <a:r>
              <a:rPr lang="en-US" sz="2000">
                <a:latin typeface="Times New Roman" panose="02020603050405020304" pitchFamily="18" charset="0"/>
                <a:cs typeface="Times New Roman" panose="02020603050405020304" pitchFamily="18" charset="0"/>
              </a:rPr>
              <a:t># Rounds to 2 decimal places print(</a:t>
            </a:r>
            <a:r>
              <a:rPr lang="en-US" sz="2000" err="1">
                <a:latin typeface="Times New Roman" panose="02020603050405020304" pitchFamily="18" charset="0"/>
                <a:cs typeface="Times New Roman" panose="02020603050405020304" pitchFamily="18" charset="0"/>
              </a:rPr>
              <a:t>rounded_pi</a:t>
            </a:r>
            <a:r>
              <a:rPr lang="en-US" sz="2000">
                <a:latin typeface="Times New Roman" panose="02020603050405020304" pitchFamily="18" charset="0"/>
                <a:cs typeface="Times New Roman" panose="02020603050405020304" pitchFamily="18" charset="0"/>
              </a:rPr>
              <a:t>) </a:t>
            </a:r>
          </a:p>
          <a:p>
            <a:pPr algn="just">
              <a:spcBef>
                <a:spcPts val="1200"/>
              </a:spcBef>
              <a:spcAft>
                <a:spcPts val="1200"/>
              </a:spcAft>
            </a:pPr>
            <a:r>
              <a:rPr lang="en-US" sz="2000" b="1">
                <a:latin typeface="Times New Roman" panose="02020603050405020304" pitchFamily="18" charset="0"/>
                <a:cs typeface="Times New Roman" panose="02020603050405020304" pitchFamily="18" charset="0"/>
              </a:rPr>
              <a:t>6. Complex Numbers:</a:t>
            </a:r>
          </a:p>
          <a:p>
            <a:pPr algn="just"/>
            <a:r>
              <a:rPr lang="en-US" sz="2000">
                <a:latin typeface="Times New Roman" panose="02020603050405020304" pitchFamily="18" charset="0"/>
                <a:cs typeface="Times New Roman" panose="02020603050405020304" pitchFamily="18" charset="0"/>
              </a:rPr>
              <a:t>Python supports complex numbers, and you can create them using the complex() function.</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Code:</a:t>
            </a:r>
          </a:p>
          <a:p>
            <a:pPr algn="just"/>
            <a:r>
              <a:rPr lang="en-US" sz="2000" err="1">
                <a:latin typeface="Times New Roman" panose="02020603050405020304" pitchFamily="18" charset="0"/>
                <a:cs typeface="Times New Roman" panose="02020603050405020304" pitchFamily="18" charset="0"/>
              </a:rPr>
              <a:t>real_part</a:t>
            </a:r>
            <a:r>
              <a:rPr lang="en-US" sz="2000">
                <a:latin typeface="Times New Roman" panose="02020603050405020304" pitchFamily="18" charset="0"/>
                <a:cs typeface="Times New Roman" panose="02020603050405020304" pitchFamily="18" charset="0"/>
              </a:rPr>
              <a:t> = 2 </a:t>
            </a:r>
          </a:p>
          <a:p>
            <a:pPr algn="just"/>
            <a:r>
              <a:rPr lang="en-US" sz="2000" err="1">
                <a:latin typeface="Times New Roman" panose="02020603050405020304" pitchFamily="18" charset="0"/>
                <a:cs typeface="Times New Roman" panose="02020603050405020304" pitchFamily="18" charset="0"/>
              </a:rPr>
              <a:t>imaginary_part</a:t>
            </a:r>
            <a:r>
              <a:rPr lang="en-US" sz="2000">
                <a:latin typeface="Times New Roman" panose="02020603050405020304" pitchFamily="18" charset="0"/>
                <a:cs typeface="Times New Roman" panose="02020603050405020304" pitchFamily="18" charset="0"/>
              </a:rPr>
              <a:t> = 3 </a:t>
            </a:r>
          </a:p>
          <a:p>
            <a:pPr algn="just"/>
            <a:r>
              <a:rPr lang="en-US" sz="2000" err="1">
                <a:latin typeface="Times New Roman" panose="02020603050405020304" pitchFamily="18" charset="0"/>
                <a:cs typeface="Times New Roman" panose="02020603050405020304" pitchFamily="18" charset="0"/>
              </a:rPr>
              <a:t>complex_number</a:t>
            </a:r>
            <a:r>
              <a:rPr lang="en-US" sz="2000">
                <a:latin typeface="Times New Roman" panose="02020603050405020304" pitchFamily="18" charset="0"/>
                <a:cs typeface="Times New Roman" panose="02020603050405020304" pitchFamily="18" charset="0"/>
              </a:rPr>
              <a:t> = complex(</a:t>
            </a:r>
            <a:r>
              <a:rPr lang="en-US" sz="2000" err="1">
                <a:latin typeface="Times New Roman" panose="02020603050405020304" pitchFamily="18" charset="0"/>
                <a:cs typeface="Times New Roman" panose="02020603050405020304" pitchFamily="18" charset="0"/>
              </a:rPr>
              <a:t>real_part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imaginary_part</a:t>
            </a:r>
            <a:r>
              <a:rPr lang="en-US" sz="2000">
                <a:latin typeface="Times New Roman" panose="02020603050405020304" pitchFamily="18" charset="0"/>
                <a:cs typeface="Times New Roman" panose="02020603050405020304" pitchFamily="18" charset="0"/>
              </a:rPr>
              <a:t>) </a:t>
            </a:r>
          </a:p>
          <a:p>
            <a:pPr algn="just"/>
            <a:r>
              <a:rPr lang="en-US" sz="2000">
                <a:latin typeface="Times New Roman" panose="02020603050405020304" pitchFamily="18" charset="0"/>
                <a:cs typeface="Times New Roman" panose="02020603050405020304" pitchFamily="18" charset="0"/>
              </a:rPr>
              <a:t>print(</a:t>
            </a:r>
            <a:r>
              <a:rPr lang="en-US" sz="2000" err="1">
                <a:latin typeface="Times New Roman" panose="02020603050405020304" pitchFamily="18" charset="0"/>
                <a:cs typeface="Times New Roman" panose="02020603050405020304" pitchFamily="18" charset="0"/>
              </a:rPr>
              <a:t>complex_number</a:t>
            </a:r>
            <a:r>
              <a:rPr lang="en-US" sz="2000">
                <a:latin typeface="Times New Roman" panose="02020603050405020304" pitchFamily="18" charset="0"/>
                <a:cs typeface="Times New Roman" panose="02020603050405020304" pitchFamily="18" charset="0"/>
              </a:rPr>
              <a:t>) </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605410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9069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931" y="119510"/>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Numeric Data Types Conversions</a:t>
            </a:r>
          </a:p>
        </p:txBody>
      </p:sp>
      <p:sp>
        <p:nvSpPr>
          <p:cNvPr id="4" name="Rectangle 3"/>
          <p:cNvSpPr/>
          <p:nvPr/>
        </p:nvSpPr>
        <p:spPr>
          <a:xfrm>
            <a:off x="98713" y="609600"/>
            <a:ext cx="8934450" cy="4708981"/>
          </a:xfrm>
          <a:prstGeom prst="rect">
            <a:avLst/>
          </a:prstGeom>
        </p:spPr>
        <p:txBody>
          <a:bodyPr wrap="square">
            <a:spAutoFit/>
          </a:bodyPr>
          <a:lstStyle/>
          <a:p>
            <a:pPr algn="just">
              <a:spcAft>
                <a:spcPts val="1200"/>
              </a:spcAft>
            </a:pPr>
            <a:r>
              <a:rPr lang="en-US" sz="2000" b="1" dirty="0">
                <a:latin typeface="Times New Roman" panose="02020603050405020304" pitchFamily="18" charset="0"/>
                <a:cs typeface="Times New Roman" panose="02020603050405020304" pitchFamily="18" charset="0"/>
              </a:rPr>
              <a:t>7. Binary, Octal, and Hexadecimal Conversions:</a:t>
            </a:r>
          </a:p>
          <a:p>
            <a:pPr algn="just"/>
            <a:r>
              <a:rPr lang="en-US" sz="2000" dirty="0">
                <a:latin typeface="Times New Roman" panose="02020603050405020304" pitchFamily="18" charset="0"/>
                <a:cs typeface="Times New Roman" panose="02020603050405020304" pitchFamily="18" charset="0"/>
              </a:rPr>
              <a:t>We can convert numbers to binary, octal, and hexadecimal representations using built-in functions like bin(), oct(), and hex().</a:t>
            </a:r>
          </a:p>
          <a:p>
            <a:pPr algn="just">
              <a:spcBef>
                <a:spcPts val="600"/>
              </a:spcBef>
              <a:spcAft>
                <a:spcPts val="600"/>
              </a:spcAft>
            </a:pPr>
            <a:r>
              <a:rPr lang="en-US" sz="2000" b="1" dirty="0">
                <a:latin typeface="Times New Roman" panose="02020603050405020304" pitchFamily="18" charset="0"/>
                <a:cs typeface="Times New Roman" panose="02020603050405020304" pitchFamily="18" charset="0"/>
              </a:rPr>
              <a:t>Code:</a:t>
            </a:r>
          </a:p>
          <a:p>
            <a:pPr algn="just"/>
            <a:r>
              <a:rPr lang="en-US" sz="2000" dirty="0" err="1">
                <a:latin typeface="Times New Roman" panose="02020603050405020304" pitchFamily="18" charset="0"/>
                <a:cs typeface="Times New Roman" panose="02020603050405020304" pitchFamily="18" charset="0"/>
              </a:rPr>
              <a:t>decimal_number</a:t>
            </a:r>
            <a:r>
              <a:rPr lang="en-US" sz="2000" dirty="0">
                <a:latin typeface="Times New Roman" panose="02020603050405020304" pitchFamily="18" charset="0"/>
                <a:cs typeface="Times New Roman" panose="02020603050405020304" pitchFamily="18" charset="0"/>
              </a:rPr>
              <a:t> = 42 </a:t>
            </a:r>
          </a:p>
          <a:p>
            <a:pPr algn="just"/>
            <a:r>
              <a:rPr lang="en-US" sz="2000" dirty="0" err="1">
                <a:latin typeface="Times New Roman" panose="02020603050405020304" pitchFamily="18" charset="0"/>
                <a:cs typeface="Times New Roman" panose="02020603050405020304" pitchFamily="18" charset="0"/>
              </a:rPr>
              <a:t>binary_representation</a:t>
            </a:r>
            <a:r>
              <a:rPr lang="en-US" sz="2000" dirty="0">
                <a:latin typeface="Times New Roman" panose="02020603050405020304" pitchFamily="18" charset="0"/>
                <a:cs typeface="Times New Roman" panose="02020603050405020304" pitchFamily="18" charset="0"/>
              </a:rPr>
              <a:t> = bin(</a:t>
            </a:r>
            <a:r>
              <a:rPr lang="en-US" sz="2000" dirty="0" err="1">
                <a:latin typeface="Times New Roman" panose="02020603050405020304" pitchFamily="18" charset="0"/>
                <a:cs typeface="Times New Roman" panose="02020603050405020304" pitchFamily="18" charset="0"/>
              </a:rPr>
              <a:t>decimal_number</a:t>
            </a:r>
            <a:r>
              <a:rPr lang="en-US" sz="2000" dirty="0">
                <a:latin typeface="Times New Roman" panose="02020603050405020304" pitchFamily="18" charset="0"/>
                <a:cs typeface="Times New Roman" panose="02020603050405020304" pitchFamily="18" charset="0"/>
              </a:rPr>
              <a:t>) </a:t>
            </a:r>
          </a:p>
          <a:p>
            <a:pPr algn="just"/>
            <a:r>
              <a:rPr lang="en-US" sz="2000" dirty="0" err="1">
                <a:latin typeface="Times New Roman" panose="02020603050405020304" pitchFamily="18" charset="0"/>
                <a:cs typeface="Times New Roman" panose="02020603050405020304" pitchFamily="18" charset="0"/>
              </a:rPr>
              <a:t>octal_representation</a:t>
            </a:r>
            <a:r>
              <a:rPr lang="en-US" sz="2000" dirty="0">
                <a:latin typeface="Times New Roman" panose="02020603050405020304" pitchFamily="18" charset="0"/>
                <a:cs typeface="Times New Roman" panose="02020603050405020304" pitchFamily="18" charset="0"/>
              </a:rPr>
              <a:t> = oct(</a:t>
            </a:r>
            <a:r>
              <a:rPr lang="en-US" sz="2000" dirty="0" err="1">
                <a:latin typeface="Times New Roman" panose="02020603050405020304" pitchFamily="18" charset="0"/>
                <a:cs typeface="Times New Roman" panose="02020603050405020304" pitchFamily="18" charset="0"/>
              </a:rPr>
              <a:t>decimal_number</a:t>
            </a:r>
            <a:r>
              <a:rPr lang="en-US" sz="2000" dirty="0">
                <a:latin typeface="Times New Roman" panose="02020603050405020304" pitchFamily="18" charset="0"/>
                <a:cs typeface="Times New Roman" panose="02020603050405020304" pitchFamily="18" charset="0"/>
              </a:rPr>
              <a:t>) </a:t>
            </a:r>
          </a:p>
          <a:p>
            <a:pPr algn="just"/>
            <a:r>
              <a:rPr lang="en-US" sz="2000" dirty="0" err="1">
                <a:latin typeface="Times New Roman" panose="02020603050405020304" pitchFamily="18" charset="0"/>
                <a:cs typeface="Times New Roman" panose="02020603050405020304" pitchFamily="18" charset="0"/>
              </a:rPr>
              <a:t>hexadecimal_representation</a:t>
            </a:r>
            <a:r>
              <a:rPr lang="en-US" sz="2000" dirty="0">
                <a:latin typeface="Times New Roman" panose="02020603050405020304" pitchFamily="18" charset="0"/>
                <a:cs typeface="Times New Roman" panose="02020603050405020304" pitchFamily="18" charset="0"/>
              </a:rPr>
              <a:t> = hex(</a:t>
            </a:r>
            <a:r>
              <a:rPr lang="en-US" sz="2000" dirty="0" err="1">
                <a:latin typeface="Times New Roman" panose="02020603050405020304" pitchFamily="18" charset="0"/>
                <a:cs typeface="Times New Roman" panose="02020603050405020304" pitchFamily="18" charset="0"/>
              </a:rPr>
              <a:t>decimal_number</a:t>
            </a:r>
            <a:r>
              <a:rPr lang="en-US" sz="2000" dirty="0">
                <a:latin typeface="Times New Roman" panose="02020603050405020304" pitchFamily="18" charset="0"/>
                <a:cs typeface="Times New Roman" panose="02020603050405020304" pitchFamily="18" charset="0"/>
              </a:rPr>
              <a:t>) </a:t>
            </a:r>
          </a:p>
          <a:p>
            <a:pPr algn="just">
              <a:spcAft>
                <a:spcPts val="1200"/>
              </a:spcAft>
            </a:pPr>
            <a:r>
              <a:rPr lang="en-US" sz="2000" dirty="0">
                <a:latin typeface="Times New Roman" panose="02020603050405020304" pitchFamily="18" charset="0"/>
                <a:cs typeface="Times New Roman" panose="02020603050405020304" pitchFamily="18" charset="0"/>
              </a:rPr>
              <a:t>print(</a:t>
            </a:r>
            <a:r>
              <a:rPr lang="en-US" sz="2000" dirty="0" err="1">
                <a:latin typeface="Times New Roman" panose="02020603050405020304" pitchFamily="18" charset="0"/>
                <a:cs typeface="Times New Roman" panose="02020603050405020304" pitchFamily="18" charset="0"/>
              </a:rPr>
              <a:t>binary_representation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octal_representation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hexadecimal_representation</a:t>
            </a:r>
            <a:r>
              <a:rPr lang="en-US" sz="2000" dirty="0">
                <a:latin typeface="Times New Roman" panose="02020603050405020304" pitchFamily="18" charset="0"/>
                <a:cs typeface="Times New Roman" panose="02020603050405020304" pitchFamily="18" charset="0"/>
              </a:rPr>
              <a:t>) </a:t>
            </a:r>
          </a:p>
          <a:p>
            <a:pPr algn="just">
              <a:spcAft>
                <a:spcPts val="1200"/>
              </a:spcAft>
            </a:pPr>
            <a:r>
              <a:rPr lang="en-US" sz="2000" b="1" dirty="0">
                <a:latin typeface="Times New Roman" panose="02020603050405020304" pitchFamily="18" charset="0"/>
                <a:cs typeface="Times New Roman" panose="02020603050405020304" pitchFamily="18" charset="0"/>
              </a:rPr>
              <a:t>8. Handling Errors in Conversions:</a:t>
            </a:r>
          </a:p>
          <a:p>
            <a:pPr algn="just"/>
            <a:r>
              <a:rPr lang="en-US" sz="2000" dirty="0">
                <a:latin typeface="Times New Roman" panose="02020603050405020304" pitchFamily="18" charset="0"/>
                <a:cs typeface="Times New Roman" panose="02020603050405020304" pitchFamily="18" charset="0"/>
              </a:rPr>
              <a:t>When converting a string to a numeric type, it's essential to handle cases where the string might not represent a valid number. Using try and except blocks can help in this regard.</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867076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9069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931" y="119510"/>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Numeric Data Types Conversions</a:t>
            </a:r>
          </a:p>
        </p:txBody>
      </p:sp>
      <p:sp>
        <p:nvSpPr>
          <p:cNvPr id="4" name="Rectangle 3"/>
          <p:cNvSpPr/>
          <p:nvPr/>
        </p:nvSpPr>
        <p:spPr>
          <a:xfrm>
            <a:off x="98713" y="609600"/>
            <a:ext cx="8934450" cy="3862596"/>
          </a:xfrm>
          <a:prstGeom prst="rect">
            <a:avLst/>
          </a:prstGeom>
        </p:spPr>
        <p:txBody>
          <a:bodyPr wrap="square">
            <a:spAutoFit/>
          </a:bodyPr>
          <a:lstStyle/>
          <a:p>
            <a:pPr algn="just">
              <a:spcAft>
                <a:spcPts val="600"/>
              </a:spcAft>
            </a:pPr>
            <a:r>
              <a:rPr lang="en-US" sz="2000" b="1" dirty="0">
                <a:latin typeface="Times New Roman" panose="02020603050405020304" pitchFamily="18" charset="0"/>
                <a:cs typeface="Times New Roman" panose="02020603050405020304" pitchFamily="18" charset="0"/>
              </a:rPr>
              <a:t>Code:</a:t>
            </a:r>
          </a:p>
          <a:p>
            <a:pPr algn="just"/>
            <a:r>
              <a:rPr lang="en-US" sz="2000" dirty="0" err="1">
                <a:latin typeface="Times New Roman" panose="02020603050405020304" pitchFamily="18" charset="0"/>
                <a:cs typeface="Times New Roman" panose="02020603050405020304" pitchFamily="18" charset="0"/>
              </a:rPr>
              <a:t>numeric_string</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abc</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try: </a:t>
            </a:r>
          </a:p>
          <a:p>
            <a:pPr algn="just"/>
            <a:r>
              <a:rPr lang="en-US" sz="2000" dirty="0" err="1">
                <a:latin typeface="Times New Roman" panose="02020603050405020304" pitchFamily="18" charset="0"/>
                <a:cs typeface="Times New Roman" panose="02020603050405020304" pitchFamily="18" charset="0"/>
              </a:rPr>
              <a:t>integer_value</a:t>
            </a:r>
            <a:r>
              <a:rPr lang="en-US" sz="2000" dirty="0">
                <a:latin typeface="Times New Roman" panose="02020603050405020304" pitchFamily="18" charset="0"/>
                <a:cs typeface="Times New Roman" panose="02020603050405020304" pitchFamily="18" charset="0"/>
              </a:rPr>
              <a:t> = int(</a:t>
            </a:r>
            <a:r>
              <a:rPr lang="en-US" sz="2000" dirty="0" err="1">
                <a:latin typeface="Times New Roman" panose="02020603050405020304" pitchFamily="18" charset="0"/>
                <a:cs typeface="Times New Roman" panose="02020603050405020304" pitchFamily="18" charset="0"/>
              </a:rPr>
              <a:t>numeric_string</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print(</a:t>
            </a:r>
            <a:r>
              <a:rPr lang="en-US" sz="2000" dirty="0" err="1">
                <a:latin typeface="Times New Roman" panose="02020603050405020304" pitchFamily="18" charset="0"/>
                <a:cs typeface="Times New Roman" panose="02020603050405020304" pitchFamily="18" charset="0"/>
              </a:rPr>
              <a:t>integer_value</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except </a:t>
            </a:r>
          </a:p>
          <a:p>
            <a:pPr algn="just"/>
            <a:r>
              <a:rPr lang="en-US" sz="2000" dirty="0" err="1">
                <a:latin typeface="Times New Roman" panose="02020603050405020304" pitchFamily="18" charset="0"/>
                <a:cs typeface="Times New Roman" panose="02020603050405020304" pitchFamily="18" charset="0"/>
              </a:rPr>
              <a:t>ValueError</a:t>
            </a:r>
            <a:r>
              <a:rPr lang="en-US" sz="2000" dirty="0">
                <a:latin typeface="Times New Roman" panose="02020603050405020304" pitchFamily="18" charset="0"/>
                <a:cs typeface="Times New Roman" panose="02020603050405020304" pitchFamily="18" charset="0"/>
              </a:rPr>
              <a:t>: print("Invalid numeric string")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These conversions are commonly used in Python programs, especially when dealing with user input or when manipulating numeric data in various ways. Understanding how to convert between different numeric types is a fundamental aspect of working with Python.</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836345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498048"/>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3295" y="36383"/>
            <a:ext cx="6295160" cy="461665"/>
          </a:xfrm>
          <a:prstGeom prst="rect">
            <a:avLst/>
          </a:prstGeom>
          <a:noFill/>
        </p:spPr>
        <p:txBody>
          <a:bodyPr wrap="square" rtlCol="0">
            <a:spAutoFit/>
          </a:bodyPr>
          <a:lstStyle/>
          <a:p>
            <a:r>
              <a:rPr lang="en-US" sz="2400" b="1">
                <a:solidFill>
                  <a:srgbClr val="000000"/>
                </a:solidFill>
                <a:latin typeface="Times New Roman" panose="02020603050405020304" pitchFamily="18" charset="0"/>
                <a:cs typeface="Times New Roman" panose="02020603050405020304" pitchFamily="18" charset="0"/>
              </a:rPr>
              <a:t>Simple Input and Output</a:t>
            </a:r>
            <a:endParaRPr lang="en-US" sz="2400" b="1">
              <a:latin typeface="Times New Roman" panose="02020603050405020304" pitchFamily="18" charset="0"/>
              <a:cs typeface="Times New Roman" panose="02020603050405020304" pitchFamily="18" charset="0"/>
            </a:endParaRPr>
          </a:p>
        </p:txBody>
      </p:sp>
      <p:sp>
        <p:nvSpPr>
          <p:cNvPr id="4" name="Rectangle 3"/>
          <p:cNvSpPr/>
          <p:nvPr/>
        </p:nvSpPr>
        <p:spPr>
          <a:xfrm>
            <a:off x="98712" y="525757"/>
            <a:ext cx="9045287" cy="6401753"/>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In Python, simple input and output operations are achieved using the input() function for user input and the print() function for displaying output. Here's a basic example:</a:t>
            </a:r>
          </a:p>
          <a:p>
            <a:pPr algn="just">
              <a:spcBef>
                <a:spcPts val="1200"/>
              </a:spcBef>
              <a:spcAft>
                <a:spcPts val="1200"/>
              </a:spcAft>
            </a:pPr>
            <a:r>
              <a:rPr lang="en-US" sz="2000" b="1" dirty="0">
                <a:latin typeface="Times New Roman" panose="02020603050405020304" pitchFamily="18" charset="0"/>
                <a:cs typeface="Times New Roman" panose="02020603050405020304" pitchFamily="18" charset="0"/>
              </a:rPr>
              <a:t>Input:</a:t>
            </a:r>
          </a:p>
          <a:p>
            <a:pPr algn="just"/>
            <a:r>
              <a:rPr lang="en-US" sz="2000" dirty="0">
                <a:latin typeface="Times New Roman" panose="02020603050405020304" pitchFamily="18" charset="0"/>
                <a:cs typeface="Times New Roman" panose="02020603050405020304" pitchFamily="18" charset="0"/>
              </a:rPr>
              <a:t>The input() function is used to take user input. It reads a line of text from the user and returns it as a string.</a:t>
            </a:r>
          </a:p>
          <a:p>
            <a:pPr algn="just">
              <a:spcBef>
                <a:spcPts val="600"/>
              </a:spcBef>
              <a:spcAft>
                <a:spcPts val="600"/>
              </a:spcAft>
            </a:pPr>
            <a:r>
              <a:rPr lang="en-US" sz="2000" b="1" dirty="0">
                <a:latin typeface="Times New Roman" panose="02020603050405020304" pitchFamily="18" charset="0"/>
                <a:cs typeface="Times New Roman" panose="02020603050405020304" pitchFamily="18" charset="0"/>
              </a:rPr>
              <a:t>Code:</a:t>
            </a:r>
          </a:p>
          <a:p>
            <a:pPr algn="just"/>
            <a:r>
              <a:rPr lang="en-US" sz="2000" dirty="0">
                <a:latin typeface="Times New Roman" panose="02020603050405020304" pitchFamily="18" charset="0"/>
                <a:cs typeface="Times New Roman" panose="02020603050405020304" pitchFamily="18" charset="0"/>
              </a:rPr>
              <a:t># Taking user input name = input("Enter your name: ") </a:t>
            </a:r>
          </a:p>
          <a:p>
            <a:pPr algn="just"/>
            <a:r>
              <a:rPr lang="en-US" sz="2000" dirty="0">
                <a:latin typeface="Times New Roman" panose="02020603050405020304" pitchFamily="18" charset="0"/>
                <a:cs typeface="Times New Roman" panose="02020603050405020304" pitchFamily="18" charset="0"/>
              </a:rPr>
              <a:t>age = input("Enter your age: ")</a:t>
            </a:r>
          </a:p>
          <a:p>
            <a:pPr algn="just"/>
            <a:r>
              <a:rPr lang="en-US" sz="2000" dirty="0">
                <a:latin typeface="Times New Roman" panose="02020603050405020304" pitchFamily="18" charset="0"/>
                <a:cs typeface="Times New Roman" panose="02020603050405020304" pitchFamily="18" charset="0"/>
              </a:rPr>
              <a:t># Note: input() returns a string, so if age is expected to be an integer, conversion is needed age = int(age) </a:t>
            </a:r>
          </a:p>
          <a:p>
            <a:pPr algn="just"/>
            <a:r>
              <a:rPr lang="en-US" sz="2000" dirty="0">
                <a:latin typeface="Times New Roman" panose="02020603050405020304" pitchFamily="18" charset="0"/>
                <a:cs typeface="Times New Roman" panose="02020603050405020304" pitchFamily="18" charset="0"/>
              </a:rPr>
              <a:t>print("Hello, {}! You are {} years </a:t>
            </a:r>
            <a:r>
              <a:rPr lang="en-US" sz="2000" dirty="0" err="1">
                <a:latin typeface="Times New Roman" panose="02020603050405020304" pitchFamily="18" charset="0"/>
                <a:cs typeface="Times New Roman" panose="02020603050405020304" pitchFamily="18" charset="0"/>
              </a:rPr>
              <a:t>old.".format</a:t>
            </a:r>
            <a:r>
              <a:rPr lang="en-US" sz="2000" dirty="0">
                <a:latin typeface="Times New Roman" panose="02020603050405020304" pitchFamily="18" charset="0"/>
                <a:cs typeface="Times New Roman" panose="02020603050405020304" pitchFamily="18" charset="0"/>
              </a:rPr>
              <a:t>(name, age)) </a:t>
            </a:r>
          </a:p>
          <a:p>
            <a:pPr algn="just">
              <a:spcBef>
                <a:spcPts val="600"/>
              </a:spcBef>
              <a:spcAft>
                <a:spcPts val="600"/>
              </a:spcAft>
            </a:pPr>
            <a:r>
              <a:rPr lang="en-US" sz="2000" b="1" dirty="0">
                <a:latin typeface="Times New Roman" panose="02020603050405020304" pitchFamily="18" charset="0"/>
                <a:cs typeface="Times New Roman" panose="02020603050405020304" pitchFamily="18" charset="0"/>
              </a:rPr>
              <a:t>Output:</a:t>
            </a:r>
          </a:p>
          <a:p>
            <a:pPr algn="just"/>
            <a:r>
              <a:rPr lang="en-US" sz="2000" dirty="0">
                <a:latin typeface="Times New Roman" panose="02020603050405020304" pitchFamily="18" charset="0"/>
                <a:cs typeface="Times New Roman" panose="02020603050405020304" pitchFamily="18" charset="0"/>
              </a:rPr>
              <a:t>The print() function is used to display output. You can print variables, strings, and the results of expressions.</a:t>
            </a:r>
          </a:p>
          <a:p>
            <a:pPr algn="just">
              <a:spcBef>
                <a:spcPts val="600"/>
              </a:spcBef>
              <a:spcAft>
                <a:spcPts val="600"/>
              </a:spcAft>
            </a:pPr>
            <a:r>
              <a:rPr lang="en-US" sz="2000" b="1" dirty="0">
                <a:latin typeface="Times New Roman" panose="02020603050405020304" pitchFamily="18" charset="0"/>
                <a:cs typeface="Times New Roman" panose="02020603050405020304" pitchFamily="18" charset="0"/>
              </a:rPr>
              <a:t>Code:</a:t>
            </a:r>
          </a:p>
          <a:p>
            <a:pPr algn="just"/>
            <a:r>
              <a:rPr lang="en-US" sz="2000" dirty="0">
                <a:latin typeface="Times New Roman" panose="02020603050405020304" pitchFamily="18" charset="0"/>
                <a:cs typeface="Times New Roman" panose="02020603050405020304" pitchFamily="18" charset="0"/>
              </a:rPr>
              <a:t># Displaying output </a:t>
            </a:r>
          </a:p>
          <a:p>
            <a:pPr algn="just"/>
            <a:r>
              <a:rPr lang="en-US" sz="2000" dirty="0">
                <a:latin typeface="Times New Roman" panose="02020603050405020304" pitchFamily="18" charset="0"/>
                <a:cs typeface="Times New Roman" panose="02020603050405020304" pitchFamily="18" charset="0"/>
              </a:rPr>
              <a:t>print("This is a simple Python program.")</a:t>
            </a:r>
          </a:p>
          <a:p>
            <a:pPr algn="just"/>
            <a:r>
              <a:rPr lang="en-US" sz="2000" dirty="0">
                <a:latin typeface="Times New Roman" panose="02020603050405020304" pitchFamily="18" charset="0"/>
                <a:cs typeface="Times New Roman" panose="02020603050405020304" pitchFamily="18" charset="0"/>
              </a:rPr>
              <a:t> print("The sum of 5 and 3 is:", 5 + 3) # Using formatted strings (Python 3.6 and later)</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672161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9069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931" y="119510"/>
            <a:ext cx="6295160" cy="461665"/>
          </a:xfrm>
          <a:prstGeom prst="rect">
            <a:avLst/>
          </a:prstGeom>
          <a:noFill/>
        </p:spPr>
        <p:txBody>
          <a:bodyPr wrap="square" rtlCol="0">
            <a:spAutoFit/>
          </a:bodyPr>
          <a:lstStyle/>
          <a:p>
            <a:r>
              <a:rPr lang="en-US" sz="2400" b="1">
                <a:solidFill>
                  <a:srgbClr val="000000"/>
                </a:solidFill>
                <a:latin typeface="Times New Roman" panose="02020603050405020304" pitchFamily="18" charset="0"/>
                <a:cs typeface="Times New Roman" panose="02020603050405020304" pitchFamily="18" charset="0"/>
              </a:rPr>
              <a:t>Simple Input and Output</a:t>
            </a:r>
            <a:endParaRPr lang="en-US" sz="2400" b="1">
              <a:latin typeface="Times New Roman" panose="02020603050405020304" pitchFamily="18" charset="0"/>
              <a:cs typeface="Times New Roman" panose="02020603050405020304" pitchFamily="18" charset="0"/>
            </a:endParaRPr>
          </a:p>
        </p:txBody>
      </p:sp>
      <p:sp>
        <p:nvSpPr>
          <p:cNvPr id="4" name="Rectangle 3"/>
          <p:cNvSpPr/>
          <p:nvPr/>
        </p:nvSpPr>
        <p:spPr>
          <a:xfrm>
            <a:off x="98713" y="609600"/>
            <a:ext cx="8934450" cy="5940088"/>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fruit = "apple" </a:t>
            </a:r>
          </a:p>
          <a:p>
            <a:pPr algn="just"/>
            <a:r>
              <a:rPr lang="en-US" sz="2000">
                <a:latin typeface="Times New Roman" panose="02020603050405020304" pitchFamily="18" charset="0"/>
                <a:cs typeface="Times New Roman" panose="02020603050405020304" pitchFamily="18" charset="0"/>
              </a:rPr>
              <a:t>quantity = 3 </a:t>
            </a:r>
          </a:p>
          <a:p>
            <a:pPr algn="just">
              <a:spcAft>
                <a:spcPts val="1200"/>
              </a:spcAft>
            </a:pPr>
            <a:r>
              <a:rPr lang="en-US" sz="2000">
                <a:latin typeface="Times New Roman" panose="02020603050405020304" pitchFamily="18" charset="0"/>
                <a:cs typeface="Times New Roman" panose="02020603050405020304" pitchFamily="18" charset="0"/>
              </a:rPr>
              <a:t>print(</a:t>
            </a:r>
            <a:r>
              <a:rPr lang="en-US" sz="2000" err="1">
                <a:latin typeface="Times New Roman" panose="02020603050405020304" pitchFamily="18" charset="0"/>
                <a:cs typeface="Times New Roman" panose="02020603050405020304" pitchFamily="18" charset="0"/>
              </a:rPr>
              <a:t>f"I</a:t>
            </a:r>
            <a:r>
              <a:rPr lang="en-US" sz="2000">
                <a:latin typeface="Times New Roman" panose="02020603050405020304" pitchFamily="18" charset="0"/>
                <a:cs typeface="Times New Roman" panose="02020603050405020304" pitchFamily="18" charset="0"/>
              </a:rPr>
              <a:t> have {quantity} {fruit}s.") </a:t>
            </a:r>
          </a:p>
          <a:p>
            <a:pPr algn="just">
              <a:spcAft>
                <a:spcPts val="1200"/>
              </a:spcAft>
            </a:pPr>
            <a:r>
              <a:rPr lang="en-US" sz="2000">
                <a:latin typeface="Times New Roman" panose="02020603050405020304" pitchFamily="18" charset="0"/>
                <a:cs typeface="Times New Roman" panose="02020603050405020304" pitchFamily="18" charset="0"/>
              </a:rPr>
              <a:t>In the above example, the print() function is used to display text and the result of the addition operation. Additionally, a formatted string is used to include variable values within the output.</a:t>
            </a:r>
          </a:p>
          <a:p>
            <a:pPr algn="just">
              <a:spcAft>
                <a:spcPts val="1200"/>
              </a:spcAft>
            </a:pPr>
            <a:r>
              <a:rPr lang="en-US" sz="2000" b="1">
                <a:latin typeface="Times New Roman" panose="02020603050405020304" pitchFamily="18" charset="0"/>
                <a:cs typeface="Times New Roman" panose="02020603050405020304" pitchFamily="18" charset="0"/>
              </a:rPr>
              <a:t>Handling User Input as Numbers:</a:t>
            </a:r>
          </a:p>
          <a:p>
            <a:pPr algn="just"/>
            <a:r>
              <a:rPr lang="en-US" sz="2000">
                <a:latin typeface="Times New Roman" panose="02020603050405020304" pitchFamily="18" charset="0"/>
                <a:cs typeface="Times New Roman" panose="02020603050405020304" pitchFamily="18" charset="0"/>
              </a:rPr>
              <a:t>When we use input() to get numeric input, remember that it is returned as a string. If you need to perform numerical operations with the input, you should convert it to the appropriate numeric type (e.g., </a:t>
            </a:r>
            <a:r>
              <a:rPr lang="en-US" sz="2000" err="1">
                <a:latin typeface="Times New Roman" panose="02020603050405020304" pitchFamily="18" charset="0"/>
                <a:cs typeface="Times New Roman" panose="02020603050405020304" pitchFamily="18" charset="0"/>
              </a:rPr>
              <a:t>int</a:t>
            </a:r>
            <a:r>
              <a:rPr lang="en-US" sz="2000">
                <a:latin typeface="Times New Roman" panose="02020603050405020304" pitchFamily="18" charset="0"/>
                <a:cs typeface="Times New Roman" panose="02020603050405020304" pitchFamily="18" charset="0"/>
              </a:rPr>
              <a:t> or float).</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Code:</a:t>
            </a:r>
          </a:p>
          <a:p>
            <a:pPr algn="just"/>
            <a:r>
              <a:rPr lang="en-US" sz="2000">
                <a:latin typeface="Times New Roman" panose="02020603050405020304" pitchFamily="18" charset="0"/>
                <a:cs typeface="Times New Roman" panose="02020603050405020304" pitchFamily="18" charset="0"/>
              </a:rPr>
              <a:t># Taking numeric input </a:t>
            </a:r>
          </a:p>
          <a:p>
            <a:pPr algn="just"/>
            <a:r>
              <a:rPr lang="en-US" sz="2000">
                <a:latin typeface="Times New Roman" panose="02020603050405020304" pitchFamily="18" charset="0"/>
                <a:cs typeface="Times New Roman" panose="02020603050405020304" pitchFamily="18" charset="0"/>
              </a:rPr>
              <a:t>num1 = float(input("Enter the first number: ")) </a:t>
            </a:r>
          </a:p>
          <a:p>
            <a:pPr algn="just"/>
            <a:r>
              <a:rPr lang="en-US" sz="2000">
                <a:latin typeface="Times New Roman" panose="02020603050405020304" pitchFamily="18" charset="0"/>
                <a:cs typeface="Times New Roman" panose="02020603050405020304" pitchFamily="18" charset="0"/>
              </a:rPr>
              <a:t>num2 = float(input("Enter the second number: ")) </a:t>
            </a:r>
          </a:p>
          <a:p>
            <a:pPr algn="just"/>
            <a:r>
              <a:rPr lang="en-US" sz="2000">
                <a:latin typeface="Times New Roman" panose="02020603050405020304" pitchFamily="18" charset="0"/>
                <a:cs typeface="Times New Roman" panose="02020603050405020304" pitchFamily="18" charset="0"/>
              </a:rPr>
              <a:t># Performing a calculation</a:t>
            </a:r>
          </a:p>
          <a:p>
            <a:pPr algn="just"/>
            <a:r>
              <a:rPr lang="en-US" sz="2000">
                <a:latin typeface="Times New Roman" panose="02020603050405020304" pitchFamily="18" charset="0"/>
                <a:cs typeface="Times New Roman" panose="02020603050405020304" pitchFamily="18" charset="0"/>
              </a:rPr>
              <a:t> result = num1 + num2 print("The sum of {} and {} is: {}".format(num1, num2, result)) </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66263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9069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931" y="119510"/>
            <a:ext cx="6295160" cy="461665"/>
          </a:xfrm>
          <a:prstGeom prst="rect">
            <a:avLst/>
          </a:prstGeom>
          <a:noFill/>
        </p:spPr>
        <p:txBody>
          <a:bodyPr wrap="square" rtlCol="0">
            <a:spAutoFit/>
          </a:bodyPr>
          <a:lstStyle/>
          <a:p>
            <a:r>
              <a:rPr lang="en-US" sz="2400" b="1">
                <a:solidFill>
                  <a:srgbClr val="000000"/>
                </a:solidFill>
                <a:latin typeface="Times New Roman" panose="02020603050405020304" pitchFamily="18" charset="0"/>
                <a:cs typeface="Times New Roman" panose="02020603050405020304" pitchFamily="18" charset="0"/>
              </a:rPr>
              <a:t>Language Components</a:t>
            </a:r>
            <a:endParaRPr lang="en-US" sz="2400" b="1">
              <a:latin typeface="Times New Roman" panose="02020603050405020304" pitchFamily="18" charset="0"/>
              <a:cs typeface="Times New Roman" panose="02020603050405020304" pitchFamily="18" charset="0"/>
            </a:endParaRPr>
          </a:p>
        </p:txBody>
      </p:sp>
      <p:sp>
        <p:nvSpPr>
          <p:cNvPr id="4" name="Rectangle 3"/>
          <p:cNvSpPr/>
          <p:nvPr/>
        </p:nvSpPr>
        <p:spPr>
          <a:xfrm>
            <a:off x="98713" y="609600"/>
            <a:ext cx="8934450" cy="5555367"/>
          </a:xfrm>
          <a:prstGeom prst="rect">
            <a:avLst/>
          </a:prstGeom>
        </p:spPr>
        <p:txBody>
          <a:bodyPr wrap="square">
            <a:spAutoFit/>
          </a:bodyPr>
          <a:lstStyle/>
          <a:p>
            <a:pPr algn="just">
              <a:spcAft>
                <a:spcPts val="1200"/>
              </a:spcAft>
            </a:pPr>
            <a:r>
              <a:rPr lang="en-US" sz="2000">
                <a:latin typeface="Times New Roman" panose="02020603050405020304" pitchFamily="18" charset="0"/>
                <a:cs typeface="Times New Roman" panose="02020603050405020304" pitchFamily="18" charset="0"/>
              </a:rPr>
              <a:t>The components of a programming language refer to the fundamental building blocks that make up the language. These components provide the structure and functionality necessary for writing and executing computer programs. The key components of a programming language include:</a:t>
            </a:r>
          </a:p>
          <a:p>
            <a:pPr algn="just">
              <a:spcAft>
                <a:spcPts val="600"/>
              </a:spcAft>
            </a:pPr>
            <a:r>
              <a:rPr lang="en-US" sz="2000" b="1">
                <a:latin typeface="Times New Roman" panose="02020603050405020304" pitchFamily="18" charset="0"/>
                <a:cs typeface="Times New Roman" panose="02020603050405020304" pitchFamily="18" charset="0"/>
              </a:rPr>
              <a:t>Syntax:</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Syntax defines the set of rules that dictate how programs in a language are written. It includes the structure, grammar, and punctuation that must be followed for the code to be valid.</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Semantics:</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Semantics deals with the meaning of the constructs in a programming language. It specifies the interpretation of statements and expressions and how they affect program execution.</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Variables:</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Variables are used to store and represent data in a program. They have a name, a type, and a value. Variables allow programs to work with and manipulate data dynamically.</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191046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9069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931" y="119510"/>
            <a:ext cx="6295160" cy="461665"/>
          </a:xfrm>
          <a:prstGeom prst="rect">
            <a:avLst/>
          </a:prstGeom>
          <a:noFill/>
        </p:spPr>
        <p:txBody>
          <a:bodyPr wrap="square" rtlCol="0">
            <a:spAutoFit/>
          </a:bodyPr>
          <a:lstStyle/>
          <a:p>
            <a:r>
              <a:rPr lang="en-US" sz="2400" b="1">
                <a:solidFill>
                  <a:srgbClr val="000000"/>
                </a:solidFill>
                <a:latin typeface="Times New Roman" panose="02020603050405020304" pitchFamily="18" charset="0"/>
                <a:cs typeface="Times New Roman" panose="02020603050405020304" pitchFamily="18" charset="0"/>
              </a:rPr>
              <a:t>Language Components</a:t>
            </a:r>
            <a:endParaRPr lang="en-US" sz="2400" b="1">
              <a:latin typeface="Times New Roman" panose="02020603050405020304" pitchFamily="18" charset="0"/>
              <a:cs typeface="Times New Roman" panose="02020603050405020304" pitchFamily="18" charset="0"/>
            </a:endParaRPr>
          </a:p>
        </p:txBody>
      </p:sp>
      <p:sp>
        <p:nvSpPr>
          <p:cNvPr id="4" name="Rectangle 3"/>
          <p:cNvSpPr/>
          <p:nvPr/>
        </p:nvSpPr>
        <p:spPr>
          <a:xfrm>
            <a:off x="98713" y="609600"/>
            <a:ext cx="8934450" cy="6017032"/>
          </a:xfrm>
          <a:prstGeom prst="rect">
            <a:avLst/>
          </a:prstGeom>
        </p:spPr>
        <p:txBody>
          <a:bodyPr wrap="square">
            <a:spAutoFit/>
          </a:bodyPr>
          <a:lstStyle/>
          <a:p>
            <a:pPr algn="just">
              <a:spcAft>
                <a:spcPts val="600"/>
              </a:spcAft>
            </a:pPr>
            <a:r>
              <a:rPr lang="en-US" sz="2000" b="1">
                <a:latin typeface="Times New Roman" panose="02020603050405020304" pitchFamily="18" charset="0"/>
                <a:cs typeface="Times New Roman" panose="02020603050405020304" pitchFamily="18" charset="0"/>
              </a:rPr>
              <a:t>Data Types:</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Data types define the nature of data that can be used in a program. Common data types include integers, floating-point numbers, strings, </a:t>
            </a:r>
            <a:r>
              <a:rPr lang="en-US" sz="2000" err="1">
                <a:latin typeface="Times New Roman" panose="02020603050405020304" pitchFamily="18" charset="0"/>
                <a:cs typeface="Times New Roman" panose="02020603050405020304" pitchFamily="18" charset="0"/>
              </a:rPr>
              <a:t>boolean</a:t>
            </a:r>
            <a:r>
              <a:rPr lang="en-US" sz="2000">
                <a:latin typeface="Times New Roman" panose="02020603050405020304" pitchFamily="18" charset="0"/>
                <a:cs typeface="Times New Roman" panose="02020603050405020304" pitchFamily="18" charset="0"/>
              </a:rPr>
              <a:t> values, and more.</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Operators:</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Operators perform operations on data. Examples include arithmetic operators (+, -, *, /), comparison operators (==, !=, &lt;, &gt;), and logical operators (and, or, not).</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Control Structures:</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Control structures dictate the flow of execution in a program. Common control structures include if statements, loops (for, while), and switch statements.</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Functions and Methods:</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Functions and methods allow code to be organized into reusable blocks. Functions typically take inputs (arguments), perform some computation, and return a result. Methods are functions associated with objects in object-oriented programming.</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Conditional Statements:</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Conditional statements, such as if, </a:t>
            </a:r>
            <a:r>
              <a:rPr lang="en-US" sz="2000" err="1">
                <a:latin typeface="Times New Roman" panose="02020603050405020304" pitchFamily="18" charset="0"/>
                <a:cs typeface="Times New Roman" panose="02020603050405020304" pitchFamily="18" charset="0"/>
              </a:rPr>
              <a:t>elif</a:t>
            </a:r>
            <a:r>
              <a:rPr lang="en-US" sz="2000">
                <a:latin typeface="Times New Roman" panose="02020603050405020304" pitchFamily="18" charset="0"/>
                <a:cs typeface="Times New Roman" panose="02020603050405020304" pitchFamily="18" charset="0"/>
              </a:rPr>
              <a:t>, and else, allow the execution of different code blocks based on certain conditions.</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02447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90055" y="990600"/>
            <a:ext cx="8839200" cy="5016758"/>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Python is a widely used general-purpose, high-level programming language. It was initially designed by </a:t>
            </a:r>
            <a:r>
              <a:rPr lang="en-US" sz="2000" b="1">
                <a:latin typeface="Times New Roman" panose="02020603050405020304" pitchFamily="18" charset="0"/>
                <a:cs typeface="Times New Roman" panose="02020603050405020304" pitchFamily="18" charset="0"/>
              </a:rPr>
              <a:t>Guido van Rossum</a:t>
            </a:r>
            <a:r>
              <a:rPr lang="en-US" sz="2000">
                <a:latin typeface="Times New Roman" panose="02020603050405020304" pitchFamily="18" charset="0"/>
                <a:cs typeface="Times New Roman" panose="02020603050405020304" pitchFamily="18" charset="0"/>
              </a:rPr>
              <a:t> in </a:t>
            </a:r>
            <a:r>
              <a:rPr lang="en-US" sz="2000" b="1">
                <a:latin typeface="Times New Roman" panose="02020603050405020304" pitchFamily="18" charset="0"/>
                <a:cs typeface="Times New Roman" panose="02020603050405020304" pitchFamily="18" charset="0"/>
              </a:rPr>
              <a:t>1991</a:t>
            </a:r>
            <a:r>
              <a:rPr lang="en-US" sz="2000">
                <a:latin typeface="Times New Roman" panose="02020603050405020304" pitchFamily="18" charset="0"/>
                <a:cs typeface="Times New Roman" panose="02020603050405020304" pitchFamily="18" charset="0"/>
              </a:rPr>
              <a:t> and developed by Python Software Foundation. It was mainly developed for emphasis on code readability, and its syntax allows programmers to express concepts in fewer lines of code.</a:t>
            </a:r>
          </a:p>
          <a:p>
            <a:pPr algn="just"/>
            <a:endParaRPr lang="en-US" sz="2000" b="1">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 high-level language is any programming language that enables development of a program in a much more user-friendly programming context and is generally independent of the computer's hardware architecture.</a:t>
            </a:r>
          </a:p>
          <a:p>
            <a:pPr algn="just"/>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Python has become one of the most popular programming languages globally.</a:t>
            </a:r>
          </a:p>
          <a:p>
            <a:pPr marL="342900" indent="-34290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It is widely used in various domains, including web development, data science, machine learning, artificial intelligence, and more.</a:t>
            </a:r>
          </a:p>
          <a:p>
            <a:pPr marL="342900" indent="-34290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Python's extensive standard library and a vibrant community contribute to its widespread adoption.</a:t>
            </a:r>
          </a:p>
        </p:txBody>
      </p:sp>
      <p:cxnSp>
        <p:nvCxnSpPr>
          <p:cNvPr id="6" name="Straight Connector 5"/>
          <p:cNvCxnSpPr/>
          <p:nvPr/>
        </p:nvCxnSpPr>
        <p:spPr>
          <a:xfrm>
            <a:off x="0" y="76200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0055" y="166255"/>
            <a:ext cx="4800600" cy="424732"/>
          </a:xfrm>
          <a:prstGeom prst="rect">
            <a:avLst/>
          </a:prstGeom>
          <a:noFill/>
        </p:spPr>
        <p:txBody>
          <a:bodyPr wrap="square" rtlCol="0">
            <a:spAutoFit/>
          </a:bodyPr>
          <a:lstStyle/>
          <a:p>
            <a:pPr lvl="0">
              <a:lnSpc>
                <a:spcPct val="90000"/>
              </a:lnSpc>
              <a:buClr>
                <a:srgbClr val="333399"/>
              </a:buClr>
              <a:buSzPts val="2400"/>
            </a:pPr>
            <a:r>
              <a:rPr lang="en-US" sz="2400" b="1">
                <a:latin typeface="Times New Roman" panose="02020603050405020304" pitchFamily="18" charset="0"/>
                <a:cs typeface="Times New Roman" panose="02020603050405020304" pitchFamily="18" charset="0"/>
              </a:rPr>
              <a:t>History of Python</a:t>
            </a:r>
            <a:endParaRPr lang="en-US" sz="2400" b="1">
              <a:latin typeface="Times New Roman" panose="02020603050405020304" pitchFamily="18" charset="0"/>
              <a:ea typeface="Times New Roman"/>
              <a:cs typeface="Times New Roman" panose="02020603050405020304" pitchFamily="18" charset="0"/>
              <a:sym typeface="Times New Roman"/>
            </a:endParaRP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08239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9069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931" y="119510"/>
            <a:ext cx="6295160" cy="461665"/>
          </a:xfrm>
          <a:prstGeom prst="rect">
            <a:avLst/>
          </a:prstGeom>
          <a:noFill/>
        </p:spPr>
        <p:txBody>
          <a:bodyPr wrap="square" rtlCol="0">
            <a:spAutoFit/>
          </a:bodyPr>
          <a:lstStyle/>
          <a:p>
            <a:r>
              <a:rPr lang="en-US" sz="2400" b="1">
                <a:solidFill>
                  <a:srgbClr val="000000"/>
                </a:solidFill>
                <a:latin typeface="Times New Roman" panose="02020603050405020304" pitchFamily="18" charset="0"/>
                <a:cs typeface="Times New Roman" panose="02020603050405020304" pitchFamily="18" charset="0"/>
              </a:rPr>
              <a:t>Language Components</a:t>
            </a:r>
            <a:endParaRPr lang="en-US" sz="2400" b="1">
              <a:latin typeface="Times New Roman" panose="02020603050405020304" pitchFamily="18" charset="0"/>
              <a:cs typeface="Times New Roman" panose="02020603050405020304" pitchFamily="18" charset="0"/>
            </a:endParaRPr>
          </a:p>
        </p:txBody>
      </p:sp>
      <p:sp>
        <p:nvSpPr>
          <p:cNvPr id="4" name="Rectangle 3"/>
          <p:cNvSpPr/>
          <p:nvPr/>
        </p:nvSpPr>
        <p:spPr>
          <a:xfrm>
            <a:off x="98713" y="717347"/>
            <a:ext cx="8934450" cy="6017032"/>
          </a:xfrm>
          <a:prstGeom prst="rect">
            <a:avLst/>
          </a:prstGeom>
        </p:spPr>
        <p:txBody>
          <a:bodyPr wrap="square">
            <a:spAutoFit/>
          </a:bodyPr>
          <a:lstStyle/>
          <a:p>
            <a:pPr algn="just">
              <a:spcAft>
                <a:spcPts val="600"/>
              </a:spcAft>
            </a:pPr>
            <a:r>
              <a:rPr lang="en-US" sz="2000" b="1" dirty="0">
                <a:latin typeface="Times New Roman" panose="02020603050405020304" pitchFamily="18" charset="0"/>
                <a:cs typeface="Times New Roman" panose="02020603050405020304" pitchFamily="18" charset="0"/>
              </a:rPr>
              <a:t>Loops:</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Loops (for, while) enable the repetition of code, allowing the execution of a block of statements multiple times.</a:t>
            </a:r>
          </a:p>
          <a:p>
            <a:pPr algn="just">
              <a:spcBef>
                <a:spcPts val="600"/>
              </a:spcBef>
              <a:spcAft>
                <a:spcPts val="600"/>
              </a:spcAft>
            </a:pPr>
            <a:r>
              <a:rPr lang="en-US" sz="2000" b="1" dirty="0">
                <a:latin typeface="Times New Roman" panose="02020603050405020304" pitchFamily="18" charset="0"/>
                <a:cs typeface="Times New Roman" panose="02020603050405020304" pitchFamily="18" charset="0"/>
              </a:rPr>
              <a:t>Arrays and Collections:</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Arrays and collections are used to store multiple values in a single variable. These include lists, arrays, dictionaries, sets, and other data structures.</a:t>
            </a:r>
          </a:p>
          <a:p>
            <a:pPr algn="just">
              <a:spcBef>
                <a:spcPts val="600"/>
              </a:spcBef>
              <a:spcAft>
                <a:spcPts val="600"/>
              </a:spcAft>
            </a:pPr>
            <a:r>
              <a:rPr lang="en-US" sz="2000" b="1" dirty="0">
                <a:latin typeface="Times New Roman" panose="02020603050405020304" pitchFamily="18" charset="0"/>
                <a:cs typeface="Times New Roman" panose="02020603050405020304" pitchFamily="18" charset="0"/>
              </a:rPr>
              <a:t>Input/Output (I/O):</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Input/output operations allow a program to interact with the user or external systems. This includes reading from and writing to files, printing to the console, and handling user input.</a:t>
            </a:r>
          </a:p>
          <a:p>
            <a:pPr algn="just">
              <a:spcBef>
                <a:spcPts val="600"/>
              </a:spcBef>
              <a:spcAft>
                <a:spcPts val="600"/>
              </a:spcAft>
            </a:pPr>
            <a:r>
              <a:rPr lang="en-US" sz="2000" b="1" dirty="0">
                <a:latin typeface="Times New Roman" panose="02020603050405020304" pitchFamily="18" charset="0"/>
                <a:cs typeface="Times New Roman" panose="02020603050405020304" pitchFamily="18" charset="0"/>
              </a:rPr>
              <a:t>Exception Handling:</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Exception handling mechanisms allow programs to deal with runtime errors gracefully. This involves catching and handling exceptions to prevent program crashes.</a:t>
            </a:r>
          </a:p>
          <a:p>
            <a:pPr algn="just">
              <a:spcBef>
                <a:spcPts val="600"/>
              </a:spcBef>
              <a:spcAft>
                <a:spcPts val="600"/>
              </a:spcAft>
            </a:pPr>
            <a:r>
              <a:rPr lang="en-US" sz="2000" b="1" dirty="0">
                <a:latin typeface="Times New Roman" panose="02020603050405020304" pitchFamily="18" charset="0"/>
                <a:cs typeface="Times New Roman" panose="02020603050405020304" pitchFamily="18" charset="0"/>
              </a:rPr>
              <a:t>Comments:</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Comments are used to document code for human readers. They are not executed and are ignored by the interpreter or compiler.</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794096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9069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41" y="110122"/>
            <a:ext cx="629516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Control Flow structures and Syntax</a:t>
            </a:r>
          </a:p>
        </p:txBody>
      </p:sp>
      <p:sp>
        <p:nvSpPr>
          <p:cNvPr id="4" name="Rectangle 3"/>
          <p:cNvSpPr/>
          <p:nvPr/>
        </p:nvSpPr>
        <p:spPr>
          <a:xfrm>
            <a:off x="98713" y="609600"/>
            <a:ext cx="8934450" cy="6340197"/>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Control flow structures in programming languages dictate the order in which statements are executed in a program. They allow you to control the flow of execution based on conditions, loops, and other control statements. Here are some common control flow structures and their syntax in Python:</a:t>
            </a:r>
          </a:p>
          <a:p>
            <a:pPr algn="just">
              <a:spcBef>
                <a:spcPts val="1200"/>
              </a:spcBef>
              <a:spcAft>
                <a:spcPts val="1200"/>
              </a:spcAft>
            </a:pPr>
            <a:r>
              <a:rPr lang="en-US" sz="2000" b="1" dirty="0">
                <a:latin typeface="Times New Roman" panose="02020603050405020304" pitchFamily="18" charset="0"/>
                <a:cs typeface="Times New Roman" panose="02020603050405020304" pitchFamily="18" charset="0"/>
              </a:rPr>
              <a:t>1. Conditional Statements (if, </a:t>
            </a:r>
            <a:r>
              <a:rPr lang="en-US" sz="2000" b="1" dirty="0" err="1">
                <a:latin typeface="Times New Roman" panose="02020603050405020304" pitchFamily="18" charset="0"/>
                <a:cs typeface="Times New Roman" panose="02020603050405020304" pitchFamily="18" charset="0"/>
              </a:rPr>
              <a:t>elif</a:t>
            </a:r>
            <a:r>
              <a:rPr lang="en-US" sz="2000" b="1" dirty="0">
                <a:latin typeface="Times New Roman" panose="02020603050405020304" pitchFamily="18" charset="0"/>
                <a:cs typeface="Times New Roman" panose="02020603050405020304" pitchFamily="18" charset="0"/>
              </a:rPr>
              <a:t>, else):</a:t>
            </a:r>
          </a:p>
          <a:p>
            <a:pPr algn="just"/>
            <a:r>
              <a:rPr lang="en-US" sz="2000" dirty="0">
                <a:latin typeface="Times New Roman" panose="02020603050405020304" pitchFamily="18" charset="0"/>
                <a:cs typeface="Times New Roman" panose="02020603050405020304" pitchFamily="18" charset="0"/>
              </a:rPr>
              <a:t>Conditional statements are used to execute different blocks of code based on specific conditions.</a:t>
            </a:r>
          </a:p>
          <a:p>
            <a:pPr algn="just">
              <a:spcBef>
                <a:spcPts val="600"/>
              </a:spcBef>
              <a:spcAft>
                <a:spcPts val="600"/>
              </a:spcAft>
            </a:pPr>
            <a:r>
              <a:rPr lang="en-US" sz="2000" b="1" dirty="0">
                <a:latin typeface="Times New Roman" panose="02020603050405020304" pitchFamily="18" charset="0"/>
                <a:cs typeface="Times New Roman" panose="02020603050405020304" pitchFamily="18" charset="0"/>
              </a:rPr>
              <a:t>Code:</a:t>
            </a:r>
          </a:p>
          <a:p>
            <a:pPr algn="just"/>
            <a:r>
              <a:rPr lang="en-US" sz="2000" dirty="0">
                <a:latin typeface="Times New Roman" panose="02020603050405020304" pitchFamily="18" charset="0"/>
                <a:cs typeface="Times New Roman" panose="02020603050405020304" pitchFamily="18" charset="0"/>
              </a:rPr>
              <a:t># if statement </a:t>
            </a:r>
          </a:p>
          <a:p>
            <a:pPr algn="just"/>
            <a:r>
              <a:rPr lang="en-US" sz="2000" dirty="0">
                <a:latin typeface="Times New Roman" panose="02020603050405020304" pitchFamily="18" charset="0"/>
                <a:cs typeface="Times New Roman" panose="02020603050405020304" pitchFamily="18" charset="0"/>
              </a:rPr>
              <a:t>if condition: # code to execute if the condition is True </a:t>
            </a:r>
          </a:p>
          <a:p>
            <a:pPr algn="just"/>
            <a:r>
              <a:rPr lang="en-US" sz="2000" dirty="0">
                <a:latin typeface="Times New Roman" panose="02020603050405020304" pitchFamily="18" charset="0"/>
                <a:cs typeface="Times New Roman" panose="02020603050405020304" pitchFamily="18" charset="0"/>
              </a:rPr>
              <a:t># if-else statement </a:t>
            </a:r>
          </a:p>
          <a:p>
            <a:pPr algn="just"/>
            <a:r>
              <a:rPr lang="en-US" sz="2000" dirty="0">
                <a:latin typeface="Times New Roman" panose="02020603050405020304" pitchFamily="18" charset="0"/>
                <a:cs typeface="Times New Roman" panose="02020603050405020304" pitchFamily="18" charset="0"/>
              </a:rPr>
              <a:t>if condition: # code to execute if the condition is True </a:t>
            </a:r>
          </a:p>
          <a:p>
            <a:pPr algn="just"/>
            <a:r>
              <a:rPr lang="en-US" sz="2000" dirty="0">
                <a:latin typeface="Times New Roman" panose="02020603050405020304" pitchFamily="18" charset="0"/>
                <a:cs typeface="Times New Roman" panose="02020603050405020304" pitchFamily="18" charset="0"/>
              </a:rPr>
              <a:t>else: # code to execute if the condition is False </a:t>
            </a:r>
          </a:p>
          <a:p>
            <a:pPr algn="just"/>
            <a:r>
              <a:rPr lang="en-US" sz="2000" dirty="0">
                <a:latin typeface="Times New Roman" panose="02020603050405020304" pitchFamily="18" charset="0"/>
                <a:cs typeface="Times New Roman" panose="02020603050405020304" pitchFamily="18" charset="0"/>
              </a:rPr>
              <a:t># if-</a:t>
            </a:r>
            <a:r>
              <a:rPr lang="en-US" sz="2000" dirty="0" err="1">
                <a:latin typeface="Times New Roman" panose="02020603050405020304" pitchFamily="18" charset="0"/>
                <a:cs typeface="Times New Roman" panose="02020603050405020304" pitchFamily="18" charset="0"/>
              </a:rPr>
              <a:t>elif</a:t>
            </a:r>
            <a:r>
              <a:rPr lang="en-US" sz="2000" dirty="0">
                <a:latin typeface="Times New Roman" panose="02020603050405020304" pitchFamily="18" charset="0"/>
                <a:cs typeface="Times New Roman" panose="02020603050405020304" pitchFamily="18" charset="0"/>
              </a:rPr>
              <a:t>-else statement </a:t>
            </a:r>
          </a:p>
          <a:p>
            <a:pPr algn="just"/>
            <a:r>
              <a:rPr lang="en-US" sz="2000" dirty="0">
                <a:latin typeface="Times New Roman" panose="02020603050405020304" pitchFamily="18" charset="0"/>
                <a:cs typeface="Times New Roman" panose="02020603050405020304" pitchFamily="18" charset="0"/>
              </a:rPr>
              <a:t>if condition1: # code to execute if condition1 is True </a:t>
            </a:r>
          </a:p>
          <a:p>
            <a:pPr algn="just"/>
            <a:r>
              <a:rPr lang="en-US" sz="2000" dirty="0" err="1">
                <a:latin typeface="Times New Roman" panose="02020603050405020304" pitchFamily="18" charset="0"/>
                <a:cs typeface="Times New Roman" panose="02020603050405020304" pitchFamily="18" charset="0"/>
              </a:rPr>
              <a:t>elif</a:t>
            </a:r>
            <a:r>
              <a:rPr lang="en-US" sz="2000" dirty="0">
                <a:latin typeface="Times New Roman" panose="02020603050405020304" pitchFamily="18" charset="0"/>
                <a:cs typeface="Times New Roman" panose="02020603050405020304" pitchFamily="18" charset="0"/>
              </a:rPr>
              <a:t> condition2: # code to execute if condition2 is True </a:t>
            </a:r>
          </a:p>
          <a:p>
            <a:pPr algn="just"/>
            <a:r>
              <a:rPr lang="en-US" sz="2000" dirty="0">
                <a:latin typeface="Times New Roman" panose="02020603050405020304" pitchFamily="18" charset="0"/>
                <a:cs typeface="Times New Roman" panose="02020603050405020304" pitchFamily="18" charset="0"/>
              </a:rPr>
              <a:t>else: # code to execute if none of the conditions is True </a:t>
            </a:r>
          </a:p>
          <a:p>
            <a:br>
              <a:rPr lang="en-US" dirty="0"/>
            </a:br>
            <a:endParaRPr lang="en-US" dirty="0"/>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895526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9069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931" y="119510"/>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Control Flow structures and Syntax</a:t>
            </a:r>
          </a:p>
        </p:txBody>
      </p:sp>
      <p:sp>
        <p:nvSpPr>
          <p:cNvPr id="4" name="Rectangle 3"/>
          <p:cNvSpPr/>
          <p:nvPr/>
        </p:nvSpPr>
        <p:spPr>
          <a:xfrm>
            <a:off x="98713" y="609600"/>
            <a:ext cx="8934450" cy="5863144"/>
          </a:xfrm>
          <a:prstGeom prst="rect">
            <a:avLst/>
          </a:prstGeom>
        </p:spPr>
        <p:txBody>
          <a:bodyPr wrap="square">
            <a:spAutoFit/>
          </a:bodyPr>
          <a:lstStyle/>
          <a:p>
            <a:pPr algn="just">
              <a:spcAft>
                <a:spcPts val="1200"/>
              </a:spcAft>
            </a:pPr>
            <a:r>
              <a:rPr lang="en-US" sz="2000" b="1">
                <a:latin typeface="Times New Roman" panose="02020603050405020304" pitchFamily="18" charset="0"/>
                <a:cs typeface="Times New Roman" panose="02020603050405020304" pitchFamily="18" charset="0"/>
              </a:rPr>
              <a:t>2. Loops (for, while):</a:t>
            </a:r>
          </a:p>
          <a:p>
            <a:pPr algn="just"/>
            <a:r>
              <a:rPr lang="en-US" sz="2000">
                <a:latin typeface="Times New Roman" panose="02020603050405020304" pitchFamily="18" charset="0"/>
                <a:cs typeface="Times New Roman" panose="02020603050405020304" pitchFamily="18" charset="0"/>
              </a:rPr>
              <a:t>Loops allow you to repeat a block of code multiple times.</a:t>
            </a:r>
          </a:p>
          <a:p>
            <a:pPr algn="just"/>
            <a:r>
              <a:rPr lang="en-US" sz="2000">
                <a:latin typeface="Times New Roman" panose="02020603050405020304" pitchFamily="18" charset="0"/>
                <a:cs typeface="Times New Roman" panose="02020603050405020304" pitchFamily="18" charset="0"/>
              </a:rPr>
              <a:t>For Loop:</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Code:</a:t>
            </a:r>
          </a:p>
          <a:p>
            <a:pPr algn="just"/>
            <a:r>
              <a:rPr lang="en-US" sz="2000">
                <a:latin typeface="Times New Roman" panose="02020603050405020304" pitchFamily="18" charset="0"/>
                <a:cs typeface="Times New Roman" panose="02020603050405020304" pitchFamily="18" charset="0"/>
              </a:rPr>
              <a:t># for loop with a range for variable in range(start, stop, step): </a:t>
            </a:r>
          </a:p>
          <a:p>
            <a:pPr algn="just"/>
            <a:r>
              <a:rPr lang="en-US" sz="2000">
                <a:latin typeface="Times New Roman" panose="02020603050405020304" pitchFamily="18" charset="0"/>
                <a:cs typeface="Times New Roman" panose="02020603050405020304" pitchFamily="18" charset="0"/>
              </a:rPr>
              <a:t># code to execute in each iteration </a:t>
            </a:r>
          </a:p>
          <a:p>
            <a:pPr algn="just"/>
            <a:r>
              <a:rPr lang="en-US" sz="2000">
                <a:latin typeface="Times New Roman" panose="02020603050405020304" pitchFamily="18" charset="0"/>
                <a:cs typeface="Times New Roman" panose="02020603050405020304" pitchFamily="18" charset="0"/>
              </a:rPr>
              <a:t># for loop with an </a:t>
            </a:r>
            <a:r>
              <a:rPr lang="en-US" sz="2000" err="1">
                <a:latin typeface="Times New Roman" panose="02020603050405020304" pitchFamily="18" charset="0"/>
                <a:cs typeface="Times New Roman" panose="02020603050405020304" pitchFamily="18" charset="0"/>
              </a:rPr>
              <a:t>iterable</a:t>
            </a:r>
            <a:r>
              <a:rPr lang="en-US" sz="2000">
                <a:latin typeface="Times New Roman" panose="02020603050405020304" pitchFamily="18" charset="0"/>
                <a:cs typeface="Times New Roman" panose="02020603050405020304" pitchFamily="18" charset="0"/>
              </a:rPr>
              <a:t> (e.g., list) for item in </a:t>
            </a:r>
            <a:r>
              <a:rPr lang="en-US" sz="2000" err="1">
                <a:latin typeface="Times New Roman" panose="02020603050405020304" pitchFamily="18" charset="0"/>
                <a:cs typeface="Times New Roman" panose="02020603050405020304" pitchFamily="18" charset="0"/>
              </a:rPr>
              <a:t>iterable</a:t>
            </a:r>
            <a:r>
              <a:rPr lang="en-US" sz="2000">
                <a:latin typeface="Times New Roman" panose="02020603050405020304" pitchFamily="18" charset="0"/>
                <a:cs typeface="Times New Roman" panose="02020603050405020304" pitchFamily="18" charset="0"/>
              </a:rPr>
              <a:t>: </a:t>
            </a:r>
          </a:p>
          <a:p>
            <a:pPr algn="just"/>
            <a:r>
              <a:rPr lang="en-US" sz="2000">
                <a:latin typeface="Times New Roman" panose="02020603050405020304" pitchFamily="18" charset="0"/>
                <a:cs typeface="Times New Roman" panose="02020603050405020304" pitchFamily="18" charset="0"/>
              </a:rPr>
              <a:t># code to execute in each iteration </a:t>
            </a:r>
          </a:p>
          <a:p>
            <a:pPr algn="just">
              <a:spcBef>
                <a:spcPts val="1200"/>
              </a:spcBef>
              <a:spcAft>
                <a:spcPts val="1200"/>
              </a:spcAft>
            </a:pPr>
            <a:r>
              <a:rPr lang="en-US" sz="2000" b="1">
                <a:latin typeface="Times New Roman" panose="02020603050405020304" pitchFamily="18" charset="0"/>
                <a:cs typeface="Times New Roman" panose="02020603050405020304" pitchFamily="18" charset="0"/>
              </a:rPr>
              <a:t>While Loop:</a:t>
            </a:r>
          </a:p>
          <a:p>
            <a:pPr algn="just">
              <a:spcAft>
                <a:spcPts val="600"/>
              </a:spcAft>
            </a:pPr>
            <a:r>
              <a:rPr lang="en-US" sz="2000" b="1">
                <a:latin typeface="Times New Roman" panose="02020603050405020304" pitchFamily="18" charset="0"/>
                <a:cs typeface="Times New Roman" panose="02020603050405020304" pitchFamily="18" charset="0"/>
              </a:rPr>
              <a:t>Code:</a:t>
            </a:r>
          </a:p>
          <a:p>
            <a:pPr algn="just"/>
            <a:r>
              <a:rPr lang="en-US" sz="2000">
                <a:latin typeface="Times New Roman" panose="02020603050405020304" pitchFamily="18" charset="0"/>
                <a:cs typeface="Times New Roman" panose="02020603050405020304" pitchFamily="18" charset="0"/>
              </a:rPr>
              <a:t># while loop while condition: # code to execute as long as the condition is True </a:t>
            </a:r>
          </a:p>
          <a:p>
            <a:pPr algn="just"/>
            <a:endParaRPr lang="en-US" sz="2000" b="1">
              <a:latin typeface="Times New Roman" panose="02020603050405020304" pitchFamily="18" charset="0"/>
              <a:cs typeface="Times New Roman" panose="02020603050405020304" pitchFamily="18" charset="0"/>
            </a:endParaRPr>
          </a:p>
          <a:p>
            <a:pPr algn="just"/>
            <a:r>
              <a:rPr lang="en-US" sz="2000" b="1">
                <a:latin typeface="Times New Roman" panose="02020603050405020304" pitchFamily="18" charset="0"/>
                <a:cs typeface="Times New Roman" panose="02020603050405020304" pitchFamily="18" charset="0"/>
              </a:rPr>
              <a:t>3. Break and Continue:</a:t>
            </a:r>
          </a:p>
          <a:p>
            <a:pPr algn="just">
              <a:spcAft>
                <a:spcPts val="1200"/>
              </a:spcAft>
            </a:pPr>
            <a:r>
              <a:rPr lang="en-US" sz="2000">
                <a:latin typeface="Times New Roman" panose="02020603050405020304" pitchFamily="18" charset="0"/>
                <a:cs typeface="Times New Roman" panose="02020603050405020304" pitchFamily="18" charset="0"/>
              </a:rPr>
              <a:t>The break statement is used to exit a loop prematurely.</a:t>
            </a:r>
          </a:p>
          <a:p>
            <a:pPr algn="just"/>
            <a:r>
              <a:rPr lang="en-US" sz="2000">
                <a:latin typeface="Times New Roman" panose="02020603050405020304" pitchFamily="18" charset="0"/>
                <a:cs typeface="Times New Roman" panose="02020603050405020304" pitchFamily="18" charset="0"/>
              </a:rPr>
              <a:t>The continue statement is used to skip the rest of the loop's code and move to the next iteration.</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646250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9069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931" y="119510"/>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Control Flow structures and Syntax</a:t>
            </a:r>
          </a:p>
        </p:txBody>
      </p:sp>
      <p:sp>
        <p:nvSpPr>
          <p:cNvPr id="4" name="Rectangle 3"/>
          <p:cNvSpPr/>
          <p:nvPr/>
        </p:nvSpPr>
        <p:spPr>
          <a:xfrm>
            <a:off x="98713" y="609600"/>
            <a:ext cx="8934450" cy="6247864"/>
          </a:xfrm>
          <a:prstGeom prst="rect">
            <a:avLst/>
          </a:prstGeom>
        </p:spPr>
        <p:txBody>
          <a:bodyPr wrap="square">
            <a:spAutoFit/>
          </a:bodyPr>
          <a:lstStyle/>
          <a:p>
            <a:pPr algn="just">
              <a:spcAft>
                <a:spcPts val="1200"/>
              </a:spcAft>
            </a:pPr>
            <a:r>
              <a:rPr lang="en-US" sz="2000" b="1">
                <a:latin typeface="Times New Roman" panose="02020603050405020304" pitchFamily="18" charset="0"/>
                <a:cs typeface="Times New Roman" panose="02020603050405020304" pitchFamily="18" charset="0"/>
              </a:rPr>
              <a:t>Code:</a:t>
            </a:r>
          </a:p>
          <a:p>
            <a:pPr algn="just"/>
            <a:r>
              <a:rPr lang="en-US" sz="2000">
                <a:latin typeface="Times New Roman" panose="02020603050405020304" pitchFamily="18" charset="0"/>
                <a:cs typeface="Times New Roman" panose="02020603050405020304" pitchFamily="18" charset="0"/>
              </a:rPr>
              <a:t># break statement for variable in </a:t>
            </a:r>
            <a:r>
              <a:rPr lang="en-US" sz="2000" err="1">
                <a:latin typeface="Times New Roman" panose="02020603050405020304" pitchFamily="18" charset="0"/>
                <a:cs typeface="Times New Roman" panose="02020603050405020304" pitchFamily="18" charset="0"/>
              </a:rPr>
              <a:t>iterable</a:t>
            </a:r>
            <a:r>
              <a:rPr lang="en-US" sz="2000">
                <a:latin typeface="Times New Roman" panose="02020603050405020304" pitchFamily="18" charset="0"/>
                <a:cs typeface="Times New Roman" panose="02020603050405020304" pitchFamily="18" charset="0"/>
              </a:rPr>
              <a:t>: if condition: break # </a:t>
            </a:r>
          </a:p>
          <a:p>
            <a:pPr algn="just"/>
            <a:r>
              <a:rPr lang="en-US" sz="2000">
                <a:latin typeface="Times New Roman" panose="02020603050405020304" pitchFamily="18" charset="0"/>
                <a:cs typeface="Times New Roman" panose="02020603050405020304" pitchFamily="18" charset="0"/>
              </a:rPr>
              <a:t>exit the loop </a:t>
            </a:r>
          </a:p>
          <a:p>
            <a:pPr algn="just"/>
            <a:r>
              <a:rPr lang="en-US" sz="2000">
                <a:latin typeface="Times New Roman" panose="02020603050405020304" pitchFamily="18" charset="0"/>
                <a:cs typeface="Times New Roman" panose="02020603050405020304" pitchFamily="18" charset="0"/>
              </a:rPr>
              <a:t># continue statement for variable in </a:t>
            </a:r>
            <a:r>
              <a:rPr lang="en-US" sz="2000" err="1">
                <a:latin typeface="Times New Roman" panose="02020603050405020304" pitchFamily="18" charset="0"/>
                <a:cs typeface="Times New Roman" panose="02020603050405020304" pitchFamily="18" charset="0"/>
              </a:rPr>
              <a:t>iterable</a:t>
            </a:r>
            <a:r>
              <a:rPr lang="en-US" sz="2000">
                <a:latin typeface="Times New Roman" panose="02020603050405020304" pitchFamily="18" charset="0"/>
                <a:cs typeface="Times New Roman" panose="02020603050405020304" pitchFamily="18" charset="0"/>
              </a:rPr>
              <a:t>: if condition: continue </a:t>
            </a:r>
          </a:p>
          <a:p>
            <a:pPr algn="just">
              <a:spcAft>
                <a:spcPts val="1200"/>
              </a:spcAft>
            </a:pPr>
            <a:r>
              <a:rPr lang="en-US" sz="2000">
                <a:latin typeface="Times New Roman" panose="02020603050405020304" pitchFamily="18" charset="0"/>
                <a:cs typeface="Times New Roman" panose="02020603050405020304" pitchFamily="18" charset="0"/>
              </a:rPr>
              <a:t># skip the rest of the loop and move to the next iteration </a:t>
            </a:r>
          </a:p>
          <a:p>
            <a:pPr algn="just"/>
            <a:r>
              <a:rPr lang="en-US" sz="2000" b="1">
                <a:latin typeface="Times New Roman" panose="02020603050405020304" pitchFamily="18" charset="0"/>
                <a:cs typeface="Times New Roman" panose="02020603050405020304" pitchFamily="18" charset="0"/>
              </a:rPr>
              <a:t>4. Pass Statement:</a:t>
            </a:r>
          </a:p>
          <a:p>
            <a:pPr algn="just"/>
            <a:r>
              <a:rPr lang="en-US" sz="2000">
                <a:latin typeface="Times New Roman" panose="02020603050405020304" pitchFamily="18" charset="0"/>
                <a:cs typeface="Times New Roman" panose="02020603050405020304" pitchFamily="18" charset="0"/>
              </a:rPr>
              <a:t>The pass statement is a no-operation statement. It is used as a placeholder when syntactically some code is required, but no action is desired.</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Code:</a:t>
            </a:r>
          </a:p>
          <a:p>
            <a:pPr algn="just"/>
            <a:r>
              <a:rPr lang="en-US" sz="2000">
                <a:latin typeface="Times New Roman" panose="02020603050405020304" pitchFamily="18" charset="0"/>
                <a:cs typeface="Times New Roman" panose="02020603050405020304" pitchFamily="18" charset="0"/>
              </a:rPr>
              <a:t>if condition: pass # do nothing else: # code to execute </a:t>
            </a:r>
          </a:p>
          <a:p>
            <a:pPr algn="just">
              <a:spcBef>
                <a:spcPts val="1200"/>
              </a:spcBef>
              <a:spcAft>
                <a:spcPts val="1200"/>
              </a:spcAft>
            </a:pPr>
            <a:r>
              <a:rPr lang="en-US" sz="2000" b="1">
                <a:latin typeface="Times New Roman" panose="02020603050405020304" pitchFamily="18" charset="0"/>
                <a:cs typeface="Times New Roman" panose="02020603050405020304" pitchFamily="18" charset="0"/>
              </a:rPr>
              <a:t>5. Try-Except Blocks (Exception Handling):</a:t>
            </a:r>
          </a:p>
          <a:p>
            <a:pPr algn="just"/>
            <a:r>
              <a:rPr lang="en-US" sz="2000">
                <a:latin typeface="Times New Roman" panose="02020603050405020304" pitchFamily="18" charset="0"/>
                <a:cs typeface="Times New Roman" panose="02020603050405020304" pitchFamily="18" charset="0"/>
              </a:rPr>
              <a:t>Try-except blocks are used for handling exceptions (runtime errors) gracefully.</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Code:</a:t>
            </a:r>
          </a:p>
          <a:p>
            <a:pPr algn="just"/>
            <a:r>
              <a:rPr lang="en-US" sz="2000">
                <a:latin typeface="Times New Roman" panose="02020603050405020304" pitchFamily="18" charset="0"/>
                <a:cs typeface="Times New Roman" panose="02020603050405020304" pitchFamily="18" charset="0"/>
              </a:rPr>
              <a:t>try: # code that might raise an exception except </a:t>
            </a:r>
            <a:r>
              <a:rPr lang="en-US" sz="2000" err="1">
                <a:latin typeface="Times New Roman" panose="02020603050405020304" pitchFamily="18" charset="0"/>
                <a:cs typeface="Times New Roman" panose="02020603050405020304" pitchFamily="18" charset="0"/>
              </a:rPr>
              <a:t>ExceptionType</a:t>
            </a:r>
            <a:r>
              <a:rPr lang="en-US" sz="2000">
                <a:latin typeface="Times New Roman" panose="02020603050405020304" pitchFamily="18" charset="0"/>
                <a:cs typeface="Times New Roman" panose="02020603050405020304" pitchFamily="18" charset="0"/>
              </a:rPr>
              <a:t> as e: </a:t>
            </a:r>
          </a:p>
          <a:p>
            <a:pPr algn="just"/>
            <a:r>
              <a:rPr lang="en-US" sz="2000">
                <a:latin typeface="Times New Roman" panose="02020603050405020304" pitchFamily="18" charset="0"/>
                <a:cs typeface="Times New Roman" panose="02020603050405020304" pitchFamily="18" charset="0"/>
              </a:rPr>
              <a:t># code to handle the exception else: </a:t>
            </a:r>
          </a:p>
          <a:p>
            <a:pPr algn="just"/>
            <a:r>
              <a:rPr lang="en-US" sz="2000">
                <a:latin typeface="Times New Roman" panose="02020603050405020304" pitchFamily="18" charset="0"/>
                <a:cs typeface="Times New Roman" panose="02020603050405020304" pitchFamily="18" charset="0"/>
              </a:rPr>
              <a:t># code to execute if no exception occurred finally: </a:t>
            </a:r>
          </a:p>
          <a:p>
            <a:pPr algn="just"/>
            <a:r>
              <a:rPr lang="en-US" sz="2000">
                <a:latin typeface="Times New Roman" panose="02020603050405020304" pitchFamily="18" charset="0"/>
                <a:cs typeface="Times New Roman" panose="02020603050405020304" pitchFamily="18" charset="0"/>
              </a:rPr>
              <a:t># code to execute regardless of whether an exception occurred </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619724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9069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931" y="119510"/>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Control Flow structures and Syntax</a:t>
            </a:r>
          </a:p>
        </p:txBody>
      </p:sp>
      <p:sp>
        <p:nvSpPr>
          <p:cNvPr id="4" name="Rectangle 3"/>
          <p:cNvSpPr/>
          <p:nvPr/>
        </p:nvSpPr>
        <p:spPr>
          <a:xfrm>
            <a:off x="98713" y="609600"/>
            <a:ext cx="8934450" cy="1569660"/>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These control flow structures are essential for creating flexible and dynamic programs. They allow you to make decisions, repeat actions, and handle errors, providing the necessary tools to create sophisticated and responsive applications.</a:t>
            </a:r>
          </a:p>
          <a:p>
            <a:br>
              <a:rPr lang="en-US"/>
            </a:br>
            <a:endParaRPr lang="en-US"/>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604756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484322"/>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931" y="0"/>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Relational Operators</a:t>
            </a:r>
          </a:p>
        </p:txBody>
      </p:sp>
      <p:sp>
        <p:nvSpPr>
          <p:cNvPr id="4" name="Rectangle 3"/>
          <p:cNvSpPr/>
          <p:nvPr/>
        </p:nvSpPr>
        <p:spPr>
          <a:xfrm>
            <a:off x="98713" y="547047"/>
            <a:ext cx="8934450" cy="6324808"/>
          </a:xfrm>
          <a:prstGeom prst="rect">
            <a:avLst/>
          </a:prstGeom>
        </p:spPr>
        <p:txBody>
          <a:bodyPr wrap="square">
            <a:spAutoFit/>
          </a:bodyPr>
          <a:lstStyle/>
          <a:p>
            <a:pPr algn="just">
              <a:spcAft>
                <a:spcPts val="1200"/>
              </a:spcAft>
            </a:pPr>
            <a:r>
              <a:rPr lang="en-US" sz="2000">
                <a:latin typeface="Times New Roman" panose="02020603050405020304" pitchFamily="18" charset="0"/>
                <a:cs typeface="Times New Roman" panose="02020603050405020304" pitchFamily="18" charset="0"/>
              </a:rPr>
              <a:t>Relational operators, also known as comparison operators, are used to compare values in expressions and return Boolean results (True or False). In Python, these operators are often used in conditions to make decisions based on the relationship between two values. Here are the commonly used relational operators in Python:</a:t>
            </a:r>
          </a:p>
          <a:p>
            <a:pPr algn="just">
              <a:spcAft>
                <a:spcPts val="1200"/>
              </a:spcAft>
            </a:pPr>
            <a:r>
              <a:rPr lang="en-US" sz="2000" b="1">
                <a:latin typeface="Times New Roman" panose="02020603050405020304" pitchFamily="18" charset="0"/>
                <a:cs typeface="Times New Roman" panose="02020603050405020304" pitchFamily="18" charset="0"/>
              </a:rPr>
              <a:t>Equal to (==):</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Checks if two values are equal.</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Code:</a:t>
            </a:r>
          </a:p>
          <a:p>
            <a:pPr algn="just">
              <a:spcAft>
                <a:spcPts val="600"/>
              </a:spcAft>
            </a:pPr>
            <a:r>
              <a:rPr lang="en-US" sz="2000">
                <a:latin typeface="Times New Roman" panose="02020603050405020304" pitchFamily="18" charset="0"/>
                <a:cs typeface="Times New Roman" panose="02020603050405020304" pitchFamily="18" charset="0"/>
              </a:rPr>
              <a:t>                         x == y </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Not equal to (!=):</a:t>
            </a:r>
            <a:endParaRPr lang="en-US" sz="2000">
              <a:latin typeface="Times New Roman" panose="02020603050405020304" pitchFamily="18" charset="0"/>
              <a:cs typeface="Times New Roman" panose="02020603050405020304" pitchFamily="18" charset="0"/>
            </a:endParaRPr>
          </a:p>
          <a:p>
            <a:pPr lvl="1" algn="just">
              <a:spcBef>
                <a:spcPts val="600"/>
              </a:spcBef>
              <a:spcAft>
                <a:spcPts val="600"/>
              </a:spcAft>
            </a:pPr>
            <a:r>
              <a:rPr lang="en-US" sz="2000">
                <a:latin typeface="Times New Roman" panose="02020603050405020304" pitchFamily="18" charset="0"/>
                <a:cs typeface="Times New Roman" panose="02020603050405020304" pitchFamily="18" charset="0"/>
              </a:rPr>
              <a:t>Checks if two values are not equal.</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Code:</a:t>
            </a:r>
          </a:p>
          <a:p>
            <a:pPr algn="just"/>
            <a:r>
              <a:rPr lang="en-US" sz="2000">
                <a:latin typeface="Times New Roman" panose="02020603050405020304" pitchFamily="18" charset="0"/>
                <a:cs typeface="Times New Roman" panose="02020603050405020304" pitchFamily="18" charset="0"/>
              </a:rPr>
              <a:t>                        x != y </a:t>
            </a:r>
          </a:p>
          <a:p>
            <a:pPr algn="just">
              <a:spcBef>
                <a:spcPts val="1200"/>
              </a:spcBef>
              <a:spcAft>
                <a:spcPts val="1200"/>
              </a:spcAft>
            </a:pPr>
            <a:r>
              <a:rPr lang="en-US" sz="2000" b="1">
                <a:latin typeface="Times New Roman" panose="02020603050405020304" pitchFamily="18" charset="0"/>
                <a:cs typeface="Times New Roman" panose="02020603050405020304" pitchFamily="18" charset="0"/>
              </a:rPr>
              <a:t>Greater than (&gt;):</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Checks if the value on the left is greater than the value on the right.</a:t>
            </a:r>
          </a:p>
          <a:p>
            <a:pPr algn="just"/>
            <a:r>
              <a:rPr lang="en-US" sz="2000" b="1">
                <a:latin typeface="Times New Roman" panose="02020603050405020304" pitchFamily="18" charset="0"/>
                <a:cs typeface="Times New Roman" panose="02020603050405020304" pitchFamily="18" charset="0"/>
              </a:rPr>
              <a:t>Code:</a:t>
            </a:r>
          </a:p>
          <a:p>
            <a:pPr algn="just"/>
            <a:r>
              <a:rPr lang="en-US" sz="2000">
                <a:latin typeface="Times New Roman" panose="02020603050405020304" pitchFamily="18" charset="0"/>
                <a:cs typeface="Times New Roman" panose="02020603050405020304" pitchFamily="18" charset="0"/>
              </a:rPr>
              <a:t>                           x &gt; y </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253856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9069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931" y="119510"/>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Relational Operators</a:t>
            </a:r>
          </a:p>
        </p:txBody>
      </p:sp>
      <p:sp>
        <p:nvSpPr>
          <p:cNvPr id="4" name="Rectangle 3"/>
          <p:cNvSpPr/>
          <p:nvPr/>
        </p:nvSpPr>
        <p:spPr>
          <a:xfrm>
            <a:off x="98713" y="609600"/>
            <a:ext cx="8934450" cy="5863144"/>
          </a:xfrm>
          <a:prstGeom prst="rect">
            <a:avLst/>
          </a:prstGeom>
        </p:spPr>
        <p:txBody>
          <a:bodyPr wrap="square">
            <a:spAutoFit/>
          </a:bodyPr>
          <a:lstStyle/>
          <a:p>
            <a:pPr algn="just">
              <a:spcAft>
                <a:spcPts val="1200"/>
              </a:spcAft>
            </a:pPr>
            <a:r>
              <a:rPr lang="en-US" sz="2000" b="1">
                <a:latin typeface="Times New Roman" panose="02020603050405020304" pitchFamily="18" charset="0"/>
                <a:cs typeface="Times New Roman" panose="02020603050405020304" pitchFamily="18" charset="0"/>
              </a:rPr>
              <a:t>Less than (&lt;):</a:t>
            </a:r>
            <a:endParaRPr lang="en-US" sz="2000">
              <a:latin typeface="Times New Roman" panose="02020603050405020304" pitchFamily="18" charset="0"/>
              <a:cs typeface="Times New Roman" panose="02020603050405020304" pitchFamily="18" charset="0"/>
            </a:endParaRPr>
          </a:p>
          <a:p>
            <a:pPr lvl="1" algn="just">
              <a:spcAft>
                <a:spcPts val="600"/>
              </a:spcAft>
            </a:pPr>
            <a:r>
              <a:rPr lang="en-US" sz="2000">
                <a:latin typeface="Times New Roman" panose="02020603050405020304" pitchFamily="18" charset="0"/>
                <a:cs typeface="Times New Roman" panose="02020603050405020304" pitchFamily="18" charset="0"/>
              </a:rPr>
              <a:t>Checks if the value on the left is less than the value on the right.</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Code:</a:t>
            </a:r>
          </a:p>
          <a:p>
            <a:pPr algn="just">
              <a:spcBef>
                <a:spcPts val="600"/>
              </a:spcBef>
              <a:spcAft>
                <a:spcPts val="600"/>
              </a:spcAft>
            </a:pPr>
            <a:r>
              <a:rPr lang="en-US" sz="2000">
                <a:latin typeface="Times New Roman" panose="02020603050405020304" pitchFamily="18" charset="0"/>
                <a:cs typeface="Times New Roman" panose="02020603050405020304" pitchFamily="18" charset="0"/>
              </a:rPr>
              <a:t>                                               x &lt; y </a:t>
            </a:r>
          </a:p>
          <a:p>
            <a:pPr algn="just">
              <a:spcBef>
                <a:spcPts val="1200"/>
              </a:spcBef>
              <a:spcAft>
                <a:spcPts val="1200"/>
              </a:spcAft>
            </a:pPr>
            <a:r>
              <a:rPr lang="en-US" sz="2000" b="1">
                <a:latin typeface="Times New Roman" panose="02020603050405020304" pitchFamily="18" charset="0"/>
                <a:cs typeface="Times New Roman" panose="02020603050405020304" pitchFamily="18" charset="0"/>
              </a:rPr>
              <a:t>Greater than or equal to (&gt;=):</a:t>
            </a:r>
            <a:endParaRPr lang="en-US" sz="2000">
              <a:latin typeface="Times New Roman" panose="02020603050405020304" pitchFamily="18" charset="0"/>
              <a:cs typeface="Times New Roman" panose="02020603050405020304" pitchFamily="18" charset="0"/>
            </a:endParaRPr>
          </a:p>
          <a:p>
            <a:pPr lvl="1" algn="just">
              <a:spcBef>
                <a:spcPts val="1200"/>
              </a:spcBef>
            </a:pPr>
            <a:r>
              <a:rPr lang="en-US" sz="2000">
                <a:latin typeface="Times New Roman" panose="02020603050405020304" pitchFamily="18" charset="0"/>
                <a:cs typeface="Times New Roman" panose="02020603050405020304" pitchFamily="18" charset="0"/>
              </a:rPr>
              <a:t>Checks if the value on the left is greater than or equal to the value on the right.</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Code:</a:t>
            </a:r>
          </a:p>
          <a:p>
            <a:pPr algn="just">
              <a:spcBef>
                <a:spcPts val="1200"/>
              </a:spcBef>
              <a:spcAft>
                <a:spcPts val="1200"/>
              </a:spcAft>
            </a:pPr>
            <a:r>
              <a:rPr lang="en-US" sz="2000">
                <a:latin typeface="Times New Roman" panose="02020603050405020304" pitchFamily="18" charset="0"/>
                <a:cs typeface="Times New Roman" panose="02020603050405020304" pitchFamily="18" charset="0"/>
              </a:rPr>
              <a:t>                                              x &gt;= y </a:t>
            </a:r>
          </a:p>
          <a:p>
            <a:pPr algn="just">
              <a:spcAft>
                <a:spcPts val="1200"/>
              </a:spcAft>
            </a:pPr>
            <a:r>
              <a:rPr lang="en-US" sz="2000" b="1">
                <a:latin typeface="Times New Roman" panose="02020603050405020304" pitchFamily="18" charset="0"/>
                <a:cs typeface="Times New Roman" panose="02020603050405020304" pitchFamily="18" charset="0"/>
              </a:rPr>
              <a:t>Less than or equal to (&lt;=):</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Checks if the value on the left is less than or equal to the value on the right.</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Code:</a:t>
            </a:r>
          </a:p>
          <a:p>
            <a:pPr algn="just"/>
            <a:r>
              <a:rPr lang="en-US" sz="2000">
                <a:latin typeface="Times New Roman" panose="02020603050405020304" pitchFamily="18" charset="0"/>
                <a:cs typeface="Times New Roman" panose="02020603050405020304" pitchFamily="18" charset="0"/>
              </a:rPr>
              <a:t>                                              x &lt;= y </a:t>
            </a:r>
          </a:p>
          <a:p>
            <a:pPr algn="just"/>
            <a:endParaRPr lang="en-US" sz="200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811938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9069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931" y="119510"/>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Relational Operators</a:t>
            </a:r>
          </a:p>
        </p:txBody>
      </p:sp>
      <p:sp>
        <p:nvSpPr>
          <p:cNvPr id="4" name="Rectangle 3"/>
          <p:cNvSpPr/>
          <p:nvPr/>
        </p:nvSpPr>
        <p:spPr>
          <a:xfrm>
            <a:off x="98713" y="609600"/>
            <a:ext cx="8934450" cy="6093976"/>
          </a:xfrm>
          <a:prstGeom prst="rect">
            <a:avLst/>
          </a:prstGeom>
        </p:spPr>
        <p:txBody>
          <a:bodyPr wrap="square">
            <a:spAutoFit/>
          </a:bodyPr>
          <a:lstStyle/>
          <a:p>
            <a:pPr algn="just"/>
            <a:r>
              <a:rPr lang="en-US" sz="2000" b="1">
                <a:latin typeface="Times New Roman" panose="02020603050405020304" pitchFamily="18" charset="0"/>
                <a:cs typeface="Times New Roman" panose="02020603050405020304" pitchFamily="18" charset="0"/>
              </a:rPr>
              <a:t>Examples:</a:t>
            </a: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Example values </a:t>
            </a:r>
          </a:p>
          <a:p>
            <a:pPr algn="just"/>
            <a:r>
              <a:rPr lang="en-US" sz="2000">
                <a:latin typeface="Times New Roman" panose="02020603050405020304" pitchFamily="18" charset="0"/>
                <a:cs typeface="Times New Roman" panose="02020603050405020304" pitchFamily="18" charset="0"/>
              </a:rPr>
              <a:t>a = 5 b = 10 </a:t>
            </a:r>
          </a:p>
          <a:p>
            <a:pPr algn="just"/>
            <a:r>
              <a:rPr lang="en-US" sz="2000">
                <a:latin typeface="Times New Roman" panose="02020603050405020304" pitchFamily="18" charset="0"/>
                <a:cs typeface="Times New Roman" panose="02020603050405020304" pitchFamily="18" charset="0"/>
              </a:rPr>
              <a:t># Equal to print(a == b) </a:t>
            </a:r>
          </a:p>
          <a:p>
            <a:pPr algn="just"/>
            <a:r>
              <a:rPr lang="en-US" sz="2000">
                <a:latin typeface="Times New Roman" panose="02020603050405020304" pitchFamily="18" charset="0"/>
                <a:cs typeface="Times New Roman" panose="02020603050405020304" pitchFamily="18" charset="0"/>
              </a:rPr>
              <a:t># False </a:t>
            </a:r>
          </a:p>
          <a:p>
            <a:pPr algn="just"/>
            <a:r>
              <a:rPr lang="en-US" sz="2000">
                <a:latin typeface="Times New Roman" panose="02020603050405020304" pitchFamily="18" charset="0"/>
                <a:cs typeface="Times New Roman" panose="02020603050405020304" pitchFamily="18" charset="0"/>
              </a:rPr>
              <a:t># Not equal to print(a != b) </a:t>
            </a:r>
          </a:p>
          <a:p>
            <a:pPr algn="just"/>
            <a:r>
              <a:rPr lang="en-US" sz="2000">
                <a:latin typeface="Times New Roman" panose="02020603050405020304" pitchFamily="18" charset="0"/>
                <a:cs typeface="Times New Roman" panose="02020603050405020304" pitchFamily="18" charset="0"/>
              </a:rPr>
              <a:t># True </a:t>
            </a:r>
          </a:p>
          <a:p>
            <a:pPr algn="just"/>
            <a:r>
              <a:rPr lang="en-US" sz="2000">
                <a:latin typeface="Times New Roman" panose="02020603050405020304" pitchFamily="18" charset="0"/>
                <a:cs typeface="Times New Roman" panose="02020603050405020304" pitchFamily="18" charset="0"/>
              </a:rPr>
              <a:t># Greater than print(a &gt; b)</a:t>
            </a:r>
          </a:p>
          <a:p>
            <a:pPr algn="just"/>
            <a:r>
              <a:rPr lang="en-US" sz="2000">
                <a:latin typeface="Times New Roman" panose="02020603050405020304" pitchFamily="18" charset="0"/>
                <a:cs typeface="Times New Roman" panose="02020603050405020304" pitchFamily="18" charset="0"/>
              </a:rPr>
              <a:t> # False</a:t>
            </a:r>
          </a:p>
          <a:p>
            <a:pPr algn="just"/>
            <a:r>
              <a:rPr lang="en-US" sz="2000">
                <a:latin typeface="Times New Roman" panose="02020603050405020304" pitchFamily="18" charset="0"/>
                <a:cs typeface="Times New Roman" panose="02020603050405020304" pitchFamily="18" charset="0"/>
              </a:rPr>
              <a:t> # Less than print(a &lt; b) </a:t>
            </a:r>
          </a:p>
          <a:p>
            <a:pPr algn="just"/>
            <a:r>
              <a:rPr lang="en-US" sz="2000">
                <a:latin typeface="Times New Roman" panose="02020603050405020304" pitchFamily="18" charset="0"/>
                <a:cs typeface="Times New Roman" panose="02020603050405020304" pitchFamily="18" charset="0"/>
              </a:rPr>
              <a:t># True </a:t>
            </a:r>
          </a:p>
          <a:p>
            <a:pPr algn="just"/>
            <a:r>
              <a:rPr lang="en-US" sz="2000">
                <a:latin typeface="Times New Roman" panose="02020603050405020304" pitchFamily="18" charset="0"/>
                <a:cs typeface="Times New Roman" panose="02020603050405020304" pitchFamily="18" charset="0"/>
              </a:rPr>
              <a:t># Greater than or equal to print(a &gt;= b) </a:t>
            </a:r>
          </a:p>
          <a:p>
            <a:pPr algn="just"/>
            <a:r>
              <a:rPr lang="en-US" sz="2000">
                <a:latin typeface="Times New Roman" panose="02020603050405020304" pitchFamily="18" charset="0"/>
                <a:cs typeface="Times New Roman" panose="02020603050405020304" pitchFamily="18" charset="0"/>
              </a:rPr>
              <a:t># False </a:t>
            </a:r>
          </a:p>
          <a:p>
            <a:pPr algn="just"/>
            <a:r>
              <a:rPr lang="en-US" sz="2000">
                <a:latin typeface="Times New Roman" panose="02020603050405020304" pitchFamily="18" charset="0"/>
                <a:cs typeface="Times New Roman" panose="02020603050405020304" pitchFamily="18" charset="0"/>
              </a:rPr>
              <a:t># Less than or equal to print(a &lt;= b) </a:t>
            </a:r>
          </a:p>
          <a:p>
            <a:pPr algn="just">
              <a:spcAft>
                <a:spcPts val="1200"/>
              </a:spcAft>
            </a:pPr>
            <a:r>
              <a:rPr lang="en-US" sz="2000">
                <a:latin typeface="Times New Roman" panose="02020603050405020304" pitchFamily="18" charset="0"/>
                <a:cs typeface="Times New Roman" panose="02020603050405020304" pitchFamily="18" charset="0"/>
              </a:rPr>
              <a:t># True </a:t>
            </a:r>
          </a:p>
          <a:p>
            <a:pPr algn="just"/>
            <a:r>
              <a:rPr lang="en-US" sz="2000">
                <a:latin typeface="Times New Roman" panose="02020603050405020304" pitchFamily="18" charset="0"/>
                <a:cs typeface="Times New Roman" panose="02020603050405020304" pitchFamily="18" charset="0"/>
              </a:rPr>
              <a:t>These operators are fundamental for making decisions and comparisons within your Python programs. They are commonly used in conditional statements, loops, and other control flow structures.</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479199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9069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931" y="119510"/>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Logical Operators</a:t>
            </a:r>
          </a:p>
        </p:txBody>
      </p:sp>
      <p:sp>
        <p:nvSpPr>
          <p:cNvPr id="4" name="Rectangle 3"/>
          <p:cNvSpPr/>
          <p:nvPr/>
        </p:nvSpPr>
        <p:spPr>
          <a:xfrm>
            <a:off x="98713" y="609600"/>
            <a:ext cx="8934450" cy="5940088"/>
          </a:xfrm>
          <a:prstGeom prst="rect">
            <a:avLst/>
          </a:prstGeom>
        </p:spPr>
        <p:txBody>
          <a:bodyPr wrap="square">
            <a:spAutoFit/>
          </a:bodyPr>
          <a:lstStyle/>
          <a:p>
            <a:pPr algn="just">
              <a:spcBef>
                <a:spcPts val="1200"/>
              </a:spcBef>
              <a:spcAft>
                <a:spcPts val="1200"/>
              </a:spcAft>
            </a:pPr>
            <a:r>
              <a:rPr lang="en-US" sz="2000">
                <a:latin typeface="Times New Roman" panose="02020603050405020304" pitchFamily="18" charset="0"/>
                <a:cs typeface="Times New Roman" panose="02020603050405020304" pitchFamily="18" charset="0"/>
              </a:rPr>
              <a:t>Logical operators in Python are used to perform logical operations on Boolean values. These operators allow you to combine or manipulate Boolean values to make decisions or control the flow of your program. The three main logical operators in Python are and, or, and not. Here's how they work:</a:t>
            </a:r>
          </a:p>
          <a:p>
            <a:pPr algn="just">
              <a:spcAft>
                <a:spcPts val="1200"/>
              </a:spcAft>
            </a:pPr>
            <a:r>
              <a:rPr lang="en-US" sz="2000" b="1">
                <a:latin typeface="Times New Roman" panose="02020603050405020304" pitchFamily="18" charset="0"/>
                <a:cs typeface="Times New Roman" panose="02020603050405020304" pitchFamily="18" charset="0"/>
              </a:rPr>
              <a:t>Logical AND (and):</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The and operator returns True if both operands are true; otherwise, it returns False.</a:t>
            </a:r>
          </a:p>
          <a:p>
            <a:pPr algn="just">
              <a:spcBef>
                <a:spcPts val="1200"/>
              </a:spcBef>
              <a:spcAft>
                <a:spcPts val="1200"/>
              </a:spcAft>
            </a:pPr>
            <a:r>
              <a:rPr lang="en-US" sz="2000" b="1">
                <a:latin typeface="Times New Roman" panose="02020603050405020304" pitchFamily="18" charset="0"/>
                <a:cs typeface="Times New Roman" panose="02020603050405020304" pitchFamily="18" charset="0"/>
              </a:rPr>
              <a:t>Code:</a:t>
            </a:r>
          </a:p>
          <a:p>
            <a:pPr algn="just"/>
            <a:r>
              <a:rPr lang="en-US" sz="2000">
                <a:latin typeface="Times New Roman" panose="02020603050405020304" pitchFamily="18" charset="0"/>
                <a:cs typeface="Times New Roman" panose="02020603050405020304" pitchFamily="18" charset="0"/>
              </a:rPr>
              <a:t># Example </a:t>
            </a:r>
          </a:p>
          <a:p>
            <a:pPr algn="just"/>
            <a:r>
              <a:rPr lang="en-US" sz="2000">
                <a:latin typeface="Times New Roman" panose="02020603050405020304" pitchFamily="18" charset="0"/>
                <a:cs typeface="Times New Roman" panose="02020603050405020304" pitchFamily="18" charset="0"/>
              </a:rPr>
              <a:t>a = True</a:t>
            </a:r>
          </a:p>
          <a:p>
            <a:pPr algn="just"/>
            <a:r>
              <a:rPr lang="en-US" sz="2000">
                <a:latin typeface="Times New Roman" panose="02020603050405020304" pitchFamily="18" charset="0"/>
                <a:cs typeface="Times New Roman" panose="02020603050405020304" pitchFamily="18" charset="0"/>
              </a:rPr>
              <a:t>b = False </a:t>
            </a:r>
          </a:p>
          <a:p>
            <a:pPr algn="just"/>
            <a:r>
              <a:rPr lang="en-US" sz="2000">
                <a:latin typeface="Times New Roman" panose="02020603050405020304" pitchFamily="18" charset="0"/>
                <a:cs typeface="Times New Roman" panose="02020603050405020304" pitchFamily="18" charset="0"/>
              </a:rPr>
              <a:t>result = a and b </a:t>
            </a:r>
          </a:p>
          <a:p>
            <a:pPr algn="just"/>
            <a:r>
              <a:rPr lang="en-US" sz="2000">
                <a:latin typeface="Times New Roman" panose="02020603050405020304" pitchFamily="18" charset="0"/>
                <a:cs typeface="Times New Roman" panose="02020603050405020304" pitchFamily="18" charset="0"/>
              </a:rPr>
              <a:t># result is False </a:t>
            </a:r>
          </a:p>
          <a:p>
            <a:pPr algn="just">
              <a:spcBef>
                <a:spcPts val="1200"/>
              </a:spcBef>
              <a:spcAft>
                <a:spcPts val="1200"/>
              </a:spcAft>
            </a:pPr>
            <a:r>
              <a:rPr lang="en-US" sz="2000" b="1">
                <a:latin typeface="Times New Roman" panose="02020603050405020304" pitchFamily="18" charset="0"/>
                <a:cs typeface="Times New Roman" panose="02020603050405020304" pitchFamily="18" charset="0"/>
              </a:rPr>
              <a:t>Logical OR (or):</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The or operator returns True if at least one of the operands is true; it returns False if both operands are false.</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94358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9069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931" y="119510"/>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Logical Operators</a:t>
            </a:r>
          </a:p>
        </p:txBody>
      </p:sp>
      <p:sp>
        <p:nvSpPr>
          <p:cNvPr id="4" name="Rectangle 3"/>
          <p:cNvSpPr/>
          <p:nvPr/>
        </p:nvSpPr>
        <p:spPr>
          <a:xfrm>
            <a:off x="98713" y="609600"/>
            <a:ext cx="8934450" cy="6093976"/>
          </a:xfrm>
          <a:prstGeom prst="rect">
            <a:avLst/>
          </a:prstGeom>
        </p:spPr>
        <p:txBody>
          <a:bodyPr wrap="square">
            <a:spAutoFit/>
          </a:bodyPr>
          <a:lstStyle/>
          <a:p>
            <a:pPr algn="just">
              <a:spcAft>
                <a:spcPts val="1200"/>
              </a:spcAft>
            </a:pPr>
            <a:r>
              <a:rPr lang="en-US" sz="2000" b="1">
                <a:latin typeface="Times New Roman" panose="02020603050405020304" pitchFamily="18" charset="0"/>
                <a:cs typeface="Times New Roman" panose="02020603050405020304" pitchFamily="18" charset="0"/>
              </a:rPr>
              <a:t>Code:</a:t>
            </a:r>
          </a:p>
          <a:p>
            <a:pPr algn="just"/>
            <a:r>
              <a:rPr lang="en-US" sz="2000">
                <a:latin typeface="Times New Roman" panose="02020603050405020304" pitchFamily="18" charset="0"/>
                <a:cs typeface="Times New Roman" panose="02020603050405020304" pitchFamily="18" charset="0"/>
              </a:rPr>
              <a:t># Example </a:t>
            </a:r>
          </a:p>
          <a:p>
            <a:pPr algn="just"/>
            <a:r>
              <a:rPr lang="en-US" sz="2000">
                <a:latin typeface="Times New Roman" panose="02020603050405020304" pitchFamily="18" charset="0"/>
                <a:cs typeface="Times New Roman" panose="02020603050405020304" pitchFamily="18" charset="0"/>
              </a:rPr>
              <a:t>a = True </a:t>
            </a:r>
          </a:p>
          <a:p>
            <a:pPr algn="just"/>
            <a:r>
              <a:rPr lang="en-US" sz="2000">
                <a:latin typeface="Times New Roman" panose="02020603050405020304" pitchFamily="18" charset="0"/>
                <a:cs typeface="Times New Roman" panose="02020603050405020304" pitchFamily="18" charset="0"/>
              </a:rPr>
              <a:t>b = False</a:t>
            </a:r>
          </a:p>
          <a:p>
            <a:pPr algn="just"/>
            <a:r>
              <a:rPr lang="en-US" sz="2000">
                <a:latin typeface="Times New Roman" panose="02020603050405020304" pitchFamily="18" charset="0"/>
                <a:cs typeface="Times New Roman" panose="02020603050405020304" pitchFamily="18" charset="0"/>
              </a:rPr>
              <a:t>result = a or b</a:t>
            </a:r>
          </a:p>
          <a:p>
            <a:pPr algn="just"/>
            <a:r>
              <a:rPr lang="en-US" sz="2000">
                <a:latin typeface="Times New Roman" panose="02020603050405020304" pitchFamily="18" charset="0"/>
                <a:cs typeface="Times New Roman" panose="02020603050405020304" pitchFamily="18" charset="0"/>
              </a:rPr>
              <a:t># result is True </a:t>
            </a:r>
          </a:p>
          <a:p>
            <a:pPr algn="just">
              <a:spcBef>
                <a:spcPts val="1200"/>
              </a:spcBef>
              <a:spcAft>
                <a:spcPts val="1200"/>
              </a:spcAft>
            </a:pPr>
            <a:r>
              <a:rPr lang="en-US" sz="2000" b="1">
                <a:latin typeface="Times New Roman" panose="02020603050405020304" pitchFamily="18" charset="0"/>
                <a:cs typeface="Times New Roman" panose="02020603050405020304" pitchFamily="18" charset="0"/>
              </a:rPr>
              <a:t>Logical NOT (not):</a:t>
            </a:r>
            <a:endParaRPr lang="en-US" sz="2000">
              <a:latin typeface="Times New Roman" panose="02020603050405020304" pitchFamily="18" charset="0"/>
              <a:cs typeface="Times New Roman" panose="02020603050405020304" pitchFamily="18" charset="0"/>
            </a:endParaRPr>
          </a:p>
          <a:p>
            <a:pPr lvl="1" algn="just">
              <a:spcAft>
                <a:spcPts val="1200"/>
              </a:spcAft>
            </a:pPr>
            <a:r>
              <a:rPr lang="en-US" sz="2000">
                <a:latin typeface="Times New Roman" panose="02020603050405020304" pitchFamily="18" charset="0"/>
                <a:cs typeface="Times New Roman" panose="02020603050405020304" pitchFamily="18" charset="0"/>
              </a:rPr>
              <a:t>The not operator returns the opposite Boolean value of the operand. If the operand is True, not returns False, and vice versa.</a:t>
            </a:r>
          </a:p>
          <a:p>
            <a:pPr algn="just"/>
            <a:r>
              <a:rPr lang="en-US" sz="2000">
                <a:latin typeface="Times New Roman" panose="02020603050405020304" pitchFamily="18" charset="0"/>
                <a:cs typeface="Times New Roman" panose="02020603050405020304" pitchFamily="18" charset="0"/>
              </a:rPr>
              <a:t># Example </a:t>
            </a:r>
          </a:p>
          <a:p>
            <a:pPr algn="just"/>
            <a:r>
              <a:rPr lang="en-US" sz="2000">
                <a:latin typeface="Times New Roman" panose="02020603050405020304" pitchFamily="18" charset="0"/>
                <a:cs typeface="Times New Roman" panose="02020603050405020304" pitchFamily="18" charset="0"/>
              </a:rPr>
              <a:t>a = True </a:t>
            </a:r>
          </a:p>
          <a:p>
            <a:pPr algn="just"/>
            <a:r>
              <a:rPr lang="en-US" sz="2000">
                <a:latin typeface="Times New Roman" panose="02020603050405020304" pitchFamily="18" charset="0"/>
                <a:cs typeface="Times New Roman" panose="02020603050405020304" pitchFamily="18" charset="0"/>
              </a:rPr>
              <a:t>result = not a</a:t>
            </a:r>
          </a:p>
          <a:p>
            <a:pPr algn="just">
              <a:spcAft>
                <a:spcPts val="1200"/>
              </a:spcAft>
            </a:pPr>
            <a:r>
              <a:rPr lang="en-US" sz="2000">
                <a:latin typeface="Times New Roman" panose="02020603050405020304" pitchFamily="18" charset="0"/>
                <a:cs typeface="Times New Roman" panose="02020603050405020304" pitchFamily="18" charset="0"/>
              </a:rPr>
              <a:t># result is False </a:t>
            </a:r>
          </a:p>
          <a:p>
            <a:pPr algn="just"/>
            <a:r>
              <a:rPr lang="en-US" sz="2000" b="1">
                <a:latin typeface="Times New Roman" panose="02020603050405020304" pitchFamily="18" charset="0"/>
                <a:cs typeface="Times New Roman" panose="02020603050405020304" pitchFamily="18" charset="0"/>
              </a:rPr>
              <a:t>Combining Logical Operators:</a:t>
            </a:r>
          </a:p>
          <a:p>
            <a:pPr algn="just"/>
            <a:r>
              <a:rPr lang="en-US" sz="2000">
                <a:latin typeface="Times New Roman" panose="02020603050405020304" pitchFamily="18" charset="0"/>
                <a:cs typeface="Times New Roman" panose="02020603050405020304" pitchFamily="18" charset="0"/>
              </a:rPr>
              <a:t>Logical operators can be combined to form more complex conditions. Parentheses can be used to control the order of evaluation.</a:t>
            </a:r>
          </a:p>
          <a:p>
            <a:pPr algn="just"/>
            <a:endParaRPr lang="en-US" sz="200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142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90055" y="582216"/>
            <a:ext cx="8839200" cy="6093976"/>
          </a:xfrm>
          <a:prstGeom prst="rect">
            <a:avLst/>
          </a:prstGeom>
        </p:spPr>
        <p:txBody>
          <a:bodyPr wrap="square">
            <a:spAutoFit/>
          </a:bodyPr>
          <a:lstStyle/>
          <a:p>
            <a:pPr algn="just">
              <a:spcBef>
                <a:spcPts val="1200"/>
              </a:spcBef>
              <a:spcAft>
                <a:spcPts val="1200"/>
              </a:spcAft>
            </a:pPr>
            <a:r>
              <a:rPr lang="en-US" sz="2000" b="1">
                <a:latin typeface="Times New Roman" panose="02020603050405020304" pitchFamily="18" charset="0"/>
                <a:cs typeface="Times New Roman" panose="02020603050405020304" pitchFamily="18" charset="0"/>
              </a:rPr>
              <a:t>Here's a brief history of Python:</a:t>
            </a:r>
          </a:p>
          <a:p>
            <a:pPr marL="457200" indent="-457200" algn="just">
              <a:spcAft>
                <a:spcPts val="600"/>
              </a:spcAft>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Origins (Late 1980s):</a:t>
            </a:r>
            <a:endParaRPr lang="en-US" sz="2000">
              <a:latin typeface="Times New Roman" panose="02020603050405020304" pitchFamily="18" charset="0"/>
              <a:cs typeface="Times New Roman" panose="02020603050405020304" pitchFamily="18" charset="0"/>
            </a:endParaRPr>
          </a:p>
          <a:p>
            <a:pPr marL="800100" lvl="1" indent="-342900" algn="just">
              <a:spcAft>
                <a:spcPts val="600"/>
              </a:spcAf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Guido van Rossum, a Dutch programmer, started working on Python in December 1989.</a:t>
            </a:r>
          </a:p>
          <a:p>
            <a:pPr marL="800100" lvl="1" indent="-342900" algn="just">
              <a:spcAft>
                <a:spcPts val="1200"/>
              </a:spcAf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The project was initiated as a Christmas hobby project, inspired by the ABC language, which Guido had worked on at Centrum </a:t>
            </a:r>
            <a:r>
              <a:rPr lang="en-US" sz="2000" err="1">
                <a:latin typeface="Times New Roman" panose="02020603050405020304" pitchFamily="18" charset="0"/>
                <a:cs typeface="Times New Roman" panose="02020603050405020304" pitchFamily="18" charset="0"/>
              </a:rPr>
              <a:t>Wiskunde</a:t>
            </a:r>
            <a:r>
              <a:rPr lang="en-US" sz="2000">
                <a:latin typeface="Times New Roman" panose="02020603050405020304" pitchFamily="18" charset="0"/>
                <a:cs typeface="Times New Roman" panose="02020603050405020304" pitchFamily="18" charset="0"/>
              </a:rPr>
              <a:t> &amp; </a:t>
            </a:r>
            <a:r>
              <a:rPr lang="en-US" sz="2000" err="1">
                <a:latin typeface="Times New Roman" panose="02020603050405020304" pitchFamily="18" charset="0"/>
                <a:cs typeface="Times New Roman" panose="02020603050405020304" pitchFamily="18" charset="0"/>
              </a:rPr>
              <a:t>Informatica</a:t>
            </a:r>
            <a:r>
              <a:rPr lang="en-US" sz="2000">
                <a:latin typeface="Times New Roman" panose="02020603050405020304" pitchFamily="18" charset="0"/>
                <a:cs typeface="Times New Roman" panose="02020603050405020304" pitchFamily="18" charset="0"/>
              </a:rPr>
              <a:t> (CWI) in the Netherlands.</a:t>
            </a:r>
          </a:p>
          <a:p>
            <a:pPr marL="457200" indent="-457200" algn="just">
              <a:spcAft>
                <a:spcPts val="600"/>
              </a:spcAft>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Python 0.9.0 (February 1991):</a:t>
            </a:r>
            <a:endParaRPr lang="en-US" sz="2000">
              <a:latin typeface="Times New Roman" panose="02020603050405020304" pitchFamily="18" charset="0"/>
              <a:cs typeface="Times New Roman" panose="02020603050405020304" pitchFamily="18" charset="0"/>
            </a:endParaRPr>
          </a:p>
          <a:p>
            <a:pPr marL="800100" lvl="1" indent="-342900" algn="just">
              <a:spcAft>
                <a:spcPts val="600"/>
              </a:spcAf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The first official version, Python 0.9.0, was released in February 1991.</a:t>
            </a:r>
          </a:p>
          <a:p>
            <a:pPr marL="800100" lvl="1" indent="-342900" algn="jus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It included exception handling, functions, and modules, which are fundamental features of the language.</a:t>
            </a:r>
          </a:p>
          <a:p>
            <a:pPr lvl="1" algn="just"/>
            <a:endParaRPr lang="en-US" sz="2000">
              <a:latin typeface="Times New Roman" panose="02020603050405020304" pitchFamily="18" charset="0"/>
              <a:cs typeface="Times New Roman" panose="02020603050405020304" pitchFamily="18" charset="0"/>
            </a:endParaRPr>
          </a:p>
          <a:p>
            <a:pPr marL="342900" indent="-342900" algn="just">
              <a:spcAft>
                <a:spcPts val="600"/>
              </a:spcAft>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Python 1.0 (January 1994):</a:t>
            </a:r>
            <a:endParaRPr lang="en-US" sz="2000">
              <a:latin typeface="Times New Roman" panose="02020603050405020304" pitchFamily="18" charset="0"/>
              <a:cs typeface="Times New Roman" panose="02020603050405020304" pitchFamily="18" charset="0"/>
            </a:endParaRPr>
          </a:p>
          <a:p>
            <a:pPr marL="800100" lvl="1" indent="-342900" algn="just">
              <a:spcAft>
                <a:spcPts val="600"/>
              </a:spcAf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Python 1.0 was released with new features like lambda, map, filter, and reduce.</a:t>
            </a:r>
          </a:p>
          <a:p>
            <a:pPr marL="800100" lvl="1" indent="-342900" algn="just">
              <a:spcAft>
                <a:spcPts val="600"/>
              </a:spcAf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The language began to gain popularity and saw an increase in community involvement.</a:t>
            </a:r>
          </a:p>
        </p:txBody>
      </p:sp>
      <p:cxnSp>
        <p:nvCxnSpPr>
          <p:cNvPr id="6" name="Straight Connector 5"/>
          <p:cNvCxnSpPr/>
          <p:nvPr/>
        </p:nvCxnSpPr>
        <p:spPr>
          <a:xfrm>
            <a:off x="0" y="582216"/>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0055" y="124691"/>
            <a:ext cx="4800600" cy="424732"/>
          </a:xfrm>
          <a:prstGeom prst="rect">
            <a:avLst/>
          </a:prstGeom>
          <a:noFill/>
        </p:spPr>
        <p:txBody>
          <a:bodyPr wrap="square" rtlCol="0">
            <a:spAutoFit/>
          </a:bodyPr>
          <a:lstStyle/>
          <a:p>
            <a:pPr lvl="0">
              <a:lnSpc>
                <a:spcPct val="90000"/>
              </a:lnSpc>
              <a:buClr>
                <a:srgbClr val="333399"/>
              </a:buClr>
              <a:buSzPts val="2400"/>
            </a:pPr>
            <a:r>
              <a:rPr lang="en-US" sz="2400" b="1">
                <a:latin typeface="Times New Roman" panose="02020603050405020304" pitchFamily="18" charset="0"/>
                <a:cs typeface="Times New Roman" panose="02020603050405020304" pitchFamily="18" charset="0"/>
              </a:rPr>
              <a:t>History of Python</a:t>
            </a:r>
            <a:endParaRPr lang="en-US" sz="2400" b="1">
              <a:latin typeface="Times New Roman" panose="02020603050405020304" pitchFamily="18" charset="0"/>
              <a:ea typeface="Times New Roman"/>
              <a:cs typeface="Times New Roman" panose="02020603050405020304" pitchFamily="18" charset="0"/>
              <a:sym typeface="Times New Roman"/>
            </a:endParaRP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814229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9069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931" y="119510"/>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Logical Operators</a:t>
            </a:r>
          </a:p>
        </p:txBody>
      </p:sp>
      <p:sp>
        <p:nvSpPr>
          <p:cNvPr id="4" name="Rectangle 3"/>
          <p:cNvSpPr/>
          <p:nvPr/>
        </p:nvSpPr>
        <p:spPr>
          <a:xfrm>
            <a:off x="98713" y="609600"/>
            <a:ext cx="8934450" cy="4247317"/>
          </a:xfrm>
          <a:prstGeom prst="rect">
            <a:avLst/>
          </a:prstGeom>
        </p:spPr>
        <p:txBody>
          <a:bodyPr wrap="square">
            <a:spAutoFit/>
          </a:bodyPr>
          <a:lstStyle/>
          <a:p>
            <a:pPr algn="just">
              <a:spcAft>
                <a:spcPts val="1200"/>
              </a:spcAft>
            </a:pPr>
            <a:r>
              <a:rPr lang="en-US" sz="2000" b="1">
                <a:latin typeface="Times New Roman" panose="02020603050405020304" pitchFamily="18" charset="0"/>
                <a:cs typeface="Times New Roman" panose="02020603050405020304" pitchFamily="18" charset="0"/>
              </a:rPr>
              <a:t>Code:</a:t>
            </a:r>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Example</a:t>
            </a:r>
          </a:p>
          <a:p>
            <a:pPr algn="just"/>
            <a:r>
              <a:rPr lang="en-US" sz="2000">
                <a:latin typeface="Times New Roman" panose="02020603050405020304" pitchFamily="18" charset="0"/>
                <a:cs typeface="Times New Roman" panose="02020603050405020304" pitchFamily="18" charset="0"/>
              </a:rPr>
              <a:t> x = True </a:t>
            </a:r>
          </a:p>
          <a:p>
            <a:pPr algn="just"/>
            <a:r>
              <a:rPr lang="en-US" sz="2000">
                <a:latin typeface="Times New Roman" panose="02020603050405020304" pitchFamily="18" charset="0"/>
                <a:cs typeface="Times New Roman" panose="02020603050405020304" pitchFamily="18" charset="0"/>
              </a:rPr>
              <a:t>y = False </a:t>
            </a:r>
          </a:p>
          <a:p>
            <a:pPr algn="just"/>
            <a:r>
              <a:rPr lang="en-US" sz="2000">
                <a:latin typeface="Times New Roman" panose="02020603050405020304" pitchFamily="18" charset="0"/>
                <a:cs typeface="Times New Roman" panose="02020603050405020304" pitchFamily="18" charset="0"/>
              </a:rPr>
              <a:t>z = True</a:t>
            </a:r>
          </a:p>
          <a:p>
            <a:pPr algn="just"/>
            <a:r>
              <a:rPr lang="en-US" sz="2000">
                <a:latin typeface="Times New Roman" panose="02020603050405020304" pitchFamily="18" charset="0"/>
                <a:cs typeface="Times New Roman" panose="02020603050405020304" pitchFamily="18" charset="0"/>
              </a:rPr>
              <a:t> result = (x and y) or (not z</a:t>
            </a:r>
          </a:p>
          <a:p>
            <a:pPr algn="just"/>
            <a:r>
              <a:rPr lang="en-US" sz="2000">
                <a:latin typeface="Times New Roman" panose="02020603050405020304" pitchFamily="18" charset="0"/>
                <a:cs typeface="Times New Roman" panose="02020603050405020304" pitchFamily="18" charset="0"/>
              </a:rPr>
              <a:t> result is False </a:t>
            </a: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In the example above, the expression (x and y) is False, (not z) is False, and False or False is False.</a:t>
            </a: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Logical operators are frequently used in conditions, loops, and other situations where you need to make decisions based on multiple conditions. </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75642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9069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931" y="119510"/>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Bitwise Operators</a:t>
            </a:r>
          </a:p>
        </p:txBody>
      </p:sp>
      <p:sp>
        <p:nvSpPr>
          <p:cNvPr id="4" name="Rectangle 3"/>
          <p:cNvSpPr/>
          <p:nvPr/>
        </p:nvSpPr>
        <p:spPr>
          <a:xfrm>
            <a:off x="98713" y="609600"/>
            <a:ext cx="8934450" cy="5940088"/>
          </a:xfrm>
          <a:prstGeom prst="rect">
            <a:avLst/>
          </a:prstGeom>
        </p:spPr>
        <p:txBody>
          <a:bodyPr wrap="square">
            <a:spAutoFit/>
          </a:bodyPr>
          <a:lstStyle/>
          <a:p>
            <a:pPr algn="just">
              <a:spcAft>
                <a:spcPts val="1200"/>
              </a:spcAft>
            </a:pPr>
            <a:r>
              <a:rPr lang="en-US" sz="2000">
                <a:latin typeface="Times New Roman" panose="02020603050405020304" pitchFamily="18" charset="0"/>
                <a:cs typeface="Times New Roman" panose="02020603050405020304" pitchFamily="18" charset="0"/>
              </a:rPr>
              <a:t>Bitwise operators in Python perform operations at the binary level. They manipulate individual bits of integers, making it possible to work with the binary representation of numbers. The bitwise operators include &amp; (AND), | (OR), ^ (XOR), ~ (NOT), &lt;&lt; (left shift), and &gt;&gt; (right shift).</a:t>
            </a:r>
          </a:p>
          <a:p>
            <a:pPr algn="just">
              <a:spcAft>
                <a:spcPts val="1200"/>
              </a:spcAft>
            </a:pPr>
            <a:r>
              <a:rPr lang="en-US" sz="2000">
                <a:latin typeface="Times New Roman" panose="02020603050405020304" pitchFamily="18" charset="0"/>
                <a:cs typeface="Times New Roman" panose="02020603050405020304" pitchFamily="18" charset="0"/>
              </a:rPr>
              <a:t>Here's an overview of bitwise operators in Python:</a:t>
            </a:r>
          </a:p>
          <a:p>
            <a:pPr algn="just">
              <a:spcAft>
                <a:spcPts val="1200"/>
              </a:spcAft>
            </a:pPr>
            <a:r>
              <a:rPr lang="en-US" sz="2000" b="1">
                <a:latin typeface="Times New Roman" panose="02020603050405020304" pitchFamily="18" charset="0"/>
                <a:cs typeface="Times New Roman" panose="02020603050405020304" pitchFamily="18" charset="0"/>
              </a:rPr>
              <a:t>Bitwise AND (&amp;):</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Performs a bitwise AND operation. Sets each bit to 1 if both bits are 1.</a:t>
            </a:r>
          </a:p>
          <a:p>
            <a:pPr algn="ctr">
              <a:spcBef>
                <a:spcPts val="600"/>
              </a:spcBef>
              <a:spcAft>
                <a:spcPts val="600"/>
              </a:spcAft>
            </a:pPr>
            <a:r>
              <a:rPr lang="en-US" sz="2000">
                <a:latin typeface="Times New Roman" panose="02020603050405020304" pitchFamily="18" charset="0"/>
                <a:cs typeface="Times New Roman" panose="02020603050405020304" pitchFamily="18" charset="0"/>
              </a:rPr>
              <a:t>x &amp; y </a:t>
            </a:r>
          </a:p>
          <a:p>
            <a:pPr algn="just">
              <a:spcBef>
                <a:spcPts val="600"/>
              </a:spcBef>
              <a:spcAft>
                <a:spcPts val="1200"/>
              </a:spcAft>
            </a:pPr>
            <a:r>
              <a:rPr lang="en-US" sz="2000" b="1">
                <a:latin typeface="Times New Roman" panose="02020603050405020304" pitchFamily="18" charset="0"/>
                <a:cs typeface="Times New Roman" panose="02020603050405020304" pitchFamily="18" charset="0"/>
              </a:rPr>
              <a:t>Bitwise OR (|):</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Performs a bitwise OR operation. Sets each bit to 1 if at least one of the bits is 1.</a:t>
            </a:r>
          </a:p>
          <a:p>
            <a:pPr algn="ctr">
              <a:spcBef>
                <a:spcPts val="600"/>
              </a:spcBef>
              <a:spcAft>
                <a:spcPts val="600"/>
              </a:spcAft>
            </a:pPr>
            <a:r>
              <a:rPr lang="en-US" sz="2000">
                <a:latin typeface="Times New Roman" panose="02020603050405020304" pitchFamily="18" charset="0"/>
                <a:cs typeface="Times New Roman" panose="02020603050405020304" pitchFamily="18" charset="0"/>
              </a:rPr>
              <a:t>x | y </a:t>
            </a:r>
          </a:p>
          <a:p>
            <a:pPr algn="just">
              <a:spcBef>
                <a:spcPts val="600"/>
              </a:spcBef>
              <a:spcAft>
                <a:spcPts val="600"/>
              </a:spcAft>
            </a:pPr>
            <a:r>
              <a:rPr lang="en-US" sz="2000" b="1">
                <a:latin typeface="Times New Roman" panose="02020603050405020304" pitchFamily="18" charset="0"/>
                <a:cs typeface="Times New Roman" panose="02020603050405020304" pitchFamily="18" charset="0"/>
              </a:rPr>
              <a:t>Bitwise XOR (^):</a:t>
            </a:r>
            <a:endParaRPr lang="en-US" sz="2000">
              <a:latin typeface="Times New Roman" panose="02020603050405020304" pitchFamily="18" charset="0"/>
              <a:cs typeface="Times New Roman" panose="02020603050405020304" pitchFamily="18" charset="0"/>
            </a:endParaRPr>
          </a:p>
          <a:p>
            <a:pPr lvl="1" algn="just">
              <a:spcAft>
                <a:spcPts val="600"/>
              </a:spcAft>
            </a:pPr>
            <a:r>
              <a:rPr lang="en-US" sz="2000">
                <a:latin typeface="Times New Roman" panose="02020603050405020304" pitchFamily="18" charset="0"/>
                <a:cs typeface="Times New Roman" panose="02020603050405020304" pitchFamily="18" charset="0"/>
              </a:rPr>
              <a:t>Performs a bitwise XOR (exclusive OR) operation. Sets each bit to 1 if only one of the bits is 1.</a:t>
            </a:r>
          </a:p>
          <a:p>
            <a:pPr algn="ctr"/>
            <a:r>
              <a:rPr lang="en-US" sz="2000">
                <a:latin typeface="Times New Roman" panose="02020603050405020304" pitchFamily="18" charset="0"/>
                <a:cs typeface="Times New Roman" panose="02020603050405020304" pitchFamily="18" charset="0"/>
              </a:rPr>
              <a:t>x ^ y </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300279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9069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931" y="119510"/>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Bitwise Operators</a:t>
            </a:r>
          </a:p>
        </p:txBody>
      </p:sp>
      <p:sp>
        <p:nvSpPr>
          <p:cNvPr id="4" name="Rectangle 3"/>
          <p:cNvSpPr/>
          <p:nvPr/>
        </p:nvSpPr>
        <p:spPr>
          <a:xfrm>
            <a:off x="98713" y="609600"/>
            <a:ext cx="8934450" cy="4708981"/>
          </a:xfrm>
          <a:prstGeom prst="rect">
            <a:avLst/>
          </a:prstGeom>
        </p:spPr>
        <p:txBody>
          <a:bodyPr wrap="square">
            <a:spAutoFit/>
          </a:bodyPr>
          <a:lstStyle/>
          <a:p>
            <a:pPr algn="just">
              <a:spcAft>
                <a:spcPts val="1200"/>
              </a:spcAft>
            </a:pPr>
            <a:r>
              <a:rPr lang="en-US" sz="2000" b="1">
                <a:latin typeface="Times New Roman" panose="02020603050405020304" pitchFamily="18" charset="0"/>
                <a:cs typeface="Times New Roman" panose="02020603050405020304" pitchFamily="18" charset="0"/>
              </a:rPr>
              <a:t>Bitwise NOT (~):</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Inverts the bits of a number. Each 0 becomes 1, and each 1 becomes 0.</a:t>
            </a:r>
          </a:p>
          <a:p>
            <a:pPr algn="ctr">
              <a:spcBef>
                <a:spcPts val="1200"/>
              </a:spcBef>
              <a:spcAft>
                <a:spcPts val="1200"/>
              </a:spcAft>
            </a:pPr>
            <a:r>
              <a:rPr lang="en-US" sz="2000">
                <a:latin typeface="Times New Roman" panose="02020603050405020304" pitchFamily="18" charset="0"/>
                <a:cs typeface="Times New Roman" panose="02020603050405020304" pitchFamily="18" charset="0"/>
              </a:rPr>
              <a:t>~x </a:t>
            </a:r>
          </a:p>
          <a:p>
            <a:pPr algn="just">
              <a:spcAft>
                <a:spcPts val="1200"/>
              </a:spcAft>
            </a:pPr>
            <a:r>
              <a:rPr lang="en-US" sz="2000" b="1">
                <a:latin typeface="Times New Roman" panose="02020603050405020304" pitchFamily="18" charset="0"/>
                <a:cs typeface="Times New Roman" panose="02020603050405020304" pitchFamily="18" charset="0"/>
              </a:rPr>
              <a:t>Left Shift (&lt;&lt;):</a:t>
            </a:r>
            <a:endParaRPr lang="en-US" sz="2000">
              <a:latin typeface="Times New Roman" panose="02020603050405020304" pitchFamily="18" charset="0"/>
              <a:cs typeface="Times New Roman" panose="02020603050405020304" pitchFamily="18" charset="0"/>
            </a:endParaRPr>
          </a:p>
          <a:p>
            <a:pPr lvl="1" algn="just">
              <a:spcAft>
                <a:spcPts val="1200"/>
              </a:spcAft>
            </a:pPr>
            <a:r>
              <a:rPr lang="en-US" sz="2000">
                <a:latin typeface="Times New Roman" panose="02020603050405020304" pitchFamily="18" charset="0"/>
                <a:cs typeface="Times New Roman" panose="02020603050405020304" pitchFamily="18" charset="0"/>
              </a:rPr>
              <a:t>Shifts the bits of a number to the left by a specified number of positions, filling in with zeros.</a:t>
            </a:r>
          </a:p>
          <a:p>
            <a:pPr algn="ctr">
              <a:spcAft>
                <a:spcPts val="600"/>
              </a:spcAft>
            </a:pPr>
            <a:r>
              <a:rPr lang="en-US" sz="2000">
                <a:latin typeface="Times New Roman" panose="02020603050405020304" pitchFamily="18" charset="0"/>
                <a:cs typeface="Times New Roman" panose="02020603050405020304" pitchFamily="18" charset="0"/>
              </a:rPr>
              <a:t>x &lt;&lt; n </a:t>
            </a:r>
          </a:p>
          <a:p>
            <a:pPr algn="just">
              <a:spcBef>
                <a:spcPts val="600"/>
              </a:spcBef>
              <a:spcAft>
                <a:spcPts val="1200"/>
              </a:spcAft>
            </a:pPr>
            <a:r>
              <a:rPr lang="en-US" sz="2000" b="1">
                <a:latin typeface="Times New Roman" panose="02020603050405020304" pitchFamily="18" charset="0"/>
                <a:cs typeface="Times New Roman" panose="02020603050405020304" pitchFamily="18" charset="0"/>
              </a:rPr>
              <a:t>Right Shift (&gt;&gt;):</a:t>
            </a:r>
            <a:endParaRPr lang="en-US" sz="2000">
              <a:latin typeface="Times New Roman" panose="02020603050405020304" pitchFamily="18" charset="0"/>
              <a:cs typeface="Times New Roman" panose="02020603050405020304" pitchFamily="18" charset="0"/>
            </a:endParaRPr>
          </a:p>
          <a:p>
            <a:pPr lvl="1" algn="just"/>
            <a:r>
              <a:rPr lang="en-US" sz="2000">
                <a:latin typeface="Times New Roman" panose="02020603050405020304" pitchFamily="18" charset="0"/>
                <a:cs typeface="Times New Roman" panose="02020603050405020304" pitchFamily="18" charset="0"/>
              </a:rPr>
              <a:t>Shifts the bits of a number to the right by a specified number of positions. The leftmost bits are filled in based on the sign bit (arithmetic right shift).</a:t>
            </a:r>
          </a:p>
          <a:p>
            <a:pPr algn="ctr">
              <a:spcBef>
                <a:spcPts val="1200"/>
              </a:spcBef>
              <a:spcAft>
                <a:spcPts val="1200"/>
              </a:spcAft>
            </a:pPr>
            <a:r>
              <a:rPr lang="en-US" sz="2000">
                <a:latin typeface="Times New Roman" panose="02020603050405020304" pitchFamily="18" charset="0"/>
                <a:cs typeface="Times New Roman" panose="02020603050405020304" pitchFamily="18" charset="0"/>
              </a:rPr>
              <a:t>x &gt;&gt; n </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43627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57150" y="470339"/>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7709" y="8674"/>
            <a:ext cx="629516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Bitwise Operators</a:t>
            </a:r>
          </a:p>
        </p:txBody>
      </p:sp>
      <p:sp>
        <p:nvSpPr>
          <p:cNvPr id="4" name="Rectangle 3"/>
          <p:cNvSpPr/>
          <p:nvPr/>
        </p:nvSpPr>
        <p:spPr>
          <a:xfrm>
            <a:off x="57150" y="504975"/>
            <a:ext cx="8934450" cy="6278642"/>
          </a:xfrm>
          <a:prstGeom prst="rect">
            <a:avLst/>
          </a:prstGeom>
        </p:spPr>
        <p:txBody>
          <a:bodyPr wrap="square">
            <a:spAutoFit/>
          </a:bodyPr>
          <a:lstStyle/>
          <a:p>
            <a:pPr algn="just">
              <a:spcAft>
                <a:spcPts val="1200"/>
              </a:spcAft>
            </a:pPr>
            <a:r>
              <a:rPr lang="en-US" sz="2000" b="1">
                <a:latin typeface="Times New Roman" panose="02020603050405020304" pitchFamily="18" charset="0"/>
                <a:cs typeface="Times New Roman" panose="02020603050405020304" pitchFamily="18" charset="0"/>
              </a:rPr>
              <a:t>Examples:</a:t>
            </a:r>
          </a:p>
          <a:p>
            <a:pPr algn="just"/>
            <a:r>
              <a:rPr lang="en-US" sz="2000">
                <a:latin typeface="Times New Roman" panose="02020603050405020304" pitchFamily="18" charset="0"/>
                <a:cs typeface="Times New Roman" panose="02020603050405020304" pitchFamily="18" charset="0"/>
              </a:rPr>
              <a:t>values </a:t>
            </a:r>
          </a:p>
          <a:p>
            <a:pPr algn="just"/>
            <a:r>
              <a:rPr lang="en-US" sz="2000">
                <a:latin typeface="Times New Roman" panose="02020603050405020304" pitchFamily="18" charset="0"/>
                <a:cs typeface="Times New Roman" panose="02020603050405020304" pitchFamily="18" charset="0"/>
              </a:rPr>
              <a:t>x = 5 </a:t>
            </a:r>
          </a:p>
          <a:p>
            <a:pPr algn="just"/>
            <a:r>
              <a:rPr lang="en-US" sz="2000">
                <a:latin typeface="Times New Roman" panose="02020603050405020304" pitchFamily="18" charset="0"/>
                <a:cs typeface="Times New Roman" panose="02020603050405020304" pitchFamily="18" charset="0"/>
              </a:rPr>
              <a:t># binary: 0b0101 </a:t>
            </a:r>
          </a:p>
          <a:p>
            <a:pPr algn="just"/>
            <a:r>
              <a:rPr lang="en-US" sz="2000">
                <a:latin typeface="Times New Roman" panose="02020603050405020304" pitchFamily="18" charset="0"/>
                <a:cs typeface="Times New Roman" panose="02020603050405020304" pitchFamily="18" charset="0"/>
              </a:rPr>
              <a:t>y = 3</a:t>
            </a:r>
          </a:p>
          <a:p>
            <a:pPr algn="just"/>
            <a:r>
              <a:rPr lang="en-US" sz="2000">
                <a:latin typeface="Times New Roman" panose="02020603050405020304" pitchFamily="18" charset="0"/>
                <a:cs typeface="Times New Roman" panose="02020603050405020304" pitchFamily="18" charset="0"/>
              </a:rPr>
              <a:t> # binary: 0b0011 </a:t>
            </a:r>
          </a:p>
          <a:p>
            <a:pPr algn="just"/>
            <a:r>
              <a:rPr lang="en-US" sz="2000">
                <a:latin typeface="Times New Roman" panose="02020603050405020304" pitchFamily="18" charset="0"/>
                <a:cs typeface="Times New Roman" panose="02020603050405020304" pitchFamily="18" charset="0"/>
              </a:rPr>
              <a:t># Bitwise AND </a:t>
            </a:r>
            <a:r>
              <a:rPr lang="en-US" sz="2000" err="1">
                <a:latin typeface="Times New Roman" panose="02020603050405020304" pitchFamily="18" charset="0"/>
                <a:cs typeface="Times New Roman" panose="02020603050405020304" pitchFamily="18" charset="0"/>
              </a:rPr>
              <a:t>result_and</a:t>
            </a:r>
            <a:r>
              <a:rPr lang="en-US" sz="2000">
                <a:latin typeface="Times New Roman" panose="02020603050405020304" pitchFamily="18" charset="0"/>
                <a:cs typeface="Times New Roman" panose="02020603050405020304" pitchFamily="18" charset="0"/>
              </a:rPr>
              <a:t> = x &amp; y </a:t>
            </a:r>
          </a:p>
          <a:p>
            <a:pPr algn="just"/>
            <a:r>
              <a:rPr lang="en-US" sz="2000">
                <a:latin typeface="Times New Roman" panose="02020603050405020304" pitchFamily="18" charset="0"/>
                <a:cs typeface="Times New Roman" panose="02020603050405020304" pitchFamily="18" charset="0"/>
              </a:rPr>
              <a:t># binary: 0b0001, decimal: 1 </a:t>
            </a:r>
          </a:p>
          <a:p>
            <a:pPr algn="just"/>
            <a:r>
              <a:rPr lang="en-US" sz="2000">
                <a:latin typeface="Times New Roman" panose="02020603050405020304" pitchFamily="18" charset="0"/>
                <a:cs typeface="Times New Roman" panose="02020603050405020304" pitchFamily="18" charset="0"/>
              </a:rPr>
              <a:t># Bitwise OR </a:t>
            </a:r>
            <a:r>
              <a:rPr lang="en-US" sz="2000" err="1">
                <a:latin typeface="Times New Roman" panose="02020603050405020304" pitchFamily="18" charset="0"/>
                <a:cs typeface="Times New Roman" panose="02020603050405020304" pitchFamily="18" charset="0"/>
              </a:rPr>
              <a:t>result_or</a:t>
            </a:r>
            <a:r>
              <a:rPr lang="en-US" sz="2000">
                <a:latin typeface="Times New Roman" panose="02020603050405020304" pitchFamily="18" charset="0"/>
                <a:cs typeface="Times New Roman" panose="02020603050405020304" pitchFamily="18" charset="0"/>
              </a:rPr>
              <a:t> = x | y</a:t>
            </a:r>
          </a:p>
          <a:p>
            <a:pPr algn="just"/>
            <a:r>
              <a:rPr lang="en-US" sz="2000">
                <a:latin typeface="Times New Roman" panose="02020603050405020304" pitchFamily="18" charset="0"/>
                <a:cs typeface="Times New Roman" panose="02020603050405020304" pitchFamily="18" charset="0"/>
              </a:rPr>
              <a:t> # binary: 0b0111, decimal: 7 </a:t>
            </a:r>
          </a:p>
          <a:p>
            <a:pPr algn="just"/>
            <a:r>
              <a:rPr lang="en-US" sz="2000">
                <a:latin typeface="Times New Roman" panose="02020603050405020304" pitchFamily="18" charset="0"/>
                <a:cs typeface="Times New Roman" panose="02020603050405020304" pitchFamily="18" charset="0"/>
              </a:rPr>
              <a:t># Bitwise XOR </a:t>
            </a:r>
            <a:r>
              <a:rPr lang="en-US" sz="2000" err="1">
                <a:latin typeface="Times New Roman" panose="02020603050405020304" pitchFamily="18" charset="0"/>
                <a:cs typeface="Times New Roman" panose="02020603050405020304" pitchFamily="18" charset="0"/>
              </a:rPr>
              <a:t>result_xor</a:t>
            </a:r>
            <a:r>
              <a:rPr lang="en-US" sz="2000">
                <a:latin typeface="Times New Roman" panose="02020603050405020304" pitchFamily="18" charset="0"/>
                <a:cs typeface="Times New Roman" panose="02020603050405020304" pitchFamily="18" charset="0"/>
              </a:rPr>
              <a:t> = x ^ y </a:t>
            </a:r>
          </a:p>
          <a:p>
            <a:pPr algn="just"/>
            <a:r>
              <a:rPr lang="en-US" sz="2000">
                <a:latin typeface="Times New Roman" panose="02020603050405020304" pitchFamily="18" charset="0"/>
                <a:cs typeface="Times New Roman" panose="02020603050405020304" pitchFamily="18" charset="0"/>
              </a:rPr>
              <a:t># binary: 0b0110, decimal: 6 </a:t>
            </a:r>
          </a:p>
          <a:p>
            <a:pPr algn="just"/>
            <a:r>
              <a:rPr lang="en-US" sz="2000">
                <a:latin typeface="Times New Roman" panose="02020603050405020304" pitchFamily="18" charset="0"/>
                <a:cs typeface="Times New Roman" panose="02020603050405020304" pitchFamily="18" charset="0"/>
              </a:rPr>
              <a:t># Bitwise NOT </a:t>
            </a:r>
            <a:r>
              <a:rPr lang="en-US" sz="2000" err="1">
                <a:latin typeface="Times New Roman" panose="02020603050405020304" pitchFamily="18" charset="0"/>
                <a:cs typeface="Times New Roman" panose="02020603050405020304" pitchFamily="18" charset="0"/>
              </a:rPr>
              <a:t>result_not_x</a:t>
            </a:r>
            <a:r>
              <a:rPr lang="en-US" sz="2000">
                <a:latin typeface="Times New Roman" panose="02020603050405020304" pitchFamily="18" charset="0"/>
                <a:cs typeface="Times New Roman" panose="02020603050405020304" pitchFamily="18" charset="0"/>
              </a:rPr>
              <a:t> = ~x</a:t>
            </a:r>
          </a:p>
          <a:p>
            <a:pPr algn="just"/>
            <a:r>
              <a:rPr lang="en-US" sz="2000">
                <a:latin typeface="Times New Roman" panose="02020603050405020304" pitchFamily="18" charset="0"/>
                <a:cs typeface="Times New Roman" panose="02020603050405020304" pitchFamily="18" charset="0"/>
              </a:rPr>
              <a:t> # binary: 0b1111...1110, decimal: -6 (due to two's complement representation) </a:t>
            </a:r>
          </a:p>
          <a:p>
            <a:pPr algn="just"/>
            <a:r>
              <a:rPr lang="en-US" sz="2000">
                <a:latin typeface="Times New Roman" panose="02020603050405020304" pitchFamily="18" charset="0"/>
                <a:cs typeface="Times New Roman" panose="02020603050405020304" pitchFamily="18" charset="0"/>
              </a:rPr>
              <a:t># Left Shift </a:t>
            </a:r>
            <a:r>
              <a:rPr lang="en-US" sz="2000" err="1">
                <a:latin typeface="Times New Roman" panose="02020603050405020304" pitchFamily="18" charset="0"/>
                <a:cs typeface="Times New Roman" panose="02020603050405020304" pitchFamily="18" charset="0"/>
              </a:rPr>
              <a:t>result_left_shift</a:t>
            </a:r>
            <a:r>
              <a:rPr lang="en-US" sz="2000">
                <a:latin typeface="Times New Roman" panose="02020603050405020304" pitchFamily="18" charset="0"/>
                <a:cs typeface="Times New Roman" panose="02020603050405020304" pitchFamily="18" charset="0"/>
              </a:rPr>
              <a:t> = x &lt;&lt; 2 </a:t>
            </a:r>
          </a:p>
          <a:p>
            <a:pPr algn="just"/>
            <a:r>
              <a:rPr lang="en-US" sz="2000">
                <a:latin typeface="Times New Roman" panose="02020603050405020304" pitchFamily="18" charset="0"/>
                <a:cs typeface="Times New Roman" panose="02020603050405020304" pitchFamily="18" charset="0"/>
              </a:rPr>
              <a:t># binary: 0b10100, decimal: 20 </a:t>
            </a:r>
          </a:p>
          <a:p>
            <a:pPr algn="just"/>
            <a:r>
              <a:rPr lang="en-US" sz="2000">
                <a:latin typeface="Times New Roman" panose="02020603050405020304" pitchFamily="18" charset="0"/>
                <a:cs typeface="Times New Roman" panose="02020603050405020304" pitchFamily="18" charset="0"/>
              </a:rPr>
              <a:t># Right Shift </a:t>
            </a:r>
            <a:r>
              <a:rPr lang="en-US" sz="2000" err="1">
                <a:latin typeface="Times New Roman" panose="02020603050405020304" pitchFamily="18" charset="0"/>
                <a:cs typeface="Times New Roman" panose="02020603050405020304" pitchFamily="18" charset="0"/>
              </a:rPr>
              <a:t>result_right_shift</a:t>
            </a:r>
            <a:r>
              <a:rPr lang="en-US" sz="2000">
                <a:latin typeface="Times New Roman" panose="02020603050405020304" pitchFamily="18" charset="0"/>
                <a:cs typeface="Times New Roman" panose="02020603050405020304" pitchFamily="18" charset="0"/>
              </a:rPr>
              <a:t> = x &gt;&gt; 1 # binary: 0b0010, decimal: 2 </a:t>
            </a:r>
          </a:p>
          <a:p>
            <a:pPr algn="just">
              <a:spcBef>
                <a:spcPts val="1200"/>
              </a:spcBef>
            </a:pPr>
            <a:r>
              <a:rPr lang="en-US" sz="1400" b="1">
                <a:latin typeface="Times New Roman" panose="02020603050405020304" pitchFamily="18" charset="0"/>
                <a:cs typeface="Times New Roman" panose="02020603050405020304" pitchFamily="18" charset="0"/>
              </a:rPr>
              <a:t> bitwise operations are usually performed on integers. Understanding binary representation is useful when working with bitwise operators. Bitwise operations are commonly used in low-level programming, optimization, and certain algorithmic applications.</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527513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9069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8713" y="59048"/>
            <a:ext cx="6295160" cy="461665"/>
          </a:xfrm>
          <a:prstGeom prst="rect">
            <a:avLst/>
          </a:prstGeom>
          <a:noFill/>
        </p:spPr>
        <p:txBody>
          <a:bodyPr wrap="square" rtlCol="0">
            <a:spAutoFit/>
          </a:bodyPr>
          <a:lstStyle/>
          <a:p>
            <a:r>
              <a:rPr lang="en-US" sz="2400" b="1">
                <a:solidFill>
                  <a:srgbClr val="000000"/>
                </a:solidFill>
                <a:latin typeface="Times New Roman" panose="02020603050405020304" pitchFamily="18" charset="0"/>
                <a:cs typeface="Times New Roman" panose="02020603050405020304" pitchFamily="18" charset="0"/>
              </a:rPr>
              <a:t>Python for Windows</a:t>
            </a:r>
            <a:endParaRPr lang="en-US" sz="2400" b="1">
              <a:latin typeface="Times New Roman" panose="02020603050405020304" pitchFamily="18" charset="0"/>
              <a:cs typeface="Times New Roman" panose="02020603050405020304" pitchFamily="18" charset="0"/>
            </a:endParaRPr>
          </a:p>
        </p:txBody>
      </p:sp>
      <p:sp>
        <p:nvSpPr>
          <p:cNvPr id="4" name="Rectangle 3"/>
          <p:cNvSpPr/>
          <p:nvPr/>
        </p:nvSpPr>
        <p:spPr>
          <a:xfrm>
            <a:off x="98713" y="609600"/>
            <a:ext cx="8934450" cy="6093976"/>
          </a:xfrm>
          <a:prstGeom prst="rect">
            <a:avLst/>
          </a:prstGeom>
        </p:spPr>
        <p:txBody>
          <a:bodyPr wrap="square">
            <a:spAutoFit/>
          </a:bodyPr>
          <a:lstStyle/>
          <a:p>
            <a:r>
              <a:rPr lang="en-US" sz="2000">
                <a:latin typeface="Times New Roman" panose="02020603050405020304" pitchFamily="18" charset="0"/>
                <a:cs typeface="Times New Roman" panose="02020603050405020304" pitchFamily="18" charset="0"/>
              </a:rPr>
              <a:t>Python is fully supported on Windows, and you can easily install and use Python on Windows-based systems. Here are the steps to install Python on Windows:</a:t>
            </a:r>
          </a:p>
          <a:p>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Installing Python on Windows:</a:t>
            </a:r>
          </a:p>
          <a:p>
            <a:endParaRPr lang="en-US" sz="2000" b="1">
              <a:latin typeface="Times New Roman" panose="02020603050405020304" pitchFamily="18" charset="0"/>
              <a:cs typeface="Times New Roman" panose="02020603050405020304" pitchFamily="18" charset="0"/>
            </a:endParaRPr>
          </a:p>
          <a:p>
            <a:pPr>
              <a:spcAft>
                <a:spcPts val="1200"/>
              </a:spcAft>
            </a:pPr>
            <a:r>
              <a:rPr lang="en-US" sz="2000" b="1">
                <a:latin typeface="Times New Roman" panose="02020603050405020304" pitchFamily="18" charset="0"/>
                <a:cs typeface="Times New Roman" panose="02020603050405020304" pitchFamily="18" charset="0"/>
              </a:rPr>
              <a:t>Download Python:</a:t>
            </a:r>
            <a:endParaRPr lang="en-US" sz="200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Visit the official Python website at python.org.</a:t>
            </a: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Click on the "Downloads" tab, and choose the version that corresponds to your Windows architecture (32-bit or 64-bit). For most modern systems, the 64-bit version is recommended.</a:t>
            </a:r>
          </a:p>
          <a:p>
            <a:pPr>
              <a:spcBef>
                <a:spcPts val="1200"/>
              </a:spcBef>
              <a:spcAft>
                <a:spcPts val="1200"/>
              </a:spcAft>
            </a:pPr>
            <a:r>
              <a:rPr lang="en-US" sz="2000" b="1">
                <a:latin typeface="Times New Roman" panose="02020603050405020304" pitchFamily="18" charset="0"/>
                <a:cs typeface="Times New Roman" panose="02020603050405020304" pitchFamily="18" charset="0"/>
              </a:rPr>
              <a:t>Run the Installer:</a:t>
            </a:r>
            <a:endParaRPr lang="en-US" sz="200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Once the installer is downloaded, run the executable file (.exe) to start the installation process.</a:t>
            </a:r>
          </a:p>
          <a:p>
            <a:pPr>
              <a:spcBef>
                <a:spcPts val="1200"/>
              </a:spcBef>
              <a:spcAft>
                <a:spcPts val="1200"/>
              </a:spcAft>
            </a:pPr>
            <a:r>
              <a:rPr lang="en-US" sz="2000" b="1">
                <a:latin typeface="Times New Roman" panose="02020603050405020304" pitchFamily="18" charset="0"/>
                <a:cs typeface="Times New Roman" panose="02020603050405020304" pitchFamily="18" charset="0"/>
              </a:rPr>
              <a:t>Install Python:</a:t>
            </a:r>
            <a:endParaRPr lang="en-US" sz="200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During the installation, make sure to check the box that says "Add Python to PATH." This allows you to run Python from the command prompt without specifying the full path.</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290128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9069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8713" y="59048"/>
            <a:ext cx="6295160" cy="461665"/>
          </a:xfrm>
          <a:prstGeom prst="rect">
            <a:avLst/>
          </a:prstGeom>
          <a:noFill/>
        </p:spPr>
        <p:txBody>
          <a:bodyPr wrap="square" rtlCol="0">
            <a:spAutoFit/>
          </a:bodyPr>
          <a:lstStyle/>
          <a:p>
            <a:r>
              <a:rPr lang="en-US" sz="2400" b="1">
                <a:solidFill>
                  <a:srgbClr val="000000"/>
                </a:solidFill>
                <a:latin typeface="Times New Roman" panose="02020603050405020304" pitchFamily="18" charset="0"/>
                <a:cs typeface="Times New Roman" panose="02020603050405020304" pitchFamily="18" charset="0"/>
              </a:rPr>
              <a:t>Python for Windows</a:t>
            </a:r>
            <a:endParaRPr lang="en-US" sz="2400" b="1">
              <a:latin typeface="Times New Roman" panose="02020603050405020304" pitchFamily="18" charset="0"/>
              <a:cs typeface="Times New Roman" panose="02020603050405020304" pitchFamily="18" charset="0"/>
            </a:endParaRPr>
          </a:p>
        </p:txBody>
      </p:sp>
      <p:sp>
        <p:nvSpPr>
          <p:cNvPr id="4" name="Rectangle 3"/>
          <p:cNvSpPr/>
          <p:nvPr/>
        </p:nvSpPr>
        <p:spPr>
          <a:xfrm>
            <a:off x="98713" y="609600"/>
            <a:ext cx="8934450" cy="6247864"/>
          </a:xfrm>
          <a:prstGeom prst="rect">
            <a:avLst/>
          </a:prstGeom>
        </p:spPr>
        <p:txBody>
          <a:bodyPr wrap="square">
            <a:spAutoFit/>
          </a:bodyPr>
          <a:lstStyle/>
          <a:p>
            <a:pPr>
              <a:spcAft>
                <a:spcPts val="1200"/>
              </a:spcAft>
            </a:pPr>
            <a:r>
              <a:rPr lang="en-US" sz="2000" b="1">
                <a:latin typeface="Times New Roman" panose="02020603050405020304" pitchFamily="18" charset="0"/>
                <a:cs typeface="Times New Roman" panose="02020603050405020304" pitchFamily="18" charset="0"/>
              </a:rPr>
              <a:t>Customize Installation (Optional):</a:t>
            </a:r>
            <a:endParaRPr lang="en-US" sz="200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You can customize the installation by clicking on the "Customize installation" button. This allows you to choose additional features, like adding Python to the system PATH, installing pip for package management, and associating .</a:t>
            </a:r>
            <a:r>
              <a:rPr lang="en-US" sz="2000" err="1">
                <a:latin typeface="Times New Roman" panose="02020603050405020304" pitchFamily="18" charset="0"/>
                <a:cs typeface="Times New Roman" panose="02020603050405020304" pitchFamily="18" charset="0"/>
              </a:rPr>
              <a:t>py</a:t>
            </a:r>
            <a:r>
              <a:rPr lang="en-US" sz="2000">
                <a:latin typeface="Times New Roman" panose="02020603050405020304" pitchFamily="18" charset="0"/>
                <a:cs typeface="Times New Roman" panose="02020603050405020304" pitchFamily="18" charset="0"/>
              </a:rPr>
              <a:t> files with Python.</a:t>
            </a:r>
          </a:p>
          <a:p>
            <a:pPr>
              <a:spcBef>
                <a:spcPts val="1200"/>
              </a:spcBef>
              <a:spcAft>
                <a:spcPts val="1200"/>
              </a:spcAft>
            </a:pPr>
            <a:r>
              <a:rPr lang="en-US" sz="2000" b="1">
                <a:latin typeface="Times New Roman" panose="02020603050405020304" pitchFamily="18" charset="0"/>
                <a:cs typeface="Times New Roman" panose="02020603050405020304" pitchFamily="18" charset="0"/>
              </a:rPr>
              <a:t>Complete the Installation:</a:t>
            </a:r>
            <a:endParaRPr lang="en-US" sz="200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Click the "Install Now" button to start the installation. The installer will copy the necessary files to your system.</a:t>
            </a:r>
          </a:p>
          <a:p>
            <a:pPr>
              <a:spcBef>
                <a:spcPts val="1200"/>
              </a:spcBef>
              <a:spcAft>
                <a:spcPts val="1200"/>
              </a:spcAft>
            </a:pPr>
            <a:r>
              <a:rPr lang="en-US" sz="2000" b="1">
                <a:latin typeface="Times New Roman" panose="02020603050405020304" pitchFamily="18" charset="0"/>
                <a:cs typeface="Times New Roman" panose="02020603050405020304" pitchFamily="18" charset="0"/>
              </a:rPr>
              <a:t>Verify the Installation:</a:t>
            </a:r>
            <a:endParaRPr lang="en-US" sz="200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Open a command prompt and type python --version or python -V to verify that Python is installed. You should see the Python version number.</a:t>
            </a:r>
          </a:p>
          <a:p>
            <a:pPr algn="ctr">
              <a:spcBef>
                <a:spcPts val="1200"/>
              </a:spcBef>
              <a:spcAft>
                <a:spcPts val="1200"/>
              </a:spcAft>
            </a:pPr>
            <a:r>
              <a:rPr lang="en-US" sz="2000">
                <a:latin typeface="Times New Roman" panose="02020603050405020304" pitchFamily="18" charset="0"/>
                <a:cs typeface="Times New Roman" panose="02020603050405020304" pitchFamily="18" charset="0"/>
              </a:rPr>
              <a:t>python --version </a:t>
            </a:r>
          </a:p>
          <a:p>
            <a:pPr>
              <a:spcAft>
                <a:spcPts val="1200"/>
              </a:spcAft>
            </a:pPr>
            <a:r>
              <a:rPr lang="en-US" sz="2000" b="1">
                <a:latin typeface="Times New Roman" panose="02020603050405020304" pitchFamily="18" charset="0"/>
                <a:cs typeface="Times New Roman" panose="02020603050405020304" pitchFamily="18" charset="0"/>
              </a:rPr>
              <a:t>Using Python on Windows:</a:t>
            </a:r>
          </a:p>
          <a:p>
            <a:r>
              <a:rPr lang="en-US" sz="2000" b="1">
                <a:latin typeface="Times New Roman" panose="02020603050405020304" pitchFamily="18" charset="0"/>
                <a:cs typeface="Times New Roman" panose="02020603050405020304" pitchFamily="18" charset="0"/>
              </a:rPr>
              <a:t>Running Python:</a:t>
            </a:r>
            <a:endParaRPr lang="en-US" sz="2000">
              <a:latin typeface="Times New Roman" panose="02020603050405020304" pitchFamily="18" charset="0"/>
              <a:cs typeface="Times New Roman" panose="02020603050405020304" pitchFamily="18" charset="0"/>
            </a:endParaRPr>
          </a:p>
          <a:p>
            <a:pPr lvl="1"/>
            <a:r>
              <a:rPr lang="en-US" sz="2000">
                <a:latin typeface="Times New Roman" panose="02020603050405020304" pitchFamily="18" charset="0"/>
                <a:cs typeface="Times New Roman" panose="02020603050405020304" pitchFamily="18" charset="0"/>
              </a:rPr>
              <a:t>Open a command prompt or PowerShell window and type python to enter the Python interactive mode.</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158071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9069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8713" y="59048"/>
            <a:ext cx="6295160" cy="461665"/>
          </a:xfrm>
          <a:prstGeom prst="rect">
            <a:avLst/>
          </a:prstGeom>
          <a:noFill/>
        </p:spPr>
        <p:txBody>
          <a:bodyPr wrap="square" rtlCol="0">
            <a:spAutoFit/>
          </a:bodyPr>
          <a:lstStyle/>
          <a:p>
            <a:r>
              <a:rPr lang="en-US" sz="2400" b="1">
                <a:solidFill>
                  <a:srgbClr val="000000"/>
                </a:solidFill>
                <a:latin typeface="Times New Roman" panose="02020603050405020304" pitchFamily="18" charset="0"/>
                <a:cs typeface="Times New Roman" panose="02020603050405020304" pitchFamily="18" charset="0"/>
              </a:rPr>
              <a:t>Python for Windows</a:t>
            </a:r>
            <a:endParaRPr lang="en-US" sz="2400" b="1">
              <a:latin typeface="Times New Roman" panose="02020603050405020304" pitchFamily="18" charset="0"/>
              <a:cs typeface="Times New Roman" panose="02020603050405020304" pitchFamily="18" charset="0"/>
            </a:endParaRPr>
          </a:p>
        </p:txBody>
      </p:sp>
      <p:sp>
        <p:nvSpPr>
          <p:cNvPr id="4" name="Rectangle 3"/>
          <p:cNvSpPr/>
          <p:nvPr/>
        </p:nvSpPr>
        <p:spPr>
          <a:xfrm>
            <a:off x="98713" y="609600"/>
            <a:ext cx="8934450" cy="5324535"/>
          </a:xfrm>
          <a:prstGeom prst="rect">
            <a:avLst/>
          </a:prstGeom>
        </p:spPr>
        <p:txBody>
          <a:bodyPr wrap="square">
            <a:spAutoFit/>
          </a:bodyPr>
          <a:lstStyle/>
          <a:p>
            <a:pPr algn="ctr">
              <a:spcAft>
                <a:spcPts val="1200"/>
              </a:spcAft>
            </a:pPr>
            <a:r>
              <a:rPr lang="en-US" sz="2000">
                <a:latin typeface="Times New Roman" panose="02020603050405020304" pitchFamily="18" charset="0"/>
                <a:cs typeface="Times New Roman" panose="02020603050405020304" pitchFamily="18" charset="0"/>
              </a:rPr>
              <a:t>python </a:t>
            </a:r>
          </a:p>
          <a:p>
            <a:pPr>
              <a:spcAft>
                <a:spcPts val="1200"/>
              </a:spcAft>
            </a:pPr>
            <a:r>
              <a:rPr lang="en-US" sz="2000" b="1">
                <a:latin typeface="Times New Roman" panose="02020603050405020304" pitchFamily="18" charset="0"/>
                <a:cs typeface="Times New Roman" panose="02020603050405020304" pitchFamily="18" charset="0"/>
              </a:rPr>
              <a:t>Running Python Scripts:</a:t>
            </a:r>
            <a:endParaRPr lang="en-US" sz="200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Create a Python script (.</a:t>
            </a:r>
            <a:r>
              <a:rPr lang="en-US" sz="2000" err="1">
                <a:latin typeface="Times New Roman" panose="02020603050405020304" pitchFamily="18" charset="0"/>
                <a:cs typeface="Times New Roman" panose="02020603050405020304" pitchFamily="18" charset="0"/>
              </a:rPr>
              <a:t>py</a:t>
            </a:r>
            <a:r>
              <a:rPr lang="en-US" sz="2000">
                <a:latin typeface="Times New Roman" panose="02020603050405020304" pitchFamily="18" charset="0"/>
                <a:cs typeface="Times New Roman" panose="02020603050405020304" pitchFamily="18" charset="0"/>
              </a:rPr>
              <a:t> file) using a text editor.</a:t>
            </a: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Open a command prompt and navigate to the directory containing your script.</a:t>
            </a:r>
          </a:p>
          <a:p>
            <a:pPr lvl="1"/>
            <a:r>
              <a:rPr lang="en-US" sz="2000">
                <a:latin typeface="Times New Roman" panose="02020603050405020304" pitchFamily="18" charset="0"/>
                <a:cs typeface="Times New Roman" panose="02020603050405020304" pitchFamily="18" charset="0"/>
              </a:rPr>
              <a:t>Run the script using the python command.</a:t>
            </a:r>
          </a:p>
          <a:p>
            <a:pPr algn="ctr">
              <a:spcBef>
                <a:spcPts val="1200"/>
              </a:spcBef>
              <a:spcAft>
                <a:spcPts val="1200"/>
              </a:spcAft>
            </a:pPr>
            <a:r>
              <a:rPr lang="en-US" sz="2000">
                <a:latin typeface="Times New Roman" panose="02020603050405020304" pitchFamily="18" charset="0"/>
                <a:cs typeface="Times New Roman" panose="02020603050405020304" pitchFamily="18" charset="0"/>
              </a:rPr>
              <a:t>python your_script.py </a:t>
            </a:r>
          </a:p>
          <a:p>
            <a:pPr>
              <a:spcAft>
                <a:spcPts val="1200"/>
              </a:spcAft>
            </a:pPr>
            <a:r>
              <a:rPr lang="en-US" sz="2000" b="1">
                <a:latin typeface="Times New Roman" panose="02020603050405020304" pitchFamily="18" charset="0"/>
                <a:cs typeface="Times New Roman" panose="02020603050405020304" pitchFamily="18" charset="0"/>
              </a:rPr>
              <a:t>Installing Packages with pip:</a:t>
            </a:r>
            <a:endParaRPr lang="en-US" sz="200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Python comes with pip, a package installer. You can use it to install additional packages.</a:t>
            </a:r>
          </a:p>
          <a:p>
            <a:pPr algn="ctr">
              <a:spcBef>
                <a:spcPts val="1200"/>
              </a:spcBef>
              <a:spcAft>
                <a:spcPts val="1200"/>
              </a:spcAft>
            </a:pPr>
            <a:r>
              <a:rPr lang="en-US" sz="2000">
                <a:latin typeface="Times New Roman" panose="02020603050405020304" pitchFamily="18" charset="0"/>
                <a:cs typeface="Times New Roman" panose="02020603050405020304" pitchFamily="18" charset="0"/>
              </a:rPr>
              <a:t>pip install </a:t>
            </a:r>
            <a:r>
              <a:rPr lang="en-US" sz="2000" err="1">
                <a:latin typeface="Times New Roman" panose="02020603050405020304" pitchFamily="18" charset="0"/>
                <a:cs typeface="Times New Roman" panose="02020603050405020304" pitchFamily="18" charset="0"/>
              </a:rPr>
              <a:t>package_name</a:t>
            </a:r>
            <a:r>
              <a:rPr lang="en-US" sz="2000">
                <a:latin typeface="Times New Roman" panose="02020603050405020304" pitchFamily="18" charset="0"/>
                <a:cs typeface="Times New Roman" panose="02020603050405020304" pitchFamily="18" charset="0"/>
              </a:rPr>
              <a:t> </a:t>
            </a:r>
          </a:p>
          <a:p>
            <a:pPr>
              <a:spcAft>
                <a:spcPts val="1200"/>
              </a:spcAft>
            </a:pPr>
            <a:r>
              <a:rPr lang="en-US" sz="2000" b="1">
                <a:latin typeface="Times New Roman" panose="02020603050405020304" pitchFamily="18" charset="0"/>
                <a:cs typeface="Times New Roman" panose="02020603050405020304" pitchFamily="18" charset="0"/>
              </a:rPr>
              <a:t>Integrated Development Environments (IDEs):</a:t>
            </a:r>
            <a:endParaRPr lang="en-US" sz="200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Consider using Python IDEs like </a:t>
            </a:r>
            <a:r>
              <a:rPr lang="en-US" sz="2000" err="1">
                <a:latin typeface="Times New Roman" panose="02020603050405020304" pitchFamily="18" charset="0"/>
                <a:cs typeface="Times New Roman" panose="02020603050405020304" pitchFamily="18" charset="0"/>
              </a:rPr>
              <a:t>PyCharm</a:t>
            </a:r>
            <a:r>
              <a:rPr lang="en-US" sz="2000">
                <a:latin typeface="Times New Roman" panose="02020603050405020304" pitchFamily="18" charset="0"/>
                <a:cs typeface="Times New Roman" panose="02020603050405020304" pitchFamily="18" charset="0"/>
              </a:rPr>
              <a:t>, Visual Studio Code, or IDLE for a more interactive and feature-rich development experience.</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410392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29441" y="59069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8713" y="59048"/>
            <a:ext cx="6295160" cy="461665"/>
          </a:xfrm>
          <a:prstGeom prst="rect">
            <a:avLst/>
          </a:prstGeom>
          <a:noFill/>
        </p:spPr>
        <p:txBody>
          <a:bodyPr wrap="square" rtlCol="0">
            <a:spAutoFit/>
          </a:bodyPr>
          <a:lstStyle/>
          <a:p>
            <a:r>
              <a:rPr lang="en-US" sz="2400" b="1">
                <a:solidFill>
                  <a:srgbClr val="000000"/>
                </a:solidFill>
                <a:latin typeface="Times New Roman" panose="02020603050405020304" pitchFamily="18" charset="0"/>
                <a:cs typeface="Times New Roman" panose="02020603050405020304" pitchFamily="18" charset="0"/>
              </a:rPr>
              <a:t>Python for Windows</a:t>
            </a:r>
            <a:endParaRPr lang="en-US" sz="2400" b="1">
              <a:latin typeface="Times New Roman" panose="02020603050405020304" pitchFamily="18" charset="0"/>
              <a:cs typeface="Times New Roman" panose="02020603050405020304" pitchFamily="18" charset="0"/>
            </a:endParaRPr>
          </a:p>
        </p:txBody>
      </p:sp>
      <p:sp>
        <p:nvSpPr>
          <p:cNvPr id="4" name="Rectangle 3"/>
          <p:cNvSpPr/>
          <p:nvPr/>
        </p:nvSpPr>
        <p:spPr>
          <a:xfrm>
            <a:off x="98713" y="609600"/>
            <a:ext cx="8934450" cy="3939540"/>
          </a:xfrm>
          <a:prstGeom prst="rect">
            <a:avLst/>
          </a:prstGeom>
        </p:spPr>
        <p:txBody>
          <a:bodyPr wrap="square">
            <a:spAutoFit/>
          </a:bodyPr>
          <a:lstStyle/>
          <a:p>
            <a:pPr algn="just">
              <a:spcAft>
                <a:spcPts val="1200"/>
              </a:spcAft>
            </a:pPr>
            <a:r>
              <a:rPr lang="en-US" sz="2000" b="1">
                <a:latin typeface="Times New Roman" panose="02020603050405020304" pitchFamily="18" charset="0"/>
                <a:cs typeface="Times New Roman" panose="02020603050405020304" pitchFamily="18" charset="0"/>
              </a:rPr>
              <a:t>Virtual Environments:</a:t>
            </a:r>
            <a:endParaRPr lang="en-US" sz="2000">
              <a:latin typeface="Times New Roman" panose="02020603050405020304" pitchFamily="18" charset="0"/>
              <a:cs typeface="Times New Roman" panose="02020603050405020304" pitchFamily="18" charset="0"/>
            </a:endParaRPr>
          </a:p>
          <a:p>
            <a:pPr lvl="1" algn="just">
              <a:spcAft>
                <a:spcPts val="1200"/>
              </a:spcAft>
            </a:pPr>
            <a:r>
              <a:rPr lang="en-US" sz="2000">
                <a:latin typeface="Times New Roman" panose="02020603050405020304" pitchFamily="18" charset="0"/>
                <a:cs typeface="Times New Roman" panose="02020603050405020304" pitchFamily="18" charset="0"/>
              </a:rPr>
              <a:t>Use virtual environments to isolate Python projects and manage dependencies.</a:t>
            </a:r>
          </a:p>
          <a:p>
            <a:pPr algn="just">
              <a:spcAft>
                <a:spcPts val="1200"/>
              </a:spcAft>
            </a:pPr>
            <a:r>
              <a:rPr lang="en-US" sz="2000" b="1">
                <a:latin typeface="Times New Roman" panose="02020603050405020304" pitchFamily="18" charset="0"/>
                <a:cs typeface="Times New Roman" panose="02020603050405020304" pitchFamily="18" charset="0"/>
              </a:rPr>
              <a:t>Example:</a:t>
            </a:r>
          </a:p>
          <a:p>
            <a:pPr algn="just"/>
            <a:r>
              <a:rPr lang="en-US" sz="2000">
                <a:latin typeface="Times New Roman" panose="02020603050405020304" pitchFamily="18" charset="0"/>
                <a:cs typeface="Times New Roman" panose="02020603050405020304" pitchFamily="18" charset="0"/>
              </a:rPr>
              <a:t># Install a package using pip </a:t>
            </a:r>
            <a:r>
              <a:rPr lang="en-US" sz="2000" err="1">
                <a:latin typeface="Times New Roman" panose="02020603050405020304" pitchFamily="18" charset="0"/>
                <a:cs typeface="Times New Roman" panose="02020603050405020304" pitchFamily="18" charset="0"/>
              </a:rPr>
              <a:t>pip</a:t>
            </a:r>
            <a:r>
              <a:rPr lang="en-US" sz="2000">
                <a:latin typeface="Times New Roman" panose="02020603050405020304" pitchFamily="18" charset="0"/>
                <a:cs typeface="Times New Roman" panose="02020603050405020304" pitchFamily="18" charset="0"/>
              </a:rPr>
              <a:t> install requests </a:t>
            </a:r>
          </a:p>
          <a:p>
            <a:pPr algn="just"/>
            <a:r>
              <a:rPr lang="en-US" sz="2000">
                <a:latin typeface="Times New Roman" panose="02020603050405020304" pitchFamily="18" charset="0"/>
                <a:cs typeface="Times New Roman" panose="02020603050405020304" pitchFamily="18" charset="0"/>
              </a:rPr>
              <a:t># Create and activate a virtual environment python -m </a:t>
            </a:r>
            <a:r>
              <a:rPr lang="en-US" sz="2000" err="1">
                <a:latin typeface="Times New Roman" panose="02020603050405020304" pitchFamily="18" charset="0"/>
                <a:cs typeface="Times New Roman" panose="02020603050405020304" pitchFamily="18" charset="0"/>
              </a:rPr>
              <a:t>venv</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venv</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venv</a:t>
            </a:r>
            <a:r>
              <a:rPr lang="en-US" sz="2000">
                <a:latin typeface="Times New Roman" panose="02020603050405020304" pitchFamily="18" charset="0"/>
                <a:cs typeface="Times New Roman" panose="02020603050405020304" pitchFamily="18" charset="0"/>
              </a:rPr>
              <a:t>\Scripts\activate </a:t>
            </a:r>
          </a:p>
          <a:p>
            <a:pPr algn="just"/>
            <a:r>
              <a:rPr lang="en-US" sz="2000">
                <a:latin typeface="Times New Roman" panose="02020603050405020304" pitchFamily="18" charset="0"/>
                <a:cs typeface="Times New Roman" panose="02020603050405020304" pitchFamily="18" charset="0"/>
              </a:rPr>
              <a:t># Install packages within the virtual environment pip install </a:t>
            </a:r>
            <a:r>
              <a:rPr lang="en-US" sz="2000" err="1">
                <a:latin typeface="Times New Roman" panose="02020603050405020304" pitchFamily="18" charset="0"/>
                <a:cs typeface="Times New Roman" panose="02020603050405020304" pitchFamily="18" charset="0"/>
              </a:rPr>
              <a:t>package_name</a:t>
            </a:r>
            <a:r>
              <a:rPr lang="en-US" sz="2000">
                <a:latin typeface="Times New Roman" panose="02020603050405020304" pitchFamily="18" charset="0"/>
                <a:cs typeface="Times New Roman" panose="02020603050405020304" pitchFamily="18" charset="0"/>
              </a:rPr>
              <a:t> </a:t>
            </a: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These steps should help you get started with Python on a Windows system. Python provides a powerful and versatile programming environment on Windows, allowing you to develop a wide range of applications and scripts.</a:t>
            </a:r>
          </a:p>
        </p:txBody>
      </p:sp>
      <p:sp>
        <p:nvSpPr>
          <p:cNvPr id="5"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2486025"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2486025" y="363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4952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76200" y="700222"/>
            <a:ext cx="8839200" cy="5863144"/>
          </a:xfrm>
          <a:prstGeom prst="rect">
            <a:avLst/>
          </a:prstGeom>
        </p:spPr>
        <p:txBody>
          <a:bodyPr wrap="square">
            <a:spAutoFit/>
          </a:bodyPr>
          <a:lstStyle/>
          <a:p>
            <a:pPr marL="342900" indent="-342900" algn="just">
              <a:spcAft>
                <a:spcPts val="600"/>
              </a:spcAft>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Python 2.0 (October 2000):</a:t>
            </a:r>
            <a:endParaRPr lang="en-US" sz="2000">
              <a:latin typeface="Times New Roman" panose="02020603050405020304" pitchFamily="18" charset="0"/>
              <a:cs typeface="Times New Roman" panose="02020603050405020304" pitchFamily="18" charset="0"/>
            </a:endParaRPr>
          </a:p>
          <a:p>
            <a:pPr marL="800100" lvl="1" indent="-342900" algn="just">
              <a:spcAft>
                <a:spcPts val="600"/>
              </a:spcAf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Python 2.0 introduced list comprehensions, garbage collection, and Unicode support.</a:t>
            </a:r>
          </a:p>
          <a:p>
            <a:pPr marL="800100" lvl="1" indent="-342900" algn="just">
              <a:spcAft>
                <a:spcPts val="1200"/>
              </a:spcAf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This version continued to enhance the language's features and performance.</a:t>
            </a:r>
          </a:p>
          <a:p>
            <a:pPr marL="342900" indent="-342900" algn="just">
              <a:spcAft>
                <a:spcPts val="600"/>
              </a:spcAft>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Python 3.0 (December 2008):</a:t>
            </a:r>
            <a:endParaRPr lang="en-US" sz="2000">
              <a:latin typeface="Times New Roman" panose="02020603050405020304" pitchFamily="18" charset="0"/>
              <a:cs typeface="Times New Roman" panose="02020603050405020304" pitchFamily="18" charset="0"/>
            </a:endParaRPr>
          </a:p>
          <a:p>
            <a:pPr marL="800100" lvl="1" indent="-342900" algn="just">
              <a:spcAft>
                <a:spcPts val="600"/>
              </a:spcAf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Python 3.0, also known as Python 3000 or "Py3k," was a major overhaul of the language.</a:t>
            </a:r>
          </a:p>
          <a:p>
            <a:pPr marL="800100" lvl="1" indent="-342900" algn="just">
              <a:spcAft>
                <a:spcPts val="600"/>
              </a:spcAf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It introduced backward-incompatible changes to improve code clarity and eliminate redundancy.</a:t>
            </a:r>
          </a:p>
          <a:p>
            <a:pPr marL="800100" lvl="1" indent="-342900" algn="just">
              <a:spcAft>
                <a:spcPts val="1200"/>
              </a:spcAf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Key changes included the introduction of the "print" function, removal of the "</a:t>
            </a:r>
            <a:r>
              <a:rPr lang="en-US" sz="2000" err="1">
                <a:latin typeface="Times New Roman" panose="02020603050405020304" pitchFamily="18" charset="0"/>
                <a:cs typeface="Times New Roman" panose="02020603050405020304" pitchFamily="18" charset="0"/>
              </a:rPr>
              <a:t>raw_input</a:t>
            </a:r>
            <a:r>
              <a:rPr lang="en-US" sz="2000">
                <a:latin typeface="Times New Roman" panose="02020603050405020304" pitchFamily="18" charset="0"/>
                <a:cs typeface="Times New Roman" panose="02020603050405020304" pitchFamily="18" charset="0"/>
              </a:rPr>
              <a:t>" function, and improvements to Unicode support.</a:t>
            </a:r>
          </a:p>
          <a:p>
            <a:pPr marL="342900" indent="-342900" algn="just">
              <a:spcAft>
                <a:spcPts val="600"/>
              </a:spcAft>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Subsequent Releases:</a:t>
            </a:r>
            <a:endParaRPr lang="en-US" sz="2000">
              <a:latin typeface="Times New Roman" panose="02020603050405020304" pitchFamily="18" charset="0"/>
              <a:cs typeface="Times New Roman" panose="02020603050405020304" pitchFamily="18" charset="0"/>
            </a:endParaRPr>
          </a:p>
          <a:p>
            <a:pPr marL="800100" lvl="1" indent="-342900" algn="just">
              <a:spcAft>
                <a:spcPts val="600"/>
              </a:spcAf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Python has continued to evolve with regular releases, introducing new features, optimizations, and bug fixes.</a:t>
            </a:r>
          </a:p>
          <a:p>
            <a:pPr marL="800100" lvl="1" indent="-342900" algn="just">
              <a:spcAft>
                <a:spcPts val="600"/>
              </a:spcAf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Major version releases (e.g., 3.1, 3.2, etc.) brought incremental improvements to Python 3.</a:t>
            </a:r>
          </a:p>
        </p:txBody>
      </p:sp>
      <p:cxnSp>
        <p:nvCxnSpPr>
          <p:cNvPr id="6" name="Straight Connector 5"/>
          <p:cNvCxnSpPr/>
          <p:nvPr/>
        </p:nvCxnSpPr>
        <p:spPr>
          <a:xfrm>
            <a:off x="0" y="674114"/>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6982" y="228600"/>
            <a:ext cx="4800600" cy="424732"/>
          </a:xfrm>
          <a:prstGeom prst="rect">
            <a:avLst/>
          </a:prstGeom>
          <a:noFill/>
        </p:spPr>
        <p:txBody>
          <a:bodyPr wrap="square" rtlCol="0">
            <a:spAutoFit/>
          </a:bodyPr>
          <a:lstStyle/>
          <a:p>
            <a:pPr lvl="0">
              <a:lnSpc>
                <a:spcPct val="90000"/>
              </a:lnSpc>
              <a:buClr>
                <a:srgbClr val="333399"/>
              </a:buClr>
              <a:buSzPts val="2400"/>
            </a:pPr>
            <a:r>
              <a:rPr lang="en-US" sz="2400" b="1">
                <a:latin typeface="Times New Roman" panose="02020603050405020304" pitchFamily="18" charset="0"/>
                <a:cs typeface="Times New Roman" panose="02020603050405020304" pitchFamily="18" charset="0"/>
              </a:rPr>
              <a:t>History of Python</a:t>
            </a:r>
            <a:endParaRPr lang="en-US" sz="2400" b="1">
              <a:latin typeface="Times New Roman" panose="02020603050405020304" pitchFamily="18" charset="0"/>
              <a:ea typeface="Times New Roman"/>
              <a:cs typeface="Times New Roman" panose="02020603050405020304" pitchFamily="18" charset="0"/>
              <a:sym typeface="Times New Roman"/>
            </a:endParaRP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12977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674114"/>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6982" y="228600"/>
            <a:ext cx="4800600" cy="424732"/>
          </a:xfrm>
          <a:prstGeom prst="rect">
            <a:avLst/>
          </a:prstGeom>
          <a:noFill/>
        </p:spPr>
        <p:txBody>
          <a:bodyPr wrap="square" rtlCol="0">
            <a:spAutoFit/>
          </a:bodyPr>
          <a:lstStyle/>
          <a:p>
            <a:pPr lvl="0">
              <a:lnSpc>
                <a:spcPct val="90000"/>
              </a:lnSpc>
              <a:buClr>
                <a:srgbClr val="333399"/>
              </a:buClr>
              <a:buSzPts val="2400"/>
            </a:pPr>
            <a:r>
              <a:rPr lang="en-US" sz="2400" b="1">
                <a:latin typeface="Times New Roman" panose="02020603050405020304" pitchFamily="18" charset="0"/>
                <a:cs typeface="Times New Roman" panose="02020603050405020304" pitchFamily="18" charset="0"/>
              </a:rPr>
              <a:t>Python timeline</a:t>
            </a:r>
            <a:endParaRPr lang="en-US" sz="2400" b="1">
              <a:latin typeface="Times New Roman" panose="02020603050405020304" pitchFamily="18" charset="0"/>
              <a:ea typeface="Times New Roman"/>
              <a:cs typeface="Times New Roman" panose="02020603050405020304" pitchFamily="18" charset="0"/>
              <a:sym typeface="Times New Roman"/>
            </a:endParaRPr>
          </a:p>
        </p:txBody>
      </p:sp>
      <p:sp>
        <p:nvSpPr>
          <p:cNvPr id="3" name="Rectangle 1"/>
          <p:cNvSpPr>
            <a:spLocks noChangeArrowheads="1"/>
          </p:cNvSpPr>
          <p:nvPr/>
        </p:nvSpPr>
        <p:spPr bwMode="auto">
          <a:xfrm>
            <a:off x="2457450" y="3725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912306"/>
            <a:ext cx="8382000" cy="5627114"/>
          </a:xfrm>
          <a:prstGeom prst="rect">
            <a:avLst/>
          </a:prstGeom>
        </p:spPr>
      </p:pic>
    </p:spTree>
    <p:extLst>
      <p:ext uri="{BB962C8B-B14F-4D97-AF65-F5344CB8AC3E}">
        <p14:creationId xmlns:p14="http://schemas.microsoft.com/office/powerpoint/2010/main" val="1524185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B50CED5D73F94CBECB7502DF35139D" ma:contentTypeVersion="4" ma:contentTypeDescription="Create a new document." ma:contentTypeScope="" ma:versionID="cb8f03b510936fc3557389969bf68c0f">
  <xsd:schema xmlns:xsd="http://www.w3.org/2001/XMLSchema" xmlns:xs="http://www.w3.org/2001/XMLSchema" xmlns:p="http://schemas.microsoft.com/office/2006/metadata/properties" xmlns:ns2="8cc0b412-2e02-4f90-ba68-4523e14aaab5" targetNamespace="http://schemas.microsoft.com/office/2006/metadata/properties" ma:root="true" ma:fieldsID="467ff0f7ad98802f61a3079cbca5fb5d" ns2:_="">
    <xsd:import namespace="8cc0b412-2e02-4f90-ba68-4523e14aaab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c0b412-2e02-4f90-ba68-4523e14aaa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076CDF-0FB8-48EB-9CAF-1FF64495CB15}">
  <ds:schemaRefs>
    <ds:schemaRef ds:uri="http://schemas.microsoft.com/sharepoint/v3/contenttype/forms"/>
  </ds:schemaRefs>
</ds:datastoreItem>
</file>

<file path=customXml/itemProps2.xml><?xml version="1.0" encoding="utf-8"?>
<ds:datastoreItem xmlns:ds="http://schemas.openxmlformats.org/officeDocument/2006/customXml" ds:itemID="{9416C01A-5D03-4E54-9AAB-04B1641D6F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c0b412-2e02-4f90-ba68-4523e14aaa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F79E2C-81FB-4173-9D7B-563EEE209EC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Clarity</Template>
  <TotalTime>5608</TotalTime>
  <Words>9707</Words>
  <Application>Microsoft Office PowerPoint</Application>
  <PresentationFormat>On-screen Show (4:3)</PresentationFormat>
  <Paragraphs>1086</Paragraphs>
  <Slides>77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Shilpa</dc:creator>
  <cp:lastModifiedBy>Samrat .</cp:lastModifiedBy>
  <cp:revision>5</cp:revision>
  <dcterms:created xsi:type="dcterms:W3CDTF">2023-04-18T09:27:20Z</dcterms:created>
  <dcterms:modified xsi:type="dcterms:W3CDTF">2024-03-31T17:05:01Z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0x010100BCB50CED5D73F94CBECB7502DF35139D</vt:lpwstr>
  </property>
</Properties>
</file>