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78" r:id="rId5"/>
    <p:sldId id="280" r:id="rId6"/>
    <p:sldId id="281" r:id="rId7"/>
    <p:sldId id="283" r:id="rId8"/>
    <p:sldId id="282"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7" r:id="rId22"/>
    <p:sldId id="296" r:id="rId23"/>
    <p:sldId id="298" r:id="rId24"/>
    <p:sldId id="299" r:id="rId25"/>
    <p:sldId id="300" r:id="rId26"/>
    <p:sldId id="302" r:id="rId27"/>
    <p:sldId id="30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HTML/El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HTML tags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INFO 2105</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A770D-4408-4B90-A828-037510242EEA}"/>
              </a:ext>
            </a:extLst>
          </p:cNvPr>
          <p:cNvSpPr>
            <a:spLocks noGrp="1"/>
          </p:cNvSpPr>
          <p:nvPr>
            <p:ph type="title"/>
          </p:nvPr>
        </p:nvSpPr>
        <p:spPr>
          <a:xfrm>
            <a:off x="834013" y="1115568"/>
            <a:ext cx="3487616" cy="4626864"/>
          </a:xfrm>
        </p:spPr>
        <p:txBody>
          <a:bodyPr>
            <a:normAutofit/>
          </a:bodyPr>
          <a:lstStyle/>
          <a:p>
            <a:pPr algn="l"/>
            <a:r>
              <a:rPr lang="en-CA" sz="3600"/>
              <a:t>Writing a good title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96E724-F8EE-48A6-8D3C-B06BA89AC02F}"/>
              </a:ext>
            </a:extLst>
          </p:cNvPr>
          <p:cNvSpPr>
            <a:spLocks noGrp="1"/>
          </p:cNvSpPr>
          <p:nvPr>
            <p:ph idx="1"/>
          </p:nvPr>
        </p:nvSpPr>
        <p:spPr>
          <a:xfrm>
            <a:off x="5105398" y="1115568"/>
            <a:ext cx="6245352" cy="4626864"/>
          </a:xfrm>
        </p:spPr>
        <p:txBody>
          <a:bodyPr anchor="ctr">
            <a:normAutofit/>
          </a:bodyPr>
          <a:lstStyle/>
          <a:p>
            <a:r>
              <a:rPr lang="en-US" sz="2100"/>
              <a:t>While there is no penalty built into Google's algorithm for long titles, you can run into trouble if you start stuffing your title full of keywords in a way that creates a bad user experience, such as:</a:t>
            </a:r>
          </a:p>
          <a:p>
            <a:endParaRPr lang="en-US" sz="2100"/>
          </a:p>
          <a:p>
            <a:r>
              <a:rPr lang="en-US" sz="2100"/>
              <a:t>Buy Widgets, Best Widgets, Cheap Widgets, Widgets for Sale</a:t>
            </a:r>
          </a:p>
          <a:p>
            <a:endParaRPr lang="en-US" sz="2100"/>
          </a:p>
          <a:p>
            <a:r>
              <a:rPr lang="en-US" sz="2100"/>
              <a:t>Avoid titles that are just a list of keywords or repeat variations of the same keyword over and over. These titles could get you into trouble with search engines. </a:t>
            </a:r>
            <a:endParaRPr lang="en-CA" sz="2100"/>
          </a:p>
        </p:txBody>
      </p:sp>
    </p:spTree>
    <p:extLst>
      <p:ext uri="{BB962C8B-B14F-4D97-AF65-F5344CB8AC3E}">
        <p14:creationId xmlns:p14="http://schemas.microsoft.com/office/powerpoint/2010/main" val="45983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FC4FA-9019-49AA-B914-3DAA0CAF3570}"/>
              </a:ext>
            </a:extLst>
          </p:cNvPr>
          <p:cNvSpPr>
            <a:spLocks noGrp="1"/>
          </p:cNvSpPr>
          <p:nvPr>
            <p:ph type="title"/>
          </p:nvPr>
        </p:nvSpPr>
        <p:spPr>
          <a:xfrm>
            <a:off x="834013" y="1115568"/>
            <a:ext cx="3487616" cy="4626864"/>
          </a:xfrm>
        </p:spPr>
        <p:txBody>
          <a:bodyPr>
            <a:normAutofit/>
          </a:bodyPr>
          <a:lstStyle/>
          <a:p>
            <a:pPr algn="l"/>
            <a:r>
              <a:rPr lang="en-CA" sz="3600"/>
              <a:t>Writing a good title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ECDA60-5406-459A-89C2-2384617B834C}"/>
              </a:ext>
            </a:extLst>
          </p:cNvPr>
          <p:cNvSpPr>
            <a:spLocks noGrp="1"/>
          </p:cNvSpPr>
          <p:nvPr>
            <p:ph idx="1"/>
          </p:nvPr>
        </p:nvSpPr>
        <p:spPr>
          <a:xfrm>
            <a:off x="5105398" y="1115568"/>
            <a:ext cx="6245352" cy="4626864"/>
          </a:xfrm>
        </p:spPr>
        <p:txBody>
          <a:bodyPr anchor="ctr">
            <a:normAutofit/>
          </a:bodyPr>
          <a:lstStyle/>
          <a:p>
            <a:r>
              <a:rPr lang="en-US" dirty="0"/>
              <a:t>Give every page a unique title</a:t>
            </a:r>
          </a:p>
          <a:p>
            <a:r>
              <a:rPr lang="en-US" dirty="0"/>
              <a:t>Unique titles help search engines understand that your content is unique and valuable, and also drive higher click-through rates. </a:t>
            </a:r>
            <a:endParaRPr lang="en-CA" dirty="0"/>
          </a:p>
        </p:txBody>
      </p:sp>
    </p:spTree>
    <p:extLst>
      <p:ext uri="{BB962C8B-B14F-4D97-AF65-F5344CB8AC3E}">
        <p14:creationId xmlns:p14="http://schemas.microsoft.com/office/powerpoint/2010/main" val="61847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6E12C-CCD4-4C22-B957-6B3D2AAD7264}"/>
              </a:ext>
            </a:extLst>
          </p:cNvPr>
          <p:cNvSpPr>
            <a:spLocks noGrp="1"/>
          </p:cNvSpPr>
          <p:nvPr>
            <p:ph type="title"/>
          </p:nvPr>
        </p:nvSpPr>
        <p:spPr>
          <a:xfrm>
            <a:off x="834013" y="1115568"/>
            <a:ext cx="3487616" cy="4626864"/>
          </a:xfrm>
        </p:spPr>
        <p:txBody>
          <a:bodyPr>
            <a:normAutofit/>
          </a:bodyPr>
          <a:lstStyle/>
          <a:p>
            <a:pPr algn="l"/>
            <a:r>
              <a:rPr lang="en-CA" sz="3600" dirty="0"/>
              <a:t>Writing a good title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7EAA21-9270-4A59-B977-F5D9160B0E43}"/>
              </a:ext>
            </a:extLst>
          </p:cNvPr>
          <p:cNvSpPr>
            <a:spLocks noGrp="1"/>
          </p:cNvSpPr>
          <p:nvPr>
            <p:ph idx="1"/>
          </p:nvPr>
        </p:nvSpPr>
        <p:spPr>
          <a:xfrm>
            <a:off x="5105398" y="1115568"/>
            <a:ext cx="6245352" cy="4626864"/>
          </a:xfrm>
        </p:spPr>
        <p:txBody>
          <a:bodyPr anchor="ctr">
            <a:normAutofit/>
          </a:bodyPr>
          <a:lstStyle/>
          <a:p>
            <a:r>
              <a:rPr lang="en-US" dirty="0"/>
              <a:t>Put important keywords first</a:t>
            </a:r>
          </a:p>
          <a:p>
            <a:r>
              <a:rPr lang="en-US" dirty="0"/>
              <a:t>Keywords closer to the beginning of your title tag may have more impact on search rankings. </a:t>
            </a:r>
          </a:p>
          <a:p>
            <a:r>
              <a:rPr lang="en-US" dirty="0"/>
              <a:t>User experience research shows that people may scan as few as the first two words of a headline. </a:t>
            </a:r>
            <a:endParaRPr lang="en-CA" dirty="0"/>
          </a:p>
        </p:txBody>
      </p:sp>
    </p:spTree>
    <p:extLst>
      <p:ext uri="{BB962C8B-B14F-4D97-AF65-F5344CB8AC3E}">
        <p14:creationId xmlns:p14="http://schemas.microsoft.com/office/powerpoint/2010/main" val="61628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EF39-48ED-4FFB-A5BD-EBB86AD73B5F}"/>
              </a:ext>
            </a:extLst>
          </p:cNvPr>
          <p:cNvSpPr>
            <a:spLocks noGrp="1"/>
          </p:cNvSpPr>
          <p:nvPr>
            <p:ph type="title"/>
          </p:nvPr>
        </p:nvSpPr>
        <p:spPr/>
        <p:txBody>
          <a:bodyPr/>
          <a:lstStyle/>
          <a:p>
            <a:r>
              <a:rPr lang="en-CA" dirty="0"/>
              <a:t>&lt;meta&gt;</a:t>
            </a:r>
          </a:p>
        </p:txBody>
      </p:sp>
      <p:sp>
        <p:nvSpPr>
          <p:cNvPr id="3" name="Content Placeholder 2">
            <a:extLst>
              <a:ext uri="{FF2B5EF4-FFF2-40B4-BE49-F238E27FC236}">
                <a16:creationId xmlns:a16="http://schemas.microsoft.com/office/drawing/2014/main" id="{5602953E-BAF5-4493-BF2D-C1898CDDAB1B}"/>
              </a:ext>
            </a:extLst>
          </p:cNvPr>
          <p:cNvSpPr>
            <a:spLocks noGrp="1"/>
          </p:cNvSpPr>
          <p:nvPr>
            <p:ph idx="1"/>
          </p:nvPr>
        </p:nvSpPr>
        <p:spPr/>
        <p:txBody>
          <a:bodyPr>
            <a:normAutofit/>
          </a:bodyPr>
          <a:lstStyle/>
          <a:p>
            <a:r>
              <a:rPr lang="en-US" dirty="0"/>
              <a:t>The &lt;meta&gt; HTML element represents metadata that cannot be represented by other HTML meta-related elements, like &lt;base&gt;, &lt;link&gt;, &lt;script&gt;, &lt;style&gt; or &lt;title&gt;.</a:t>
            </a:r>
          </a:p>
          <a:p>
            <a:r>
              <a:rPr lang="en-US" dirty="0"/>
              <a:t>Used to specify character set, page description, keywords, author of the document, and viewport settings</a:t>
            </a:r>
          </a:p>
        </p:txBody>
      </p:sp>
    </p:spTree>
    <p:extLst>
      <p:ext uri="{BB962C8B-B14F-4D97-AF65-F5344CB8AC3E}">
        <p14:creationId xmlns:p14="http://schemas.microsoft.com/office/powerpoint/2010/main" val="25776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CD36-822A-4C8D-A0CE-D537B326CB62}"/>
              </a:ext>
            </a:extLst>
          </p:cNvPr>
          <p:cNvSpPr>
            <a:spLocks noGrp="1"/>
          </p:cNvSpPr>
          <p:nvPr>
            <p:ph type="title"/>
          </p:nvPr>
        </p:nvSpPr>
        <p:spPr/>
        <p:txBody>
          <a:bodyPr/>
          <a:lstStyle/>
          <a:p>
            <a:r>
              <a:rPr lang="en-CA" dirty="0"/>
              <a:t>Character set</a:t>
            </a:r>
          </a:p>
        </p:txBody>
      </p:sp>
      <p:sp>
        <p:nvSpPr>
          <p:cNvPr id="3" name="Content Placeholder 2">
            <a:extLst>
              <a:ext uri="{FF2B5EF4-FFF2-40B4-BE49-F238E27FC236}">
                <a16:creationId xmlns:a16="http://schemas.microsoft.com/office/drawing/2014/main" id="{6747BDE8-567E-40FD-A1CE-540F93EB88FE}"/>
              </a:ext>
            </a:extLst>
          </p:cNvPr>
          <p:cNvSpPr>
            <a:spLocks noGrp="1"/>
          </p:cNvSpPr>
          <p:nvPr>
            <p:ph idx="1"/>
          </p:nvPr>
        </p:nvSpPr>
        <p:spPr/>
        <p:txBody>
          <a:bodyPr/>
          <a:lstStyle/>
          <a:p>
            <a:r>
              <a:rPr lang="en-US" dirty="0"/>
              <a:t>The charset attribute specifies the character encoding for the HTML document.</a:t>
            </a:r>
          </a:p>
          <a:p>
            <a:r>
              <a:rPr lang="en-US" dirty="0"/>
              <a:t>The HTML5 specification encourages web developers to use the UTF-8 character set, which covers almost all of the characters and symbols in the world!</a:t>
            </a:r>
          </a:p>
          <a:p>
            <a:r>
              <a:rPr lang="en-CA" dirty="0"/>
              <a:t>&lt;meta charset="</a:t>
            </a:r>
            <a:r>
              <a:rPr lang="en-CA" dirty="0" err="1"/>
              <a:t>character_set</a:t>
            </a:r>
            <a:r>
              <a:rPr lang="en-CA" dirty="0"/>
              <a:t>"&gt;</a:t>
            </a:r>
          </a:p>
        </p:txBody>
      </p:sp>
    </p:spTree>
    <p:extLst>
      <p:ext uri="{BB962C8B-B14F-4D97-AF65-F5344CB8AC3E}">
        <p14:creationId xmlns:p14="http://schemas.microsoft.com/office/powerpoint/2010/main" val="135550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E2B0-DAD6-412D-93C4-D90A708D380E}"/>
              </a:ext>
            </a:extLst>
          </p:cNvPr>
          <p:cNvSpPr>
            <a:spLocks noGrp="1"/>
          </p:cNvSpPr>
          <p:nvPr>
            <p:ph type="title"/>
          </p:nvPr>
        </p:nvSpPr>
        <p:spPr/>
        <p:txBody>
          <a:bodyPr/>
          <a:lstStyle/>
          <a:p>
            <a:r>
              <a:rPr lang="en-CA" dirty="0"/>
              <a:t>&lt;style&gt;</a:t>
            </a:r>
          </a:p>
        </p:txBody>
      </p:sp>
      <p:sp>
        <p:nvSpPr>
          <p:cNvPr id="3" name="Content Placeholder 2">
            <a:extLst>
              <a:ext uri="{FF2B5EF4-FFF2-40B4-BE49-F238E27FC236}">
                <a16:creationId xmlns:a16="http://schemas.microsoft.com/office/drawing/2014/main" id="{58337A72-BDF4-4E1D-A862-6BEB6F633833}"/>
              </a:ext>
            </a:extLst>
          </p:cNvPr>
          <p:cNvSpPr>
            <a:spLocks noGrp="1"/>
          </p:cNvSpPr>
          <p:nvPr>
            <p:ph idx="1"/>
          </p:nvPr>
        </p:nvSpPr>
        <p:spPr/>
        <p:txBody>
          <a:bodyPr/>
          <a:lstStyle/>
          <a:p>
            <a:r>
              <a:rPr lang="en-US" dirty="0"/>
              <a:t>The &lt;style&gt; HTML element contains style information for a document, or part of a document. </a:t>
            </a:r>
          </a:p>
          <a:p>
            <a:r>
              <a:rPr lang="en-US" dirty="0"/>
              <a:t>It contains CSS, which is applied to the contents of the document containing the &lt;style&gt; element.</a:t>
            </a:r>
            <a:endParaRPr lang="en-CA" dirty="0"/>
          </a:p>
        </p:txBody>
      </p:sp>
    </p:spTree>
    <p:extLst>
      <p:ext uri="{BB962C8B-B14F-4D97-AF65-F5344CB8AC3E}">
        <p14:creationId xmlns:p14="http://schemas.microsoft.com/office/powerpoint/2010/main" val="73552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ABA1-72E0-4381-8B2E-7B1C29FF6FCD}"/>
              </a:ext>
            </a:extLst>
          </p:cNvPr>
          <p:cNvSpPr>
            <a:spLocks noGrp="1"/>
          </p:cNvSpPr>
          <p:nvPr>
            <p:ph type="title"/>
          </p:nvPr>
        </p:nvSpPr>
        <p:spPr/>
        <p:txBody>
          <a:bodyPr/>
          <a:lstStyle/>
          <a:p>
            <a:r>
              <a:rPr lang="en-CA" dirty="0"/>
              <a:t>&lt;body&gt;</a:t>
            </a:r>
          </a:p>
        </p:txBody>
      </p:sp>
      <p:sp>
        <p:nvSpPr>
          <p:cNvPr id="3" name="Content Placeholder 2">
            <a:extLst>
              <a:ext uri="{FF2B5EF4-FFF2-40B4-BE49-F238E27FC236}">
                <a16:creationId xmlns:a16="http://schemas.microsoft.com/office/drawing/2014/main" id="{85FAD67D-6638-4C06-87FD-803948F98775}"/>
              </a:ext>
            </a:extLst>
          </p:cNvPr>
          <p:cNvSpPr>
            <a:spLocks noGrp="1"/>
          </p:cNvSpPr>
          <p:nvPr>
            <p:ph idx="1"/>
          </p:nvPr>
        </p:nvSpPr>
        <p:spPr/>
        <p:txBody>
          <a:bodyPr/>
          <a:lstStyle/>
          <a:p>
            <a:r>
              <a:rPr lang="en-US" dirty="0"/>
              <a:t>The &lt;body&gt; HTML element represents the content of an HTML document. </a:t>
            </a:r>
          </a:p>
          <a:p>
            <a:r>
              <a:rPr lang="en-US" dirty="0"/>
              <a:t>There can be only one &lt;body&gt; element in a document.</a:t>
            </a:r>
            <a:endParaRPr lang="en-CA" dirty="0"/>
          </a:p>
        </p:txBody>
      </p:sp>
    </p:spTree>
    <p:extLst>
      <p:ext uri="{BB962C8B-B14F-4D97-AF65-F5344CB8AC3E}">
        <p14:creationId xmlns:p14="http://schemas.microsoft.com/office/powerpoint/2010/main" val="191970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29D7-D88B-4D4E-9C74-08016041F695}"/>
              </a:ext>
            </a:extLst>
          </p:cNvPr>
          <p:cNvSpPr>
            <a:spLocks noGrp="1"/>
          </p:cNvSpPr>
          <p:nvPr>
            <p:ph type="title"/>
          </p:nvPr>
        </p:nvSpPr>
        <p:spPr/>
        <p:txBody>
          <a:bodyPr>
            <a:normAutofit/>
          </a:bodyPr>
          <a:lstStyle/>
          <a:p>
            <a:r>
              <a:rPr lang="en-CA" dirty="0"/>
              <a:t>&lt;header&gt;</a:t>
            </a:r>
          </a:p>
        </p:txBody>
      </p:sp>
      <p:sp>
        <p:nvSpPr>
          <p:cNvPr id="3" name="Content Placeholder 2">
            <a:extLst>
              <a:ext uri="{FF2B5EF4-FFF2-40B4-BE49-F238E27FC236}">
                <a16:creationId xmlns:a16="http://schemas.microsoft.com/office/drawing/2014/main" id="{E8FCC6B9-7BC5-4675-AA3D-A05DF5FABCDF}"/>
              </a:ext>
            </a:extLst>
          </p:cNvPr>
          <p:cNvSpPr>
            <a:spLocks noGrp="1"/>
          </p:cNvSpPr>
          <p:nvPr>
            <p:ph idx="1"/>
          </p:nvPr>
        </p:nvSpPr>
        <p:spPr/>
        <p:txBody>
          <a:bodyPr/>
          <a:lstStyle/>
          <a:p>
            <a:r>
              <a:rPr lang="en-US" dirty="0"/>
              <a:t>Represents introductory content, typically a group of introductory or navigational aids. </a:t>
            </a:r>
          </a:p>
          <a:p>
            <a:r>
              <a:rPr lang="en-US" dirty="0"/>
              <a:t>It may contain some heading elements but also a logo, a search form, an author name, and other elements.</a:t>
            </a:r>
          </a:p>
          <a:p>
            <a:pPr marL="36900" indent="0">
              <a:buNone/>
            </a:pPr>
            <a:r>
              <a:rPr lang="en-US" dirty="0">
                <a:solidFill>
                  <a:schemeClr val="accent2"/>
                </a:solidFill>
              </a:rPr>
              <a:t>&lt;header&gt;</a:t>
            </a:r>
          </a:p>
          <a:p>
            <a:pPr marL="36900" indent="0">
              <a:buNone/>
            </a:pPr>
            <a:r>
              <a:rPr lang="en-US" dirty="0">
                <a:solidFill>
                  <a:schemeClr val="accent2"/>
                </a:solidFill>
              </a:rPr>
              <a:t>    &lt;h1&gt;Cute Puppies Express!&lt;/h1&gt;</a:t>
            </a:r>
          </a:p>
          <a:p>
            <a:pPr marL="36900" indent="0">
              <a:buNone/>
            </a:pPr>
            <a:r>
              <a:rPr lang="en-US" dirty="0">
                <a:solidFill>
                  <a:schemeClr val="accent2"/>
                </a:solidFill>
              </a:rPr>
              <a:t>&lt;/header&gt;</a:t>
            </a:r>
            <a:endParaRPr lang="en-CA" dirty="0">
              <a:solidFill>
                <a:schemeClr val="accent2"/>
              </a:solidFill>
            </a:endParaRPr>
          </a:p>
        </p:txBody>
      </p:sp>
    </p:spTree>
    <p:extLst>
      <p:ext uri="{BB962C8B-B14F-4D97-AF65-F5344CB8AC3E}">
        <p14:creationId xmlns:p14="http://schemas.microsoft.com/office/powerpoint/2010/main" val="349790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14D0-AF7C-410B-891D-8CBF41DA9E4A}"/>
              </a:ext>
            </a:extLst>
          </p:cNvPr>
          <p:cNvSpPr>
            <a:spLocks noGrp="1"/>
          </p:cNvSpPr>
          <p:nvPr>
            <p:ph type="title"/>
          </p:nvPr>
        </p:nvSpPr>
        <p:spPr/>
        <p:txBody>
          <a:bodyPr/>
          <a:lstStyle/>
          <a:p>
            <a:r>
              <a:rPr lang="en-CA" dirty="0"/>
              <a:t>&lt;nav&gt;</a:t>
            </a:r>
          </a:p>
        </p:txBody>
      </p:sp>
      <p:sp>
        <p:nvSpPr>
          <p:cNvPr id="3" name="Content Placeholder 2">
            <a:extLst>
              <a:ext uri="{FF2B5EF4-FFF2-40B4-BE49-F238E27FC236}">
                <a16:creationId xmlns:a16="http://schemas.microsoft.com/office/drawing/2014/main" id="{64B0350D-1E44-4406-89D8-DFA103E8DA3A}"/>
              </a:ext>
            </a:extLst>
          </p:cNvPr>
          <p:cNvSpPr>
            <a:spLocks noGrp="1"/>
          </p:cNvSpPr>
          <p:nvPr>
            <p:ph idx="1"/>
          </p:nvPr>
        </p:nvSpPr>
        <p:spPr/>
        <p:txBody>
          <a:bodyPr>
            <a:normAutofit fontScale="92500" lnSpcReduction="20000"/>
          </a:bodyPr>
          <a:lstStyle/>
          <a:p>
            <a:r>
              <a:rPr lang="en-US" dirty="0"/>
              <a:t>Represents a section of a page whose purpose is to provide navigation links, either within the current document or to other documents.</a:t>
            </a:r>
          </a:p>
          <a:p>
            <a:r>
              <a:rPr lang="en-US" dirty="0"/>
              <a:t>Common examples of navigation sections are menus, tables of contents, and indexes.</a:t>
            </a:r>
          </a:p>
          <a:p>
            <a:pPr marL="720000" lvl="2" indent="0">
              <a:buNone/>
            </a:pPr>
            <a:r>
              <a:rPr lang="en-CA" dirty="0">
                <a:solidFill>
                  <a:schemeClr val="accent2"/>
                </a:solidFill>
              </a:rPr>
              <a:t>&lt;nav&gt;</a:t>
            </a:r>
          </a:p>
          <a:p>
            <a:pPr marL="720000" lvl="2" indent="0">
              <a:buNone/>
            </a:pPr>
            <a:r>
              <a:rPr lang="en-CA" dirty="0">
                <a:solidFill>
                  <a:schemeClr val="accent2"/>
                </a:solidFill>
              </a:rPr>
              <a:t>    &lt;</a:t>
            </a:r>
            <a:r>
              <a:rPr lang="en-CA" dirty="0" err="1">
                <a:solidFill>
                  <a:schemeClr val="accent2"/>
                </a:solidFill>
              </a:rPr>
              <a:t>ol</a:t>
            </a:r>
            <a:r>
              <a:rPr lang="en-CA" dirty="0">
                <a:solidFill>
                  <a:schemeClr val="accent2"/>
                </a:solidFill>
              </a:rPr>
              <a:t>&gt;</a:t>
            </a:r>
          </a:p>
          <a:p>
            <a:pPr marL="720000" lvl="2" indent="0">
              <a:buNone/>
            </a:pPr>
            <a:r>
              <a:rPr lang="en-CA" dirty="0">
                <a:solidFill>
                  <a:schemeClr val="accent2"/>
                </a:solidFill>
              </a:rPr>
              <a:t>        &lt;li &gt;&lt;a </a:t>
            </a:r>
            <a:r>
              <a:rPr lang="en-CA" dirty="0" err="1">
                <a:solidFill>
                  <a:schemeClr val="accent2"/>
                </a:solidFill>
              </a:rPr>
              <a:t>href</a:t>
            </a:r>
            <a:r>
              <a:rPr lang="en-CA" dirty="0">
                <a:solidFill>
                  <a:schemeClr val="accent2"/>
                </a:solidFill>
              </a:rPr>
              <a:t>="#"&gt;Bikes&lt;/a&gt;&lt;/li&gt;</a:t>
            </a:r>
          </a:p>
          <a:p>
            <a:pPr marL="720000" lvl="2" indent="0">
              <a:buNone/>
            </a:pPr>
            <a:r>
              <a:rPr lang="en-CA" dirty="0">
                <a:solidFill>
                  <a:schemeClr val="accent2"/>
                </a:solidFill>
              </a:rPr>
              <a:t>        &lt;li &gt;&lt;a </a:t>
            </a:r>
            <a:r>
              <a:rPr lang="en-CA" dirty="0" err="1">
                <a:solidFill>
                  <a:schemeClr val="accent2"/>
                </a:solidFill>
              </a:rPr>
              <a:t>href</a:t>
            </a:r>
            <a:r>
              <a:rPr lang="en-CA" dirty="0">
                <a:solidFill>
                  <a:schemeClr val="accent2"/>
                </a:solidFill>
              </a:rPr>
              <a:t>="#"&gt;BMX&lt;/a&gt;&lt;/li&gt;</a:t>
            </a:r>
          </a:p>
          <a:p>
            <a:pPr marL="720000" lvl="2" indent="0">
              <a:buNone/>
            </a:pPr>
            <a:r>
              <a:rPr lang="en-CA" dirty="0">
                <a:solidFill>
                  <a:schemeClr val="accent2"/>
                </a:solidFill>
              </a:rPr>
              <a:t>        </a:t>
            </a:r>
            <a:r>
              <a:rPr lang="en-CA">
                <a:solidFill>
                  <a:schemeClr val="accent2"/>
                </a:solidFill>
              </a:rPr>
              <a:t>&lt;li&gt;</a:t>
            </a:r>
            <a:r>
              <a:rPr lang="en-CA" dirty="0">
                <a:solidFill>
                  <a:schemeClr val="accent2"/>
                </a:solidFill>
              </a:rPr>
              <a:t>Jump Bike 3000&lt;/li&gt;</a:t>
            </a:r>
          </a:p>
          <a:p>
            <a:pPr marL="720000" lvl="2" indent="0">
              <a:buNone/>
            </a:pPr>
            <a:r>
              <a:rPr lang="en-CA" dirty="0">
                <a:solidFill>
                  <a:schemeClr val="accent2"/>
                </a:solidFill>
              </a:rPr>
              <a:t>    &lt;/</a:t>
            </a:r>
            <a:r>
              <a:rPr lang="en-CA" dirty="0" err="1">
                <a:solidFill>
                  <a:schemeClr val="accent2"/>
                </a:solidFill>
              </a:rPr>
              <a:t>ol</a:t>
            </a:r>
            <a:r>
              <a:rPr lang="en-CA" dirty="0">
                <a:solidFill>
                  <a:schemeClr val="accent2"/>
                </a:solidFill>
              </a:rPr>
              <a:t>&gt;</a:t>
            </a:r>
          </a:p>
          <a:p>
            <a:pPr marL="720000" lvl="2" indent="0">
              <a:buNone/>
            </a:pPr>
            <a:r>
              <a:rPr lang="en-CA" dirty="0">
                <a:solidFill>
                  <a:schemeClr val="accent2"/>
                </a:solidFill>
              </a:rPr>
              <a:t>&lt;/nav&gt;</a:t>
            </a:r>
          </a:p>
        </p:txBody>
      </p:sp>
    </p:spTree>
    <p:extLst>
      <p:ext uri="{BB962C8B-B14F-4D97-AF65-F5344CB8AC3E}">
        <p14:creationId xmlns:p14="http://schemas.microsoft.com/office/powerpoint/2010/main" val="7227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D26A-617B-485F-AB3B-7FD70B484E76}"/>
              </a:ext>
            </a:extLst>
          </p:cNvPr>
          <p:cNvSpPr>
            <a:spLocks noGrp="1"/>
          </p:cNvSpPr>
          <p:nvPr>
            <p:ph type="title"/>
          </p:nvPr>
        </p:nvSpPr>
        <p:spPr/>
        <p:txBody>
          <a:bodyPr/>
          <a:lstStyle/>
          <a:p>
            <a:r>
              <a:rPr lang="en-CA" dirty="0"/>
              <a:t>&lt;main&gt;</a:t>
            </a:r>
          </a:p>
        </p:txBody>
      </p:sp>
      <p:sp>
        <p:nvSpPr>
          <p:cNvPr id="3" name="Content Placeholder 2">
            <a:extLst>
              <a:ext uri="{FF2B5EF4-FFF2-40B4-BE49-F238E27FC236}">
                <a16:creationId xmlns:a16="http://schemas.microsoft.com/office/drawing/2014/main" id="{94A213F8-9E71-4504-9CCC-DEE334DFEBC1}"/>
              </a:ext>
            </a:extLst>
          </p:cNvPr>
          <p:cNvSpPr>
            <a:spLocks noGrp="1"/>
          </p:cNvSpPr>
          <p:nvPr>
            <p:ph idx="1"/>
          </p:nvPr>
        </p:nvSpPr>
        <p:spPr/>
        <p:txBody>
          <a:bodyPr>
            <a:normAutofit/>
          </a:bodyPr>
          <a:lstStyle/>
          <a:p>
            <a:r>
              <a:rPr lang="en-US" dirty="0"/>
              <a:t>Represents the dominant content of the &lt;body&gt; of a document. </a:t>
            </a:r>
          </a:p>
          <a:p>
            <a:r>
              <a:rPr lang="en-US" dirty="0"/>
              <a:t>The main content area consists of content that is directly related to or expands upon the central topic of a document, or the central functionality of an application.</a:t>
            </a:r>
          </a:p>
          <a:p>
            <a:pPr marL="720000" lvl="2" indent="0">
              <a:buNone/>
            </a:pPr>
            <a:r>
              <a:rPr lang="en-US" dirty="0">
                <a:solidFill>
                  <a:schemeClr val="accent2"/>
                </a:solidFill>
              </a:rPr>
              <a:t>&lt;main&gt;</a:t>
            </a:r>
          </a:p>
          <a:p>
            <a:pPr marL="720000" lvl="2" indent="0">
              <a:buNone/>
            </a:pPr>
            <a:r>
              <a:rPr lang="en-US" dirty="0">
                <a:solidFill>
                  <a:schemeClr val="accent2"/>
                </a:solidFill>
              </a:rPr>
              <a:t>    &lt;p&gt;Geckos are a group of usually small, usually nocturnal lizards. They are found on every continent except Australia.&lt;/p&gt;</a:t>
            </a:r>
          </a:p>
          <a:p>
            <a:pPr marL="720000" lvl="2" indent="0">
              <a:buNone/>
            </a:pPr>
            <a:r>
              <a:rPr lang="en-US" dirty="0">
                <a:solidFill>
                  <a:schemeClr val="accent2"/>
                </a:solidFill>
              </a:rPr>
              <a:t>    &lt;p&gt;Many species of gecko have adhesive toe pads which enable them to climb walls and even windows.&lt;/p&gt;</a:t>
            </a:r>
          </a:p>
          <a:p>
            <a:pPr marL="720000" lvl="2" indent="0">
              <a:buNone/>
            </a:pPr>
            <a:r>
              <a:rPr lang="en-US" dirty="0">
                <a:solidFill>
                  <a:schemeClr val="accent2"/>
                </a:solidFill>
              </a:rPr>
              <a:t>&lt;/main&gt;</a:t>
            </a:r>
            <a:endParaRPr lang="en-CA" dirty="0">
              <a:solidFill>
                <a:schemeClr val="accent2"/>
              </a:solidFill>
            </a:endParaRPr>
          </a:p>
        </p:txBody>
      </p:sp>
    </p:spTree>
    <p:extLst>
      <p:ext uri="{BB962C8B-B14F-4D97-AF65-F5344CB8AC3E}">
        <p14:creationId xmlns:p14="http://schemas.microsoft.com/office/powerpoint/2010/main" val="45071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191F-2F1C-4027-B341-A60580B26EB1}"/>
              </a:ext>
            </a:extLst>
          </p:cNvPr>
          <p:cNvSpPr>
            <a:spLocks noGrp="1"/>
          </p:cNvSpPr>
          <p:nvPr>
            <p:ph type="title"/>
          </p:nvPr>
        </p:nvSpPr>
        <p:spPr/>
        <p:txBody>
          <a:bodyPr/>
          <a:lstStyle/>
          <a:p>
            <a:r>
              <a:rPr lang="en-CA" dirty="0"/>
              <a:t>What goes in &lt;head&gt;</a:t>
            </a:r>
          </a:p>
        </p:txBody>
      </p:sp>
      <p:sp>
        <p:nvSpPr>
          <p:cNvPr id="3" name="Content Placeholder 2">
            <a:extLst>
              <a:ext uri="{FF2B5EF4-FFF2-40B4-BE49-F238E27FC236}">
                <a16:creationId xmlns:a16="http://schemas.microsoft.com/office/drawing/2014/main" id="{E691A98F-9567-4D2D-AF2C-D22E7DDFC01D}"/>
              </a:ext>
            </a:extLst>
          </p:cNvPr>
          <p:cNvSpPr>
            <a:spLocks noGrp="1"/>
          </p:cNvSpPr>
          <p:nvPr>
            <p:ph idx="1"/>
          </p:nvPr>
        </p:nvSpPr>
        <p:spPr/>
        <p:txBody>
          <a:bodyPr/>
          <a:lstStyle/>
          <a:p>
            <a:r>
              <a:rPr lang="en-CA" dirty="0"/>
              <a:t>link</a:t>
            </a:r>
          </a:p>
          <a:p>
            <a:r>
              <a:rPr lang="en-CA" dirty="0"/>
              <a:t>title</a:t>
            </a:r>
          </a:p>
          <a:p>
            <a:r>
              <a:rPr lang="en-CA" dirty="0"/>
              <a:t>meta</a:t>
            </a:r>
          </a:p>
          <a:p>
            <a:r>
              <a:rPr lang="en-CA" dirty="0"/>
              <a:t>style</a:t>
            </a:r>
          </a:p>
          <a:p>
            <a:pPr marL="36900" indent="0">
              <a:buNone/>
            </a:pPr>
            <a:endParaRPr lang="en-CA" dirty="0"/>
          </a:p>
        </p:txBody>
      </p:sp>
    </p:spTree>
    <p:extLst>
      <p:ext uri="{BB962C8B-B14F-4D97-AF65-F5344CB8AC3E}">
        <p14:creationId xmlns:p14="http://schemas.microsoft.com/office/powerpoint/2010/main" val="333391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0C7-7156-4E76-BCE4-0AD1FED5DB1F}"/>
              </a:ext>
            </a:extLst>
          </p:cNvPr>
          <p:cNvSpPr>
            <a:spLocks noGrp="1"/>
          </p:cNvSpPr>
          <p:nvPr>
            <p:ph type="title"/>
          </p:nvPr>
        </p:nvSpPr>
        <p:spPr/>
        <p:txBody>
          <a:bodyPr/>
          <a:lstStyle/>
          <a:p>
            <a:r>
              <a:rPr lang="en-CA" dirty="0"/>
              <a:t>&lt;section&gt;</a:t>
            </a:r>
          </a:p>
        </p:txBody>
      </p:sp>
      <p:sp>
        <p:nvSpPr>
          <p:cNvPr id="3" name="Content Placeholder 2">
            <a:extLst>
              <a:ext uri="{FF2B5EF4-FFF2-40B4-BE49-F238E27FC236}">
                <a16:creationId xmlns:a16="http://schemas.microsoft.com/office/drawing/2014/main" id="{3C1DBAAB-1409-43BC-9682-A10401D42058}"/>
              </a:ext>
            </a:extLst>
          </p:cNvPr>
          <p:cNvSpPr>
            <a:spLocks noGrp="1"/>
          </p:cNvSpPr>
          <p:nvPr>
            <p:ph idx="1"/>
          </p:nvPr>
        </p:nvSpPr>
        <p:spPr/>
        <p:txBody>
          <a:bodyPr>
            <a:normAutofit fontScale="85000" lnSpcReduction="20000"/>
          </a:bodyPr>
          <a:lstStyle/>
          <a:p>
            <a:r>
              <a:rPr lang="en-US" dirty="0"/>
              <a:t>Represents a generic standalone section of a document, which doesn't have a more specific semantic element to represent it. </a:t>
            </a:r>
          </a:p>
          <a:p>
            <a:r>
              <a:rPr lang="en-US" dirty="0"/>
              <a:t>Sections should always have a heading, with very few exceptions.</a:t>
            </a:r>
          </a:p>
          <a:p>
            <a:pPr marL="720000" lvl="2" indent="0">
              <a:buNone/>
            </a:pPr>
            <a:r>
              <a:rPr lang="en-US" dirty="0">
                <a:solidFill>
                  <a:schemeClr val="accent2"/>
                </a:solidFill>
              </a:rPr>
              <a:t>&lt;section&gt;</a:t>
            </a:r>
          </a:p>
          <a:p>
            <a:pPr marL="720000" lvl="2" indent="0">
              <a:buNone/>
            </a:pPr>
            <a:r>
              <a:rPr lang="en-US" dirty="0">
                <a:solidFill>
                  <a:schemeClr val="accent2"/>
                </a:solidFill>
              </a:rPr>
              <a:t>    &lt;h2&gt;Introduction&lt;/h2&gt;</a:t>
            </a:r>
          </a:p>
          <a:p>
            <a:pPr marL="720000" lvl="2" indent="0">
              <a:buNone/>
            </a:pPr>
            <a:r>
              <a:rPr lang="en-US" dirty="0">
                <a:solidFill>
                  <a:schemeClr val="accent2"/>
                </a:solidFill>
              </a:rPr>
              <a:t>    &lt;p&gt;This document provides a guide to help &lt;/p&gt;</a:t>
            </a:r>
          </a:p>
          <a:p>
            <a:pPr marL="720000" lvl="2" indent="0">
              <a:buNone/>
            </a:pPr>
            <a:r>
              <a:rPr lang="en-US" dirty="0">
                <a:solidFill>
                  <a:schemeClr val="accent2"/>
                </a:solidFill>
              </a:rPr>
              <a:t>&lt;/section&gt;</a:t>
            </a:r>
          </a:p>
          <a:p>
            <a:pPr marL="720000" lvl="2" indent="0">
              <a:buNone/>
            </a:pPr>
            <a:r>
              <a:rPr lang="en-US" dirty="0">
                <a:solidFill>
                  <a:schemeClr val="accent2"/>
                </a:solidFill>
              </a:rPr>
              <a:t>&lt;section&gt;</a:t>
            </a:r>
          </a:p>
          <a:p>
            <a:pPr marL="720000" lvl="2" indent="0">
              <a:buNone/>
            </a:pPr>
            <a:r>
              <a:rPr lang="en-US" dirty="0">
                <a:solidFill>
                  <a:schemeClr val="accent2"/>
                </a:solidFill>
              </a:rPr>
              <a:t>    &lt;h2&gt;Criteria&lt;/h2&gt;</a:t>
            </a:r>
          </a:p>
          <a:p>
            <a:pPr marL="720000" lvl="2" indent="0">
              <a:buNone/>
            </a:pPr>
            <a:r>
              <a:rPr lang="en-US" dirty="0">
                <a:solidFill>
                  <a:schemeClr val="accent2"/>
                </a:solidFill>
              </a:rPr>
              <a:t>    &lt;p&gt;There are many different criteria to be considered &lt;/p&gt;</a:t>
            </a:r>
          </a:p>
          <a:p>
            <a:pPr marL="720000" lvl="2" indent="0">
              <a:buNone/>
            </a:pPr>
            <a:r>
              <a:rPr lang="en-US" dirty="0">
                <a:solidFill>
                  <a:schemeClr val="accent2"/>
                </a:solidFill>
              </a:rPr>
              <a:t>&lt;/section&gt;</a:t>
            </a:r>
            <a:endParaRPr lang="en-CA" dirty="0">
              <a:solidFill>
                <a:schemeClr val="accent2"/>
              </a:solidFill>
            </a:endParaRPr>
          </a:p>
        </p:txBody>
      </p:sp>
    </p:spTree>
    <p:extLst>
      <p:ext uri="{BB962C8B-B14F-4D97-AF65-F5344CB8AC3E}">
        <p14:creationId xmlns:p14="http://schemas.microsoft.com/office/powerpoint/2010/main" val="244920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250A-0BB1-4F62-AA25-51D56E0938AD}"/>
              </a:ext>
            </a:extLst>
          </p:cNvPr>
          <p:cNvSpPr>
            <a:spLocks noGrp="1"/>
          </p:cNvSpPr>
          <p:nvPr>
            <p:ph type="title"/>
          </p:nvPr>
        </p:nvSpPr>
        <p:spPr/>
        <p:txBody>
          <a:bodyPr>
            <a:normAutofit fontScale="90000"/>
          </a:bodyPr>
          <a:lstStyle/>
          <a:p>
            <a:r>
              <a:rPr lang="en-US" dirty="0"/>
              <a:t>&lt;h1&gt;–&lt;h6&gt;: HTML Section Heading elements</a:t>
            </a:r>
          </a:p>
        </p:txBody>
      </p:sp>
      <p:sp>
        <p:nvSpPr>
          <p:cNvPr id="3" name="Content Placeholder 2">
            <a:extLst>
              <a:ext uri="{FF2B5EF4-FFF2-40B4-BE49-F238E27FC236}">
                <a16:creationId xmlns:a16="http://schemas.microsoft.com/office/drawing/2014/main" id="{0788F055-9B85-4BE1-A00F-6FC310929F28}"/>
              </a:ext>
            </a:extLst>
          </p:cNvPr>
          <p:cNvSpPr>
            <a:spLocks noGrp="1"/>
          </p:cNvSpPr>
          <p:nvPr>
            <p:ph idx="1"/>
          </p:nvPr>
        </p:nvSpPr>
        <p:spPr/>
        <p:txBody>
          <a:bodyPr>
            <a:normAutofit lnSpcReduction="10000"/>
          </a:bodyPr>
          <a:lstStyle/>
          <a:p>
            <a:r>
              <a:rPr lang="en-US" dirty="0"/>
              <a:t>The &lt;h1&gt; to &lt;h6&gt; HTML elements represent six levels of section headings.</a:t>
            </a:r>
          </a:p>
          <a:p>
            <a:r>
              <a:rPr lang="en-US" dirty="0"/>
              <a:t>&lt;h1&gt; is the highest section level and &lt;h6&gt; is the lowest.</a:t>
            </a:r>
          </a:p>
          <a:p>
            <a:pPr marL="720000" lvl="2" indent="0">
              <a:buNone/>
            </a:pPr>
            <a:r>
              <a:rPr lang="pt-BR" dirty="0">
                <a:solidFill>
                  <a:schemeClr val="accent2"/>
                </a:solidFill>
              </a:rPr>
              <a:t>&lt;h1&gt;Beetles&lt;/h1&gt;</a:t>
            </a:r>
          </a:p>
          <a:p>
            <a:pPr marL="720000" lvl="2" indent="0">
              <a:buNone/>
            </a:pPr>
            <a:r>
              <a:rPr lang="pt-BR" dirty="0">
                <a:solidFill>
                  <a:schemeClr val="accent2"/>
                </a:solidFill>
              </a:rPr>
              <a:t>    &lt;h2&gt;External morphology&lt;/h2&gt;</a:t>
            </a:r>
          </a:p>
          <a:p>
            <a:pPr marL="720000" lvl="2" indent="0">
              <a:buNone/>
            </a:pPr>
            <a:r>
              <a:rPr lang="pt-BR" dirty="0">
                <a:solidFill>
                  <a:schemeClr val="accent2"/>
                </a:solidFill>
              </a:rPr>
              <a:t>        &lt;h3&gt;Head&lt;/h3&gt;</a:t>
            </a:r>
          </a:p>
          <a:p>
            <a:pPr marL="720000" lvl="2" indent="0">
              <a:buNone/>
            </a:pPr>
            <a:r>
              <a:rPr lang="pt-BR" dirty="0">
                <a:solidFill>
                  <a:schemeClr val="accent2"/>
                </a:solidFill>
              </a:rPr>
              <a:t>            &lt;h4&gt;Mouthparts&lt;/h4&gt;</a:t>
            </a:r>
          </a:p>
          <a:p>
            <a:pPr marL="720000" lvl="2" indent="0">
              <a:buNone/>
            </a:pPr>
            <a:r>
              <a:rPr lang="pt-BR" dirty="0">
                <a:solidFill>
                  <a:schemeClr val="accent2"/>
                </a:solidFill>
              </a:rPr>
              <a:t>        &lt;h3&gt;Thorax&lt;/h3&gt;</a:t>
            </a:r>
          </a:p>
          <a:p>
            <a:pPr marL="720000" lvl="2" indent="0">
              <a:buNone/>
            </a:pPr>
            <a:r>
              <a:rPr lang="pt-BR" dirty="0">
                <a:solidFill>
                  <a:schemeClr val="accent2"/>
                </a:solidFill>
              </a:rPr>
              <a:t>            &lt;h4&gt;Prothorax&lt;/h4&gt;</a:t>
            </a:r>
          </a:p>
          <a:p>
            <a:pPr marL="720000" lvl="2" indent="0">
              <a:buNone/>
            </a:pPr>
            <a:r>
              <a:rPr lang="pt-BR" dirty="0">
                <a:solidFill>
                  <a:schemeClr val="accent2"/>
                </a:solidFill>
              </a:rPr>
              <a:t>            &lt;h4&gt;Pterothorax&lt;/h4&gt;</a:t>
            </a:r>
            <a:endParaRPr lang="en-CA" dirty="0">
              <a:solidFill>
                <a:schemeClr val="accent2"/>
              </a:solidFill>
            </a:endParaRPr>
          </a:p>
        </p:txBody>
      </p:sp>
    </p:spTree>
    <p:extLst>
      <p:ext uri="{BB962C8B-B14F-4D97-AF65-F5344CB8AC3E}">
        <p14:creationId xmlns:p14="http://schemas.microsoft.com/office/powerpoint/2010/main" val="206211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78F4-847C-4630-AC62-A6943B4FD9CB}"/>
              </a:ext>
            </a:extLst>
          </p:cNvPr>
          <p:cNvSpPr>
            <a:spLocks noGrp="1"/>
          </p:cNvSpPr>
          <p:nvPr>
            <p:ph type="title"/>
          </p:nvPr>
        </p:nvSpPr>
        <p:spPr/>
        <p:txBody>
          <a:bodyPr/>
          <a:lstStyle/>
          <a:p>
            <a:r>
              <a:rPr lang="en-CA" dirty="0"/>
              <a:t>&lt;aside&gt;</a:t>
            </a:r>
          </a:p>
        </p:txBody>
      </p:sp>
      <p:sp>
        <p:nvSpPr>
          <p:cNvPr id="3" name="Content Placeholder 2">
            <a:extLst>
              <a:ext uri="{FF2B5EF4-FFF2-40B4-BE49-F238E27FC236}">
                <a16:creationId xmlns:a16="http://schemas.microsoft.com/office/drawing/2014/main" id="{27EAFE77-76E8-4CD3-A048-62563E0B0214}"/>
              </a:ext>
            </a:extLst>
          </p:cNvPr>
          <p:cNvSpPr>
            <a:spLocks noGrp="1"/>
          </p:cNvSpPr>
          <p:nvPr>
            <p:ph idx="1"/>
          </p:nvPr>
        </p:nvSpPr>
        <p:spPr/>
        <p:txBody>
          <a:bodyPr/>
          <a:lstStyle/>
          <a:p>
            <a:r>
              <a:rPr lang="en-US" dirty="0"/>
              <a:t>The &lt;aside&gt; HTML element represents a portion of a document whose content is only indirectly related to the document's main content. </a:t>
            </a:r>
          </a:p>
          <a:p>
            <a:r>
              <a:rPr lang="en-US" dirty="0"/>
              <a:t>Asides are frequently presented as sidebars or call-out boxes.</a:t>
            </a:r>
          </a:p>
          <a:p>
            <a:pPr marL="720000" lvl="2" indent="0">
              <a:buNone/>
            </a:pPr>
            <a:r>
              <a:rPr lang="en-US" dirty="0">
                <a:solidFill>
                  <a:schemeClr val="accent2"/>
                </a:solidFill>
              </a:rPr>
              <a:t>&lt;aside&gt;</a:t>
            </a:r>
          </a:p>
          <a:p>
            <a:pPr marL="720000" lvl="2" indent="0">
              <a:buNone/>
            </a:pPr>
            <a:r>
              <a:rPr lang="en-US" dirty="0">
                <a:solidFill>
                  <a:schemeClr val="accent2"/>
                </a:solidFill>
              </a:rPr>
              <a:t>    &lt;p&gt;The Rough-skinned Newt defends itself with a deadly neurotoxin.&lt;/p&gt;</a:t>
            </a:r>
          </a:p>
          <a:p>
            <a:pPr marL="720000" lvl="2" indent="0">
              <a:buNone/>
            </a:pPr>
            <a:r>
              <a:rPr lang="en-US" dirty="0">
                <a:solidFill>
                  <a:schemeClr val="accent2"/>
                </a:solidFill>
              </a:rPr>
              <a:t>&lt;/aside&gt;</a:t>
            </a:r>
            <a:endParaRPr lang="en-CA" dirty="0">
              <a:solidFill>
                <a:schemeClr val="accent2"/>
              </a:solidFill>
            </a:endParaRPr>
          </a:p>
        </p:txBody>
      </p:sp>
    </p:spTree>
    <p:extLst>
      <p:ext uri="{BB962C8B-B14F-4D97-AF65-F5344CB8AC3E}">
        <p14:creationId xmlns:p14="http://schemas.microsoft.com/office/powerpoint/2010/main" val="2033527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CF4-433F-4B9E-A16C-719C07A9E635}"/>
              </a:ext>
            </a:extLst>
          </p:cNvPr>
          <p:cNvSpPr>
            <a:spLocks noGrp="1"/>
          </p:cNvSpPr>
          <p:nvPr>
            <p:ph type="title"/>
          </p:nvPr>
        </p:nvSpPr>
        <p:spPr/>
        <p:txBody>
          <a:bodyPr/>
          <a:lstStyle/>
          <a:p>
            <a:r>
              <a:rPr lang="en-CA" dirty="0"/>
              <a:t>&lt;article&gt;</a:t>
            </a:r>
          </a:p>
        </p:txBody>
      </p:sp>
      <p:sp>
        <p:nvSpPr>
          <p:cNvPr id="3" name="Content Placeholder 2">
            <a:extLst>
              <a:ext uri="{FF2B5EF4-FFF2-40B4-BE49-F238E27FC236}">
                <a16:creationId xmlns:a16="http://schemas.microsoft.com/office/drawing/2014/main" id="{A1C494F6-CF2A-4F5E-B760-598D9A0F91A2}"/>
              </a:ext>
            </a:extLst>
          </p:cNvPr>
          <p:cNvSpPr>
            <a:spLocks noGrp="1"/>
          </p:cNvSpPr>
          <p:nvPr>
            <p:ph idx="1"/>
          </p:nvPr>
        </p:nvSpPr>
        <p:spPr/>
        <p:txBody>
          <a:bodyPr/>
          <a:lstStyle/>
          <a:p>
            <a:r>
              <a:rPr lang="en-US" dirty="0"/>
              <a:t>Represents a self-contained composition in a document, page, application, or site, which is intended to be independently distributable or reusable</a:t>
            </a:r>
          </a:p>
          <a:p>
            <a:r>
              <a:rPr lang="en-US" dirty="0"/>
              <a:t>Examples include: a forum post, a magazine or newspaper article, or a blog entry, a product card, a user-submitted comment, an interactive widget or gadget, or any other independent item of content.</a:t>
            </a:r>
            <a:endParaRPr lang="en-CA" dirty="0"/>
          </a:p>
        </p:txBody>
      </p:sp>
    </p:spTree>
    <p:extLst>
      <p:ext uri="{BB962C8B-B14F-4D97-AF65-F5344CB8AC3E}">
        <p14:creationId xmlns:p14="http://schemas.microsoft.com/office/powerpoint/2010/main" val="1597756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9209-2A95-4C99-B180-E0EBB3731363}"/>
              </a:ext>
            </a:extLst>
          </p:cNvPr>
          <p:cNvSpPr>
            <a:spLocks noGrp="1"/>
          </p:cNvSpPr>
          <p:nvPr>
            <p:ph type="title"/>
          </p:nvPr>
        </p:nvSpPr>
        <p:spPr/>
        <p:txBody>
          <a:bodyPr/>
          <a:lstStyle/>
          <a:p>
            <a:r>
              <a:rPr lang="en-CA" dirty="0"/>
              <a:t>&lt;footer&gt;</a:t>
            </a:r>
          </a:p>
        </p:txBody>
      </p:sp>
      <p:sp>
        <p:nvSpPr>
          <p:cNvPr id="3" name="Content Placeholder 2">
            <a:extLst>
              <a:ext uri="{FF2B5EF4-FFF2-40B4-BE49-F238E27FC236}">
                <a16:creationId xmlns:a16="http://schemas.microsoft.com/office/drawing/2014/main" id="{9BF9C728-C936-49D5-9B4D-647CD46B6566}"/>
              </a:ext>
            </a:extLst>
          </p:cNvPr>
          <p:cNvSpPr>
            <a:spLocks noGrp="1"/>
          </p:cNvSpPr>
          <p:nvPr>
            <p:ph idx="1"/>
          </p:nvPr>
        </p:nvSpPr>
        <p:spPr/>
        <p:txBody>
          <a:bodyPr/>
          <a:lstStyle/>
          <a:p>
            <a:r>
              <a:rPr lang="en-US" dirty="0"/>
              <a:t> A &lt;footer&gt; typically contains information about the author of the section, copyright data or links to related documents.</a:t>
            </a:r>
            <a:endParaRPr lang="en-CA" dirty="0"/>
          </a:p>
        </p:txBody>
      </p:sp>
    </p:spTree>
    <p:extLst>
      <p:ext uri="{BB962C8B-B14F-4D97-AF65-F5344CB8AC3E}">
        <p14:creationId xmlns:p14="http://schemas.microsoft.com/office/powerpoint/2010/main" val="2531784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2523-DC1D-4C7A-86E8-B1A0043F7F97}"/>
              </a:ext>
            </a:extLst>
          </p:cNvPr>
          <p:cNvSpPr>
            <a:spLocks noGrp="1"/>
          </p:cNvSpPr>
          <p:nvPr>
            <p:ph type="title"/>
          </p:nvPr>
        </p:nvSpPr>
        <p:spPr/>
        <p:txBody>
          <a:bodyPr/>
          <a:lstStyle/>
          <a:p>
            <a:r>
              <a:rPr lang="en-CA" dirty="0"/>
              <a:t>Source</a:t>
            </a:r>
          </a:p>
        </p:txBody>
      </p:sp>
      <p:sp>
        <p:nvSpPr>
          <p:cNvPr id="3" name="Content Placeholder 2">
            <a:extLst>
              <a:ext uri="{FF2B5EF4-FFF2-40B4-BE49-F238E27FC236}">
                <a16:creationId xmlns:a16="http://schemas.microsoft.com/office/drawing/2014/main" id="{724A3F37-825A-4E98-9085-42B786AA45E3}"/>
              </a:ext>
            </a:extLst>
          </p:cNvPr>
          <p:cNvSpPr>
            <a:spLocks noGrp="1"/>
          </p:cNvSpPr>
          <p:nvPr>
            <p:ph idx="1"/>
          </p:nvPr>
        </p:nvSpPr>
        <p:spPr/>
        <p:txBody>
          <a:bodyPr/>
          <a:lstStyle/>
          <a:p>
            <a:r>
              <a:rPr lang="en-CA"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https://developer.mozilla.org/en-US/docs/Web/HTML/Element</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endParaRPr lang="en-CA"/>
          </a:p>
        </p:txBody>
      </p:sp>
    </p:spTree>
    <p:extLst>
      <p:ext uri="{BB962C8B-B14F-4D97-AF65-F5344CB8AC3E}">
        <p14:creationId xmlns:p14="http://schemas.microsoft.com/office/powerpoint/2010/main" val="251107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51B6-4E57-4490-9C52-223CA32AFEC5}"/>
              </a:ext>
            </a:extLst>
          </p:cNvPr>
          <p:cNvSpPr>
            <a:spLocks noGrp="1"/>
          </p:cNvSpPr>
          <p:nvPr>
            <p:ph type="title"/>
          </p:nvPr>
        </p:nvSpPr>
        <p:spPr/>
        <p:txBody>
          <a:bodyPr/>
          <a:lstStyle/>
          <a:p>
            <a:r>
              <a:rPr lang="en-CA" dirty="0"/>
              <a:t>&lt;link&gt;</a:t>
            </a:r>
          </a:p>
        </p:txBody>
      </p:sp>
      <p:sp>
        <p:nvSpPr>
          <p:cNvPr id="3" name="Content Placeholder 2">
            <a:extLst>
              <a:ext uri="{FF2B5EF4-FFF2-40B4-BE49-F238E27FC236}">
                <a16:creationId xmlns:a16="http://schemas.microsoft.com/office/drawing/2014/main" id="{B7C91678-C5BD-43CD-B64C-FFB76871EABE}"/>
              </a:ext>
            </a:extLst>
          </p:cNvPr>
          <p:cNvSpPr>
            <a:spLocks noGrp="1"/>
          </p:cNvSpPr>
          <p:nvPr>
            <p:ph idx="1"/>
          </p:nvPr>
        </p:nvSpPr>
        <p:spPr/>
        <p:txBody>
          <a:bodyPr/>
          <a:lstStyle/>
          <a:p>
            <a:r>
              <a:rPr lang="en-US" dirty="0"/>
              <a:t>The &lt;link&gt; HTML element specifies relationships between the current document and an external resource. This element is most commonly used to link to stylesheets, but is also used to establish site icons (both "favicon" style icons and icons for the home screen and apps on mobile devices) among other things.</a:t>
            </a:r>
          </a:p>
          <a:p>
            <a:r>
              <a:rPr lang="en-US" dirty="0"/>
              <a:t>&lt;link </a:t>
            </a:r>
            <a:r>
              <a:rPr lang="en-US" dirty="0" err="1"/>
              <a:t>href</a:t>
            </a:r>
            <a:r>
              <a:rPr lang="en-US" dirty="0"/>
              <a:t>=“</a:t>
            </a:r>
            <a:r>
              <a:rPr lang="en-US" dirty="0" err="1"/>
              <a:t>css</a:t>
            </a:r>
            <a:r>
              <a:rPr lang="en-US" dirty="0"/>
              <a:t>/style.css" </a:t>
            </a:r>
            <a:r>
              <a:rPr lang="en-US" dirty="0" err="1"/>
              <a:t>rel</a:t>
            </a:r>
            <a:r>
              <a:rPr lang="en-US" dirty="0"/>
              <a:t>="stylesheet"&gt;</a:t>
            </a:r>
          </a:p>
          <a:p>
            <a:r>
              <a:rPr lang="en-CA" dirty="0"/>
              <a:t>&lt;link </a:t>
            </a:r>
            <a:r>
              <a:rPr lang="en-CA" dirty="0" err="1"/>
              <a:t>href</a:t>
            </a:r>
            <a:r>
              <a:rPr lang="en-CA" dirty="0"/>
              <a:t>=“images/favicon.</a:t>
            </a:r>
            <a:r>
              <a:rPr lang="en-CA" b="1" dirty="0">
                <a:solidFill>
                  <a:srgbClr val="FF0000"/>
                </a:solidFill>
              </a:rPr>
              <a:t>ico</a:t>
            </a:r>
            <a:r>
              <a:rPr lang="en-CA" dirty="0"/>
              <a:t>“ </a:t>
            </a:r>
            <a:r>
              <a:rPr lang="en-CA" dirty="0" err="1"/>
              <a:t>rel</a:t>
            </a:r>
            <a:r>
              <a:rPr lang="en-CA" dirty="0"/>
              <a:t>="icon" &gt;</a:t>
            </a:r>
          </a:p>
        </p:txBody>
      </p:sp>
    </p:spTree>
    <p:extLst>
      <p:ext uri="{BB962C8B-B14F-4D97-AF65-F5344CB8AC3E}">
        <p14:creationId xmlns:p14="http://schemas.microsoft.com/office/powerpoint/2010/main" val="144089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F3B3-C318-4190-8FAC-9D129F5BCD40}"/>
              </a:ext>
            </a:extLst>
          </p:cNvPr>
          <p:cNvSpPr>
            <a:spLocks noGrp="1"/>
          </p:cNvSpPr>
          <p:nvPr>
            <p:ph type="title"/>
          </p:nvPr>
        </p:nvSpPr>
        <p:spPr/>
        <p:txBody>
          <a:bodyPr/>
          <a:lstStyle/>
          <a:p>
            <a:r>
              <a:rPr lang="en-CA" dirty="0"/>
              <a:t>Adding a favicon</a:t>
            </a:r>
          </a:p>
        </p:txBody>
      </p:sp>
      <p:sp>
        <p:nvSpPr>
          <p:cNvPr id="3" name="Content Placeholder 2">
            <a:extLst>
              <a:ext uri="{FF2B5EF4-FFF2-40B4-BE49-F238E27FC236}">
                <a16:creationId xmlns:a16="http://schemas.microsoft.com/office/drawing/2014/main" id="{62E76520-7576-472B-A777-A69484447F26}"/>
              </a:ext>
            </a:extLst>
          </p:cNvPr>
          <p:cNvSpPr>
            <a:spLocks noGrp="1"/>
          </p:cNvSpPr>
          <p:nvPr>
            <p:ph idx="1"/>
          </p:nvPr>
        </p:nvSpPr>
        <p:spPr/>
        <p:txBody>
          <a:bodyPr/>
          <a:lstStyle/>
          <a:p>
            <a:r>
              <a:rPr lang="en-US" dirty="0"/>
              <a:t>Prepare a square dimensioned image in .</a:t>
            </a:r>
            <a:r>
              <a:rPr lang="en-US" dirty="0" err="1"/>
              <a:t>png</a:t>
            </a:r>
            <a:r>
              <a:rPr lang="en-US" dirty="0"/>
              <a:t> or .</a:t>
            </a:r>
            <a:r>
              <a:rPr lang="en-US" dirty="0" err="1"/>
              <a:t>ico</a:t>
            </a:r>
            <a:r>
              <a:rPr lang="en-US" dirty="0"/>
              <a:t> format for your website logo.</a:t>
            </a:r>
          </a:p>
          <a:p>
            <a:pPr lvl="1"/>
            <a:r>
              <a:rPr lang="en-US" dirty="0"/>
              <a:t>If you already have a .</a:t>
            </a:r>
            <a:r>
              <a:rPr lang="en-US" dirty="0" err="1"/>
              <a:t>png</a:t>
            </a:r>
            <a:r>
              <a:rPr lang="en-US" dirty="0"/>
              <a:t> file, use it. </a:t>
            </a:r>
          </a:p>
          <a:p>
            <a:r>
              <a:rPr lang="en-US" dirty="0"/>
              <a:t>Rename the .</a:t>
            </a:r>
            <a:r>
              <a:rPr lang="en-US" dirty="0" err="1"/>
              <a:t>png</a:t>
            </a:r>
            <a:r>
              <a:rPr lang="en-US" dirty="0"/>
              <a:t> or .</a:t>
            </a:r>
            <a:r>
              <a:rPr lang="en-US" dirty="0" err="1"/>
              <a:t>ico</a:t>
            </a:r>
            <a:r>
              <a:rPr lang="en-US" dirty="0"/>
              <a:t> image to favicon.</a:t>
            </a:r>
          </a:p>
          <a:p>
            <a:r>
              <a:rPr lang="en-US" dirty="0"/>
              <a:t>Most browsers automatically detect favicon.png and favicon.ico file located in your website directory as your website’s icon. </a:t>
            </a:r>
            <a:endParaRPr lang="en-CA" dirty="0"/>
          </a:p>
        </p:txBody>
      </p:sp>
    </p:spTree>
    <p:extLst>
      <p:ext uri="{BB962C8B-B14F-4D97-AF65-F5344CB8AC3E}">
        <p14:creationId xmlns:p14="http://schemas.microsoft.com/office/powerpoint/2010/main" val="83299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11E5-C6B4-45BF-BCB1-429DA7112FEE}"/>
              </a:ext>
            </a:extLst>
          </p:cNvPr>
          <p:cNvSpPr>
            <a:spLocks noGrp="1"/>
          </p:cNvSpPr>
          <p:nvPr>
            <p:ph type="title"/>
          </p:nvPr>
        </p:nvSpPr>
        <p:spPr/>
        <p:txBody>
          <a:bodyPr/>
          <a:lstStyle/>
          <a:p>
            <a:r>
              <a:rPr lang="en-CA" dirty="0"/>
              <a:t>&lt;title&gt;</a:t>
            </a:r>
          </a:p>
        </p:txBody>
      </p:sp>
      <p:sp>
        <p:nvSpPr>
          <p:cNvPr id="3" name="Content Placeholder 2">
            <a:extLst>
              <a:ext uri="{FF2B5EF4-FFF2-40B4-BE49-F238E27FC236}">
                <a16:creationId xmlns:a16="http://schemas.microsoft.com/office/drawing/2014/main" id="{557FE400-62E2-4E59-8357-D03C1BEB94FC}"/>
              </a:ext>
            </a:extLst>
          </p:cNvPr>
          <p:cNvSpPr>
            <a:spLocks noGrp="1"/>
          </p:cNvSpPr>
          <p:nvPr>
            <p:ph idx="1"/>
          </p:nvPr>
        </p:nvSpPr>
        <p:spPr/>
        <p:txBody>
          <a:bodyPr/>
          <a:lstStyle/>
          <a:p>
            <a:r>
              <a:rPr lang="en-US" dirty="0"/>
              <a:t>A title tag is an HTML element that specifies the title of a web page. Title tags are displayed on search engine results pages (SERPs) as the clickable headline for a given result, and are important for usability, SEO, and social sharing. The title tag of a web page is meant to be an accurate and concise description of a page's content.</a:t>
            </a:r>
          </a:p>
          <a:p>
            <a:r>
              <a:rPr lang="en-US" dirty="0"/>
              <a:t>&lt;title&gt;Yin’s page&lt;/title&gt;</a:t>
            </a:r>
            <a:endParaRPr lang="en-CA" dirty="0"/>
          </a:p>
        </p:txBody>
      </p:sp>
    </p:spTree>
    <p:extLst>
      <p:ext uri="{BB962C8B-B14F-4D97-AF65-F5344CB8AC3E}">
        <p14:creationId xmlns:p14="http://schemas.microsoft.com/office/powerpoint/2010/main" val="282856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86C7-C0B8-4B25-937B-ECACCC80BE53}"/>
              </a:ext>
            </a:extLst>
          </p:cNvPr>
          <p:cNvSpPr>
            <a:spLocks noGrp="1"/>
          </p:cNvSpPr>
          <p:nvPr>
            <p:ph type="title"/>
          </p:nvPr>
        </p:nvSpPr>
        <p:spPr/>
        <p:txBody>
          <a:bodyPr/>
          <a:lstStyle/>
          <a:p>
            <a:r>
              <a:rPr lang="en-CA" dirty="0"/>
              <a:t>Why are title tags important?</a:t>
            </a:r>
          </a:p>
        </p:txBody>
      </p:sp>
      <p:sp>
        <p:nvSpPr>
          <p:cNvPr id="3" name="Content Placeholder 2">
            <a:extLst>
              <a:ext uri="{FF2B5EF4-FFF2-40B4-BE49-F238E27FC236}">
                <a16:creationId xmlns:a16="http://schemas.microsoft.com/office/drawing/2014/main" id="{69E49832-9DC3-4C98-86EC-F7911E0D5825}"/>
              </a:ext>
            </a:extLst>
          </p:cNvPr>
          <p:cNvSpPr>
            <a:spLocks noGrp="1"/>
          </p:cNvSpPr>
          <p:nvPr>
            <p:ph idx="1"/>
          </p:nvPr>
        </p:nvSpPr>
        <p:spPr/>
        <p:txBody>
          <a:bodyPr/>
          <a:lstStyle/>
          <a:p>
            <a:r>
              <a:rPr lang="en-US" dirty="0"/>
              <a:t>1. Search engine result pages</a:t>
            </a:r>
          </a:p>
          <a:p>
            <a:r>
              <a:rPr lang="en-US" dirty="0"/>
              <a:t>Your title tag determines (with a few exceptions) your display title in SERPs, and is a search visitor's first experience of your site. </a:t>
            </a:r>
          </a:p>
        </p:txBody>
      </p:sp>
    </p:spTree>
    <p:extLst>
      <p:ext uri="{BB962C8B-B14F-4D97-AF65-F5344CB8AC3E}">
        <p14:creationId xmlns:p14="http://schemas.microsoft.com/office/powerpoint/2010/main" val="424121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CB43-EEF1-4CB3-94D2-71D2FEDE6CB6}"/>
              </a:ext>
            </a:extLst>
          </p:cNvPr>
          <p:cNvSpPr>
            <a:spLocks noGrp="1"/>
          </p:cNvSpPr>
          <p:nvPr>
            <p:ph type="title"/>
          </p:nvPr>
        </p:nvSpPr>
        <p:spPr/>
        <p:txBody>
          <a:bodyPr/>
          <a:lstStyle/>
          <a:p>
            <a:r>
              <a:rPr lang="en-CA" dirty="0"/>
              <a:t>Why are title tags important?</a:t>
            </a:r>
          </a:p>
        </p:txBody>
      </p:sp>
      <p:sp>
        <p:nvSpPr>
          <p:cNvPr id="3" name="Content Placeholder 2">
            <a:extLst>
              <a:ext uri="{FF2B5EF4-FFF2-40B4-BE49-F238E27FC236}">
                <a16:creationId xmlns:a16="http://schemas.microsoft.com/office/drawing/2014/main" id="{839BBA7A-3116-4AEC-BFFB-BB5DC979394F}"/>
              </a:ext>
            </a:extLst>
          </p:cNvPr>
          <p:cNvSpPr>
            <a:spLocks noGrp="1"/>
          </p:cNvSpPr>
          <p:nvPr>
            <p:ph idx="1"/>
          </p:nvPr>
        </p:nvSpPr>
        <p:spPr/>
        <p:txBody>
          <a:bodyPr/>
          <a:lstStyle/>
          <a:p>
            <a:r>
              <a:rPr lang="en-US" dirty="0"/>
              <a:t>Web browsers</a:t>
            </a:r>
          </a:p>
          <a:p>
            <a:r>
              <a:rPr lang="en-US" dirty="0"/>
              <a:t>Your title tag is also displayed at the top of your web browser and acts as a placeholder, especially for people who have many browser tabs open. Unique and easily recognizable titles with important keywords near the front help ensure that people don't lose track of your content.</a:t>
            </a:r>
            <a:endParaRPr lang="en-CA" dirty="0"/>
          </a:p>
        </p:txBody>
      </p:sp>
    </p:spTree>
    <p:extLst>
      <p:ext uri="{BB962C8B-B14F-4D97-AF65-F5344CB8AC3E}">
        <p14:creationId xmlns:p14="http://schemas.microsoft.com/office/powerpoint/2010/main" val="216861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62C799-B874-4F21-9E26-28BC92A6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60734-60BB-424B-BD5F-9F46F90CAD35}"/>
              </a:ext>
            </a:extLst>
          </p:cNvPr>
          <p:cNvSpPr>
            <a:spLocks noGrp="1"/>
          </p:cNvSpPr>
          <p:nvPr>
            <p:ph type="title"/>
          </p:nvPr>
        </p:nvSpPr>
        <p:spPr>
          <a:xfrm>
            <a:off x="633743" y="609599"/>
            <a:ext cx="3413156" cy="5273675"/>
          </a:xfrm>
        </p:spPr>
        <p:txBody>
          <a:bodyPr>
            <a:normAutofit/>
          </a:bodyPr>
          <a:lstStyle/>
          <a:p>
            <a:r>
              <a:rPr lang="en-CA"/>
              <a:t>Why are title tags important?</a:t>
            </a:r>
            <a:endParaRPr lang="en-CA" dirty="0"/>
          </a:p>
        </p:txBody>
      </p:sp>
      <p:sp>
        <p:nvSpPr>
          <p:cNvPr id="3" name="Content Placeholder 2">
            <a:extLst>
              <a:ext uri="{FF2B5EF4-FFF2-40B4-BE49-F238E27FC236}">
                <a16:creationId xmlns:a16="http://schemas.microsoft.com/office/drawing/2014/main" id="{03E89DDF-E8BC-4054-AD8F-1A86CDDF7621}"/>
              </a:ext>
            </a:extLst>
          </p:cNvPr>
          <p:cNvSpPr>
            <a:spLocks noGrp="1"/>
          </p:cNvSpPr>
          <p:nvPr>
            <p:ph idx="1"/>
          </p:nvPr>
        </p:nvSpPr>
        <p:spPr>
          <a:xfrm>
            <a:off x="4680641" y="659342"/>
            <a:ext cx="6889687" cy="2950446"/>
          </a:xfrm>
        </p:spPr>
        <p:txBody>
          <a:bodyPr anchor="ctr">
            <a:normAutofit/>
          </a:bodyPr>
          <a:lstStyle/>
          <a:p>
            <a:r>
              <a:rPr lang="en-US"/>
              <a:t>Social networks</a:t>
            </a:r>
          </a:p>
          <a:p>
            <a:r>
              <a:rPr lang="en-US"/>
              <a:t>Some external websites — especially social networks — will use your title tag to determine what to display when you share that page. Here's a screenshot from Facebook, for example:</a:t>
            </a:r>
          </a:p>
          <a:p>
            <a:endParaRPr lang="en-CA" dirty="0"/>
          </a:p>
        </p:txBody>
      </p:sp>
      <p:pic>
        <p:nvPicPr>
          <p:cNvPr id="1026" name="Picture 2">
            <a:extLst>
              <a:ext uri="{FF2B5EF4-FFF2-40B4-BE49-F238E27FC236}">
                <a16:creationId xmlns:a16="http://schemas.microsoft.com/office/drawing/2014/main" id="{EBDC5843-408C-4A04-82C6-5790406E23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8164" y="4061794"/>
            <a:ext cx="6426317" cy="163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30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E3C1F-266F-4620-8B8C-0F3106ADECBE}"/>
              </a:ext>
            </a:extLst>
          </p:cNvPr>
          <p:cNvSpPr>
            <a:spLocks noGrp="1"/>
          </p:cNvSpPr>
          <p:nvPr>
            <p:ph type="title"/>
          </p:nvPr>
        </p:nvSpPr>
        <p:spPr>
          <a:xfrm>
            <a:off x="834013" y="1115568"/>
            <a:ext cx="3487616" cy="4626864"/>
          </a:xfrm>
        </p:spPr>
        <p:txBody>
          <a:bodyPr>
            <a:normAutofit/>
          </a:bodyPr>
          <a:lstStyle/>
          <a:p>
            <a:pPr algn="l"/>
            <a:r>
              <a:rPr lang="en-CA" sz="3600"/>
              <a:t>Writing a good title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78055A-051D-4CE4-9E69-11E5ECB4568E}"/>
              </a:ext>
            </a:extLst>
          </p:cNvPr>
          <p:cNvSpPr>
            <a:spLocks noGrp="1"/>
          </p:cNvSpPr>
          <p:nvPr>
            <p:ph idx="1"/>
          </p:nvPr>
        </p:nvSpPr>
        <p:spPr>
          <a:xfrm>
            <a:off x="5105398" y="1115568"/>
            <a:ext cx="6245352" cy="4626864"/>
          </a:xfrm>
        </p:spPr>
        <p:txBody>
          <a:bodyPr anchor="ctr">
            <a:normAutofit/>
          </a:bodyPr>
          <a:lstStyle/>
          <a:p>
            <a:r>
              <a:rPr lang="en-US" dirty="0"/>
              <a:t>Watch your title length</a:t>
            </a:r>
          </a:p>
          <a:p>
            <a:pPr lvl="1"/>
            <a:r>
              <a:rPr lang="en-US" dirty="0"/>
              <a:t>If your title is too long, search engines may cut it off by adding an ellipsis ("...") and could end up omitting important words. </a:t>
            </a:r>
          </a:p>
          <a:p>
            <a:pPr lvl="1"/>
            <a:r>
              <a:rPr lang="en-US" dirty="0"/>
              <a:t>Keep your titles under 60 characters long</a:t>
            </a:r>
            <a:endParaRPr lang="en-CA" dirty="0"/>
          </a:p>
        </p:txBody>
      </p:sp>
    </p:spTree>
    <p:extLst>
      <p:ext uri="{BB962C8B-B14F-4D97-AF65-F5344CB8AC3E}">
        <p14:creationId xmlns:p14="http://schemas.microsoft.com/office/powerpoint/2010/main" val="2938724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{332FFB1C-7E1D-43A2-87FE-D05F73255DC8}tf55705232_win32</Template>
  <TotalTime>258</TotalTime>
  <Words>1381</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Goudy Old Style</vt:lpstr>
      <vt:lpstr>Wingdings 2</vt:lpstr>
      <vt:lpstr>SlateVTI</vt:lpstr>
      <vt:lpstr>HTML tags</vt:lpstr>
      <vt:lpstr>What goes in &lt;head&gt;</vt:lpstr>
      <vt:lpstr>&lt;link&gt;</vt:lpstr>
      <vt:lpstr>Adding a favicon</vt:lpstr>
      <vt:lpstr>&lt;title&gt;</vt:lpstr>
      <vt:lpstr>Why are title tags important?</vt:lpstr>
      <vt:lpstr>Why are title tags important?</vt:lpstr>
      <vt:lpstr>Why are title tags important?</vt:lpstr>
      <vt:lpstr>Writing a good title</vt:lpstr>
      <vt:lpstr>Writing a good title</vt:lpstr>
      <vt:lpstr>Writing a good title</vt:lpstr>
      <vt:lpstr>Writing a good title</vt:lpstr>
      <vt:lpstr>&lt;meta&gt;</vt:lpstr>
      <vt:lpstr>Character set</vt:lpstr>
      <vt:lpstr>&lt;style&gt;</vt:lpstr>
      <vt:lpstr>&lt;body&gt;</vt:lpstr>
      <vt:lpstr>&lt;header&gt;</vt:lpstr>
      <vt:lpstr>&lt;nav&gt;</vt:lpstr>
      <vt:lpstr>&lt;main&gt;</vt:lpstr>
      <vt:lpstr>&lt;section&gt;</vt:lpstr>
      <vt:lpstr>&lt;h1&gt;–&lt;h6&gt;: HTML Section Heading elements</vt:lpstr>
      <vt:lpstr>&lt;aside&gt;</vt:lpstr>
      <vt:lpstr>&lt;article&gt;</vt:lpstr>
      <vt:lpstr>&lt;footer&gt;</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tags</dc:title>
  <dc:creator>Yin Maung</dc:creator>
  <cp:lastModifiedBy>Yin Maung</cp:lastModifiedBy>
  <cp:revision>10</cp:revision>
  <dcterms:created xsi:type="dcterms:W3CDTF">2021-06-04T04:12:13Z</dcterms:created>
  <dcterms:modified xsi:type="dcterms:W3CDTF">2021-09-14T05:14:00Z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