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6"/>
  </p:notesMasterIdLst>
  <p:sldIdLst>
    <p:sldId id="256" r:id="rId2"/>
    <p:sldId id="257" r:id="rId3"/>
    <p:sldId id="261" r:id="rId4"/>
    <p:sldId id="258" r:id="rId5"/>
    <p:sldId id="262" r:id="rId6"/>
    <p:sldId id="263" r:id="rId7"/>
    <p:sldId id="264" r:id="rId8"/>
    <p:sldId id="265" r:id="rId9"/>
    <p:sldId id="266" r:id="rId10"/>
    <p:sldId id="267" r:id="rId11"/>
    <p:sldId id="268" r:id="rId12"/>
    <p:sldId id="269" r:id="rId13"/>
    <p:sldId id="27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767" autoAdjust="0"/>
  </p:normalViewPr>
  <p:slideViewPr>
    <p:cSldViewPr snapToGrid="0">
      <p:cViewPr varScale="1">
        <p:scale>
          <a:sx n="103" d="100"/>
          <a:sy n="103" d="100"/>
        </p:scale>
        <p:origin x="8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1E09F-AA6B-4BB5-A1C7-704B85433D53}"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140AB-FF02-4119-8215-3C4376E6C613}" type="slidenum">
              <a:rPr lang="en-US" smtClean="0"/>
              <a:t>‹#›</a:t>
            </a:fld>
            <a:endParaRPr lang="en-US"/>
          </a:p>
        </p:txBody>
      </p:sp>
    </p:spTree>
    <p:extLst>
      <p:ext uri="{BB962C8B-B14F-4D97-AF65-F5344CB8AC3E}">
        <p14:creationId xmlns:p14="http://schemas.microsoft.com/office/powerpoint/2010/main" val="3854441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see some performance results when tested in real life. On an early note I can tell you that this takes half parsing time compared to sajson &amp; lesser instructions than </a:t>
            </a:r>
            <a:r>
              <a:rPr lang="en-US" baseline="0" dirty="0" err="1" smtClean="0"/>
              <a:t>RapidJson</a:t>
            </a:r>
            <a:r>
              <a:rPr lang="en-US" baseline="0" dirty="0" smtClean="0"/>
              <a:t>.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need such</a:t>
            </a:r>
            <a:r>
              <a:rPr lang="en-US" baseline="0" dirty="0" smtClean="0"/>
              <a:t> a technology which can transfer metadata at higher speeds. We already know </a:t>
            </a:r>
            <a:r>
              <a:rPr lang="en-US" baseline="0" dirty="0" err="1" smtClean="0"/>
              <a:t>Shanon</a:t>
            </a:r>
            <a:r>
              <a:rPr lang="en-US" baseline="0" dirty="0" smtClean="0"/>
              <a:t>, Huffman(Bottom Up), Lempel-Ziv. For more smooth motion with D2F bridge we use Middle-Out compression than just a single compression.</a:t>
            </a:r>
          </a:p>
          <a:p>
            <a:endParaRPr lang="en-US" dirty="0"/>
          </a:p>
        </p:txBody>
      </p:sp>
      <p:sp>
        <p:nvSpPr>
          <p:cNvPr id="4" name="Slide Number Placeholder 3"/>
          <p:cNvSpPr>
            <a:spLocks noGrp="1"/>
          </p:cNvSpPr>
          <p:nvPr>
            <p:ph type="sldNum" sz="quarter" idx="10"/>
          </p:nvPr>
        </p:nvSpPr>
        <p:spPr/>
        <p:txBody>
          <a:bodyPr/>
          <a:lstStyle/>
          <a:p>
            <a:fld id="{5BC140AB-FF02-4119-8215-3C4376E6C613}" type="slidenum">
              <a:rPr lang="en-US" smtClean="0"/>
              <a:t>2</a:t>
            </a:fld>
            <a:endParaRPr lang="en-US"/>
          </a:p>
        </p:txBody>
      </p:sp>
    </p:spTree>
    <p:extLst>
      <p:ext uri="{BB962C8B-B14F-4D97-AF65-F5344CB8AC3E}">
        <p14:creationId xmlns:p14="http://schemas.microsoft.com/office/powerpoint/2010/main" val="107727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Skylake</a:t>
            </a:r>
            <a:r>
              <a:rPr lang="en-US" dirty="0" smtClean="0"/>
              <a:t> is codename used by Intel</a:t>
            </a:r>
            <a:r>
              <a:rPr lang="en-US" baseline="0" dirty="0" smtClean="0"/>
              <a:t> for microarchitecture released in 2015. It is the original core i7 chip.  </a:t>
            </a:r>
            <a:r>
              <a:rPr lang="en-US" baseline="0" dirty="0" err="1" smtClean="0"/>
              <a:t>Skylake</a:t>
            </a:r>
            <a:r>
              <a:rPr lang="en-US" baseline="0" dirty="0" smtClean="0"/>
              <a:t> is mostly compared with the </a:t>
            </a:r>
            <a:r>
              <a:rPr lang="en-US" baseline="0" dirty="0" err="1" smtClean="0"/>
              <a:t>KABYLake</a:t>
            </a:r>
            <a:r>
              <a:rPr lang="en-US" baseline="0" dirty="0" smtClean="0"/>
              <a:t> made on 14nm released in 2016.</a:t>
            </a:r>
            <a:endParaRPr lang="en-US" dirty="0"/>
          </a:p>
        </p:txBody>
      </p:sp>
      <p:sp>
        <p:nvSpPr>
          <p:cNvPr id="4" name="Slide Number Placeholder 3"/>
          <p:cNvSpPr>
            <a:spLocks noGrp="1"/>
          </p:cNvSpPr>
          <p:nvPr>
            <p:ph type="sldNum" sz="quarter" idx="10"/>
          </p:nvPr>
        </p:nvSpPr>
        <p:spPr/>
        <p:txBody>
          <a:bodyPr/>
          <a:lstStyle/>
          <a:p>
            <a:fld id="{5BC140AB-FF02-4119-8215-3C4376E6C613}" type="slidenum">
              <a:rPr lang="en-US" smtClean="0"/>
              <a:t>3</a:t>
            </a:fld>
            <a:endParaRPr lang="en-US"/>
          </a:p>
        </p:txBody>
      </p:sp>
    </p:spTree>
    <p:extLst>
      <p:ext uri="{BB962C8B-B14F-4D97-AF65-F5344CB8AC3E}">
        <p14:creationId xmlns:p14="http://schemas.microsoft.com/office/powerpoint/2010/main" val="2894612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Usage</a:t>
            </a:r>
            <a:r>
              <a:rPr lang="en-US" baseline="0" dirty="0" smtClean="0"/>
              <a:t> on multiple platforms</a:t>
            </a:r>
            <a:endParaRPr lang="en-US" dirty="0"/>
          </a:p>
        </p:txBody>
      </p:sp>
      <p:sp>
        <p:nvSpPr>
          <p:cNvPr id="4" name="Slide Number Placeholder 3"/>
          <p:cNvSpPr>
            <a:spLocks noGrp="1"/>
          </p:cNvSpPr>
          <p:nvPr>
            <p:ph type="sldNum" sz="quarter" idx="10"/>
          </p:nvPr>
        </p:nvSpPr>
        <p:spPr/>
        <p:txBody>
          <a:bodyPr/>
          <a:lstStyle/>
          <a:p>
            <a:fld id="{5BC140AB-FF02-4119-8215-3C4376E6C613}" type="slidenum">
              <a:rPr lang="en-US" smtClean="0"/>
              <a:t>6</a:t>
            </a:fld>
            <a:endParaRPr lang="en-US"/>
          </a:p>
        </p:txBody>
      </p:sp>
    </p:spTree>
    <p:extLst>
      <p:ext uri="{BB962C8B-B14F-4D97-AF65-F5344CB8AC3E}">
        <p14:creationId xmlns:p14="http://schemas.microsoft.com/office/powerpoint/2010/main" val="205609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assuming that you have a common Windows PC with at least Visual Studio 2017, and an x64 processor with AVX2 support (2013 </a:t>
            </a:r>
            <a:r>
              <a:rPr lang="en-US" dirty="0" err="1" smtClean="0"/>
              <a:t>Haswell</a:t>
            </a:r>
            <a:r>
              <a:rPr lang="en-US" dirty="0" smtClean="0"/>
              <a:t> or later).</a:t>
            </a:r>
            <a:endParaRPr lang="en-US" dirty="0"/>
          </a:p>
        </p:txBody>
      </p:sp>
      <p:sp>
        <p:nvSpPr>
          <p:cNvPr id="4" name="Slide Number Placeholder 3"/>
          <p:cNvSpPr>
            <a:spLocks noGrp="1"/>
          </p:cNvSpPr>
          <p:nvPr>
            <p:ph type="sldNum" sz="quarter" idx="10"/>
          </p:nvPr>
        </p:nvSpPr>
        <p:spPr/>
        <p:txBody>
          <a:bodyPr/>
          <a:lstStyle/>
          <a:p>
            <a:fld id="{5BC140AB-FF02-4119-8215-3C4376E6C613}" type="slidenum">
              <a:rPr lang="en-US" smtClean="0"/>
              <a:t>7</a:t>
            </a:fld>
            <a:endParaRPr lang="en-US"/>
          </a:p>
        </p:txBody>
      </p:sp>
    </p:spTree>
    <p:extLst>
      <p:ext uri="{BB962C8B-B14F-4D97-AF65-F5344CB8AC3E}">
        <p14:creationId xmlns:p14="http://schemas.microsoft.com/office/powerpoint/2010/main" val="96767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7DE6118-2437-4B30-8E3C-4D2BE6020583}" type="datetimeFigureOut">
              <a:rPr lang="en-US" smtClean="0"/>
              <a:pPr/>
              <a:t>3/7/2019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9E57DC2-970A-4B3E-BB1C-7A09969E49DF}"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734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807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1085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3102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7DE6118-2437-4B30-8E3C-4D2BE6020583}" type="datetimeFigureOut">
              <a:rPr lang="en-US" smtClean="0"/>
              <a:pPr/>
              <a:t>3/7/2019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060482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2188140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4332657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1014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5629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87DE6118-2437-4B30-8E3C-4D2BE6020583}" type="datetimeFigureOut">
              <a:rPr lang="en-US" smtClean="0"/>
              <a:pPr/>
              <a:t>3/7/2019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9E57DC2-970A-4B3E-BB1C-7A09969E49DF}"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423582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87DE6118-2437-4B30-8E3C-4D2BE6020583}" type="datetimeFigureOut">
              <a:rPr lang="en-US" smtClean="0"/>
              <a:pPr/>
              <a:t>3/7/2019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4510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7DE6118-2437-4B30-8E3C-4D2BE6020583}" type="datetimeFigureOut">
              <a:rPr lang="en-US" smtClean="0"/>
              <a:pPr/>
              <a:t>3/7/2019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9E57DC2-970A-4B3E-BB1C-7A09969E49DF}"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16588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1540" y="1820006"/>
            <a:ext cx="5462954" cy="2495199"/>
          </a:xfrm>
        </p:spPr>
        <p:txBody>
          <a:bodyPr/>
          <a:lstStyle/>
          <a:p>
            <a:r>
              <a:rPr lang="en-US" sz="6200" dirty="0" smtClean="0"/>
              <a:t>Seminar on</a:t>
            </a:r>
            <a:br>
              <a:rPr lang="en-US" sz="6200" dirty="0" smtClean="0"/>
            </a:br>
            <a:r>
              <a:rPr lang="en-US" sz="6200" dirty="0" smtClean="0"/>
              <a:t>SIMDJSON</a:t>
            </a:r>
            <a:endParaRPr lang="en-US" sz="6200" dirty="0"/>
          </a:p>
        </p:txBody>
      </p:sp>
      <p:sp>
        <p:nvSpPr>
          <p:cNvPr id="3" name="Subtitle 2"/>
          <p:cNvSpPr>
            <a:spLocks noGrp="1"/>
          </p:cNvSpPr>
          <p:nvPr>
            <p:ph type="subTitle" idx="1"/>
          </p:nvPr>
        </p:nvSpPr>
        <p:spPr>
          <a:xfrm>
            <a:off x="5978556" y="4983125"/>
            <a:ext cx="5462954" cy="1699190"/>
          </a:xfrm>
        </p:spPr>
        <p:txBody>
          <a:bodyPr>
            <a:normAutofit/>
          </a:bodyPr>
          <a:lstStyle/>
          <a:p>
            <a:pPr algn="r"/>
            <a:r>
              <a:rPr lang="en-US" dirty="0"/>
              <a:t>Presented by</a:t>
            </a:r>
          </a:p>
          <a:p>
            <a:pPr algn="r"/>
            <a:r>
              <a:rPr lang="en-US" dirty="0"/>
              <a:t>Mohit Gurbani</a:t>
            </a:r>
          </a:p>
          <a:p>
            <a:pPr algn="r"/>
            <a:r>
              <a:rPr lang="en-US" dirty="0"/>
              <a:t>Information Technology</a:t>
            </a:r>
            <a:br>
              <a:rPr lang="en-US" dirty="0"/>
            </a:br>
            <a:r>
              <a:rPr lang="en-US" dirty="0" smtClean="0"/>
              <a:t>VIII </a:t>
            </a:r>
            <a:r>
              <a:rPr lang="en-US" dirty="0"/>
              <a:t>Semester</a:t>
            </a:r>
          </a:p>
          <a:p>
            <a:pPr algn="r"/>
            <a:endParaRPr lang="en-US" dirty="0"/>
          </a:p>
        </p:txBody>
      </p:sp>
    </p:spTree>
    <p:extLst>
      <p:ext uri="{BB962C8B-B14F-4D97-AF65-F5344CB8AC3E}">
        <p14:creationId xmlns:p14="http://schemas.microsoft.com/office/powerpoint/2010/main" val="1514029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sz="2000" dirty="0"/>
              <a:t>The parser works in two stages</a:t>
            </a:r>
            <a:r>
              <a:rPr lang="en-US" sz="2000" dirty="0" smtClean="0"/>
              <a:t>:</a:t>
            </a:r>
          </a:p>
          <a:p>
            <a:pPr marL="0" indent="0">
              <a:lnSpc>
                <a:spcPct val="100000"/>
              </a:lnSpc>
              <a:buNone/>
            </a:pPr>
            <a:endParaRPr lang="en-US" sz="2000" dirty="0"/>
          </a:p>
          <a:p>
            <a:pPr>
              <a:lnSpc>
                <a:spcPct val="100000"/>
              </a:lnSpc>
            </a:pPr>
            <a:r>
              <a:rPr lang="en-US" sz="2000" dirty="0" smtClean="0"/>
              <a:t>Stage </a:t>
            </a:r>
            <a:r>
              <a:rPr lang="en-US" sz="2000" dirty="0"/>
              <a:t>1. (Find marks) Identifies quickly structure elements, strings, and so forth. We validate UTF-8 encoding at that stage.</a:t>
            </a:r>
          </a:p>
          <a:p>
            <a:pPr>
              <a:lnSpc>
                <a:spcPct val="100000"/>
              </a:lnSpc>
            </a:pPr>
            <a:r>
              <a:rPr lang="en-US" sz="2000" dirty="0" smtClean="0"/>
              <a:t>Stage </a:t>
            </a:r>
            <a:r>
              <a:rPr lang="en-US" sz="2000" dirty="0"/>
              <a:t>2. (Structure building) Involves constructing a "tree" of sort (materialized as a tape) to navigate through the data. Strings and numbers are parsed at this stage.</a:t>
            </a:r>
          </a:p>
          <a:p>
            <a:pPr>
              <a:lnSpc>
                <a:spcPct val="100000"/>
              </a:lnSpc>
            </a:pPr>
            <a:endParaRPr lang="en-US" sz="2000" dirty="0"/>
          </a:p>
        </p:txBody>
      </p:sp>
    </p:spTree>
    <p:extLst>
      <p:ext uri="{BB962C8B-B14F-4D97-AF65-F5344CB8AC3E}">
        <p14:creationId xmlns:p14="http://schemas.microsoft.com/office/powerpoint/2010/main" val="66246791"/>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937" y="552715"/>
            <a:ext cx="7569593" cy="944391"/>
          </a:xfrm>
        </p:spPr>
        <p:txBody>
          <a:bodyPr/>
          <a:lstStyle/>
          <a:p>
            <a:r>
              <a:rPr lang="en-US" dirty="0" smtClean="0"/>
              <a:t>In depth </a:t>
            </a:r>
            <a:r>
              <a:rPr lang="en-US" dirty="0" err="1" smtClean="0"/>
              <a:t>comparisions</a:t>
            </a:r>
            <a:endParaRPr lang="en-US" dirty="0"/>
          </a:p>
        </p:txBody>
      </p:sp>
      <p:sp>
        <p:nvSpPr>
          <p:cNvPr id="3" name="Content Placeholder 2"/>
          <p:cNvSpPr>
            <a:spLocks noGrp="1"/>
          </p:cNvSpPr>
          <p:nvPr>
            <p:ph idx="1"/>
          </p:nvPr>
        </p:nvSpPr>
        <p:spPr>
          <a:xfrm>
            <a:off x="1854698" y="2166543"/>
            <a:ext cx="8727448" cy="3599316"/>
          </a:xfrm>
        </p:spPr>
        <p:txBody>
          <a:bodyPr>
            <a:normAutofit fontScale="85000" lnSpcReduction="20000"/>
          </a:bodyPr>
          <a:lstStyle/>
          <a:p>
            <a:r>
              <a:rPr lang="en-US" dirty="0"/>
              <a:t>If you want to see how a wide range of parsers validate a given JSON file:</a:t>
            </a:r>
          </a:p>
          <a:p>
            <a:pPr marL="0" indent="0">
              <a:buNone/>
            </a:pPr>
            <a:r>
              <a:rPr lang="en-US" dirty="0" smtClean="0"/>
              <a:t>&gt; make </a:t>
            </a:r>
            <a:r>
              <a:rPr lang="en-US" dirty="0" err="1"/>
              <a:t>allparserscheckfile</a:t>
            </a:r>
            <a:endParaRPr lang="en-US" dirty="0"/>
          </a:p>
          <a:p>
            <a:pPr marL="0" indent="0">
              <a:buNone/>
            </a:pPr>
            <a:r>
              <a:rPr lang="en-US" dirty="0" smtClean="0"/>
              <a:t>&gt; ./</a:t>
            </a:r>
            <a:r>
              <a:rPr lang="en-US" dirty="0" err="1"/>
              <a:t>allparserscheckfile</a:t>
            </a:r>
            <a:r>
              <a:rPr lang="en-US" dirty="0"/>
              <a:t> </a:t>
            </a:r>
            <a:r>
              <a:rPr lang="en-US" dirty="0" err="1"/>
              <a:t>myfile.json</a:t>
            </a:r>
            <a:endParaRPr lang="en-US" dirty="0"/>
          </a:p>
          <a:p>
            <a:endParaRPr lang="en-US" dirty="0"/>
          </a:p>
          <a:p>
            <a:r>
              <a:rPr lang="en-US" dirty="0"/>
              <a:t>For performance comparisons:</a:t>
            </a:r>
          </a:p>
          <a:p>
            <a:pPr marL="0" indent="0">
              <a:buNone/>
            </a:pPr>
            <a:r>
              <a:rPr lang="en-US" dirty="0" smtClean="0"/>
              <a:t>&gt; make </a:t>
            </a:r>
            <a:r>
              <a:rPr lang="en-US" dirty="0" err="1"/>
              <a:t>parsingcompetition</a:t>
            </a:r>
            <a:endParaRPr lang="en-US" dirty="0"/>
          </a:p>
          <a:p>
            <a:pPr marL="0" indent="0">
              <a:buNone/>
            </a:pPr>
            <a:r>
              <a:rPr lang="en-US" dirty="0" smtClean="0"/>
              <a:t>&gt; ./</a:t>
            </a:r>
            <a:r>
              <a:rPr lang="en-US" dirty="0" err="1"/>
              <a:t>parsingcompetition</a:t>
            </a:r>
            <a:r>
              <a:rPr lang="en-US" dirty="0"/>
              <a:t> </a:t>
            </a:r>
            <a:r>
              <a:rPr lang="en-US" dirty="0" err="1" smtClean="0"/>
              <a:t>myfile.json</a:t>
            </a:r>
            <a:endParaRPr lang="en-US" dirty="0" smtClean="0"/>
          </a:p>
          <a:p>
            <a:endParaRPr lang="en-US" dirty="0"/>
          </a:p>
          <a:p>
            <a:r>
              <a:rPr lang="en-US" dirty="0"/>
              <a:t>For broader comparisons</a:t>
            </a:r>
            <a:r>
              <a:rPr lang="en-US" dirty="0" smtClean="0"/>
              <a:t>:</a:t>
            </a:r>
            <a:endParaRPr lang="en-US" dirty="0"/>
          </a:p>
          <a:p>
            <a:pPr marL="0" indent="0">
              <a:buNone/>
            </a:pPr>
            <a:r>
              <a:rPr lang="en-US" dirty="0" smtClean="0"/>
              <a:t>&gt; make </a:t>
            </a:r>
            <a:r>
              <a:rPr lang="en-US" dirty="0" err="1"/>
              <a:t>allparsingcompetition</a:t>
            </a:r>
            <a:endParaRPr lang="en-US" dirty="0"/>
          </a:p>
          <a:p>
            <a:pPr marL="0" indent="0">
              <a:buNone/>
            </a:pPr>
            <a:r>
              <a:rPr lang="en-US" dirty="0" smtClean="0"/>
              <a:t>&gt; ./</a:t>
            </a:r>
            <a:r>
              <a:rPr lang="en-US" dirty="0" err="1"/>
              <a:t>allparsingcompetition</a:t>
            </a:r>
            <a:r>
              <a:rPr lang="en-US" dirty="0"/>
              <a:t> </a:t>
            </a:r>
            <a:r>
              <a:rPr lang="en-US" dirty="0" err="1" smtClean="0"/>
              <a:t>myfile.json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28" y="2001223"/>
            <a:ext cx="6274394" cy="3764636"/>
          </a:xfrm>
          <a:prstGeom prst="rect">
            <a:avLst/>
          </a:prstGeom>
        </p:spPr>
      </p:pic>
      <p:sp>
        <p:nvSpPr>
          <p:cNvPr id="8" name="TextBox 7"/>
          <p:cNvSpPr txBox="1"/>
          <p:nvPr/>
        </p:nvSpPr>
        <p:spPr>
          <a:xfrm>
            <a:off x="4912473" y="2238975"/>
            <a:ext cx="3066168" cy="369332"/>
          </a:xfrm>
          <a:prstGeom prst="rect">
            <a:avLst/>
          </a:prstGeom>
          <a:noFill/>
        </p:spPr>
        <p:txBody>
          <a:bodyPr wrap="square" rtlCol="0">
            <a:spAutoFit/>
          </a:bodyPr>
          <a:lstStyle/>
          <a:p>
            <a:r>
              <a:rPr lang="en-US" dirty="0" smtClean="0">
                <a:solidFill>
                  <a:schemeClr val="accent4">
                    <a:lumMod val="50000"/>
                  </a:schemeClr>
                </a:solidFill>
              </a:rPr>
              <a:t>Apache Build </a:t>
            </a:r>
            <a:r>
              <a:rPr lang="en-US" dirty="0" err="1">
                <a:solidFill>
                  <a:schemeClr val="accent4">
                    <a:lumMod val="50000"/>
                  </a:schemeClr>
                </a:solidFill>
              </a:rPr>
              <a:t>J</a:t>
            </a:r>
            <a:r>
              <a:rPr lang="en-US" dirty="0" err="1" smtClean="0">
                <a:solidFill>
                  <a:schemeClr val="accent4">
                    <a:lumMod val="50000"/>
                  </a:schemeClr>
                </a:solidFill>
              </a:rPr>
              <a:t>son</a:t>
            </a:r>
            <a:r>
              <a:rPr lang="en-US" dirty="0" smtClean="0">
                <a:solidFill>
                  <a:schemeClr val="accent4">
                    <a:lumMod val="50000"/>
                  </a:schemeClr>
                </a:solidFill>
              </a:rPr>
              <a:t> Parsing</a:t>
            </a:r>
            <a:endParaRPr lang="en-US" dirty="0">
              <a:solidFill>
                <a:schemeClr val="accent4">
                  <a:lumMod val="50000"/>
                </a:schemeClr>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828" y="2001223"/>
            <a:ext cx="6274394" cy="3764636"/>
          </a:xfrm>
          <a:prstGeom prst="rect">
            <a:avLst/>
          </a:prstGeom>
        </p:spPr>
      </p:pic>
      <p:sp>
        <p:nvSpPr>
          <p:cNvPr id="10" name="TextBox 9"/>
          <p:cNvSpPr txBox="1"/>
          <p:nvPr/>
        </p:nvSpPr>
        <p:spPr>
          <a:xfrm>
            <a:off x="5236204" y="2229472"/>
            <a:ext cx="2584554" cy="369332"/>
          </a:xfrm>
          <a:prstGeom prst="rect">
            <a:avLst/>
          </a:prstGeom>
          <a:noFill/>
        </p:spPr>
        <p:txBody>
          <a:bodyPr wrap="none" rtlCol="0">
            <a:spAutoFit/>
          </a:bodyPr>
          <a:lstStyle/>
          <a:p>
            <a:r>
              <a:rPr lang="en-US" dirty="0" err="1" smtClean="0">
                <a:solidFill>
                  <a:schemeClr val="accent4">
                    <a:lumMod val="50000"/>
                  </a:schemeClr>
                </a:solidFill>
              </a:rPr>
              <a:t>Github</a:t>
            </a:r>
            <a:r>
              <a:rPr lang="en-US" dirty="0" smtClean="0">
                <a:solidFill>
                  <a:schemeClr val="accent4">
                    <a:lumMod val="50000"/>
                  </a:schemeClr>
                </a:solidFill>
              </a:rPr>
              <a:t> Event </a:t>
            </a:r>
            <a:r>
              <a:rPr lang="en-US" dirty="0" err="1" smtClean="0">
                <a:solidFill>
                  <a:schemeClr val="accent4">
                    <a:lumMod val="50000"/>
                  </a:schemeClr>
                </a:solidFill>
              </a:rPr>
              <a:t>Json</a:t>
            </a:r>
            <a:r>
              <a:rPr lang="en-US" dirty="0" smtClean="0">
                <a:solidFill>
                  <a:schemeClr val="accent4">
                    <a:lumMod val="50000"/>
                  </a:schemeClr>
                </a:solidFill>
              </a:rPr>
              <a:t> Parsing</a:t>
            </a:r>
            <a:endParaRPr lang="en-US" dirty="0">
              <a:solidFill>
                <a:schemeClr val="accent4">
                  <a:lumMod val="50000"/>
                </a:schemeClr>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828" y="2001223"/>
            <a:ext cx="6274394" cy="3764636"/>
          </a:xfrm>
          <a:prstGeom prst="rect">
            <a:avLst/>
          </a:prstGeom>
        </p:spPr>
      </p:pic>
      <p:sp>
        <p:nvSpPr>
          <p:cNvPr id="13" name="TextBox 12"/>
          <p:cNvSpPr txBox="1"/>
          <p:nvPr/>
        </p:nvSpPr>
        <p:spPr>
          <a:xfrm>
            <a:off x="5057060" y="2216130"/>
            <a:ext cx="2681375" cy="369332"/>
          </a:xfrm>
          <a:prstGeom prst="rect">
            <a:avLst/>
          </a:prstGeom>
          <a:noFill/>
        </p:spPr>
        <p:txBody>
          <a:bodyPr wrap="none" rtlCol="0">
            <a:spAutoFit/>
          </a:bodyPr>
          <a:lstStyle/>
          <a:p>
            <a:r>
              <a:rPr lang="en-US" dirty="0" smtClean="0">
                <a:solidFill>
                  <a:schemeClr val="accent4">
                    <a:lumMod val="50000"/>
                  </a:schemeClr>
                </a:solidFill>
              </a:rPr>
              <a:t>Twitter Event </a:t>
            </a:r>
            <a:r>
              <a:rPr lang="en-US" dirty="0" err="1" smtClean="0">
                <a:solidFill>
                  <a:schemeClr val="accent4">
                    <a:lumMod val="50000"/>
                  </a:schemeClr>
                </a:solidFill>
              </a:rPr>
              <a:t>Json</a:t>
            </a:r>
            <a:r>
              <a:rPr lang="en-US" dirty="0" smtClean="0">
                <a:solidFill>
                  <a:schemeClr val="accent4">
                    <a:lumMod val="50000"/>
                  </a:schemeClr>
                </a:solidFill>
              </a:rPr>
              <a:t> Parsing </a:t>
            </a:r>
            <a:endParaRPr lang="en-US" dirty="0">
              <a:solidFill>
                <a:schemeClr val="accent4">
                  <a:lumMod val="50000"/>
                </a:schemeClr>
              </a:solidFill>
            </a:endParaRPr>
          </a:p>
        </p:txBody>
      </p:sp>
    </p:spTree>
    <p:extLst>
      <p:ext uri="{BB962C8B-B14F-4D97-AF65-F5344CB8AC3E}">
        <p14:creationId xmlns:p14="http://schemas.microsoft.com/office/powerpoint/2010/main" val="2962687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4" presetClass="exit" presetSubtype="10" fill="hold" nodeType="withEffect">
                                  <p:stCondLst>
                                    <p:cond delay="0"/>
                                  </p:stCondLst>
                                  <p:childTnLst>
                                    <p:animEffect transition="out" filter="randombar(horizontal)">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4" presetClass="exit" presetSubtype="10" fill="hold" nodeType="withEffect">
                                  <p:stCondLst>
                                    <p:cond delay="0"/>
                                  </p:stCondLst>
                                  <p:childTnLst>
                                    <p:animEffect transition="out" filter="randombar(horizontal)">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4" presetClass="exit" presetSubtype="10" fill="hold" nodeType="withEffect">
                                  <p:stCondLst>
                                    <p:cond delay="0"/>
                                  </p:stCondLst>
                                  <p:childTnLst>
                                    <p:animEffect transition="out" filter="randombar(horizontal)">
                                      <p:cBhvr>
                                        <p:cTn id="15" dur="500"/>
                                        <p:tgtEl>
                                          <p:spTgt spid="3">
                                            <p:txEl>
                                              <p:pRg st="4" end="4"/>
                                            </p:txEl>
                                          </p:spTgt>
                                        </p:tgtEl>
                                      </p:cBhvr>
                                    </p:animEffect>
                                    <p:set>
                                      <p:cBhvr>
                                        <p:cTn id="16" dur="1" fill="hold">
                                          <p:stCondLst>
                                            <p:cond delay="499"/>
                                          </p:stCondLst>
                                        </p:cTn>
                                        <p:tgtEl>
                                          <p:spTgt spid="3">
                                            <p:txEl>
                                              <p:pRg st="4" end="4"/>
                                            </p:txEl>
                                          </p:spTgt>
                                        </p:tgtEl>
                                        <p:attrNameLst>
                                          <p:attrName>style.visibility</p:attrName>
                                        </p:attrNameLst>
                                      </p:cBhvr>
                                      <p:to>
                                        <p:strVal val="hidden"/>
                                      </p:to>
                                    </p:set>
                                  </p:childTnLst>
                                </p:cTn>
                              </p:par>
                              <p:par>
                                <p:cTn id="17" presetID="14" presetClass="exit" presetSubtype="10" fill="hold" nodeType="withEffect">
                                  <p:stCondLst>
                                    <p:cond delay="0"/>
                                  </p:stCondLst>
                                  <p:childTnLst>
                                    <p:animEffect transition="out" filter="randombar(horizontal)">
                                      <p:cBhvr>
                                        <p:cTn id="18" dur="500"/>
                                        <p:tgtEl>
                                          <p:spTgt spid="3">
                                            <p:txEl>
                                              <p:pRg st="5" end="5"/>
                                            </p:txEl>
                                          </p:spTgt>
                                        </p:tgtEl>
                                      </p:cBhvr>
                                    </p:animEffect>
                                    <p:set>
                                      <p:cBhvr>
                                        <p:cTn id="19" dur="1" fill="hold">
                                          <p:stCondLst>
                                            <p:cond delay="499"/>
                                          </p:stCondLst>
                                        </p:cTn>
                                        <p:tgtEl>
                                          <p:spTgt spid="3">
                                            <p:txEl>
                                              <p:pRg st="5" end="5"/>
                                            </p:txEl>
                                          </p:spTgt>
                                        </p:tgtEl>
                                        <p:attrNameLst>
                                          <p:attrName>style.visibility</p:attrName>
                                        </p:attrNameLst>
                                      </p:cBhvr>
                                      <p:to>
                                        <p:strVal val="hidden"/>
                                      </p:to>
                                    </p:set>
                                  </p:childTnLst>
                                </p:cTn>
                              </p:par>
                              <p:par>
                                <p:cTn id="20" presetID="14" presetClass="exit" presetSubtype="10" fill="hold" nodeType="withEffect">
                                  <p:stCondLst>
                                    <p:cond delay="0"/>
                                  </p:stCondLst>
                                  <p:childTnLst>
                                    <p:animEffect transition="out" filter="randombar(horizontal)">
                                      <p:cBhvr>
                                        <p:cTn id="21" dur="500"/>
                                        <p:tgtEl>
                                          <p:spTgt spid="3">
                                            <p:txEl>
                                              <p:pRg st="6" end="6"/>
                                            </p:txEl>
                                          </p:spTgt>
                                        </p:tgtEl>
                                      </p:cBhvr>
                                    </p:animEffect>
                                    <p:set>
                                      <p:cBhvr>
                                        <p:cTn id="22" dur="1" fill="hold">
                                          <p:stCondLst>
                                            <p:cond delay="499"/>
                                          </p:stCondLst>
                                        </p:cTn>
                                        <p:tgtEl>
                                          <p:spTgt spid="3">
                                            <p:txEl>
                                              <p:pRg st="6" end="6"/>
                                            </p:txEl>
                                          </p:spTgt>
                                        </p:tgtEl>
                                        <p:attrNameLst>
                                          <p:attrName>style.visibility</p:attrName>
                                        </p:attrNameLst>
                                      </p:cBhvr>
                                      <p:to>
                                        <p:strVal val="hidden"/>
                                      </p:to>
                                    </p:set>
                                  </p:childTnLst>
                                </p:cTn>
                              </p:par>
                              <p:par>
                                <p:cTn id="23" presetID="14" presetClass="exit" presetSubtype="10" fill="hold" nodeType="withEffect">
                                  <p:stCondLst>
                                    <p:cond delay="0"/>
                                  </p:stCondLst>
                                  <p:childTnLst>
                                    <p:animEffect transition="out" filter="randombar(horizontal)">
                                      <p:cBhvr>
                                        <p:cTn id="24" dur="500"/>
                                        <p:tgtEl>
                                          <p:spTgt spid="3">
                                            <p:txEl>
                                              <p:pRg st="8" end="8"/>
                                            </p:txEl>
                                          </p:spTgt>
                                        </p:tgtEl>
                                      </p:cBhvr>
                                    </p:animEffect>
                                    <p:set>
                                      <p:cBhvr>
                                        <p:cTn id="25" dur="1" fill="hold">
                                          <p:stCondLst>
                                            <p:cond delay="499"/>
                                          </p:stCondLst>
                                        </p:cTn>
                                        <p:tgtEl>
                                          <p:spTgt spid="3">
                                            <p:txEl>
                                              <p:pRg st="8" end="8"/>
                                            </p:txEl>
                                          </p:spTgt>
                                        </p:tgtEl>
                                        <p:attrNameLst>
                                          <p:attrName>style.visibility</p:attrName>
                                        </p:attrNameLst>
                                      </p:cBhvr>
                                      <p:to>
                                        <p:strVal val="hidden"/>
                                      </p:to>
                                    </p:set>
                                  </p:childTnLst>
                                </p:cTn>
                              </p:par>
                              <p:par>
                                <p:cTn id="26" presetID="14" presetClass="exit" presetSubtype="10" fill="hold" nodeType="withEffect">
                                  <p:stCondLst>
                                    <p:cond delay="0"/>
                                  </p:stCondLst>
                                  <p:childTnLst>
                                    <p:animEffect transition="out" filter="randombar(horizontal)">
                                      <p:cBhvr>
                                        <p:cTn id="27" dur="500"/>
                                        <p:tgtEl>
                                          <p:spTgt spid="3">
                                            <p:txEl>
                                              <p:pRg st="9" end="9"/>
                                            </p:txEl>
                                          </p:spTgt>
                                        </p:tgtEl>
                                      </p:cBhvr>
                                    </p:animEffect>
                                    <p:set>
                                      <p:cBhvr>
                                        <p:cTn id="28" dur="1" fill="hold">
                                          <p:stCondLst>
                                            <p:cond delay="499"/>
                                          </p:stCondLst>
                                        </p:cTn>
                                        <p:tgtEl>
                                          <p:spTgt spid="3">
                                            <p:txEl>
                                              <p:pRg st="9" end="9"/>
                                            </p:txEl>
                                          </p:spTgt>
                                        </p:tgtEl>
                                        <p:attrNameLst>
                                          <p:attrName>style.visibility</p:attrName>
                                        </p:attrNameLst>
                                      </p:cBhvr>
                                      <p:to>
                                        <p:strVal val="hidden"/>
                                      </p:to>
                                    </p:set>
                                  </p:childTnLst>
                                </p:cTn>
                              </p:par>
                              <p:par>
                                <p:cTn id="29" presetID="14" presetClass="exit" presetSubtype="10" fill="hold" nodeType="withEffect">
                                  <p:stCondLst>
                                    <p:cond delay="0"/>
                                  </p:stCondLst>
                                  <p:childTnLst>
                                    <p:animEffect transition="out" filter="randombar(horizontal)">
                                      <p:cBhvr>
                                        <p:cTn id="30" dur="500"/>
                                        <p:tgtEl>
                                          <p:spTgt spid="3">
                                            <p:txEl>
                                              <p:pRg st="10" end="10"/>
                                            </p:txEl>
                                          </p:spTgt>
                                        </p:tgtEl>
                                      </p:cBhvr>
                                    </p:animEffect>
                                    <p:set>
                                      <p:cBhvr>
                                        <p:cTn id="31" dur="1" fill="hold">
                                          <p:stCondLst>
                                            <p:cond delay="499"/>
                                          </p:stCondLst>
                                        </p:cTn>
                                        <p:tgtEl>
                                          <p:spTgt spid="3">
                                            <p:txEl>
                                              <p:pRg st="10" end="10"/>
                                            </p:txEl>
                                          </p:spTgt>
                                        </p:tgtEl>
                                        <p:attrNameLst>
                                          <p:attrName>style.visibility</p:attrName>
                                        </p:attrNameLst>
                                      </p:cBhvr>
                                      <p:to>
                                        <p:strVal val="hidden"/>
                                      </p:to>
                                    </p:set>
                                  </p:childTnLst>
                                </p:cTn>
                              </p:par>
                            </p:childTnLst>
                          </p:cTn>
                        </p:par>
                        <p:par>
                          <p:cTn id="32" fill="hold">
                            <p:stCondLst>
                              <p:cond delay="500"/>
                            </p:stCondLst>
                            <p:childTnLst>
                              <p:par>
                                <p:cTn id="33" presetID="42"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1000" fill="hold"/>
                                        <p:tgtEl>
                                          <p:spTgt spid="8"/>
                                        </p:tgtEl>
                                        <p:attrNameLst>
                                          <p:attrName>ppt_x</p:attrName>
                                        </p:attrNameLst>
                                      </p:cBhvr>
                                      <p:tavLst>
                                        <p:tav tm="0">
                                          <p:val>
                                            <p:strVal val="#ppt_x"/>
                                          </p:val>
                                        </p:tav>
                                        <p:tav tm="100000">
                                          <p:val>
                                            <p:strVal val="#ppt_x"/>
                                          </p:val>
                                        </p:tav>
                                      </p:tavLst>
                                    </p:anim>
                                    <p:anim calcmode="lin" valueType="num">
                                      <p:cBhvr additive="base">
                                        <p:cTn id="41"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ppt_x"/>
                                          </p:val>
                                        </p:tav>
                                        <p:tav tm="100000">
                                          <p:val>
                                            <p:strVal val="#ppt_x"/>
                                          </p:val>
                                        </p:tav>
                                      </p:tavLst>
                                    </p:anim>
                                    <p:anim calcmode="lin" valueType="num">
                                      <p:cBhvr additive="base">
                                        <p:cTn id="57" dur="500" fill="hold"/>
                                        <p:tgtEl>
                                          <p:spTgt spid="1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ppt_x"/>
                                          </p:val>
                                        </p:tav>
                                        <p:tav tm="100000">
                                          <p:val>
                                            <p:strVal val="#ppt_x"/>
                                          </p:val>
                                        </p:tav>
                                      </p:tavLst>
                                    </p:anim>
                                    <p:anim calcmode="lin" valueType="num">
                                      <p:cBhvr additive="base">
                                        <p:cTn id="6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programming languages</a:t>
            </a:r>
            <a:endParaRPr lang="en-US" dirty="0"/>
          </a:p>
        </p:txBody>
      </p:sp>
      <p:sp>
        <p:nvSpPr>
          <p:cNvPr id="3" name="Content Placeholder 2"/>
          <p:cNvSpPr>
            <a:spLocks noGrp="1"/>
          </p:cNvSpPr>
          <p:nvPr>
            <p:ph idx="1"/>
          </p:nvPr>
        </p:nvSpPr>
        <p:spPr>
          <a:xfrm>
            <a:off x="1406463" y="1727273"/>
            <a:ext cx="7253444" cy="1616562"/>
          </a:xfrm>
        </p:spPr>
        <p:txBody>
          <a:bodyPr>
            <a:normAutofit/>
          </a:bodyPr>
          <a:lstStyle/>
          <a:p>
            <a:r>
              <a:rPr lang="en-US" sz="2000" b="1" dirty="0" err="1" smtClean="0"/>
              <a:t>pysimdjson</a:t>
            </a:r>
            <a:r>
              <a:rPr lang="en-US" sz="2000" dirty="0" smtClean="0"/>
              <a:t>:  Python bindings for the </a:t>
            </a:r>
            <a:r>
              <a:rPr lang="en-US" sz="2000" dirty="0" err="1" smtClean="0"/>
              <a:t>simdjson</a:t>
            </a:r>
            <a:r>
              <a:rPr lang="en-US" sz="2000" dirty="0" smtClean="0"/>
              <a:t> project.</a:t>
            </a:r>
          </a:p>
          <a:p>
            <a:r>
              <a:rPr lang="en-US" sz="2000" b="1" dirty="0" err="1"/>
              <a:t>s</a:t>
            </a:r>
            <a:r>
              <a:rPr lang="en-US" sz="2000" b="1" dirty="0" err="1" smtClean="0"/>
              <a:t>imdJsonSharp</a:t>
            </a:r>
            <a:r>
              <a:rPr lang="en-US" sz="2000" dirty="0" smtClean="0"/>
              <a:t>: C# version for .NET Core</a:t>
            </a:r>
          </a:p>
          <a:p>
            <a:r>
              <a:rPr lang="en-US" sz="2000" b="1" dirty="0" err="1"/>
              <a:t>s</a:t>
            </a:r>
            <a:r>
              <a:rPr lang="en-US" sz="2000" b="1" dirty="0" err="1" smtClean="0"/>
              <a:t>imdjson_nodejs</a:t>
            </a:r>
            <a:r>
              <a:rPr lang="en-US" sz="2000" dirty="0" smtClean="0"/>
              <a:t>: Node.js bindings for the </a:t>
            </a:r>
            <a:r>
              <a:rPr lang="en-US" sz="2000" dirty="0" err="1" smtClean="0"/>
              <a:t>simdjson</a:t>
            </a:r>
            <a:r>
              <a:rPr lang="en-US" sz="2000" dirty="0" smtClean="0"/>
              <a:t> project.</a:t>
            </a:r>
            <a:endParaRPr lang="en-US" sz="2000" dirty="0"/>
          </a:p>
        </p:txBody>
      </p:sp>
      <p:sp>
        <p:nvSpPr>
          <p:cNvPr id="4" name="TextBox 3"/>
          <p:cNvSpPr txBox="1"/>
          <p:nvPr/>
        </p:nvSpPr>
        <p:spPr>
          <a:xfrm>
            <a:off x="1406463" y="3396061"/>
            <a:ext cx="4599336" cy="2585323"/>
          </a:xfrm>
          <a:prstGeom prst="rect">
            <a:avLst/>
          </a:prstGeom>
          <a:noFill/>
        </p:spPr>
        <p:txBody>
          <a:bodyPr wrap="none" rtlCol="0">
            <a:spAutoFit/>
          </a:bodyPr>
          <a:lstStyle/>
          <a:p>
            <a:r>
              <a:rPr lang="en-US" dirty="0"/>
              <a:t>The  structural characters are</a:t>
            </a:r>
            <a:r>
              <a:rPr lang="en-US" dirty="0" smtClean="0"/>
              <a:t>:</a:t>
            </a:r>
          </a:p>
          <a:p>
            <a:endParaRPr lang="en-US" dirty="0"/>
          </a:p>
          <a:p>
            <a:r>
              <a:rPr lang="en-US" dirty="0"/>
              <a:t>      begin-array     =  [ left square bracket</a:t>
            </a:r>
          </a:p>
          <a:p>
            <a:r>
              <a:rPr lang="en-US" dirty="0"/>
              <a:t>      begin-object    =  { left curly bracket</a:t>
            </a:r>
          </a:p>
          <a:p>
            <a:r>
              <a:rPr lang="en-US" dirty="0"/>
              <a:t>      end-array       =  ] right square bracket</a:t>
            </a:r>
          </a:p>
          <a:p>
            <a:r>
              <a:rPr lang="en-US" dirty="0"/>
              <a:t>      end-object      =  } right curly bracket</a:t>
            </a:r>
          </a:p>
          <a:p>
            <a:r>
              <a:rPr lang="en-US" dirty="0"/>
              <a:t>      name-separator  = : colon</a:t>
            </a:r>
          </a:p>
          <a:p>
            <a:r>
              <a:rPr lang="en-US" dirty="0"/>
              <a:t>      value-separator = , comma</a:t>
            </a:r>
          </a:p>
          <a:p>
            <a:endParaRPr lang="en-US" dirty="0"/>
          </a:p>
        </p:txBody>
      </p:sp>
    </p:spTree>
    <p:extLst>
      <p:ext uri="{BB962C8B-B14F-4D97-AF65-F5344CB8AC3E}">
        <p14:creationId xmlns:p14="http://schemas.microsoft.com/office/powerpoint/2010/main" val="27378041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078" y="874754"/>
            <a:ext cx="6072314" cy="1121100"/>
          </a:xfrm>
        </p:spPr>
        <p:txBody>
          <a:bodyPr/>
          <a:lstStyle/>
          <a:p>
            <a:r>
              <a:rPr lang="en-US" dirty="0" smtClean="0"/>
              <a:t>Any Queries…?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9714" y="2286000"/>
            <a:ext cx="4561522" cy="3594100"/>
          </a:xfrm>
        </p:spPr>
      </p:pic>
    </p:spTree>
    <p:extLst>
      <p:ext uri="{BB962C8B-B14F-4D97-AF65-F5344CB8AC3E}">
        <p14:creationId xmlns:p14="http://schemas.microsoft.com/office/powerpoint/2010/main" val="7834053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933" y="1608992"/>
            <a:ext cx="3167426" cy="4985238"/>
          </a:xfrm>
          <a:prstGeom prst="rect">
            <a:avLst/>
          </a:prstGeom>
        </p:spPr>
      </p:pic>
      <p:sp>
        <p:nvSpPr>
          <p:cNvPr id="5" name="Rectangle 4"/>
          <p:cNvSpPr/>
          <p:nvPr/>
        </p:nvSpPr>
        <p:spPr>
          <a:xfrm>
            <a:off x="3609185" y="685662"/>
            <a:ext cx="4101669" cy="923330"/>
          </a:xfrm>
          <a:prstGeom prst="rect">
            <a:avLst/>
          </a:prstGeom>
          <a:noFill/>
        </p:spPr>
        <p:txBody>
          <a:bodyPr wrap="square" lIns="91440" tIns="45720" rIns="91440" bIns="45720">
            <a:spAutoFit/>
          </a:bodyPr>
          <a:lstStyle/>
          <a:p>
            <a:pPr algn="ctr"/>
            <a:r>
              <a:rPr lang="en-US" sz="5400" b="1" cap="none" spc="50" dirty="0" smtClean="0">
                <a:ln w="9525" cmpd="sng">
                  <a:solidFill>
                    <a:schemeClr val="accent1"/>
                  </a:solidFill>
                  <a:prstDash val="solid"/>
                </a:ln>
                <a:solidFill>
                  <a:schemeClr val="accent1">
                    <a:lumMod val="75000"/>
                  </a:schemeClr>
                </a:solidFill>
                <a:effectLst>
                  <a:glow rad="38100">
                    <a:schemeClr val="accent1">
                      <a:alpha val="40000"/>
                    </a:schemeClr>
                  </a:glow>
                </a:effectLst>
              </a:rPr>
              <a:t>Thank You</a:t>
            </a:r>
            <a:endParaRPr lang="en-US" sz="5400" b="1" cap="none" spc="50" dirty="0">
              <a:ln w="9525" cmpd="sng">
                <a:solidFill>
                  <a:schemeClr val="accent1"/>
                </a:solidFill>
                <a:prstDash val="solid"/>
              </a:ln>
              <a:solidFill>
                <a:schemeClr val="accent1">
                  <a:lumMod val="75000"/>
                </a:schemeClr>
              </a:solidFill>
              <a:effectLst>
                <a:glow rad="38100">
                  <a:schemeClr val="accent1">
                    <a:alpha val="40000"/>
                  </a:schemeClr>
                </a:glow>
              </a:effectLst>
            </a:endParaRPr>
          </a:p>
        </p:txBody>
      </p:sp>
    </p:spTree>
    <p:extLst>
      <p:ext uri="{BB962C8B-B14F-4D97-AF65-F5344CB8AC3E}">
        <p14:creationId xmlns:p14="http://schemas.microsoft.com/office/powerpoint/2010/main" val="4085821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487893"/>
            <a:ext cx="7127391" cy="892500"/>
          </a:xfrm>
        </p:spPr>
        <p:txBody>
          <a:bodyPr/>
          <a:lstStyle/>
          <a:p>
            <a:r>
              <a:rPr lang="en-US" dirty="0" smtClean="0"/>
              <a:t>About SIMDJSON</a:t>
            </a:r>
            <a:endParaRPr lang="en-US" dirty="0"/>
          </a:p>
        </p:txBody>
      </p:sp>
      <p:sp>
        <p:nvSpPr>
          <p:cNvPr id="3" name="Content Placeholder 2"/>
          <p:cNvSpPr>
            <a:spLocks noGrp="1"/>
          </p:cNvSpPr>
          <p:nvPr>
            <p:ph idx="1"/>
          </p:nvPr>
        </p:nvSpPr>
        <p:spPr>
          <a:xfrm>
            <a:off x="1015273" y="1647359"/>
            <a:ext cx="10349346" cy="4555374"/>
          </a:xfrm>
        </p:spPr>
        <p:txBody>
          <a:bodyPr>
            <a:normAutofit/>
          </a:bodyPr>
          <a:lstStyle/>
          <a:p>
            <a:pPr algn="just"/>
            <a:r>
              <a:rPr lang="en-US" sz="1800" dirty="0" smtClean="0"/>
              <a:t>Parsing gigabytes of JSON per second</a:t>
            </a:r>
          </a:p>
          <a:p>
            <a:pPr algn="just"/>
            <a:r>
              <a:rPr lang="en-US" sz="1800" dirty="0" smtClean="0"/>
              <a:t>A </a:t>
            </a:r>
            <a:r>
              <a:rPr lang="en-US" sz="1800" dirty="0"/>
              <a:t>C</a:t>
            </a:r>
            <a:r>
              <a:rPr lang="en-US" sz="1800" dirty="0" smtClean="0"/>
              <a:t>++ </a:t>
            </a:r>
            <a:r>
              <a:rPr lang="en-US" sz="1800" dirty="0"/>
              <a:t>library to see how fast we can parse JSON with complete validation</a:t>
            </a:r>
            <a:r>
              <a:rPr lang="en-US" sz="1800" dirty="0" smtClean="0"/>
              <a:t>.</a:t>
            </a:r>
          </a:p>
          <a:p>
            <a:pPr marL="0" indent="0" algn="just">
              <a:buNone/>
            </a:pPr>
            <a:r>
              <a:rPr lang="en-US" sz="1800" dirty="0" smtClean="0"/>
              <a:t>	JSON </a:t>
            </a:r>
            <a:r>
              <a:rPr lang="en-US" sz="1800" dirty="0"/>
              <a:t>documents are everywhere on the Internet. Servers spend a lot of time parsing these documents. We want to accelerate the parsing of JSON per se using commonly available SIMD instructions as much as possible while doing full validation (including character encoding).</a:t>
            </a:r>
          </a:p>
          <a:p>
            <a:pPr marL="0" indent="0" algn="just">
              <a:buNone/>
            </a:pPr>
            <a:endParaRPr lang="en-US" sz="1800" dirty="0" smtClean="0"/>
          </a:p>
          <a:p>
            <a:pPr algn="just"/>
            <a:r>
              <a:rPr lang="en-US" sz="1800" dirty="0"/>
              <a:t>Some performance </a:t>
            </a:r>
            <a:r>
              <a:rPr lang="en-US" sz="1800" dirty="0" smtClean="0"/>
              <a:t>results</a:t>
            </a:r>
            <a:endParaRPr lang="en-US" sz="1800" dirty="0"/>
          </a:p>
          <a:p>
            <a:pPr marL="0" indent="0" algn="just">
              <a:buNone/>
            </a:pPr>
            <a:r>
              <a:rPr lang="en-US" sz="1800" dirty="0" smtClean="0"/>
              <a:t>	We </a:t>
            </a:r>
            <a:r>
              <a:rPr lang="en-US" sz="1800" dirty="0"/>
              <a:t>can use a quarter or fewer instructions than a state-of-the-art parser like </a:t>
            </a:r>
            <a:r>
              <a:rPr lang="en-US" sz="1800" dirty="0" err="1"/>
              <a:t>RapidJSON</a:t>
            </a:r>
            <a:r>
              <a:rPr lang="en-US" sz="1800" dirty="0"/>
              <a:t>, and half as many as sajson. To our knowledge, </a:t>
            </a:r>
            <a:r>
              <a:rPr lang="en-US" sz="1800" dirty="0" err="1"/>
              <a:t>simdjson</a:t>
            </a:r>
            <a:r>
              <a:rPr lang="en-US" sz="1800" dirty="0"/>
              <a:t> is the first fully-validating JSON parser to run at gigabytes per second on commodity processors.</a:t>
            </a:r>
          </a:p>
          <a:p>
            <a:pPr marL="0" indent="0" algn="just">
              <a:buNone/>
            </a:pPr>
            <a:endParaRPr lang="en-US" sz="1800" dirty="0"/>
          </a:p>
        </p:txBody>
      </p:sp>
      <p:sp>
        <p:nvSpPr>
          <p:cNvPr id="4" name="Title 1"/>
          <p:cNvSpPr txBox="1">
            <a:spLocks/>
          </p:cNvSpPr>
          <p:nvPr/>
        </p:nvSpPr>
        <p:spPr>
          <a:xfrm>
            <a:off x="1251678" y="487893"/>
            <a:ext cx="8779828" cy="81888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mtClean="0"/>
              <a:t>Some performance results</a:t>
            </a:r>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176" y="1573211"/>
            <a:ext cx="7947768" cy="4528647"/>
          </a:xfrm>
          <a:prstGeom prst="rect">
            <a:avLst/>
          </a:prstGeom>
        </p:spPr>
      </p:pic>
    </p:spTree>
    <p:extLst>
      <p:ext uri="{BB962C8B-B14F-4D97-AF65-F5344CB8AC3E}">
        <p14:creationId xmlns:p14="http://schemas.microsoft.com/office/powerpoint/2010/main" val="15114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0-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0-ppt_h/2"/>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p:tgtEl>
                                          <p:spTgt spid="3">
                                            <p:txEl>
                                              <p:pRg st="1" end="1"/>
                                            </p:txEl>
                                          </p:spTgt>
                                        </p:tgtEl>
                                        <p:attrNameLst>
                                          <p:attrName>ppt_y</p:attrName>
                                        </p:attrNameLst>
                                      </p:cBhvr>
                                      <p:tavLst>
                                        <p:tav tm="0">
                                          <p:val>
                                            <p:strVal val="ppt_y"/>
                                          </p:val>
                                        </p:tav>
                                        <p:tav tm="100000">
                                          <p:val>
                                            <p:strVal val="0-ppt_h/2"/>
                                          </p:val>
                                        </p:tav>
                                      </p:tavLst>
                                    </p:anim>
                                    <p:set>
                                      <p:cBhvr>
                                        <p:cTn id="16" dur="1" fill="hold">
                                          <p:stCondLst>
                                            <p:cond delay="499"/>
                                          </p:stCondLst>
                                        </p:cTn>
                                        <p:tgtEl>
                                          <p:spTgt spid="3">
                                            <p:txEl>
                                              <p:pRg st="1" end="1"/>
                                            </p:txEl>
                                          </p:spTgt>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2" end="2"/>
                                            </p:txEl>
                                          </p:spTgt>
                                        </p:tgtEl>
                                        <p:attrNameLst>
                                          <p:attrName>ppt_y</p:attrName>
                                        </p:attrNameLst>
                                      </p:cBhvr>
                                      <p:tavLst>
                                        <p:tav tm="0">
                                          <p:val>
                                            <p:strVal val="ppt_y"/>
                                          </p:val>
                                        </p:tav>
                                        <p:tav tm="100000">
                                          <p:val>
                                            <p:strVal val="0-ppt_h/2"/>
                                          </p:val>
                                        </p:tav>
                                      </p:tavLst>
                                    </p:anim>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4" end="4"/>
                                            </p:txEl>
                                          </p:spTgt>
                                        </p:tgtEl>
                                        <p:attrNameLst>
                                          <p:attrName>ppt_y</p:attrName>
                                        </p:attrNameLst>
                                      </p:cBhvr>
                                      <p:tavLst>
                                        <p:tav tm="0">
                                          <p:val>
                                            <p:strVal val="ppt_y"/>
                                          </p:val>
                                        </p:tav>
                                        <p:tav tm="100000">
                                          <p:val>
                                            <p:strVal val="0-ppt_h/2"/>
                                          </p:val>
                                        </p:tav>
                                      </p:tavLst>
                                    </p:anim>
                                    <p:set>
                                      <p:cBhvr>
                                        <p:cTn id="24" dur="1" fill="hold">
                                          <p:stCondLst>
                                            <p:cond delay="499"/>
                                          </p:stCondLst>
                                        </p:cTn>
                                        <p:tgtEl>
                                          <p:spTgt spid="3">
                                            <p:txEl>
                                              <p:pRg st="4" end="4"/>
                                            </p:txEl>
                                          </p:spTgt>
                                        </p:tgtEl>
                                        <p:attrNameLst>
                                          <p:attrName>style.visibility</p:attrName>
                                        </p:attrNameLst>
                                      </p:cBhvr>
                                      <p:to>
                                        <p:strVal val="hidden"/>
                                      </p:to>
                                    </p:set>
                                  </p:childTnLst>
                                </p:cTn>
                              </p:par>
                              <p:par>
                                <p:cTn id="25" presetID="2" presetClass="exit" presetSubtype="1" fill="hold" grpId="0" nodeType="withEffect">
                                  <p:stCondLst>
                                    <p:cond delay="0"/>
                                  </p:stCondLst>
                                  <p:childTnLst>
                                    <p:anim calcmode="lin" valueType="num">
                                      <p:cBhvr additive="base">
                                        <p:cTn id="26"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p:tgtEl>
                                          <p:spTgt spid="3">
                                            <p:txEl>
                                              <p:pRg st="5" end="5"/>
                                            </p:txEl>
                                          </p:spTgt>
                                        </p:tgtEl>
                                        <p:attrNameLst>
                                          <p:attrName>ppt_y</p:attrName>
                                        </p:attrNameLst>
                                      </p:cBhvr>
                                      <p:tavLst>
                                        <p:tav tm="0">
                                          <p:val>
                                            <p:strVal val="ppt_y"/>
                                          </p:val>
                                        </p:tav>
                                        <p:tav tm="100000">
                                          <p:val>
                                            <p:strVal val="0-ppt_h/2"/>
                                          </p:val>
                                        </p:tav>
                                      </p:tavLst>
                                    </p:anim>
                                    <p:set>
                                      <p:cBhvr>
                                        <p:cTn id="28" dur="1" fill="hold">
                                          <p:stCondLst>
                                            <p:cond delay="499"/>
                                          </p:stCondLst>
                                        </p:cTn>
                                        <p:tgtEl>
                                          <p:spTgt spid="3">
                                            <p:txEl>
                                              <p:pRg st="5" end="5"/>
                                            </p:txEl>
                                          </p:spTgt>
                                        </p:tgtEl>
                                        <p:attrNameLst>
                                          <p:attrName>style.visibility</p:attrName>
                                        </p:attrNameLst>
                                      </p:cBhvr>
                                      <p:to>
                                        <p:strVal val="hidden"/>
                                      </p:to>
                                    </p:set>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smtClean="0"/>
              <a:t>On </a:t>
            </a:r>
            <a:r>
              <a:rPr lang="en-US" sz="3800" dirty="0"/>
              <a:t>a </a:t>
            </a:r>
            <a:r>
              <a:rPr lang="en-US" sz="3800" dirty="0" err="1"/>
              <a:t>Skylake</a:t>
            </a:r>
            <a:r>
              <a:rPr lang="en-US" sz="3800" dirty="0"/>
              <a:t> processor, the parsing speeds (in GB/s) of various processors on the </a:t>
            </a:r>
            <a:r>
              <a:rPr lang="en-US" sz="3800" dirty="0" err="1"/>
              <a:t>twitter.json</a:t>
            </a:r>
            <a:r>
              <a:rPr lang="en-US" sz="3800" dirty="0"/>
              <a:t> file are as follows.</a:t>
            </a:r>
          </a:p>
        </p:txBody>
      </p:sp>
      <p:graphicFrame>
        <p:nvGraphicFramePr>
          <p:cNvPr id="4" name="Table 3"/>
          <p:cNvGraphicFramePr>
            <a:graphicFrameLocks noGrp="1"/>
          </p:cNvGraphicFramePr>
          <p:nvPr>
            <p:extLst>
              <p:ext uri="{D42A27DB-BD31-4B8C-83A1-F6EECF244321}">
                <p14:modId xmlns:p14="http://schemas.microsoft.com/office/powerpoint/2010/main" val="247152374"/>
              </p:ext>
            </p:extLst>
          </p:nvPr>
        </p:nvGraphicFramePr>
        <p:xfrm>
          <a:off x="2975287" y="2077899"/>
          <a:ext cx="6061301" cy="4389120"/>
        </p:xfrm>
        <a:graphic>
          <a:graphicData uri="http://schemas.openxmlformats.org/drawingml/2006/table">
            <a:tbl>
              <a:tblPr firstRow="1" bandRow="1">
                <a:tableStyleId>{5C22544A-7EE6-4342-B048-85BDC9FD1C3A}</a:tableStyleId>
              </a:tblPr>
              <a:tblGrid>
                <a:gridCol w="5111659">
                  <a:extLst>
                    <a:ext uri="{9D8B030D-6E8A-4147-A177-3AD203B41FA5}">
                      <a16:colId xmlns:a16="http://schemas.microsoft.com/office/drawing/2014/main" val="4004035191"/>
                    </a:ext>
                  </a:extLst>
                </a:gridCol>
                <a:gridCol w="949642">
                  <a:extLst>
                    <a:ext uri="{9D8B030D-6E8A-4147-A177-3AD203B41FA5}">
                      <a16:colId xmlns:a16="http://schemas.microsoft.com/office/drawing/2014/main" val="2838574746"/>
                    </a:ext>
                  </a:extLst>
                </a:gridCol>
              </a:tblGrid>
              <a:tr h="343195">
                <a:tc>
                  <a:txBody>
                    <a:bodyPr/>
                    <a:lstStyle/>
                    <a:p>
                      <a:pPr algn="ctr"/>
                      <a:r>
                        <a:rPr lang="en-US" dirty="0" smtClean="0"/>
                        <a:t>Parser</a:t>
                      </a:r>
                      <a:endParaRPr lang="en-US" dirty="0"/>
                    </a:p>
                  </a:txBody>
                  <a:tcPr/>
                </a:tc>
                <a:tc>
                  <a:txBody>
                    <a:bodyPr/>
                    <a:lstStyle/>
                    <a:p>
                      <a:pPr algn="ctr"/>
                      <a:r>
                        <a:rPr lang="en-US" dirty="0" smtClean="0"/>
                        <a:t>GB/s</a:t>
                      </a:r>
                      <a:endParaRPr lang="en-US" dirty="0"/>
                    </a:p>
                  </a:txBody>
                  <a:tcPr/>
                </a:tc>
                <a:extLst>
                  <a:ext uri="{0D108BD9-81ED-4DB2-BD59-A6C34878D82A}">
                    <a16:rowId xmlns:a16="http://schemas.microsoft.com/office/drawing/2014/main" val="3365739927"/>
                  </a:ext>
                </a:extLst>
              </a:tr>
              <a:tr h="343195">
                <a:tc>
                  <a:txBody>
                    <a:bodyPr/>
                    <a:lstStyle/>
                    <a:p>
                      <a:r>
                        <a:rPr lang="en-US" dirty="0" err="1" smtClean="0"/>
                        <a:t>Simdjson</a:t>
                      </a:r>
                      <a:endParaRPr lang="en-US" dirty="0"/>
                    </a:p>
                  </a:txBody>
                  <a:tcPr/>
                </a:tc>
                <a:tc>
                  <a:txBody>
                    <a:bodyPr/>
                    <a:lstStyle/>
                    <a:p>
                      <a:pPr algn="ctr"/>
                      <a:r>
                        <a:rPr lang="en-US" dirty="0" smtClean="0"/>
                        <a:t>2.2</a:t>
                      </a:r>
                      <a:endParaRPr lang="en-US" dirty="0"/>
                    </a:p>
                  </a:txBody>
                  <a:tcPr/>
                </a:tc>
                <a:extLst>
                  <a:ext uri="{0D108BD9-81ED-4DB2-BD59-A6C34878D82A}">
                    <a16:rowId xmlns:a16="http://schemas.microsoft.com/office/drawing/2014/main" val="2526706675"/>
                  </a:ext>
                </a:extLst>
              </a:tr>
              <a:tr h="343195">
                <a:tc>
                  <a:txBody>
                    <a:bodyPr/>
                    <a:lstStyle/>
                    <a:p>
                      <a:r>
                        <a:rPr lang="en-US" dirty="0" err="1" smtClean="0"/>
                        <a:t>RapidJSON</a:t>
                      </a:r>
                      <a:r>
                        <a:rPr lang="en-US" dirty="0" smtClean="0"/>
                        <a:t> encoding-validation </a:t>
                      </a:r>
                      <a:endParaRPr lang="en-US" dirty="0"/>
                    </a:p>
                  </a:txBody>
                  <a:tcPr/>
                </a:tc>
                <a:tc>
                  <a:txBody>
                    <a:bodyPr/>
                    <a:lstStyle/>
                    <a:p>
                      <a:pPr algn="ctr"/>
                      <a:r>
                        <a:rPr lang="en-US" dirty="0" smtClean="0"/>
                        <a:t>0.51</a:t>
                      </a:r>
                      <a:endParaRPr lang="en-US" dirty="0"/>
                    </a:p>
                  </a:txBody>
                  <a:tcPr/>
                </a:tc>
                <a:extLst>
                  <a:ext uri="{0D108BD9-81ED-4DB2-BD59-A6C34878D82A}">
                    <a16:rowId xmlns:a16="http://schemas.microsoft.com/office/drawing/2014/main" val="777097774"/>
                  </a:ext>
                </a:extLst>
              </a:tr>
              <a:tr h="343195">
                <a:tc>
                  <a:txBody>
                    <a:bodyPr/>
                    <a:lstStyle/>
                    <a:p>
                      <a:r>
                        <a:rPr lang="en-US" dirty="0" err="1" smtClean="0"/>
                        <a:t>RapidJSON</a:t>
                      </a:r>
                      <a:r>
                        <a:rPr lang="en-US" dirty="0" smtClean="0"/>
                        <a:t> encoding-validation, </a:t>
                      </a:r>
                      <a:r>
                        <a:rPr lang="en-US" dirty="0" err="1" smtClean="0"/>
                        <a:t>insitu</a:t>
                      </a:r>
                      <a:endParaRPr lang="en-US" dirty="0"/>
                    </a:p>
                  </a:txBody>
                  <a:tcPr/>
                </a:tc>
                <a:tc>
                  <a:txBody>
                    <a:bodyPr/>
                    <a:lstStyle/>
                    <a:p>
                      <a:pPr algn="ctr"/>
                      <a:r>
                        <a:rPr lang="en-US" dirty="0" smtClean="0"/>
                        <a:t>0.71</a:t>
                      </a:r>
                      <a:endParaRPr lang="en-US" dirty="0"/>
                    </a:p>
                  </a:txBody>
                  <a:tcPr/>
                </a:tc>
                <a:extLst>
                  <a:ext uri="{0D108BD9-81ED-4DB2-BD59-A6C34878D82A}">
                    <a16:rowId xmlns:a16="http://schemas.microsoft.com/office/drawing/2014/main" val="1331470673"/>
                  </a:ext>
                </a:extLst>
              </a:tr>
              <a:tr h="343195">
                <a:tc>
                  <a:txBody>
                    <a:bodyPr/>
                    <a:lstStyle/>
                    <a:p>
                      <a:r>
                        <a:rPr lang="en-US" dirty="0" smtClean="0"/>
                        <a:t>Sajson (</a:t>
                      </a:r>
                      <a:r>
                        <a:rPr lang="en-US" dirty="0" err="1" smtClean="0"/>
                        <a:t>insitu</a:t>
                      </a:r>
                      <a:r>
                        <a:rPr lang="en-US" dirty="0" smtClean="0"/>
                        <a:t>, dynamic)</a:t>
                      </a:r>
                      <a:endParaRPr lang="en-US" dirty="0"/>
                    </a:p>
                  </a:txBody>
                  <a:tcPr/>
                </a:tc>
                <a:tc>
                  <a:txBody>
                    <a:bodyPr/>
                    <a:lstStyle/>
                    <a:p>
                      <a:pPr algn="ctr"/>
                      <a:r>
                        <a:rPr lang="en-US" dirty="0" smtClean="0"/>
                        <a:t>0.70</a:t>
                      </a:r>
                      <a:endParaRPr lang="en-US" dirty="0"/>
                    </a:p>
                  </a:txBody>
                  <a:tcPr/>
                </a:tc>
                <a:extLst>
                  <a:ext uri="{0D108BD9-81ED-4DB2-BD59-A6C34878D82A}">
                    <a16:rowId xmlns:a16="http://schemas.microsoft.com/office/drawing/2014/main" val="3957003541"/>
                  </a:ext>
                </a:extLst>
              </a:tr>
              <a:tr h="343195">
                <a:tc>
                  <a:txBody>
                    <a:bodyPr/>
                    <a:lstStyle/>
                    <a:p>
                      <a:r>
                        <a:rPr lang="en-US" dirty="0" smtClean="0"/>
                        <a:t>Sajson (</a:t>
                      </a:r>
                      <a:r>
                        <a:rPr lang="en-US" dirty="0" err="1" smtClean="0"/>
                        <a:t>insitu</a:t>
                      </a:r>
                      <a:r>
                        <a:rPr lang="en-US" dirty="0" smtClean="0"/>
                        <a:t>, static) </a:t>
                      </a:r>
                      <a:endParaRPr lang="en-US" dirty="0"/>
                    </a:p>
                  </a:txBody>
                  <a:tcPr/>
                </a:tc>
                <a:tc>
                  <a:txBody>
                    <a:bodyPr/>
                    <a:lstStyle/>
                    <a:p>
                      <a:pPr algn="ctr"/>
                      <a:r>
                        <a:rPr lang="en-US" dirty="0" smtClean="0"/>
                        <a:t>0.97</a:t>
                      </a:r>
                      <a:endParaRPr lang="en-US" dirty="0"/>
                    </a:p>
                  </a:txBody>
                  <a:tcPr/>
                </a:tc>
                <a:extLst>
                  <a:ext uri="{0D108BD9-81ED-4DB2-BD59-A6C34878D82A}">
                    <a16:rowId xmlns:a16="http://schemas.microsoft.com/office/drawing/2014/main" val="191242999"/>
                  </a:ext>
                </a:extLst>
              </a:tr>
              <a:tr h="343195">
                <a:tc>
                  <a:txBody>
                    <a:bodyPr/>
                    <a:lstStyle/>
                    <a:p>
                      <a:r>
                        <a:rPr lang="en-US" dirty="0" smtClean="0"/>
                        <a:t>Dropbox</a:t>
                      </a:r>
                    </a:p>
                  </a:txBody>
                  <a:tcPr/>
                </a:tc>
                <a:tc>
                  <a:txBody>
                    <a:bodyPr/>
                    <a:lstStyle/>
                    <a:p>
                      <a:pPr algn="ctr"/>
                      <a:r>
                        <a:rPr lang="en-US" dirty="0" smtClean="0"/>
                        <a:t>0.14</a:t>
                      </a:r>
                      <a:endParaRPr lang="en-US" dirty="0"/>
                    </a:p>
                  </a:txBody>
                  <a:tcPr/>
                </a:tc>
                <a:extLst>
                  <a:ext uri="{0D108BD9-81ED-4DB2-BD59-A6C34878D82A}">
                    <a16:rowId xmlns:a16="http://schemas.microsoft.com/office/drawing/2014/main" val="3880678279"/>
                  </a:ext>
                </a:extLst>
              </a:tr>
              <a:tr h="343195">
                <a:tc>
                  <a:txBody>
                    <a:bodyPr/>
                    <a:lstStyle/>
                    <a:p>
                      <a:r>
                        <a:rPr lang="en-US" dirty="0" err="1" smtClean="0"/>
                        <a:t>Fastjson</a:t>
                      </a:r>
                      <a:endParaRPr lang="en-US" dirty="0" smtClean="0"/>
                    </a:p>
                  </a:txBody>
                  <a:tcPr/>
                </a:tc>
                <a:tc>
                  <a:txBody>
                    <a:bodyPr/>
                    <a:lstStyle/>
                    <a:p>
                      <a:pPr algn="ctr"/>
                      <a:r>
                        <a:rPr lang="en-US" dirty="0" smtClean="0"/>
                        <a:t>0.26</a:t>
                      </a:r>
                      <a:endParaRPr lang="en-US" dirty="0"/>
                    </a:p>
                  </a:txBody>
                  <a:tcPr/>
                </a:tc>
                <a:extLst>
                  <a:ext uri="{0D108BD9-81ED-4DB2-BD59-A6C34878D82A}">
                    <a16:rowId xmlns:a16="http://schemas.microsoft.com/office/drawing/2014/main" val="1455623069"/>
                  </a:ext>
                </a:extLst>
              </a:tr>
              <a:tr h="343195">
                <a:tc>
                  <a:txBody>
                    <a:bodyPr/>
                    <a:lstStyle/>
                    <a:p>
                      <a:r>
                        <a:rPr lang="en-US" dirty="0" err="1" smtClean="0"/>
                        <a:t>Gason</a:t>
                      </a:r>
                      <a:endParaRPr lang="en-US" dirty="0" smtClean="0"/>
                    </a:p>
                  </a:txBody>
                  <a:tcPr/>
                </a:tc>
                <a:tc>
                  <a:txBody>
                    <a:bodyPr/>
                    <a:lstStyle/>
                    <a:p>
                      <a:pPr algn="ctr"/>
                      <a:r>
                        <a:rPr lang="en-US" dirty="0" smtClean="0"/>
                        <a:t>0.85</a:t>
                      </a:r>
                      <a:endParaRPr lang="en-US" dirty="0"/>
                    </a:p>
                  </a:txBody>
                  <a:tcPr/>
                </a:tc>
                <a:extLst>
                  <a:ext uri="{0D108BD9-81ED-4DB2-BD59-A6C34878D82A}">
                    <a16:rowId xmlns:a16="http://schemas.microsoft.com/office/drawing/2014/main" val="1617678790"/>
                  </a:ext>
                </a:extLst>
              </a:tr>
              <a:tr h="343195">
                <a:tc>
                  <a:txBody>
                    <a:bodyPr/>
                    <a:lstStyle/>
                    <a:p>
                      <a:r>
                        <a:rPr lang="en-US" dirty="0" err="1" smtClean="0"/>
                        <a:t>Ultrajson</a:t>
                      </a:r>
                      <a:endParaRPr lang="en-US" dirty="0" smtClean="0"/>
                    </a:p>
                  </a:txBody>
                  <a:tcPr/>
                </a:tc>
                <a:tc>
                  <a:txBody>
                    <a:bodyPr/>
                    <a:lstStyle/>
                    <a:p>
                      <a:pPr algn="ctr"/>
                      <a:r>
                        <a:rPr lang="en-US" dirty="0" smtClean="0"/>
                        <a:t>0.42</a:t>
                      </a:r>
                      <a:endParaRPr lang="en-US" dirty="0"/>
                    </a:p>
                  </a:txBody>
                  <a:tcPr/>
                </a:tc>
                <a:extLst>
                  <a:ext uri="{0D108BD9-81ED-4DB2-BD59-A6C34878D82A}">
                    <a16:rowId xmlns:a16="http://schemas.microsoft.com/office/drawing/2014/main" val="3853233124"/>
                  </a:ext>
                </a:extLst>
              </a:tr>
              <a:tr h="343195">
                <a:tc>
                  <a:txBody>
                    <a:bodyPr/>
                    <a:lstStyle/>
                    <a:p>
                      <a:r>
                        <a:rPr lang="en-US" dirty="0" err="1" smtClean="0"/>
                        <a:t>Jsmn</a:t>
                      </a:r>
                      <a:endParaRPr lang="en-US" dirty="0" smtClean="0"/>
                    </a:p>
                  </a:txBody>
                  <a:tcPr/>
                </a:tc>
                <a:tc>
                  <a:txBody>
                    <a:bodyPr/>
                    <a:lstStyle/>
                    <a:p>
                      <a:pPr algn="ctr"/>
                      <a:r>
                        <a:rPr lang="en-US" dirty="0" smtClean="0"/>
                        <a:t>0.28</a:t>
                      </a:r>
                      <a:endParaRPr lang="en-US" dirty="0"/>
                    </a:p>
                  </a:txBody>
                  <a:tcPr/>
                </a:tc>
                <a:extLst>
                  <a:ext uri="{0D108BD9-81ED-4DB2-BD59-A6C34878D82A}">
                    <a16:rowId xmlns:a16="http://schemas.microsoft.com/office/drawing/2014/main" val="3507256739"/>
                  </a:ext>
                </a:extLst>
              </a:tr>
              <a:tr h="343195">
                <a:tc>
                  <a:txBody>
                    <a:bodyPr/>
                    <a:lstStyle/>
                    <a:p>
                      <a:r>
                        <a:rPr lang="en-US" dirty="0" err="1" smtClean="0"/>
                        <a:t>Cjson</a:t>
                      </a:r>
                      <a:endParaRPr lang="en-US" dirty="0" smtClean="0"/>
                    </a:p>
                  </a:txBody>
                  <a:tcPr/>
                </a:tc>
                <a:tc>
                  <a:txBody>
                    <a:bodyPr/>
                    <a:lstStyle/>
                    <a:p>
                      <a:pPr algn="ctr"/>
                      <a:r>
                        <a:rPr lang="en-US" dirty="0" smtClean="0"/>
                        <a:t>0.34</a:t>
                      </a:r>
                      <a:endParaRPr lang="en-US" dirty="0"/>
                    </a:p>
                  </a:txBody>
                  <a:tcPr/>
                </a:tc>
                <a:extLst>
                  <a:ext uri="{0D108BD9-81ED-4DB2-BD59-A6C34878D82A}">
                    <a16:rowId xmlns:a16="http://schemas.microsoft.com/office/drawing/2014/main" val="669761419"/>
                  </a:ext>
                </a:extLst>
              </a:tr>
            </a:tbl>
          </a:graphicData>
        </a:graphic>
      </p:graphicFrame>
    </p:spTree>
    <p:extLst>
      <p:ext uri="{BB962C8B-B14F-4D97-AF65-F5344CB8AC3E}">
        <p14:creationId xmlns:p14="http://schemas.microsoft.com/office/powerpoint/2010/main" val="41893211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r>
              <a:rPr lang="en-US" sz="2000" dirty="0"/>
              <a:t>We support platforms like Linux or </a:t>
            </a:r>
            <a:r>
              <a:rPr lang="en-US" sz="2000" dirty="0" err="1"/>
              <a:t>macOS</a:t>
            </a:r>
            <a:r>
              <a:rPr lang="en-US" sz="2000" dirty="0"/>
              <a:t>, as well as Windows through Visual Studio 2017 or later.</a:t>
            </a:r>
          </a:p>
          <a:p>
            <a:r>
              <a:rPr lang="en-US" sz="2000" dirty="0"/>
              <a:t>- A processor with AVX2 (i.e., Intel processors starting with the </a:t>
            </a:r>
            <a:r>
              <a:rPr lang="en-US" sz="2000" dirty="0" err="1"/>
              <a:t>Haswell</a:t>
            </a:r>
            <a:r>
              <a:rPr lang="en-US" sz="2000" dirty="0"/>
              <a:t> microarchitecture released 2013, and processors from AMD starting with the Ryzen)</a:t>
            </a:r>
          </a:p>
          <a:p>
            <a:r>
              <a:rPr lang="en-US" sz="2000" dirty="0"/>
              <a:t>- A recent C++ compiler (e.g., GNU GCC or LLVM CLANG or Visual Studio 2017), we assume C++17. GNU GCC 7 or better or LLVM's clang 6 or better.</a:t>
            </a:r>
          </a:p>
          <a:p>
            <a:r>
              <a:rPr lang="en-US" sz="2000" dirty="0"/>
              <a:t>- Some benchmark scripts assume bash and other common utilities, but they are  optional.</a:t>
            </a:r>
          </a:p>
        </p:txBody>
      </p:sp>
    </p:spTree>
    <p:extLst>
      <p:ext uri="{BB962C8B-B14F-4D97-AF65-F5344CB8AC3E}">
        <p14:creationId xmlns:p14="http://schemas.microsoft.com/office/powerpoint/2010/main" val="271921035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004" y="668386"/>
            <a:ext cx="3671871" cy="1080938"/>
          </a:xfrm>
        </p:spPr>
        <p:txBody>
          <a:bodyPr>
            <a:normAutofit fontScale="90000"/>
          </a:bodyPr>
          <a:lstStyle/>
          <a:p>
            <a:r>
              <a:rPr lang="en-US" dirty="0" smtClean="0"/>
              <a:t>Code Examples</a:t>
            </a:r>
            <a:endParaRPr lang="en-US" dirty="0"/>
          </a:p>
        </p:txBody>
      </p:sp>
      <p:sp>
        <p:nvSpPr>
          <p:cNvPr id="3" name="Content Placeholder 2"/>
          <p:cNvSpPr>
            <a:spLocks noGrp="1"/>
          </p:cNvSpPr>
          <p:nvPr>
            <p:ph idx="1"/>
          </p:nvPr>
        </p:nvSpPr>
        <p:spPr>
          <a:xfrm>
            <a:off x="1585758" y="2211366"/>
            <a:ext cx="4137864" cy="3149527"/>
          </a:xfrm>
        </p:spPr>
        <p:txBody>
          <a:bodyPr>
            <a:normAutofit/>
          </a:bodyPr>
          <a:lstStyle/>
          <a:p>
            <a:pPr marL="0" indent="0">
              <a:buNone/>
            </a:pPr>
            <a:r>
              <a:rPr lang="en-US" sz="1400" dirty="0"/>
              <a:t>#include "</a:t>
            </a:r>
            <a:r>
              <a:rPr lang="en-US" sz="1400" dirty="0" err="1"/>
              <a:t>simdjson</a:t>
            </a:r>
            <a:r>
              <a:rPr lang="en-US" sz="1400" dirty="0"/>
              <a:t>/</a:t>
            </a:r>
            <a:r>
              <a:rPr lang="en-US" sz="1400" dirty="0" err="1"/>
              <a:t>jsonparser.h</a:t>
            </a:r>
            <a:r>
              <a:rPr lang="en-US" sz="1400" dirty="0"/>
              <a:t>"</a:t>
            </a:r>
          </a:p>
          <a:p>
            <a:pPr marL="0" indent="0">
              <a:buNone/>
            </a:pPr>
            <a:r>
              <a:rPr lang="en-US" sz="1400" dirty="0" err="1" smtClean="0"/>
              <a:t>const</a:t>
            </a:r>
            <a:r>
              <a:rPr lang="en-US" sz="1400" dirty="0" smtClean="0"/>
              <a:t> </a:t>
            </a:r>
            <a:r>
              <a:rPr lang="en-US" sz="1400" dirty="0"/>
              <a:t>char * filename = ... </a:t>
            </a:r>
            <a:r>
              <a:rPr lang="en-US" sz="1400" dirty="0" smtClean="0"/>
              <a:t>//</a:t>
            </a:r>
            <a:endParaRPr lang="en-US" sz="1400" dirty="0"/>
          </a:p>
          <a:p>
            <a:pPr marL="0" indent="0">
              <a:buNone/>
            </a:pPr>
            <a:r>
              <a:rPr lang="en-US" sz="1400" dirty="0" err="1"/>
              <a:t>std</a:t>
            </a:r>
            <a:r>
              <a:rPr lang="en-US" sz="1400" dirty="0"/>
              <a:t>::</a:t>
            </a:r>
            <a:r>
              <a:rPr lang="en-US" sz="1400" dirty="0" err="1"/>
              <a:t>string_view</a:t>
            </a:r>
            <a:r>
              <a:rPr lang="en-US" sz="1400" dirty="0"/>
              <a:t> p </a:t>
            </a:r>
            <a:r>
              <a:rPr lang="en-US" sz="1400" dirty="0" smtClean="0"/>
              <a:t>= </a:t>
            </a:r>
            <a:r>
              <a:rPr lang="en-US" sz="1400" dirty="0" err="1" smtClean="0"/>
              <a:t>get_corpus</a:t>
            </a:r>
            <a:r>
              <a:rPr lang="en-US" sz="1400" dirty="0" smtClean="0"/>
              <a:t>(filename</a:t>
            </a:r>
            <a:r>
              <a:rPr lang="en-US" sz="1400" dirty="0"/>
              <a:t>);</a:t>
            </a:r>
          </a:p>
          <a:p>
            <a:pPr marL="0" indent="0">
              <a:buNone/>
            </a:pPr>
            <a:r>
              <a:rPr lang="en-US" sz="1400" dirty="0" err="1"/>
              <a:t>ParsedJson</a:t>
            </a:r>
            <a:r>
              <a:rPr lang="en-US" sz="1400" dirty="0"/>
              <a:t> </a:t>
            </a:r>
            <a:r>
              <a:rPr lang="en-US" sz="1400" dirty="0" err="1"/>
              <a:t>pj</a:t>
            </a:r>
            <a:r>
              <a:rPr lang="en-US" sz="1400" dirty="0"/>
              <a:t>;</a:t>
            </a:r>
          </a:p>
          <a:p>
            <a:pPr marL="0" indent="0">
              <a:buNone/>
            </a:pPr>
            <a:r>
              <a:rPr lang="en-US" sz="1400" dirty="0" err="1"/>
              <a:t>pj.allocateCapacity</a:t>
            </a:r>
            <a:r>
              <a:rPr lang="en-US" sz="1400" dirty="0"/>
              <a:t>(</a:t>
            </a:r>
            <a:r>
              <a:rPr lang="en-US" sz="1400" dirty="0" err="1"/>
              <a:t>p.size</a:t>
            </a:r>
            <a:r>
              <a:rPr lang="en-US" sz="1400" dirty="0"/>
              <a:t>()); </a:t>
            </a:r>
          </a:p>
          <a:p>
            <a:pPr marL="0" indent="0">
              <a:buNone/>
            </a:pPr>
            <a:r>
              <a:rPr lang="en-US" sz="1400" dirty="0" smtClean="0"/>
              <a:t>bool </a:t>
            </a:r>
            <a:r>
              <a:rPr lang="en-US" sz="1400" dirty="0" err="1"/>
              <a:t>is_ok</a:t>
            </a:r>
            <a:r>
              <a:rPr lang="en-US" sz="1400" dirty="0"/>
              <a:t> = </a:t>
            </a:r>
            <a:r>
              <a:rPr lang="en-US" sz="1400" dirty="0" err="1"/>
              <a:t>json_parse</a:t>
            </a:r>
            <a:r>
              <a:rPr lang="en-US" sz="1400" dirty="0"/>
              <a:t>(p, </a:t>
            </a:r>
            <a:r>
              <a:rPr lang="en-US" sz="1400" dirty="0" err="1"/>
              <a:t>pj</a:t>
            </a:r>
            <a:r>
              <a:rPr lang="en-US" sz="1400" dirty="0"/>
              <a:t>); </a:t>
            </a:r>
          </a:p>
          <a:p>
            <a:pPr marL="0" indent="0">
              <a:buNone/>
            </a:pPr>
            <a:r>
              <a:rPr lang="en-US" sz="1400" dirty="0" smtClean="0"/>
              <a:t>free</a:t>
            </a:r>
            <a:r>
              <a:rPr lang="en-US" sz="1400" dirty="0"/>
              <a:t>((void*)</a:t>
            </a:r>
            <a:r>
              <a:rPr lang="en-US" sz="1400" dirty="0" err="1"/>
              <a:t>p.data</a:t>
            </a:r>
            <a:r>
              <a:rPr lang="en-US" sz="1400" dirty="0" smtClean="0"/>
              <a:t>());</a:t>
            </a:r>
            <a:endParaRPr lang="en-US" sz="1400" dirty="0"/>
          </a:p>
        </p:txBody>
      </p:sp>
      <p:sp>
        <p:nvSpPr>
          <p:cNvPr id="4" name="Content Placeholder 2"/>
          <p:cNvSpPr txBox="1">
            <a:spLocks/>
          </p:cNvSpPr>
          <p:nvPr/>
        </p:nvSpPr>
        <p:spPr>
          <a:xfrm>
            <a:off x="5094059" y="3356780"/>
            <a:ext cx="4137864" cy="2806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smtClean="0"/>
              <a:t>#</a:t>
            </a:r>
            <a:r>
              <a:rPr lang="en-US" sz="1400" dirty="0"/>
              <a:t>include "</a:t>
            </a:r>
            <a:r>
              <a:rPr lang="en-US" sz="1400" dirty="0" err="1"/>
              <a:t>simdjson</a:t>
            </a:r>
            <a:r>
              <a:rPr lang="en-US" sz="1400" dirty="0"/>
              <a:t>/</a:t>
            </a:r>
            <a:r>
              <a:rPr lang="en-US" sz="1400" dirty="0" err="1"/>
              <a:t>jsonparser.h</a:t>
            </a:r>
            <a:r>
              <a:rPr lang="en-US" sz="1400" dirty="0" smtClean="0"/>
              <a:t>"</a:t>
            </a:r>
            <a:endParaRPr lang="en-US" sz="1400" dirty="0"/>
          </a:p>
          <a:p>
            <a:pPr marL="0" indent="0">
              <a:buNone/>
            </a:pPr>
            <a:r>
              <a:rPr lang="en-US" sz="1400" dirty="0" err="1"/>
              <a:t>const</a:t>
            </a:r>
            <a:r>
              <a:rPr lang="en-US" sz="1400" dirty="0"/>
              <a:t> char * filename = ... //</a:t>
            </a:r>
          </a:p>
          <a:p>
            <a:pPr marL="0" indent="0">
              <a:buNone/>
            </a:pPr>
            <a:r>
              <a:rPr lang="en-US" sz="1400" dirty="0" err="1"/>
              <a:t>std</a:t>
            </a:r>
            <a:r>
              <a:rPr lang="en-US" sz="1400" dirty="0"/>
              <a:t>::</a:t>
            </a:r>
            <a:r>
              <a:rPr lang="en-US" sz="1400" dirty="0" err="1"/>
              <a:t>string_view</a:t>
            </a:r>
            <a:r>
              <a:rPr lang="en-US" sz="1400" dirty="0"/>
              <a:t> p = </a:t>
            </a:r>
            <a:r>
              <a:rPr lang="en-US" sz="1400" dirty="0" err="1"/>
              <a:t>get_corpus</a:t>
            </a:r>
            <a:r>
              <a:rPr lang="en-US" sz="1400" dirty="0"/>
              <a:t>(filename);</a:t>
            </a:r>
          </a:p>
          <a:p>
            <a:pPr marL="0" indent="0">
              <a:buNone/>
            </a:pPr>
            <a:r>
              <a:rPr lang="en-US" sz="1400" dirty="0" err="1"/>
              <a:t>ParsedJson</a:t>
            </a:r>
            <a:r>
              <a:rPr lang="en-US" sz="1400" dirty="0"/>
              <a:t> </a:t>
            </a:r>
            <a:r>
              <a:rPr lang="en-US" sz="1400" dirty="0" err="1"/>
              <a:t>pj</a:t>
            </a:r>
            <a:r>
              <a:rPr lang="en-US" sz="1400" dirty="0"/>
              <a:t> = </a:t>
            </a:r>
            <a:r>
              <a:rPr lang="en-US" sz="1400" dirty="0" err="1"/>
              <a:t>build_parsed_json</a:t>
            </a:r>
            <a:r>
              <a:rPr lang="en-US" sz="1400" dirty="0"/>
              <a:t>(p); // do the parsing</a:t>
            </a:r>
          </a:p>
          <a:p>
            <a:pPr marL="0" indent="0">
              <a:buNone/>
            </a:pPr>
            <a:r>
              <a:rPr lang="en-US" sz="1400" dirty="0" smtClean="0"/>
              <a:t>if</a:t>
            </a:r>
            <a:r>
              <a:rPr lang="en-US" sz="1400" dirty="0"/>
              <a:t>( ! </a:t>
            </a:r>
            <a:r>
              <a:rPr lang="en-US" sz="1400" dirty="0" err="1"/>
              <a:t>pj.isValid</a:t>
            </a:r>
            <a:r>
              <a:rPr lang="en-US" sz="1400" dirty="0"/>
              <a:t>() ) {</a:t>
            </a:r>
          </a:p>
          <a:p>
            <a:pPr marL="0" indent="0">
              <a:buNone/>
            </a:pPr>
            <a:r>
              <a:rPr lang="en-US" sz="1400" dirty="0"/>
              <a:t>    // something went wrong</a:t>
            </a:r>
          </a:p>
          <a:p>
            <a:pPr marL="0" indent="0">
              <a:buNone/>
            </a:pPr>
            <a:r>
              <a:rPr lang="en-US" sz="1400" dirty="0"/>
              <a:t>}</a:t>
            </a:r>
          </a:p>
        </p:txBody>
      </p:sp>
      <p:sp>
        <p:nvSpPr>
          <p:cNvPr id="6" name="Rectangle 5"/>
          <p:cNvSpPr/>
          <p:nvPr/>
        </p:nvSpPr>
        <p:spPr>
          <a:xfrm>
            <a:off x="5050099" y="2062292"/>
            <a:ext cx="4504592" cy="1200329"/>
          </a:xfrm>
          <a:prstGeom prst="rect">
            <a:avLst/>
          </a:prstGeom>
        </p:spPr>
        <p:txBody>
          <a:bodyPr wrap="square">
            <a:spAutoFit/>
          </a:bodyPr>
          <a:lstStyle/>
          <a:p>
            <a:r>
              <a:rPr lang="en-US" dirty="0"/>
              <a:t>It is also possible to use a simpler API if you do not mind having the </a:t>
            </a:r>
            <a:r>
              <a:rPr lang="en-US" dirty="0" smtClean="0"/>
              <a:t>overhead of </a:t>
            </a:r>
            <a:r>
              <a:rPr lang="en-US" dirty="0"/>
              <a:t>memory allocation with each new </a:t>
            </a:r>
            <a:r>
              <a:rPr lang="en-US" dirty="0" smtClean="0"/>
              <a:t>JSON document</a:t>
            </a:r>
            <a:r>
              <a:rPr lang="en-US" dirty="0"/>
              <a:t>:</a:t>
            </a:r>
          </a:p>
        </p:txBody>
      </p:sp>
    </p:spTree>
    <p:extLst>
      <p:ext uri="{BB962C8B-B14F-4D97-AF65-F5344CB8AC3E}">
        <p14:creationId xmlns:p14="http://schemas.microsoft.com/office/powerpoint/2010/main" val="1161373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60291"/>
            <a:ext cx="10178322" cy="1492132"/>
          </a:xfrm>
        </p:spPr>
        <p:txBody>
          <a:bodyPr>
            <a:normAutofit/>
          </a:bodyPr>
          <a:lstStyle/>
          <a:p>
            <a:r>
              <a:rPr lang="en-US" sz="5400" dirty="0" smtClean="0"/>
              <a:t>Usage </a:t>
            </a:r>
            <a:r>
              <a:rPr lang="en-US" sz="5400" dirty="0" err="1" smtClean="0"/>
              <a:t>CMake</a:t>
            </a:r>
            <a:r>
              <a:rPr lang="en-US" sz="5400" dirty="0" smtClean="0"/>
              <a:t> on Linux or </a:t>
            </a:r>
            <a:r>
              <a:rPr lang="en-US" sz="5400" dirty="0" err="1" smtClean="0"/>
              <a:t>macOS</a:t>
            </a:r>
            <a:endParaRPr lang="en-US" sz="5400" dirty="0"/>
          </a:p>
        </p:txBody>
      </p:sp>
      <p:sp>
        <p:nvSpPr>
          <p:cNvPr id="3" name="Content Placeholder 2"/>
          <p:cNvSpPr>
            <a:spLocks noGrp="1"/>
          </p:cNvSpPr>
          <p:nvPr>
            <p:ph idx="1"/>
          </p:nvPr>
        </p:nvSpPr>
        <p:spPr>
          <a:xfrm>
            <a:off x="1457866" y="1874517"/>
            <a:ext cx="6215922" cy="3593591"/>
          </a:xfrm>
        </p:spPr>
        <p:txBody>
          <a:bodyPr>
            <a:normAutofit/>
          </a:bodyPr>
          <a:lstStyle/>
          <a:p>
            <a:pPr>
              <a:buFont typeface="Wingdings" panose="05000000000000000000" pitchFamily="2" charset="2"/>
              <a:buChar char="Ø"/>
            </a:pPr>
            <a:r>
              <a:rPr lang="en-US" dirty="0"/>
              <a:t>brew install </a:t>
            </a:r>
            <a:r>
              <a:rPr lang="en-US" dirty="0" err="1" smtClean="0"/>
              <a:t>cmake</a:t>
            </a:r>
            <a:endParaRPr lang="en-US" dirty="0" smtClean="0"/>
          </a:p>
          <a:p>
            <a:pPr>
              <a:buFont typeface="Wingdings" panose="05000000000000000000" pitchFamily="2" charset="2"/>
              <a:buChar char="Ø"/>
            </a:pPr>
            <a:r>
              <a:rPr lang="en-US" dirty="0" smtClean="0"/>
              <a:t>brew </a:t>
            </a:r>
            <a:r>
              <a:rPr lang="en-US" dirty="0"/>
              <a:t>install gcc@8</a:t>
            </a:r>
          </a:p>
          <a:p>
            <a:pPr>
              <a:buFont typeface="Wingdings" panose="05000000000000000000" pitchFamily="2" charset="2"/>
              <a:buChar char="Ø"/>
            </a:pPr>
            <a:r>
              <a:rPr lang="en-US" dirty="0" err="1"/>
              <a:t>mkdir</a:t>
            </a:r>
            <a:r>
              <a:rPr lang="en-US" dirty="0"/>
              <a:t> build</a:t>
            </a:r>
          </a:p>
          <a:p>
            <a:pPr>
              <a:buFont typeface="Wingdings" panose="05000000000000000000" pitchFamily="2" charset="2"/>
              <a:buChar char="Ø"/>
            </a:pPr>
            <a:r>
              <a:rPr lang="en-US" dirty="0"/>
              <a:t>cd build</a:t>
            </a:r>
          </a:p>
          <a:p>
            <a:pPr>
              <a:buFont typeface="Wingdings" panose="05000000000000000000" pitchFamily="2" charset="2"/>
              <a:buChar char="Ø"/>
            </a:pPr>
            <a:r>
              <a:rPr lang="en-US" dirty="0"/>
              <a:t>export CXX=g++-8 CC=gcc-8</a:t>
            </a:r>
          </a:p>
          <a:p>
            <a:pPr>
              <a:buFont typeface="Wingdings" panose="05000000000000000000" pitchFamily="2" charset="2"/>
              <a:buChar char="Ø"/>
            </a:pPr>
            <a:r>
              <a:rPr lang="en-US" dirty="0" err="1"/>
              <a:t>cmake</a:t>
            </a:r>
            <a:r>
              <a:rPr lang="en-US" dirty="0"/>
              <a:t> ..</a:t>
            </a:r>
          </a:p>
          <a:p>
            <a:pPr>
              <a:buFont typeface="Wingdings" panose="05000000000000000000" pitchFamily="2" charset="2"/>
              <a:buChar char="Ø"/>
            </a:pPr>
            <a:r>
              <a:rPr lang="en-US" dirty="0"/>
              <a:t>make</a:t>
            </a:r>
          </a:p>
          <a:p>
            <a:pPr>
              <a:buFont typeface="Wingdings" panose="05000000000000000000" pitchFamily="2" charset="2"/>
              <a:buChar char="Ø"/>
            </a:pPr>
            <a:r>
              <a:rPr lang="en-US" dirty="0"/>
              <a:t>make test</a:t>
            </a:r>
          </a:p>
        </p:txBody>
      </p:sp>
    </p:spTree>
    <p:extLst>
      <p:ext uri="{BB962C8B-B14F-4D97-AF65-F5344CB8AC3E}">
        <p14:creationId xmlns:p14="http://schemas.microsoft.com/office/powerpoint/2010/main" val="38182419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8986016" cy="1492132"/>
          </a:xfrm>
        </p:spPr>
        <p:txBody>
          <a:bodyPr/>
          <a:lstStyle/>
          <a:p>
            <a:r>
              <a:rPr lang="en-US" dirty="0" smtClean="0"/>
              <a:t>Usage </a:t>
            </a:r>
            <a:r>
              <a:rPr lang="en-US" dirty="0" err="1" smtClean="0"/>
              <a:t>CMake</a:t>
            </a:r>
            <a:r>
              <a:rPr lang="en-US" dirty="0" smtClean="0"/>
              <a:t> on Windows</a:t>
            </a:r>
            <a:br>
              <a:rPr lang="en-US" dirty="0" smtClean="0"/>
            </a:br>
            <a:r>
              <a:rPr lang="en-US" sz="2400" dirty="0" smtClean="0"/>
              <a:t>(using Visual Studio)</a:t>
            </a:r>
            <a:r>
              <a:rPr lang="en-US" dirty="0" smtClean="0"/>
              <a:t> </a:t>
            </a:r>
            <a:endParaRPr lang="en-US" dirty="0"/>
          </a:p>
        </p:txBody>
      </p:sp>
      <p:sp>
        <p:nvSpPr>
          <p:cNvPr id="3" name="Content Placeholder 2"/>
          <p:cNvSpPr>
            <a:spLocks noGrp="1"/>
          </p:cNvSpPr>
          <p:nvPr>
            <p:ph idx="1"/>
          </p:nvPr>
        </p:nvSpPr>
        <p:spPr>
          <a:xfrm>
            <a:off x="1039906" y="2143458"/>
            <a:ext cx="9836982" cy="4528039"/>
          </a:xfrm>
        </p:spPr>
        <p:txBody>
          <a:bodyPr>
            <a:normAutofit/>
          </a:bodyPr>
          <a:lstStyle/>
          <a:p>
            <a:pPr>
              <a:lnSpc>
                <a:spcPct val="120000"/>
              </a:lnSpc>
            </a:pPr>
            <a:r>
              <a:rPr lang="en-US" sz="1800" dirty="0"/>
              <a:t>Grab the </a:t>
            </a:r>
            <a:r>
              <a:rPr lang="en-US" sz="1800" dirty="0" err="1"/>
              <a:t>simdjson</a:t>
            </a:r>
            <a:r>
              <a:rPr lang="en-US" sz="1800" dirty="0"/>
              <a:t> code from GitHub, e.g., by cloning it using [GitHub Desktop</a:t>
            </a:r>
            <a:r>
              <a:rPr lang="en-US" sz="1800" dirty="0" smtClean="0"/>
              <a:t>].</a:t>
            </a:r>
            <a:endParaRPr lang="en-US" sz="1800" dirty="0"/>
          </a:p>
          <a:p>
            <a:pPr>
              <a:lnSpc>
                <a:spcPct val="120000"/>
              </a:lnSpc>
            </a:pPr>
            <a:r>
              <a:rPr lang="en-US" sz="1800" dirty="0" smtClean="0"/>
              <a:t>Install </a:t>
            </a:r>
            <a:r>
              <a:rPr lang="en-US" sz="1800" dirty="0"/>
              <a:t>[</a:t>
            </a:r>
            <a:r>
              <a:rPr lang="en-US" sz="1800" dirty="0" err="1"/>
              <a:t>CMake</a:t>
            </a:r>
            <a:r>
              <a:rPr lang="en-US" sz="1800" dirty="0" smtClean="0"/>
              <a:t>]. </a:t>
            </a:r>
            <a:r>
              <a:rPr lang="en-US" sz="1800" dirty="0"/>
              <a:t>When you install it, make sure to ask that </a:t>
            </a:r>
            <a:r>
              <a:rPr lang="en-US" sz="1800" dirty="0" smtClean="0"/>
              <a:t>“</a:t>
            </a:r>
            <a:r>
              <a:rPr lang="en-US" sz="1800" b="1" dirty="0" err="1" smtClean="0"/>
              <a:t>cMake</a:t>
            </a:r>
            <a:r>
              <a:rPr lang="en-US" sz="1800" b="1" dirty="0" smtClean="0"/>
              <a:t>”</a:t>
            </a:r>
            <a:r>
              <a:rPr lang="en-US" sz="1800" dirty="0" smtClean="0"/>
              <a:t> be </a:t>
            </a:r>
            <a:r>
              <a:rPr lang="en-US" sz="1800" dirty="0"/>
              <a:t>made available from the command line. Please choose a recent version of </a:t>
            </a:r>
            <a:r>
              <a:rPr lang="en-US" sz="1800" dirty="0" err="1"/>
              <a:t>cmake</a:t>
            </a:r>
            <a:r>
              <a:rPr lang="en-US" sz="1800" dirty="0"/>
              <a:t>.</a:t>
            </a:r>
          </a:p>
          <a:p>
            <a:pPr>
              <a:lnSpc>
                <a:spcPct val="120000"/>
              </a:lnSpc>
            </a:pPr>
            <a:r>
              <a:rPr lang="en-US" sz="1800" dirty="0" smtClean="0"/>
              <a:t>Create </a:t>
            </a:r>
            <a:r>
              <a:rPr lang="en-US" sz="1800" dirty="0"/>
              <a:t>a subdirectory within </a:t>
            </a:r>
            <a:r>
              <a:rPr lang="en-US" sz="1800" dirty="0" err="1"/>
              <a:t>simdjson</a:t>
            </a:r>
            <a:r>
              <a:rPr lang="en-US" sz="1800" dirty="0"/>
              <a:t>, such as </a:t>
            </a:r>
            <a:r>
              <a:rPr lang="en-US" sz="1800" dirty="0" smtClean="0"/>
              <a:t>“</a:t>
            </a:r>
            <a:r>
              <a:rPr lang="en-US" sz="1800" dirty="0" err="1" smtClean="0"/>
              <a:t>VisualStudio</a:t>
            </a:r>
            <a:r>
              <a:rPr lang="en-US" sz="1800" dirty="0" smtClean="0"/>
              <a:t>”.</a:t>
            </a:r>
            <a:endParaRPr lang="en-US" sz="1800" dirty="0"/>
          </a:p>
          <a:p>
            <a:pPr>
              <a:lnSpc>
                <a:spcPct val="120000"/>
              </a:lnSpc>
            </a:pPr>
            <a:r>
              <a:rPr lang="en-US" sz="1800" dirty="0" smtClean="0"/>
              <a:t>Using </a:t>
            </a:r>
            <a:r>
              <a:rPr lang="en-US" sz="1800" dirty="0"/>
              <a:t>a shell, go to this newly created directory. </a:t>
            </a:r>
          </a:p>
          <a:p>
            <a:pPr>
              <a:lnSpc>
                <a:spcPct val="120000"/>
              </a:lnSpc>
            </a:pPr>
            <a:r>
              <a:rPr lang="en-US" sz="1800" dirty="0" smtClean="0"/>
              <a:t>Type “</a:t>
            </a:r>
            <a:r>
              <a:rPr lang="en-US" sz="1800" dirty="0" err="1" smtClean="0"/>
              <a:t>cmake</a:t>
            </a:r>
            <a:r>
              <a:rPr lang="en-US" sz="1800" dirty="0" smtClean="0"/>
              <a:t> </a:t>
            </a:r>
            <a:r>
              <a:rPr lang="en-US" sz="1800" dirty="0"/>
              <a:t>-DCMAKE_GENERATOR_PLATFORM=x64 </a:t>
            </a:r>
            <a:r>
              <a:rPr lang="en-US" sz="1800" dirty="0" smtClean="0"/>
              <a:t>..”  </a:t>
            </a:r>
            <a:r>
              <a:rPr lang="en-US" sz="1800" dirty="0"/>
              <a:t>in the shell while in the </a:t>
            </a:r>
            <a:r>
              <a:rPr lang="en-US" sz="1800" dirty="0" smtClean="0"/>
              <a:t>“</a:t>
            </a:r>
            <a:r>
              <a:rPr lang="en-US" sz="1800" dirty="0" err="1" smtClean="0"/>
              <a:t>VisualStudio</a:t>
            </a:r>
            <a:r>
              <a:rPr lang="en-US" sz="1800" dirty="0" smtClean="0"/>
              <a:t>” </a:t>
            </a:r>
            <a:r>
              <a:rPr lang="en-US" sz="1800" dirty="0"/>
              <a:t>repository. </a:t>
            </a:r>
          </a:p>
          <a:p>
            <a:pPr>
              <a:lnSpc>
                <a:spcPct val="120000"/>
              </a:lnSpc>
            </a:pPr>
            <a:r>
              <a:rPr lang="en-US" sz="1800" dirty="0" smtClean="0"/>
              <a:t>This </a:t>
            </a:r>
            <a:r>
              <a:rPr lang="en-US" sz="1800" dirty="0"/>
              <a:t>last command created a Visual Studio solution file in the newly created directory (e.g</a:t>
            </a:r>
            <a:r>
              <a:rPr lang="en-US" sz="1800" dirty="0" smtClean="0"/>
              <a:t>. “simdjson.sln”). </a:t>
            </a:r>
            <a:r>
              <a:rPr lang="en-US" sz="1800" dirty="0"/>
              <a:t>Open this file in Visual Studio. You should now be able to build the project and run the tests. For example, in the </a:t>
            </a:r>
            <a:r>
              <a:rPr lang="en-US" sz="1800" dirty="0" smtClean="0"/>
              <a:t>“Solution Explorer” window, </a:t>
            </a:r>
            <a:r>
              <a:rPr lang="en-US" sz="1800" dirty="0"/>
              <a:t>right-click </a:t>
            </a:r>
            <a:r>
              <a:rPr lang="en-US" sz="1800" dirty="0" smtClean="0"/>
              <a:t>“ALL_BUILD” </a:t>
            </a:r>
            <a:r>
              <a:rPr lang="en-US" sz="1800" dirty="0"/>
              <a:t>and </a:t>
            </a:r>
            <a:r>
              <a:rPr lang="en-US" sz="1800" dirty="0" smtClean="0"/>
              <a:t>select “Build”. </a:t>
            </a:r>
            <a:r>
              <a:rPr lang="en-US" sz="1800" dirty="0"/>
              <a:t>To test the code, still in the </a:t>
            </a:r>
            <a:r>
              <a:rPr lang="en-US" sz="1800" dirty="0" smtClean="0"/>
              <a:t>“Solution Explorer” </a:t>
            </a:r>
            <a:r>
              <a:rPr lang="en-US" sz="1800" dirty="0"/>
              <a:t>window, select </a:t>
            </a:r>
            <a:r>
              <a:rPr lang="en-US" sz="1800" dirty="0" smtClean="0"/>
              <a:t>“RUN_TESTS” </a:t>
            </a:r>
            <a:r>
              <a:rPr lang="en-US" sz="1800" dirty="0"/>
              <a:t>and select </a:t>
            </a:r>
            <a:r>
              <a:rPr lang="en-US" sz="1800" dirty="0" smtClean="0"/>
              <a:t>“</a:t>
            </a:r>
            <a:r>
              <a:rPr lang="en-US" sz="1800" b="1" dirty="0" smtClean="0"/>
              <a:t>Build</a:t>
            </a:r>
            <a:r>
              <a:rPr lang="en-US" sz="1800" dirty="0" smtClean="0"/>
              <a:t>”.</a:t>
            </a:r>
            <a:endParaRPr lang="en-US" sz="1800" dirty="0"/>
          </a:p>
        </p:txBody>
      </p:sp>
    </p:spTree>
    <p:extLst>
      <p:ext uri="{BB962C8B-B14F-4D97-AF65-F5344CB8AC3E}">
        <p14:creationId xmlns:p14="http://schemas.microsoft.com/office/powerpoint/2010/main" val="382985338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1089039" y="1128451"/>
            <a:ext cx="9916113" cy="4026876"/>
          </a:xfrm>
        </p:spPr>
        <p:txBody>
          <a:bodyPr>
            <a:noAutofit/>
          </a:bodyPr>
          <a:lstStyle/>
          <a:p>
            <a:pPr marL="0" indent="0">
              <a:lnSpc>
                <a:spcPct val="120000"/>
              </a:lnSpc>
              <a:buNone/>
            </a:pPr>
            <a:r>
              <a:rPr lang="en-US" sz="1400" dirty="0"/>
              <a:t>We provide a fast parser. It fully validates the input according to the various </a:t>
            </a:r>
            <a:r>
              <a:rPr lang="en-US" sz="1400" dirty="0" smtClean="0"/>
              <a:t>specifications. The </a:t>
            </a:r>
            <a:r>
              <a:rPr lang="en-US" sz="1400" dirty="0"/>
              <a:t>parser builds a useful immutable (read-only) DOM (document-object model) which can be later accessed.</a:t>
            </a:r>
          </a:p>
          <a:p>
            <a:pPr marL="0" indent="0">
              <a:lnSpc>
                <a:spcPct val="120000"/>
              </a:lnSpc>
              <a:buNone/>
            </a:pPr>
            <a:r>
              <a:rPr lang="en-US" sz="1400" dirty="0" smtClean="0"/>
              <a:t>To </a:t>
            </a:r>
            <a:r>
              <a:rPr lang="en-US" sz="1400" dirty="0"/>
              <a:t>simplify the engineering, we make some assumptions</a:t>
            </a:r>
            <a:r>
              <a:rPr lang="en-US" sz="1400" dirty="0" smtClean="0"/>
              <a:t>.</a:t>
            </a:r>
            <a:endParaRPr lang="en-US" sz="1400" dirty="0"/>
          </a:p>
          <a:p>
            <a:pPr>
              <a:lnSpc>
                <a:spcPct val="120000"/>
              </a:lnSpc>
            </a:pPr>
            <a:r>
              <a:rPr lang="en-US" sz="1400" dirty="0" smtClean="0"/>
              <a:t>We </a:t>
            </a:r>
            <a:r>
              <a:rPr lang="en-US" sz="1400" dirty="0"/>
              <a:t>support UTF-8 (and thus ASCII), nothing else (no Latin, no UTF-16). We do not believe that this is a genuine limitation in the sense that we do not think that there is any serious application that needs to process JSON data without an ASCII or UTF-8 encoding.</a:t>
            </a:r>
          </a:p>
          <a:p>
            <a:pPr>
              <a:lnSpc>
                <a:spcPct val="120000"/>
              </a:lnSpc>
            </a:pPr>
            <a:r>
              <a:rPr lang="en-US" sz="1400" dirty="0" smtClean="0"/>
              <a:t>We </a:t>
            </a:r>
            <a:r>
              <a:rPr lang="en-US" sz="1400" dirty="0"/>
              <a:t>store strings as NULL terminated C strings. Thus we implicitly assume that you do not include a NULL character within your string, which is allowed technically speaking if you escape it (\u0000).</a:t>
            </a:r>
          </a:p>
          <a:p>
            <a:pPr>
              <a:lnSpc>
                <a:spcPct val="120000"/>
              </a:lnSpc>
            </a:pPr>
            <a:r>
              <a:rPr lang="en-US" sz="1400" dirty="0" smtClean="0"/>
              <a:t>We </a:t>
            </a:r>
            <a:r>
              <a:rPr lang="en-US" sz="1400" dirty="0"/>
              <a:t>assume AVX2 support which is available in all recent mainstream x86 processors produced by AMD and Intel. No support for non-x86 processors is included though it can be done. We plan to support ARM processors (help is invited).</a:t>
            </a:r>
          </a:p>
          <a:p>
            <a:pPr>
              <a:lnSpc>
                <a:spcPct val="120000"/>
              </a:lnSpc>
            </a:pPr>
            <a:r>
              <a:rPr lang="en-US" sz="1400" dirty="0" smtClean="0"/>
              <a:t>In </a:t>
            </a:r>
            <a:r>
              <a:rPr lang="en-US" sz="1400" dirty="0"/>
              <a:t>cases of failure, we just report a failure without any indication as to the nature of the problem. (This can be easily improved without affecting performance.)</a:t>
            </a:r>
          </a:p>
          <a:p>
            <a:pPr>
              <a:lnSpc>
                <a:spcPct val="120000"/>
              </a:lnSpc>
            </a:pPr>
            <a:r>
              <a:rPr lang="en-US" sz="1400" dirty="0" smtClean="0"/>
              <a:t>As </a:t>
            </a:r>
            <a:r>
              <a:rPr lang="en-US" sz="1400" dirty="0"/>
              <a:t>allowed by the specification, we allow repeated keys within an object (other parsers like sajson do the same).</a:t>
            </a:r>
          </a:p>
          <a:p>
            <a:pPr>
              <a:lnSpc>
                <a:spcPct val="120000"/>
              </a:lnSpc>
            </a:pPr>
            <a:r>
              <a:rPr lang="en-US" sz="1400" dirty="0" smtClean="0"/>
              <a:t>Performance </a:t>
            </a:r>
            <a:r>
              <a:rPr lang="en-US" sz="1400" dirty="0"/>
              <a:t>is optimized for JSON documents spanning at least a few kilobytes up to many megabytes: the performance issues with having to parse many tiny JSON documents or one truly enormous JSON document are different</a:t>
            </a:r>
            <a:r>
              <a:rPr lang="en-US" sz="1400" dirty="0" smtClean="0"/>
              <a:t>.</a:t>
            </a:r>
            <a:endParaRPr lang="en-US" sz="1400" dirty="0"/>
          </a:p>
        </p:txBody>
      </p:sp>
      <p:sp>
        <p:nvSpPr>
          <p:cNvPr id="4" name="Rectangle 3"/>
          <p:cNvSpPr/>
          <p:nvPr/>
        </p:nvSpPr>
        <p:spPr>
          <a:xfrm>
            <a:off x="1015808" y="5867414"/>
            <a:ext cx="10310064" cy="923330"/>
          </a:xfrm>
          <a:prstGeom prst="rect">
            <a:avLst/>
          </a:prstGeom>
        </p:spPr>
        <p:txBody>
          <a:bodyPr wrap="square">
            <a:spAutoFit/>
          </a:bodyPr>
          <a:lstStyle/>
          <a:p>
            <a:r>
              <a:rPr lang="en-US" i="1" dirty="0" smtClean="0">
                <a:solidFill>
                  <a:schemeClr val="accent4">
                    <a:lumMod val="50000"/>
                  </a:schemeClr>
                </a:solidFill>
              </a:rPr>
              <a:t>We </a:t>
            </a:r>
            <a:r>
              <a:rPr lang="en-US" i="1" dirty="0">
                <a:solidFill>
                  <a:schemeClr val="accent4">
                    <a:lumMod val="50000"/>
                  </a:schemeClr>
                </a:solidFill>
              </a:rPr>
              <a:t>do not aim to provide a general-purpose JSON library</a:t>
            </a:r>
            <a:r>
              <a:rPr lang="en-US" i="1" dirty="0" smtClean="0">
                <a:solidFill>
                  <a:schemeClr val="accent4">
                    <a:lumMod val="50000"/>
                  </a:schemeClr>
                </a:solidFill>
              </a:rPr>
              <a:t>.</a:t>
            </a:r>
            <a:r>
              <a:rPr lang="en-US" dirty="0" smtClean="0">
                <a:solidFill>
                  <a:schemeClr val="accent4">
                    <a:lumMod val="50000"/>
                  </a:schemeClr>
                </a:solidFill>
              </a:rPr>
              <a:t> </a:t>
            </a:r>
            <a:r>
              <a:rPr lang="en-US" dirty="0">
                <a:solidFill>
                  <a:schemeClr val="accent4">
                    <a:lumMod val="50000"/>
                  </a:schemeClr>
                </a:solidFill>
              </a:rPr>
              <a:t>A library like </a:t>
            </a:r>
            <a:r>
              <a:rPr lang="en-US" dirty="0" err="1">
                <a:solidFill>
                  <a:schemeClr val="accent4">
                    <a:lumMod val="50000"/>
                  </a:schemeClr>
                </a:solidFill>
              </a:rPr>
              <a:t>RapidJSON</a:t>
            </a:r>
            <a:r>
              <a:rPr lang="en-US" dirty="0">
                <a:solidFill>
                  <a:schemeClr val="accent4">
                    <a:lumMod val="50000"/>
                  </a:schemeClr>
                </a:solidFill>
              </a:rPr>
              <a:t> offers much more than just parsing, it helps you generate JSON and offers various other convenient functions. We merely parse the document.</a:t>
            </a:r>
          </a:p>
        </p:txBody>
      </p:sp>
    </p:spTree>
    <p:extLst>
      <p:ext uri="{BB962C8B-B14F-4D97-AF65-F5344CB8AC3E}">
        <p14:creationId xmlns:p14="http://schemas.microsoft.com/office/powerpoint/2010/main" val="275749165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1251678" y="1367118"/>
            <a:ext cx="9907320" cy="4229100"/>
          </a:xfrm>
        </p:spPr>
        <p:txBody>
          <a:bodyPr>
            <a:normAutofit fontScale="85000" lnSpcReduction="10000"/>
          </a:bodyPr>
          <a:lstStyle/>
          <a:p>
            <a:pPr>
              <a:lnSpc>
                <a:spcPct val="120000"/>
              </a:lnSpc>
            </a:pPr>
            <a:r>
              <a:rPr lang="en-US" dirty="0" smtClean="0"/>
              <a:t>The </a:t>
            </a:r>
            <a:r>
              <a:rPr lang="en-US" dirty="0"/>
              <a:t>input string is unmodified. (Parsers like sajson and </a:t>
            </a:r>
            <a:r>
              <a:rPr lang="en-US" dirty="0" err="1"/>
              <a:t>RapidJSON</a:t>
            </a:r>
            <a:r>
              <a:rPr lang="en-US" dirty="0"/>
              <a:t> use the input string as a buffer.)</a:t>
            </a:r>
          </a:p>
          <a:p>
            <a:pPr>
              <a:lnSpc>
                <a:spcPct val="120000"/>
              </a:lnSpc>
            </a:pPr>
            <a:r>
              <a:rPr lang="en-US" dirty="0" smtClean="0"/>
              <a:t>We </a:t>
            </a:r>
            <a:r>
              <a:rPr lang="en-US" dirty="0"/>
              <a:t>parse integers and floating-point numbers as separate types which allows us to support large 64-bit integers in [-9223372036854775808,9223372036854775808), like a Java `long` or a C/C++ `long </a:t>
            </a:r>
            <a:r>
              <a:rPr lang="en-US" dirty="0" err="1"/>
              <a:t>long</a:t>
            </a:r>
            <a:r>
              <a:rPr lang="en-US" dirty="0"/>
              <a:t>`. Among the parsers  that differentiate between integers and floating-point numbers, not all support 64-bit integers. (For example, sajson rejects JSON files with integers larger than or equal to 2147483648. </a:t>
            </a:r>
            <a:r>
              <a:rPr lang="en-US" dirty="0" err="1"/>
              <a:t>RapidJSON</a:t>
            </a:r>
            <a:r>
              <a:rPr lang="en-US" dirty="0"/>
              <a:t> will parse a file containing an overly long integer like 18446744073709551616 as a floating-point number.) When we cannot represent exactly an integer as a signed 64-bit value, we reject the JSON document.</a:t>
            </a:r>
          </a:p>
          <a:p>
            <a:pPr>
              <a:lnSpc>
                <a:spcPct val="120000"/>
              </a:lnSpc>
            </a:pPr>
            <a:r>
              <a:rPr lang="en-US" dirty="0" smtClean="0"/>
              <a:t>We </a:t>
            </a:r>
            <a:r>
              <a:rPr lang="en-US" dirty="0"/>
              <a:t>do full UTF-8 validation as part of the parsing. (Parsers like </a:t>
            </a:r>
            <a:r>
              <a:rPr lang="en-US" dirty="0" err="1"/>
              <a:t>fastjson</a:t>
            </a:r>
            <a:r>
              <a:rPr lang="en-US" dirty="0"/>
              <a:t>, </a:t>
            </a:r>
            <a:r>
              <a:rPr lang="en-US" dirty="0" err="1"/>
              <a:t>gason</a:t>
            </a:r>
            <a:r>
              <a:rPr lang="en-US" dirty="0"/>
              <a:t> and </a:t>
            </a:r>
            <a:r>
              <a:rPr lang="en-US" dirty="0" err="1"/>
              <a:t>dropbox</a:t>
            </a:r>
            <a:r>
              <a:rPr lang="en-US" dirty="0"/>
              <a:t> json11 do not do UTF-8 validation.)</a:t>
            </a:r>
          </a:p>
          <a:p>
            <a:pPr>
              <a:lnSpc>
                <a:spcPct val="120000"/>
              </a:lnSpc>
            </a:pPr>
            <a:r>
              <a:rPr lang="en-US" dirty="0" smtClean="0"/>
              <a:t>We </a:t>
            </a:r>
            <a:r>
              <a:rPr lang="en-US" dirty="0"/>
              <a:t>fully validate the numbers. (Parsers like </a:t>
            </a:r>
            <a:r>
              <a:rPr lang="en-US" dirty="0" err="1"/>
              <a:t>gason</a:t>
            </a:r>
            <a:r>
              <a:rPr lang="en-US" dirty="0"/>
              <a:t> and </a:t>
            </a:r>
            <a:r>
              <a:rPr lang="en-US" dirty="0" err="1"/>
              <a:t>ultranjson</a:t>
            </a:r>
            <a:r>
              <a:rPr lang="en-US" dirty="0"/>
              <a:t> will accept `[0e+]` as valid JSON.)</a:t>
            </a:r>
          </a:p>
          <a:p>
            <a:pPr>
              <a:lnSpc>
                <a:spcPct val="120000"/>
              </a:lnSpc>
            </a:pPr>
            <a:r>
              <a:rPr lang="en-US" dirty="0" smtClean="0"/>
              <a:t>We </a:t>
            </a:r>
            <a:r>
              <a:rPr lang="en-US" dirty="0"/>
              <a:t>validate string content for </a:t>
            </a:r>
            <a:r>
              <a:rPr lang="en-US" dirty="0" err="1"/>
              <a:t>unescaped</a:t>
            </a:r>
            <a:r>
              <a:rPr lang="en-US" dirty="0"/>
              <a:t> characters. (Parsers like </a:t>
            </a:r>
            <a:r>
              <a:rPr lang="en-US" dirty="0" err="1"/>
              <a:t>fastjson</a:t>
            </a:r>
            <a:r>
              <a:rPr lang="en-US" dirty="0"/>
              <a:t> and </a:t>
            </a:r>
            <a:r>
              <a:rPr lang="en-US" dirty="0" err="1"/>
              <a:t>ultrajson</a:t>
            </a:r>
            <a:r>
              <a:rPr lang="en-US" dirty="0"/>
              <a:t> accept </a:t>
            </a:r>
            <a:r>
              <a:rPr lang="en-US" dirty="0" err="1"/>
              <a:t>unescaped</a:t>
            </a:r>
            <a:r>
              <a:rPr lang="en-US" dirty="0"/>
              <a:t> line breaks and tabs in strings.)</a:t>
            </a:r>
          </a:p>
        </p:txBody>
      </p:sp>
    </p:spTree>
    <p:extLst>
      <p:ext uri="{BB962C8B-B14F-4D97-AF65-F5344CB8AC3E}">
        <p14:creationId xmlns:p14="http://schemas.microsoft.com/office/powerpoint/2010/main" val="291213929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274</TotalTime>
  <Words>1369</Words>
  <Application>Microsoft Office PowerPoint</Application>
  <PresentationFormat>Widescreen</PresentationFormat>
  <Paragraphs>134</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Impact</vt:lpstr>
      <vt:lpstr>Wingdings</vt:lpstr>
      <vt:lpstr>Badge</vt:lpstr>
      <vt:lpstr>Seminar on SIMDJSON</vt:lpstr>
      <vt:lpstr>About SIMDJSON</vt:lpstr>
      <vt:lpstr>On a Skylake processor, the parsing speeds (in GB/s) of various processors on the twitter.json file are as follows.</vt:lpstr>
      <vt:lpstr>Requirements</vt:lpstr>
      <vt:lpstr>Code Examples</vt:lpstr>
      <vt:lpstr>Usage CMake on Linux or macOS</vt:lpstr>
      <vt:lpstr>Usage CMake on Windows (using Visual Studio) </vt:lpstr>
      <vt:lpstr>Scope</vt:lpstr>
      <vt:lpstr>Features</vt:lpstr>
      <vt:lpstr>Architecture</vt:lpstr>
      <vt:lpstr>In depth comparisions</vt:lpstr>
      <vt:lpstr>Other programming languages</vt:lpstr>
      <vt:lpstr>Any Queries…?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SIMDJSON</dc:title>
  <dc:creator>Mohit Gurbani</dc:creator>
  <cp:lastModifiedBy>Mohit Gurbani</cp:lastModifiedBy>
  <cp:revision>22</cp:revision>
  <dcterms:created xsi:type="dcterms:W3CDTF">2019-03-06T16:07:00Z</dcterms:created>
  <dcterms:modified xsi:type="dcterms:W3CDTF">2019-03-07T06:15:11Z</dcterms:modified>
</cp:coreProperties>
</file>