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4" r:id="rId7"/>
    <p:sldId id="263" r:id="rId8"/>
    <p:sldId id="262" r:id="rId9"/>
    <p:sldId id="265" r:id="rId10"/>
    <p:sldId id="258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41"/>
    <p:restoredTop sz="94797"/>
  </p:normalViewPr>
  <p:slideViewPr>
    <p:cSldViewPr snapToGrid="0" snapToObjects="1">
      <p:cViewPr varScale="1">
        <p:scale>
          <a:sx n="108" d="100"/>
          <a:sy n="108" d="100"/>
        </p:scale>
        <p:origin x="82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8EC1B-74B6-3B4B-ACA7-1CC9401AE3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65D7D2-E1E3-0142-B5C4-CA2EF2D09C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A7A683-FCC2-FD46-A538-CA6A0F38E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EB55E-6781-6442-B848-7BD2AC5A3D9C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DEFB08-385C-8044-81FA-7E0CAC055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CC8F4-C258-024C-8251-62CDC98EC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13A33-930C-F043-AE80-FD8CAE047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211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B0026-8623-F343-A227-F0E9E8F1E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9F6C67-66DC-ED40-A9F1-B2E09D17A5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02C043-44C7-A849-A431-72EFDA034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EB55E-6781-6442-B848-7BD2AC5A3D9C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C8C7C5-1153-DB40-9E4C-7A3EFA10A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EE5772-E792-334F-8820-77230FAF4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13A33-930C-F043-AE80-FD8CAE047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289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CC8F7B-816D-434A-BC24-03019D79DD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591FE6-B512-AE47-BA63-B3A3F7E410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CFB60F-1FBE-6D41-BECC-91940B141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EB55E-6781-6442-B848-7BD2AC5A3D9C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970386-8549-1C48-BA31-52C3F5396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6B6A3F-7BBE-BC45-B65B-9FCFBF12D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13A33-930C-F043-AE80-FD8CAE047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30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9991B-FF4D-7148-AF49-338862D96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AD8DCF-EEDB-7146-A9B3-9422921F69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28D4FB-0686-294A-A415-528D2FF61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EB55E-6781-6442-B848-7BD2AC5A3D9C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ECC31E-EF24-7746-9753-9F0A422BF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666F4-5C0D-D844-AE02-D3727BD29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13A33-930C-F043-AE80-FD8CAE047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889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0BE89-EED3-B94E-8B63-37A205737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F0DDE1-32A6-BE43-8325-4A5DD5A638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9CEFB4-C51D-FD4B-B2A1-84A685581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EB55E-6781-6442-B848-7BD2AC5A3D9C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D9BE50-80B7-714B-B243-D495F229F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B05324-EB82-ED4F-9088-580BF3CA0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13A33-930C-F043-AE80-FD8CAE047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627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B881F-5BA7-C448-84E8-F3745788D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1858BD-7939-3C40-839E-3E4331FBE6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D939BD-22A1-B743-AB1A-05C64D2EE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BD2FC9-807D-BA40-8E4F-074F0A921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EB55E-6781-6442-B848-7BD2AC5A3D9C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0B0674-FB69-5545-81A4-D7E01BB50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3FBA36-1EAB-F742-B5DF-48D581376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13A33-930C-F043-AE80-FD8CAE047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190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F3056-7C13-2348-BBE1-4E281259A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F89143-1864-B94E-A40C-5B9D2AC1BE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6F3A0A-689A-8442-ACDD-8DE9CA9D35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2A1DEA-E20A-8F4A-BD5F-BD53AC9A31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2F955B-DABA-1B47-8656-6F66D58F09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FCCC49-8401-A946-BE66-C7DE89657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EB55E-6781-6442-B848-7BD2AC5A3D9C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491D5F-31A0-D845-9C4A-F7C4A34C4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C9CDCB-C116-054E-8CA8-5FE59232B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13A33-930C-F043-AE80-FD8CAE047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205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96785-8DC6-0349-98A7-617A79C4B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570697-8010-F745-B826-0D15B23FF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EB55E-6781-6442-B848-7BD2AC5A3D9C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75E7D3-721E-E74C-B4AD-D84F3E3F9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0DC602-37DA-844E-AA5B-F64AE1D63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13A33-930C-F043-AE80-FD8CAE047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010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14AB2F-E33B-1D4B-99D8-055897E90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EB55E-6781-6442-B848-7BD2AC5A3D9C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7782B6-6B8C-9B45-B0D0-29C1997A1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B10B3A-AD8B-A844-B3A7-8AB8A279A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13A33-930C-F043-AE80-FD8CAE047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3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293BD-35B8-F741-B4C9-6E5386805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1AF3BD-09FB-7642-A734-E2B70FACF0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959138-026D-0F41-8D30-BC47BEFFA6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846C22-AA2F-4D4C-B90C-12BBC1894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EB55E-6781-6442-B848-7BD2AC5A3D9C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A9F0C5-744D-D94C-9E45-3FBABFBDA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C48E61-0476-294B-9093-7A5ECF81D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13A33-930C-F043-AE80-FD8CAE047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415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CCD05-B852-944D-B72A-1DF3423B5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50CC22-8ABC-FE4D-A984-F5BB2749A6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7D1CF3-0BE0-2E48-B12A-A8BD790141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A8A512-DE86-FC48-ADB4-44A01EED7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EB55E-6781-6442-B848-7BD2AC5A3D9C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A4269F-5CA9-3848-9017-401F3AFBE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BEE484-9728-6941-A5AB-9C23F87E8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13A33-930C-F043-AE80-FD8CAE047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959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7D55DD-E741-B740-909E-BAF4CD3D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6B155A-0241-DC40-8A01-26D348008C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DC3B49-8839-134B-98F1-7965B124AB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FEB55E-6781-6442-B848-7BD2AC5A3D9C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B6A35B-6599-5B4D-8FD5-36F695E945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305F4A-6FC9-A844-A4F9-A9A4917593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913A33-930C-F043-AE80-FD8CAE047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533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pi.squiggle.com.au/#section_teams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6F40FBDA-CEB1-40F0-9AB9-BD9C402D7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Green Sports Template Backgrounds for Powerpoint Templates - PPT Backgrounds">
            <a:extLst>
              <a:ext uri="{FF2B5EF4-FFF2-40B4-BE49-F238E27FC236}">
                <a16:creationId xmlns:a16="http://schemas.microsoft.com/office/drawing/2014/main" id="{FB2647F5-C43C-8C44-8DF3-9E2BE2189E2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775"/>
          <a:stretch/>
        </p:blipFill>
        <p:spPr bwMode="auto">
          <a:xfrm>
            <a:off x="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0344D4FE-ABEF-4230-9E4E-AD5782FC7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0A36CF-8DCF-B74B-B7BE-672447C3FB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89603" y="3769481"/>
            <a:ext cx="8652938" cy="724351"/>
          </a:xfrm>
        </p:spPr>
        <p:txBody>
          <a:bodyPr anchor="ctr">
            <a:normAutofit fontScale="90000"/>
          </a:bodyPr>
          <a:lstStyle/>
          <a:p>
            <a:br>
              <a:rPr lang="en-US" sz="4000" dirty="0"/>
            </a:br>
            <a:r>
              <a:rPr lang="en-US" sz="4000" dirty="0">
                <a:latin typeface="Britannic Bold" panose="020B0903060703020204" pitchFamily="34" charset="77"/>
                <a:cs typeface="Aharoni" panose="02010803020104030203" pitchFamily="2" charset="-79"/>
              </a:rPr>
              <a:t>Australian Football League Dashboard</a:t>
            </a:r>
            <a:br>
              <a:rPr lang="en-US" sz="6200" dirty="0"/>
            </a:br>
            <a:endParaRPr lang="en-US" sz="6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B45FFA-FF57-164C-A3F6-437E2C6D05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69532" y="4623127"/>
            <a:ext cx="8655200" cy="457201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Britannic Bold" panose="020B0903060703020204" pitchFamily="34" charset="77"/>
              </a:rPr>
              <a:t>Project 2 – </a:t>
            </a:r>
            <a:r>
              <a:rPr lang="en-US" sz="1800" dirty="0">
                <a:latin typeface="Britannic Bold" panose="020B0903060703020204" pitchFamily="34" charset="77"/>
                <a:ea typeface="+mj-ea"/>
                <a:cs typeface="Aharoni" panose="02010803020104030203" pitchFamily="2" charset="-79"/>
              </a:rPr>
              <a:t>Group</a:t>
            </a:r>
            <a:r>
              <a:rPr lang="en-US" sz="1800" dirty="0">
                <a:latin typeface="Britannic Bold" panose="020B0903060703020204" pitchFamily="34" charset="77"/>
              </a:rPr>
              <a:t> 1 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9325F979-D3F9-4926-81B7-7ACCB31A5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  <a:alpha val="80000"/>
              </a:schemeClr>
            </a:solidFill>
            <a:prstDash val="solid"/>
            <a:miter lim="800000"/>
          </a:ln>
          <a:effectLst/>
        </p:spPr>
      </p:sp>
      <p:pic>
        <p:nvPicPr>
          <p:cNvPr id="11" name="Picture 2" descr="Australian Football League - Wikipedia">
            <a:extLst>
              <a:ext uri="{FF2B5EF4-FFF2-40B4-BE49-F238E27FC236}">
                <a16:creationId xmlns:a16="http://schemas.microsoft.com/office/drawing/2014/main" id="{F5494BB0-6AEC-A340-B63D-3C0DEB3E2E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3195" y="1436350"/>
            <a:ext cx="3485755" cy="199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34281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0E9B88D-A7BC-3147-92A4-B003B1E3EC84}"/>
              </a:ext>
            </a:extLst>
          </p:cNvPr>
          <p:cNvSpPr txBox="1"/>
          <p:nvPr/>
        </p:nvSpPr>
        <p:spPr>
          <a:xfrm>
            <a:off x="4619625" y="1847850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Final Dashboard Look</a:t>
            </a:r>
          </a:p>
        </p:txBody>
      </p:sp>
    </p:spTree>
    <p:extLst>
      <p:ext uri="{BB962C8B-B14F-4D97-AF65-F5344CB8AC3E}">
        <p14:creationId xmlns:p14="http://schemas.microsoft.com/office/powerpoint/2010/main" val="28847523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6" name="Picture 4" descr="Thank you for your attention">
            <a:extLst>
              <a:ext uri="{FF2B5EF4-FFF2-40B4-BE49-F238E27FC236}">
                <a16:creationId xmlns:a16="http://schemas.microsoft.com/office/drawing/2014/main" id="{F5DDDD97-61B2-C544-B31D-338141C11A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8157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4" descr="AFL Grand Final 2021: Start time, date, venue, where to watch | Herald Sun">
            <a:extLst>
              <a:ext uri="{FF2B5EF4-FFF2-40B4-BE49-F238E27FC236}">
                <a16:creationId xmlns:a16="http://schemas.microsoft.com/office/drawing/2014/main" id="{B4804C09-3036-4C47-810B-832FAE7914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44" r="12428"/>
          <a:stretch/>
        </p:blipFill>
        <p:spPr bwMode="auto">
          <a:xfrm>
            <a:off x="4117521" y="10"/>
            <a:ext cx="807447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0" name="Freeform: Shape 99">
            <a:extLst>
              <a:ext uri="{FF2B5EF4-FFF2-40B4-BE49-F238E27FC236}">
                <a16:creationId xmlns:a16="http://schemas.microsoft.com/office/drawing/2014/main" id="{8F23F8A3-8FD7-4779-8323-FDC26BE99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859800" cy="6858478"/>
          </a:xfrm>
          <a:custGeom>
            <a:avLst/>
            <a:gdLst>
              <a:gd name="connsiteX0" fmla="*/ 7859800 w 7859800"/>
              <a:gd name="connsiteY0" fmla="*/ 6858478 h 6858478"/>
              <a:gd name="connsiteX1" fmla="*/ 435245 w 7859800"/>
              <a:gd name="connsiteY1" fmla="*/ 6858478 h 6858478"/>
              <a:gd name="connsiteX2" fmla="*/ 435505 w 7859800"/>
              <a:gd name="connsiteY2" fmla="*/ 6857916 h 6858478"/>
              <a:gd name="connsiteX3" fmla="*/ 0 w 7859800"/>
              <a:gd name="connsiteY3" fmla="*/ 6857916 h 6858478"/>
              <a:gd name="connsiteX4" fmla="*/ 0 w 7859800"/>
              <a:gd name="connsiteY4" fmla="*/ 0 h 6858478"/>
              <a:gd name="connsiteX5" fmla="*/ 3611620 w 7859800"/>
              <a:gd name="connsiteY5" fmla="*/ 0 h 6858478"/>
              <a:gd name="connsiteX6" fmla="*/ 4677848 w 7859800"/>
              <a:gd name="connsiteY6" fmla="*/ 0 h 6858478"/>
              <a:gd name="connsiteX7" fmla="*/ 4683425 w 7859800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59800" h="6858478">
                <a:moveTo>
                  <a:pt x="7859800" y="6858478"/>
                </a:moveTo>
                <a:lnTo>
                  <a:pt x="435245" y="6858478"/>
                </a:lnTo>
                <a:lnTo>
                  <a:pt x="435505" y="6857916"/>
                </a:lnTo>
                <a:lnTo>
                  <a:pt x="0" y="6857916"/>
                </a:lnTo>
                <a:lnTo>
                  <a:pt x="0" y="0"/>
                </a:lnTo>
                <a:lnTo>
                  <a:pt x="3611620" y="0"/>
                </a:lnTo>
                <a:lnTo>
                  <a:pt x="4677848" y="0"/>
                </a:lnTo>
                <a:lnTo>
                  <a:pt x="4683425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2" name="Freeform: Shape 101">
            <a:extLst>
              <a:ext uri="{FF2B5EF4-FFF2-40B4-BE49-F238E27FC236}">
                <a16:creationId xmlns:a16="http://schemas.microsoft.com/office/drawing/2014/main" id="{F605C4CC-A25C-416F-8333-7CB7DC97D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431174" cy="6858478"/>
          </a:xfrm>
          <a:custGeom>
            <a:avLst/>
            <a:gdLst>
              <a:gd name="connsiteX0" fmla="*/ 7431174 w 7431174"/>
              <a:gd name="connsiteY0" fmla="*/ 6858478 h 6858478"/>
              <a:gd name="connsiteX1" fmla="*/ 6619 w 7431174"/>
              <a:gd name="connsiteY1" fmla="*/ 6858478 h 6858478"/>
              <a:gd name="connsiteX2" fmla="*/ 6879 w 7431174"/>
              <a:gd name="connsiteY2" fmla="*/ 6857916 h 6858478"/>
              <a:gd name="connsiteX3" fmla="*/ 0 w 7431174"/>
              <a:gd name="connsiteY3" fmla="*/ 6857916 h 6858478"/>
              <a:gd name="connsiteX4" fmla="*/ 0 w 7431174"/>
              <a:gd name="connsiteY4" fmla="*/ 0 h 6858478"/>
              <a:gd name="connsiteX5" fmla="*/ 3182994 w 7431174"/>
              <a:gd name="connsiteY5" fmla="*/ 0 h 6858478"/>
              <a:gd name="connsiteX6" fmla="*/ 4249222 w 7431174"/>
              <a:gd name="connsiteY6" fmla="*/ 0 h 6858478"/>
              <a:gd name="connsiteX7" fmla="*/ 4254799 w 7431174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31174" h="6858478">
                <a:moveTo>
                  <a:pt x="7431174" y="6858478"/>
                </a:moveTo>
                <a:lnTo>
                  <a:pt x="6619" y="6858478"/>
                </a:lnTo>
                <a:lnTo>
                  <a:pt x="6879" y="6857916"/>
                </a:lnTo>
                <a:lnTo>
                  <a:pt x="0" y="6857916"/>
                </a:lnTo>
                <a:lnTo>
                  <a:pt x="0" y="0"/>
                </a:lnTo>
                <a:lnTo>
                  <a:pt x="3182994" y="0"/>
                </a:lnTo>
                <a:lnTo>
                  <a:pt x="4249222" y="0"/>
                </a:lnTo>
                <a:lnTo>
                  <a:pt x="4254799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6" name="Title 1">
            <a:extLst>
              <a:ext uri="{FF2B5EF4-FFF2-40B4-BE49-F238E27FC236}">
                <a16:creationId xmlns:a16="http://schemas.microsoft.com/office/drawing/2014/main" id="{5C9AE957-7A86-B44E-8620-9DC0916C6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393" y="191943"/>
            <a:ext cx="6234303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AU" dirty="0">
                <a:latin typeface="Britannic Bold" panose="020B0903060703020204" pitchFamily="34" charset="77"/>
              </a:rPr>
              <a:t>Data Munging Process</a:t>
            </a:r>
            <a:endParaRPr lang="en-US" dirty="0">
              <a:latin typeface="Britannic Bold" panose="020B0903060703020204" pitchFamily="34" charset="77"/>
            </a:endParaRP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854A8286-546C-B44C-B04C-0115E00C97C1}"/>
              </a:ext>
            </a:extLst>
          </p:cNvPr>
          <p:cNvSpPr txBox="1">
            <a:spLocks/>
          </p:cNvSpPr>
          <p:nvPr/>
        </p:nvSpPr>
        <p:spPr>
          <a:xfrm>
            <a:off x="394393" y="1255939"/>
            <a:ext cx="623430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2800" dirty="0">
                <a:latin typeface="Al Nile" pitchFamily="2" charset="-78"/>
                <a:cs typeface="Al Nile" pitchFamily="2" charset="-78"/>
              </a:rPr>
              <a:t>Required AFL data for this project was</a:t>
            </a:r>
          </a:p>
          <a:p>
            <a:r>
              <a:rPr lang="en-AU" sz="2800" dirty="0">
                <a:latin typeface="Al Nile" pitchFamily="2" charset="-78"/>
                <a:cs typeface="Al Nile" pitchFamily="2" charset="-78"/>
              </a:rPr>
              <a:t>extracted by requesting API calls.</a:t>
            </a:r>
            <a:endParaRPr lang="en-US" sz="2800" dirty="0">
              <a:latin typeface="Al Nile" pitchFamily="2" charset="-78"/>
              <a:cs typeface="Al Nile" pitchFamily="2" charset="-78"/>
            </a:endParaRP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D1BC3460-C9FD-6D42-9121-D6EFAA6D11D0}"/>
              </a:ext>
            </a:extLst>
          </p:cNvPr>
          <p:cNvSpPr txBox="1">
            <a:spLocks/>
          </p:cNvSpPr>
          <p:nvPr/>
        </p:nvSpPr>
        <p:spPr>
          <a:xfrm>
            <a:off x="394392" y="2581502"/>
            <a:ext cx="6234303" cy="19032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2800" dirty="0">
                <a:latin typeface="Al Nile" pitchFamily="2" charset="-78"/>
                <a:cs typeface="Al Nile" pitchFamily="2" charset="-78"/>
              </a:rPr>
              <a:t>We used Squiggle API to obtain the </a:t>
            </a:r>
          </a:p>
          <a:p>
            <a:r>
              <a:rPr lang="en-AU" sz="2800" dirty="0">
                <a:latin typeface="Al Nile" pitchFamily="2" charset="-78"/>
                <a:cs typeface="Al Nile" pitchFamily="2" charset="-78"/>
              </a:rPr>
              <a:t>data.</a:t>
            </a:r>
          </a:p>
          <a:p>
            <a:endParaRPr lang="en-AU" sz="2800" dirty="0">
              <a:latin typeface="Al Nile" pitchFamily="2" charset="-78"/>
              <a:cs typeface="Al Nile" pitchFamily="2" charset="-78"/>
            </a:endParaRPr>
          </a:p>
          <a:p>
            <a:r>
              <a:rPr lang="en-AU" sz="2800" dirty="0">
                <a:latin typeface="Al Nile" pitchFamily="2" charset="-78"/>
                <a:cs typeface="Al Nile" pitchFamily="2" charset="-78"/>
              </a:rPr>
              <a:t>The Squiggle API offers public </a:t>
            </a:r>
          </a:p>
          <a:p>
            <a:r>
              <a:rPr lang="en-AU" sz="2800" dirty="0">
                <a:latin typeface="Al Nile" pitchFamily="2" charset="-78"/>
                <a:cs typeface="Al Nile" pitchFamily="2" charset="-78"/>
              </a:rPr>
              <a:t>access to raw data about AFL.</a:t>
            </a:r>
            <a:endParaRPr lang="en-US" sz="2800" dirty="0">
              <a:latin typeface="Al Nile" pitchFamily="2" charset="-78"/>
              <a:cs typeface="Al Nile" pitchFamily="2" charset="-78"/>
            </a:endParaRPr>
          </a:p>
        </p:txBody>
      </p:sp>
      <p:pic>
        <p:nvPicPr>
          <p:cNvPr id="12" name="Picture 11" descr="Logo&#10;&#10;Description automatically generated">
            <a:hlinkClick r:id="rId3"/>
            <a:extLst>
              <a:ext uri="{FF2B5EF4-FFF2-40B4-BE49-F238E27FC236}">
                <a16:creationId xmlns:a16="http://schemas.microsoft.com/office/drawing/2014/main" id="{AE313004-C7E7-C048-99CC-EA68B2F218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4469" y="5139129"/>
            <a:ext cx="1562976" cy="819150"/>
          </a:xfrm>
          <a:prstGeom prst="rect">
            <a:avLst/>
          </a:prstGeom>
          <a:effectLst>
            <a:glow rad="1094678">
              <a:schemeClr val="tx1">
                <a:alpha val="78172"/>
              </a:schemeClr>
            </a:glow>
            <a:reflection endPos="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5453009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AFL 2021 crowds, tickets: AFL faces host of challenges to complete season |  Herald Sun">
            <a:extLst>
              <a:ext uri="{FF2B5EF4-FFF2-40B4-BE49-F238E27FC236}">
                <a16:creationId xmlns:a16="http://schemas.microsoft.com/office/drawing/2014/main" id="{A0DB2895-763C-AA4A-B799-67D20591C7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0" name="Freeform: Shape 99">
            <a:extLst>
              <a:ext uri="{FF2B5EF4-FFF2-40B4-BE49-F238E27FC236}">
                <a16:creationId xmlns:a16="http://schemas.microsoft.com/office/drawing/2014/main" id="{8F23F8A3-8FD7-4779-8323-FDC26BE99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859800" cy="6858478"/>
          </a:xfrm>
          <a:custGeom>
            <a:avLst/>
            <a:gdLst>
              <a:gd name="connsiteX0" fmla="*/ 7859800 w 7859800"/>
              <a:gd name="connsiteY0" fmla="*/ 6858478 h 6858478"/>
              <a:gd name="connsiteX1" fmla="*/ 435245 w 7859800"/>
              <a:gd name="connsiteY1" fmla="*/ 6858478 h 6858478"/>
              <a:gd name="connsiteX2" fmla="*/ 435505 w 7859800"/>
              <a:gd name="connsiteY2" fmla="*/ 6857916 h 6858478"/>
              <a:gd name="connsiteX3" fmla="*/ 0 w 7859800"/>
              <a:gd name="connsiteY3" fmla="*/ 6857916 h 6858478"/>
              <a:gd name="connsiteX4" fmla="*/ 0 w 7859800"/>
              <a:gd name="connsiteY4" fmla="*/ 0 h 6858478"/>
              <a:gd name="connsiteX5" fmla="*/ 3611620 w 7859800"/>
              <a:gd name="connsiteY5" fmla="*/ 0 h 6858478"/>
              <a:gd name="connsiteX6" fmla="*/ 4677848 w 7859800"/>
              <a:gd name="connsiteY6" fmla="*/ 0 h 6858478"/>
              <a:gd name="connsiteX7" fmla="*/ 4683425 w 7859800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59800" h="6858478">
                <a:moveTo>
                  <a:pt x="7859800" y="6858478"/>
                </a:moveTo>
                <a:lnTo>
                  <a:pt x="435245" y="6858478"/>
                </a:lnTo>
                <a:lnTo>
                  <a:pt x="435505" y="6857916"/>
                </a:lnTo>
                <a:lnTo>
                  <a:pt x="0" y="6857916"/>
                </a:lnTo>
                <a:lnTo>
                  <a:pt x="0" y="0"/>
                </a:lnTo>
                <a:lnTo>
                  <a:pt x="3611620" y="0"/>
                </a:lnTo>
                <a:lnTo>
                  <a:pt x="4677848" y="0"/>
                </a:lnTo>
                <a:lnTo>
                  <a:pt x="4683425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2" name="Freeform: Shape 101">
            <a:extLst>
              <a:ext uri="{FF2B5EF4-FFF2-40B4-BE49-F238E27FC236}">
                <a16:creationId xmlns:a16="http://schemas.microsoft.com/office/drawing/2014/main" id="{F605C4CC-A25C-416F-8333-7CB7DC97D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431174" cy="6858478"/>
          </a:xfrm>
          <a:custGeom>
            <a:avLst/>
            <a:gdLst>
              <a:gd name="connsiteX0" fmla="*/ 7431174 w 7431174"/>
              <a:gd name="connsiteY0" fmla="*/ 6858478 h 6858478"/>
              <a:gd name="connsiteX1" fmla="*/ 6619 w 7431174"/>
              <a:gd name="connsiteY1" fmla="*/ 6858478 h 6858478"/>
              <a:gd name="connsiteX2" fmla="*/ 6879 w 7431174"/>
              <a:gd name="connsiteY2" fmla="*/ 6857916 h 6858478"/>
              <a:gd name="connsiteX3" fmla="*/ 0 w 7431174"/>
              <a:gd name="connsiteY3" fmla="*/ 6857916 h 6858478"/>
              <a:gd name="connsiteX4" fmla="*/ 0 w 7431174"/>
              <a:gd name="connsiteY4" fmla="*/ 0 h 6858478"/>
              <a:gd name="connsiteX5" fmla="*/ 3182994 w 7431174"/>
              <a:gd name="connsiteY5" fmla="*/ 0 h 6858478"/>
              <a:gd name="connsiteX6" fmla="*/ 4249222 w 7431174"/>
              <a:gd name="connsiteY6" fmla="*/ 0 h 6858478"/>
              <a:gd name="connsiteX7" fmla="*/ 4254799 w 7431174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31174" h="6858478">
                <a:moveTo>
                  <a:pt x="7431174" y="6858478"/>
                </a:moveTo>
                <a:lnTo>
                  <a:pt x="6619" y="6858478"/>
                </a:lnTo>
                <a:lnTo>
                  <a:pt x="6879" y="6857916"/>
                </a:lnTo>
                <a:lnTo>
                  <a:pt x="0" y="6857916"/>
                </a:lnTo>
                <a:lnTo>
                  <a:pt x="0" y="0"/>
                </a:lnTo>
                <a:lnTo>
                  <a:pt x="3182994" y="0"/>
                </a:lnTo>
                <a:lnTo>
                  <a:pt x="4249222" y="0"/>
                </a:lnTo>
                <a:lnTo>
                  <a:pt x="4254799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6" name="Title 1">
            <a:extLst>
              <a:ext uri="{FF2B5EF4-FFF2-40B4-BE49-F238E27FC236}">
                <a16:creationId xmlns:a16="http://schemas.microsoft.com/office/drawing/2014/main" id="{5C9AE957-7A86-B44E-8620-9DC0916C6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043" y="150358"/>
            <a:ext cx="6234303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AU" dirty="0">
                <a:latin typeface="Britannic Bold" panose="020B0903060703020204" pitchFamily="34" charset="77"/>
              </a:rPr>
              <a:t>Coding Approach</a:t>
            </a:r>
            <a:endParaRPr lang="en-US" dirty="0">
              <a:latin typeface="Britannic Bold" panose="020B0903060703020204" pitchFamily="34" charset="77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82F5E4E-6594-E84E-8F0B-05D540BE2235}"/>
              </a:ext>
            </a:extLst>
          </p:cNvPr>
          <p:cNvSpPr txBox="1">
            <a:spLocks/>
          </p:cNvSpPr>
          <p:nvPr/>
        </p:nvSpPr>
        <p:spPr>
          <a:xfrm>
            <a:off x="141043" y="1376443"/>
            <a:ext cx="6234303" cy="33384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2800" dirty="0">
                <a:latin typeface="Al Nile" pitchFamily="2" charset="-78"/>
                <a:cs typeface="Al Nile" pitchFamily="2" charset="-78"/>
              </a:rPr>
              <a:t>Using Jupyter Notebook and pandas, </a:t>
            </a:r>
          </a:p>
          <a:p>
            <a:r>
              <a:rPr lang="en-AU" sz="2800" dirty="0">
                <a:latin typeface="Al Nile" pitchFamily="2" charset="-78"/>
                <a:cs typeface="Al Nile" pitchFamily="2" charset="-78"/>
              </a:rPr>
              <a:t>we cleaned and transformed the data according to our needs</a:t>
            </a:r>
            <a:r>
              <a:rPr lang="en-AU" sz="2800" dirty="0"/>
              <a:t>.</a:t>
            </a:r>
          </a:p>
          <a:p>
            <a:endParaRPr lang="en-AU" sz="2800" dirty="0">
              <a:latin typeface="Al Nile" pitchFamily="2" charset="-78"/>
              <a:cs typeface="Al Nile" pitchFamily="2" charset="-78"/>
            </a:endParaRPr>
          </a:p>
          <a:p>
            <a:r>
              <a:rPr lang="en-AU" sz="2800" dirty="0">
                <a:latin typeface="Al Nile" pitchFamily="2" charset="-78"/>
                <a:cs typeface="Al Nile" pitchFamily="2" charset="-78"/>
              </a:rPr>
              <a:t>Based on structure of data frames,</a:t>
            </a:r>
          </a:p>
          <a:p>
            <a:r>
              <a:rPr lang="en-AU" sz="2800" dirty="0">
                <a:latin typeface="Al Nile" pitchFamily="2" charset="-78"/>
                <a:cs typeface="Al Nile" pitchFamily="2" charset="-78"/>
              </a:rPr>
              <a:t>PostgreSQL was our database of </a:t>
            </a:r>
          </a:p>
          <a:p>
            <a:r>
              <a:rPr lang="en-AU" sz="2800" dirty="0">
                <a:latin typeface="Al Nile" pitchFamily="2" charset="-78"/>
                <a:cs typeface="Al Nile" pitchFamily="2" charset="-78"/>
              </a:rPr>
              <a:t>choice.</a:t>
            </a:r>
          </a:p>
          <a:p>
            <a:endParaRPr lang="en-US" sz="2800" dirty="0">
              <a:latin typeface="Al Nile" pitchFamily="2" charset="-78"/>
              <a:cs typeface="Al Nile" pitchFamily="2" charset="-78"/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8DF4BAEA-A073-9446-AF66-86C811DAA0AF}"/>
              </a:ext>
            </a:extLst>
          </p:cNvPr>
          <p:cNvSpPr txBox="1">
            <a:spLocks/>
          </p:cNvSpPr>
          <p:nvPr/>
        </p:nvSpPr>
        <p:spPr>
          <a:xfrm>
            <a:off x="245819" y="2517207"/>
            <a:ext cx="6234303" cy="19739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800" dirty="0">
              <a:latin typeface="Al Nile" pitchFamily="2" charset="-78"/>
              <a:cs typeface="Al Nile" pitchFamily="2" charset="-78"/>
            </a:endParaRPr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AB0D07E4-4E0E-CC4F-BB8C-203A092535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028" y="4631641"/>
            <a:ext cx="2473942" cy="1124519"/>
          </a:xfrm>
          <a:prstGeom prst="rect">
            <a:avLst/>
          </a:prstGeom>
          <a:effectLst>
            <a:glow rad="735934">
              <a:schemeClr val="tx1">
                <a:alpha val="8695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0763766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4" name="Picture 6" descr="Crowds to return to Melbourne stadiums in time for AFL games, A-League  grand final - ABC News">
            <a:extLst>
              <a:ext uri="{FF2B5EF4-FFF2-40B4-BE49-F238E27FC236}">
                <a16:creationId xmlns:a16="http://schemas.microsoft.com/office/drawing/2014/main" id="{349DD147-EFDB-D544-B290-DA35F5F86D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89705" cy="6858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0" name="Freeform: Shape 99">
            <a:extLst>
              <a:ext uri="{FF2B5EF4-FFF2-40B4-BE49-F238E27FC236}">
                <a16:creationId xmlns:a16="http://schemas.microsoft.com/office/drawing/2014/main" id="{8F23F8A3-8FD7-4779-8323-FDC26BE99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859800" cy="6858478"/>
          </a:xfrm>
          <a:custGeom>
            <a:avLst/>
            <a:gdLst>
              <a:gd name="connsiteX0" fmla="*/ 7859800 w 7859800"/>
              <a:gd name="connsiteY0" fmla="*/ 6858478 h 6858478"/>
              <a:gd name="connsiteX1" fmla="*/ 435245 w 7859800"/>
              <a:gd name="connsiteY1" fmla="*/ 6858478 h 6858478"/>
              <a:gd name="connsiteX2" fmla="*/ 435505 w 7859800"/>
              <a:gd name="connsiteY2" fmla="*/ 6857916 h 6858478"/>
              <a:gd name="connsiteX3" fmla="*/ 0 w 7859800"/>
              <a:gd name="connsiteY3" fmla="*/ 6857916 h 6858478"/>
              <a:gd name="connsiteX4" fmla="*/ 0 w 7859800"/>
              <a:gd name="connsiteY4" fmla="*/ 0 h 6858478"/>
              <a:gd name="connsiteX5" fmla="*/ 3611620 w 7859800"/>
              <a:gd name="connsiteY5" fmla="*/ 0 h 6858478"/>
              <a:gd name="connsiteX6" fmla="*/ 4677848 w 7859800"/>
              <a:gd name="connsiteY6" fmla="*/ 0 h 6858478"/>
              <a:gd name="connsiteX7" fmla="*/ 4683425 w 7859800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59800" h="6858478">
                <a:moveTo>
                  <a:pt x="7859800" y="6858478"/>
                </a:moveTo>
                <a:lnTo>
                  <a:pt x="435245" y="6858478"/>
                </a:lnTo>
                <a:lnTo>
                  <a:pt x="435505" y="6857916"/>
                </a:lnTo>
                <a:lnTo>
                  <a:pt x="0" y="6857916"/>
                </a:lnTo>
                <a:lnTo>
                  <a:pt x="0" y="0"/>
                </a:lnTo>
                <a:lnTo>
                  <a:pt x="3611620" y="0"/>
                </a:lnTo>
                <a:lnTo>
                  <a:pt x="4677848" y="0"/>
                </a:lnTo>
                <a:lnTo>
                  <a:pt x="4683425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2" name="Freeform: Shape 101">
            <a:extLst>
              <a:ext uri="{FF2B5EF4-FFF2-40B4-BE49-F238E27FC236}">
                <a16:creationId xmlns:a16="http://schemas.microsoft.com/office/drawing/2014/main" id="{F605C4CC-A25C-416F-8333-7CB7DC97D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431174" cy="6858478"/>
          </a:xfrm>
          <a:custGeom>
            <a:avLst/>
            <a:gdLst>
              <a:gd name="connsiteX0" fmla="*/ 7431174 w 7431174"/>
              <a:gd name="connsiteY0" fmla="*/ 6858478 h 6858478"/>
              <a:gd name="connsiteX1" fmla="*/ 6619 w 7431174"/>
              <a:gd name="connsiteY1" fmla="*/ 6858478 h 6858478"/>
              <a:gd name="connsiteX2" fmla="*/ 6879 w 7431174"/>
              <a:gd name="connsiteY2" fmla="*/ 6857916 h 6858478"/>
              <a:gd name="connsiteX3" fmla="*/ 0 w 7431174"/>
              <a:gd name="connsiteY3" fmla="*/ 6857916 h 6858478"/>
              <a:gd name="connsiteX4" fmla="*/ 0 w 7431174"/>
              <a:gd name="connsiteY4" fmla="*/ 0 h 6858478"/>
              <a:gd name="connsiteX5" fmla="*/ 3182994 w 7431174"/>
              <a:gd name="connsiteY5" fmla="*/ 0 h 6858478"/>
              <a:gd name="connsiteX6" fmla="*/ 4249222 w 7431174"/>
              <a:gd name="connsiteY6" fmla="*/ 0 h 6858478"/>
              <a:gd name="connsiteX7" fmla="*/ 4254799 w 7431174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31174" h="6858478">
                <a:moveTo>
                  <a:pt x="7431174" y="6858478"/>
                </a:moveTo>
                <a:lnTo>
                  <a:pt x="6619" y="6858478"/>
                </a:lnTo>
                <a:lnTo>
                  <a:pt x="6879" y="6857916"/>
                </a:lnTo>
                <a:lnTo>
                  <a:pt x="0" y="6857916"/>
                </a:lnTo>
                <a:lnTo>
                  <a:pt x="0" y="0"/>
                </a:lnTo>
                <a:lnTo>
                  <a:pt x="3182994" y="0"/>
                </a:lnTo>
                <a:lnTo>
                  <a:pt x="4249222" y="0"/>
                </a:lnTo>
                <a:lnTo>
                  <a:pt x="4254799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6" name="Title 1">
            <a:extLst>
              <a:ext uri="{FF2B5EF4-FFF2-40B4-BE49-F238E27FC236}">
                <a16:creationId xmlns:a16="http://schemas.microsoft.com/office/drawing/2014/main" id="{5C9AE957-7A86-B44E-8620-9DC0916C6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043" y="150358"/>
            <a:ext cx="6234303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AU" dirty="0">
                <a:latin typeface="Britannic Bold" panose="020B0903060703020204" pitchFamily="34" charset="77"/>
              </a:rPr>
              <a:t>Databasing</a:t>
            </a:r>
            <a:endParaRPr lang="en-US" dirty="0">
              <a:latin typeface="Britannic Bold" panose="020B0903060703020204" pitchFamily="34" charset="77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82F5E4E-6594-E84E-8F0B-05D540BE2235}"/>
              </a:ext>
            </a:extLst>
          </p:cNvPr>
          <p:cNvSpPr txBox="1">
            <a:spLocks/>
          </p:cNvSpPr>
          <p:nvPr/>
        </p:nvSpPr>
        <p:spPr>
          <a:xfrm>
            <a:off x="141043" y="1421691"/>
            <a:ext cx="6234303" cy="21905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2800" dirty="0">
                <a:latin typeface="Al Nile" pitchFamily="2" charset="-78"/>
                <a:cs typeface="Al Nile" pitchFamily="2" charset="-78"/>
              </a:rPr>
              <a:t>We created out table schemas via Quick</a:t>
            </a:r>
          </a:p>
          <a:p>
            <a:r>
              <a:rPr lang="en-AU" sz="2800" dirty="0">
                <a:latin typeface="Al Nile" pitchFamily="2" charset="-78"/>
                <a:cs typeface="Al Nile" pitchFamily="2" charset="-78"/>
              </a:rPr>
              <a:t>DBD and created our PostgreSQL relational database.</a:t>
            </a:r>
            <a:endParaRPr lang="en-AU" sz="2800" dirty="0"/>
          </a:p>
          <a:p>
            <a:endParaRPr lang="en-AU" sz="2800" dirty="0">
              <a:latin typeface="Al Nile" pitchFamily="2" charset="-78"/>
              <a:cs typeface="Al Nile" pitchFamily="2" charset="-78"/>
            </a:endParaRPr>
          </a:p>
          <a:p>
            <a:endParaRPr lang="en-US" sz="2800" dirty="0">
              <a:latin typeface="Al Nile" pitchFamily="2" charset="-78"/>
              <a:cs typeface="Al Nile" pitchFamily="2" charset="-78"/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8DF4BAEA-A073-9446-AF66-86C811DAA0AF}"/>
              </a:ext>
            </a:extLst>
          </p:cNvPr>
          <p:cNvSpPr txBox="1">
            <a:spLocks/>
          </p:cNvSpPr>
          <p:nvPr/>
        </p:nvSpPr>
        <p:spPr>
          <a:xfrm>
            <a:off x="245819" y="2517207"/>
            <a:ext cx="6234303" cy="19739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800" dirty="0">
              <a:latin typeface="Al Nile" pitchFamily="2" charset="-78"/>
              <a:cs typeface="Al Nile" pitchFamily="2" charset="-78"/>
            </a:endParaRPr>
          </a:p>
        </p:txBody>
      </p:sp>
      <p:pic>
        <p:nvPicPr>
          <p:cNvPr id="12" name="Picture 6" descr="PostgreSQL Reviews: 500+ User Reviews and Ratings in 2021 | G2">
            <a:extLst>
              <a:ext uri="{FF2B5EF4-FFF2-40B4-BE49-F238E27FC236}">
                <a16:creationId xmlns:a16="http://schemas.microsoft.com/office/drawing/2014/main" id="{15D760F8-3110-694F-BEDF-D580CB4775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0" y="3695813"/>
            <a:ext cx="3029857" cy="1590675"/>
          </a:xfrm>
          <a:prstGeom prst="rect">
            <a:avLst/>
          </a:prstGeom>
          <a:noFill/>
          <a:effectLst>
            <a:glow rad="775830">
              <a:schemeClr val="tx1">
                <a:alpha val="73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26684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0" name="Picture 4" descr="It&amp;#39;s a national game, shift AFL grand final from MCG">
            <a:extLst>
              <a:ext uri="{FF2B5EF4-FFF2-40B4-BE49-F238E27FC236}">
                <a16:creationId xmlns:a16="http://schemas.microsoft.com/office/drawing/2014/main" id="{36521281-79E7-7547-9C63-1A22F03C96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0" name="Freeform: Shape 99">
            <a:extLst>
              <a:ext uri="{FF2B5EF4-FFF2-40B4-BE49-F238E27FC236}">
                <a16:creationId xmlns:a16="http://schemas.microsoft.com/office/drawing/2014/main" id="{8F23F8A3-8FD7-4779-8323-FDC26BE99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859800" cy="6858478"/>
          </a:xfrm>
          <a:custGeom>
            <a:avLst/>
            <a:gdLst>
              <a:gd name="connsiteX0" fmla="*/ 7859800 w 7859800"/>
              <a:gd name="connsiteY0" fmla="*/ 6858478 h 6858478"/>
              <a:gd name="connsiteX1" fmla="*/ 435245 w 7859800"/>
              <a:gd name="connsiteY1" fmla="*/ 6858478 h 6858478"/>
              <a:gd name="connsiteX2" fmla="*/ 435505 w 7859800"/>
              <a:gd name="connsiteY2" fmla="*/ 6857916 h 6858478"/>
              <a:gd name="connsiteX3" fmla="*/ 0 w 7859800"/>
              <a:gd name="connsiteY3" fmla="*/ 6857916 h 6858478"/>
              <a:gd name="connsiteX4" fmla="*/ 0 w 7859800"/>
              <a:gd name="connsiteY4" fmla="*/ 0 h 6858478"/>
              <a:gd name="connsiteX5" fmla="*/ 3611620 w 7859800"/>
              <a:gd name="connsiteY5" fmla="*/ 0 h 6858478"/>
              <a:gd name="connsiteX6" fmla="*/ 4677848 w 7859800"/>
              <a:gd name="connsiteY6" fmla="*/ 0 h 6858478"/>
              <a:gd name="connsiteX7" fmla="*/ 4683425 w 7859800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59800" h="6858478">
                <a:moveTo>
                  <a:pt x="7859800" y="6858478"/>
                </a:moveTo>
                <a:lnTo>
                  <a:pt x="435245" y="6858478"/>
                </a:lnTo>
                <a:lnTo>
                  <a:pt x="435505" y="6857916"/>
                </a:lnTo>
                <a:lnTo>
                  <a:pt x="0" y="6857916"/>
                </a:lnTo>
                <a:lnTo>
                  <a:pt x="0" y="0"/>
                </a:lnTo>
                <a:lnTo>
                  <a:pt x="3611620" y="0"/>
                </a:lnTo>
                <a:lnTo>
                  <a:pt x="4677848" y="0"/>
                </a:lnTo>
                <a:lnTo>
                  <a:pt x="4683425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2" name="Freeform: Shape 101">
            <a:extLst>
              <a:ext uri="{FF2B5EF4-FFF2-40B4-BE49-F238E27FC236}">
                <a16:creationId xmlns:a16="http://schemas.microsoft.com/office/drawing/2014/main" id="{F605C4CC-A25C-416F-8333-7CB7DC97D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431174" cy="6858478"/>
          </a:xfrm>
          <a:custGeom>
            <a:avLst/>
            <a:gdLst>
              <a:gd name="connsiteX0" fmla="*/ 7431174 w 7431174"/>
              <a:gd name="connsiteY0" fmla="*/ 6858478 h 6858478"/>
              <a:gd name="connsiteX1" fmla="*/ 6619 w 7431174"/>
              <a:gd name="connsiteY1" fmla="*/ 6858478 h 6858478"/>
              <a:gd name="connsiteX2" fmla="*/ 6879 w 7431174"/>
              <a:gd name="connsiteY2" fmla="*/ 6857916 h 6858478"/>
              <a:gd name="connsiteX3" fmla="*/ 0 w 7431174"/>
              <a:gd name="connsiteY3" fmla="*/ 6857916 h 6858478"/>
              <a:gd name="connsiteX4" fmla="*/ 0 w 7431174"/>
              <a:gd name="connsiteY4" fmla="*/ 0 h 6858478"/>
              <a:gd name="connsiteX5" fmla="*/ 3182994 w 7431174"/>
              <a:gd name="connsiteY5" fmla="*/ 0 h 6858478"/>
              <a:gd name="connsiteX6" fmla="*/ 4249222 w 7431174"/>
              <a:gd name="connsiteY6" fmla="*/ 0 h 6858478"/>
              <a:gd name="connsiteX7" fmla="*/ 4254799 w 7431174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31174" h="6858478">
                <a:moveTo>
                  <a:pt x="7431174" y="6858478"/>
                </a:moveTo>
                <a:lnTo>
                  <a:pt x="6619" y="6858478"/>
                </a:lnTo>
                <a:lnTo>
                  <a:pt x="6879" y="6857916"/>
                </a:lnTo>
                <a:lnTo>
                  <a:pt x="0" y="6857916"/>
                </a:lnTo>
                <a:lnTo>
                  <a:pt x="0" y="0"/>
                </a:lnTo>
                <a:lnTo>
                  <a:pt x="3182994" y="0"/>
                </a:lnTo>
                <a:lnTo>
                  <a:pt x="4249222" y="0"/>
                </a:lnTo>
                <a:lnTo>
                  <a:pt x="4254799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6" name="Title 1">
            <a:extLst>
              <a:ext uri="{FF2B5EF4-FFF2-40B4-BE49-F238E27FC236}">
                <a16:creationId xmlns:a16="http://schemas.microsoft.com/office/drawing/2014/main" id="{5C9AE957-7A86-B44E-8620-9DC0916C6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043" y="150358"/>
            <a:ext cx="6234303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AU" dirty="0">
                <a:latin typeface="Britannic Bold" panose="020B0903060703020204" pitchFamily="34" charset="77"/>
              </a:rPr>
              <a:t>Data Visualisation </a:t>
            </a:r>
            <a:endParaRPr lang="en-US" dirty="0">
              <a:latin typeface="Britannic Bold" panose="020B0903060703020204" pitchFamily="34" charset="77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82F5E4E-6594-E84E-8F0B-05D540BE2235}"/>
              </a:ext>
            </a:extLst>
          </p:cNvPr>
          <p:cNvSpPr txBox="1">
            <a:spLocks/>
          </p:cNvSpPr>
          <p:nvPr/>
        </p:nvSpPr>
        <p:spPr>
          <a:xfrm>
            <a:off x="141043" y="1421691"/>
            <a:ext cx="6107357" cy="21905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2800" dirty="0">
                <a:latin typeface="Al Nile" pitchFamily="2" charset="-78"/>
                <a:cs typeface="Al Nile" pitchFamily="2" charset="-78"/>
              </a:rPr>
              <a:t>We used JavaScript libraries (D3 and AnyChart) to draw insightful AFL team performance visualisations.</a:t>
            </a:r>
            <a:endParaRPr lang="en-AU" sz="2800" dirty="0"/>
          </a:p>
          <a:p>
            <a:endParaRPr lang="en-AU" sz="2800" dirty="0">
              <a:latin typeface="Al Nile" pitchFamily="2" charset="-78"/>
              <a:cs typeface="Al Nile" pitchFamily="2" charset="-78"/>
            </a:endParaRPr>
          </a:p>
          <a:p>
            <a:endParaRPr lang="en-US" sz="2800" dirty="0">
              <a:latin typeface="Al Nile" pitchFamily="2" charset="-78"/>
              <a:cs typeface="Al Nile" pitchFamily="2" charset="-78"/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8DF4BAEA-A073-9446-AF66-86C811DAA0AF}"/>
              </a:ext>
            </a:extLst>
          </p:cNvPr>
          <p:cNvSpPr txBox="1">
            <a:spLocks/>
          </p:cNvSpPr>
          <p:nvPr/>
        </p:nvSpPr>
        <p:spPr>
          <a:xfrm>
            <a:off x="245819" y="2517207"/>
            <a:ext cx="6234303" cy="19739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800" dirty="0">
              <a:latin typeface="Al Nile" pitchFamily="2" charset="-78"/>
              <a:cs typeface="Al Nile" pitchFamily="2" charset="-78"/>
            </a:endParaRPr>
          </a:p>
        </p:txBody>
      </p: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A4178C94-0513-1049-BE0F-397195FADF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624" y="3755233"/>
            <a:ext cx="3410209" cy="1796598"/>
          </a:xfrm>
          <a:prstGeom prst="rect">
            <a:avLst/>
          </a:prstGeom>
          <a:effectLst>
            <a:glow rad="626402">
              <a:schemeClr val="tx1">
                <a:alpha val="66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771645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Title 1">
            <a:extLst>
              <a:ext uri="{FF2B5EF4-FFF2-40B4-BE49-F238E27FC236}">
                <a16:creationId xmlns:a16="http://schemas.microsoft.com/office/drawing/2014/main" id="{5C9AE957-7A86-B44E-8620-9DC0916C6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Historical average points overview by state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04D702E-0154-475B-816A-C896356E92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5569" y="398239"/>
            <a:ext cx="7665388" cy="5390002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382F5E4E-6594-E84E-8F0B-05D540BE2235}"/>
              </a:ext>
            </a:extLst>
          </p:cNvPr>
          <p:cNvSpPr txBox="1">
            <a:spLocks/>
          </p:cNvSpPr>
          <p:nvPr/>
        </p:nvSpPr>
        <p:spPr>
          <a:xfrm>
            <a:off x="141043" y="1421691"/>
            <a:ext cx="6107357" cy="21905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endParaRPr lang="en-AU" sz="2800">
              <a:latin typeface="Al Nile" pitchFamily="2" charset="-78"/>
              <a:cs typeface="Al Nile" pitchFamily="2" charset="-78"/>
            </a:endParaRPr>
          </a:p>
          <a:p>
            <a:pPr>
              <a:spcAft>
                <a:spcPts val="600"/>
              </a:spcAft>
            </a:pPr>
            <a:endParaRPr lang="en-US" sz="2800">
              <a:latin typeface="Al Nile" pitchFamily="2" charset="-78"/>
              <a:cs typeface="Al Nile" pitchFamily="2" charset="-78"/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8DF4BAEA-A073-9446-AF66-86C811DAA0AF}"/>
              </a:ext>
            </a:extLst>
          </p:cNvPr>
          <p:cNvSpPr txBox="1">
            <a:spLocks/>
          </p:cNvSpPr>
          <p:nvPr/>
        </p:nvSpPr>
        <p:spPr>
          <a:xfrm>
            <a:off x="245819" y="2517207"/>
            <a:ext cx="6234303" cy="19739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800" dirty="0">
              <a:latin typeface="Al Nile" pitchFamily="2" charset="-78"/>
              <a:cs typeface="Al Nile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941428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Freeform: Shape 99">
            <a:extLst>
              <a:ext uri="{FF2B5EF4-FFF2-40B4-BE49-F238E27FC236}">
                <a16:creationId xmlns:a16="http://schemas.microsoft.com/office/drawing/2014/main" id="{8F23F8A3-8FD7-4779-8323-FDC26BE99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859800" cy="6858478"/>
          </a:xfrm>
          <a:custGeom>
            <a:avLst/>
            <a:gdLst>
              <a:gd name="connsiteX0" fmla="*/ 7859800 w 7859800"/>
              <a:gd name="connsiteY0" fmla="*/ 6858478 h 6858478"/>
              <a:gd name="connsiteX1" fmla="*/ 435245 w 7859800"/>
              <a:gd name="connsiteY1" fmla="*/ 6858478 h 6858478"/>
              <a:gd name="connsiteX2" fmla="*/ 435505 w 7859800"/>
              <a:gd name="connsiteY2" fmla="*/ 6857916 h 6858478"/>
              <a:gd name="connsiteX3" fmla="*/ 0 w 7859800"/>
              <a:gd name="connsiteY3" fmla="*/ 6857916 h 6858478"/>
              <a:gd name="connsiteX4" fmla="*/ 0 w 7859800"/>
              <a:gd name="connsiteY4" fmla="*/ 0 h 6858478"/>
              <a:gd name="connsiteX5" fmla="*/ 3611620 w 7859800"/>
              <a:gd name="connsiteY5" fmla="*/ 0 h 6858478"/>
              <a:gd name="connsiteX6" fmla="*/ 4677848 w 7859800"/>
              <a:gd name="connsiteY6" fmla="*/ 0 h 6858478"/>
              <a:gd name="connsiteX7" fmla="*/ 4683425 w 7859800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59800" h="6858478">
                <a:moveTo>
                  <a:pt x="7859800" y="6858478"/>
                </a:moveTo>
                <a:lnTo>
                  <a:pt x="435245" y="6858478"/>
                </a:lnTo>
                <a:lnTo>
                  <a:pt x="435505" y="6857916"/>
                </a:lnTo>
                <a:lnTo>
                  <a:pt x="0" y="6857916"/>
                </a:lnTo>
                <a:lnTo>
                  <a:pt x="0" y="0"/>
                </a:lnTo>
                <a:lnTo>
                  <a:pt x="3611620" y="0"/>
                </a:lnTo>
                <a:lnTo>
                  <a:pt x="4677848" y="0"/>
                </a:lnTo>
                <a:lnTo>
                  <a:pt x="4683425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2" name="Freeform: Shape 101">
            <a:extLst>
              <a:ext uri="{FF2B5EF4-FFF2-40B4-BE49-F238E27FC236}">
                <a16:creationId xmlns:a16="http://schemas.microsoft.com/office/drawing/2014/main" id="{F605C4CC-A25C-416F-8333-7CB7DC97D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431174" cy="6858478"/>
          </a:xfrm>
          <a:custGeom>
            <a:avLst/>
            <a:gdLst>
              <a:gd name="connsiteX0" fmla="*/ 7431174 w 7431174"/>
              <a:gd name="connsiteY0" fmla="*/ 6858478 h 6858478"/>
              <a:gd name="connsiteX1" fmla="*/ 6619 w 7431174"/>
              <a:gd name="connsiteY1" fmla="*/ 6858478 h 6858478"/>
              <a:gd name="connsiteX2" fmla="*/ 6879 w 7431174"/>
              <a:gd name="connsiteY2" fmla="*/ 6857916 h 6858478"/>
              <a:gd name="connsiteX3" fmla="*/ 0 w 7431174"/>
              <a:gd name="connsiteY3" fmla="*/ 6857916 h 6858478"/>
              <a:gd name="connsiteX4" fmla="*/ 0 w 7431174"/>
              <a:gd name="connsiteY4" fmla="*/ 0 h 6858478"/>
              <a:gd name="connsiteX5" fmla="*/ 3182994 w 7431174"/>
              <a:gd name="connsiteY5" fmla="*/ 0 h 6858478"/>
              <a:gd name="connsiteX6" fmla="*/ 4249222 w 7431174"/>
              <a:gd name="connsiteY6" fmla="*/ 0 h 6858478"/>
              <a:gd name="connsiteX7" fmla="*/ 4254799 w 7431174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31174" h="6858478">
                <a:moveTo>
                  <a:pt x="7431174" y="6858478"/>
                </a:moveTo>
                <a:lnTo>
                  <a:pt x="6619" y="6858478"/>
                </a:lnTo>
                <a:lnTo>
                  <a:pt x="6879" y="6857916"/>
                </a:lnTo>
                <a:lnTo>
                  <a:pt x="0" y="6857916"/>
                </a:lnTo>
                <a:lnTo>
                  <a:pt x="0" y="0"/>
                </a:lnTo>
                <a:lnTo>
                  <a:pt x="3182994" y="0"/>
                </a:lnTo>
                <a:lnTo>
                  <a:pt x="4249222" y="0"/>
                </a:lnTo>
                <a:lnTo>
                  <a:pt x="4254799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6" name="Title 1">
            <a:extLst>
              <a:ext uri="{FF2B5EF4-FFF2-40B4-BE49-F238E27FC236}">
                <a16:creationId xmlns:a16="http://schemas.microsoft.com/office/drawing/2014/main" id="{5C9AE957-7A86-B44E-8620-9DC0916C6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043" y="150358"/>
            <a:ext cx="6234303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AU" dirty="0">
                <a:latin typeface="Britannic Bold" panose="020B0903060703020204" pitchFamily="34" charset="77"/>
              </a:rPr>
              <a:t>Heatmap - Ishaan</a:t>
            </a:r>
            <a:endParaRPr lang="en-US" dirty="0">
              <a:latin typeface="Britannic Bold" panose="020B0903060703020204" pitchFamily="34" charset="77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82F5E4E-6594-E84E-8F0B-05D540BE2235}"/>
              </a:ext>
            </a:extLst>
          </p:cNvPr>
          <p:cNvSpPr txBox="1">
            <a:spLocks/>
          </p:cNvSpPr>
          <p:nvPr/>
        </p:nvSpPr>
        <p:spPr>
          <a:xfrm>
            <a:off x="141043" y="1421691"/>
            <a:ext cx="6107357" cy="21905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AU" sz="2800">
              <a:latin typeface="Al Nile" pitchFamily="2" charset="-78"/>
              <a:cs typeface="Al Nile" pitchFamily="2" charset="-78"/>
            </a:endParaRPr>
          </a:p>
          <a:p>
            <a:endParaRPr lang="en-US" sz="2800" dirty="0">
              <a:latin typeface="Al Nile" pitchFamily="2" charset="-78"/>
              <a:cs typeface="Al Nile" pitchFamily="2" charset="-78"/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8DF4BAEA-A073-9446-AF66-86C811DAA0AF}"/>
              </a:ext>
            </a:extLst>
          </p:cNvPr>
          <p:cNvSpPr txBox="1">
            <a:spLocks/>
          </p:cNvSpPr>
          <p:nvPr/>
        </p:nvSpPr>
        <p:spPr>
          <a:xfrm>
            <a:off x="245819" y="2517207"/>
            <a:ext cx="6234303" cy="19739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800" dirty="0">
              <a:latin typeface="Al Nile" pitchFamily="2" charset="-78"/>
              <a:cs typeface="Al Nile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2556792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Freeform: Shape 99">
            <a:extLst>
              <a:ext uri="{FF2B5EF4-FFF2-40B4-BE49-F238E27FC236}">
                <a16:creationId xmlns:a16="http://schemas.microsoft.com/office/drawing/2014/main" id="{8F23F8A3-8FD7-4779-8323-FDC26BE99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859800" cy="6858478"/>
          </a:xfrm>
          <a:custGeom>
            <a:avLst/>
            <a:gdLst>
              <a:gd name="connsiteX0" fmla="*/ 7859800 w 7859800"/>
              <a:gd name="connsiteY0" fmla="*/ 6858478 h 6858478"/>
              <a:gd name="connsiteX1" fmla="*/ 435245 w 7859800"/>
              <a:gd name="connsiteY1" fmla="*/ 6858478 h 6858478"/>
              <a:gd name="connsiteX2" fmla="*/ 435505 w 7859800"/>
              <a:gd name="connsiteY2" fmla="*/ 6857916 h 6858478"/>
              <a:gd name="connsiteX3" fmla="*/ 0 w 7859800"/>
              <a:gd name="connsiteY3" fmla="*/ 6857916 h 6858478"/>
              <a:gd name="connsiteX4" fmla="*/ 0 w 7859800"/>
              <a:gd name="connsiteY4" fmla="*/ 0 h 6858478"/>
              <a:gd name="connsiteX5" fmla="*/ 3611620 w 7859800"/>
              <a:gd name="connsiteY5" fmla="*/ 0 h 6858478"/>
              <a:gd name="connsiteX6" fmla="*/ 4677848 w 7859800"/>
              <a:gd name="connsiteY6" fmla="*/ 0 h 6858478"/>
              <a:gd name="connsiteX7" fmla="*/ 4683425 w 7859800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59800" h="6858478">
                <a:moveTo>
                  <a:pt x="7859800" y="6858478"/>
                </a:moveTo>
                <a:lnTo>
                  <a:pt x="435245" y="6858478"/>
                </a:lnTo>
                <a:lnTo>
                  <a:pt x="435505" y="6857916"/>
                </a:lnTo>
                <a:lnTo>
                  <a:pt x="0" y="6857916"/>
                </a:lnTo>
                <a:lnTo>
                  <a:pt x="0" y="0"/>
                </a:lnTo>
                <a:lnTo>
                  <a:pt x="3611620" y="0"/>
                </a:lnTo>
                <a:lnTo>
                  <a:pt x="4677848" y="0"/>
                </a:lnTo>
                <a:lnTo>
                  <a:pt x="4683425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2" name="Freeform: Shape 101">
            <a:extLst>
              <a:ext uri="{FF2B5EF4-FFF2-40B4-BE49-F238E27FC236}">
                <a16:creationId xmlns:a16="http://schemas.microsoft.com/office/drawing/2014/main" id="{F605C4CC-A25C-416F-8333-7CB7DC97D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431174" cy="6858478"/>
          </a:xfrm>
          <a:custGeom>
            <a:avLst/>
            <a:gdLst>
              <a:gd name="connsiteX0" fmla="*/ 7431174 w 7431174"/>
              <a:gd name="connsiteY0" fmla="*/ 6858478 h 6858478"/>
              <a:gd name="connsiteX1" fmla="*/ 6619 w 7431174"/>
              <a:gd name="connsiteY1" fmla="*/ 6858478 h 6858478"/>
              <a:gd name="connsiteX2" fmla="*/ 6879 w 7431174"/>
              <a:gd name="connsiteY2" fmla="*/ 6857916 h 6858478"/>
              <a:gd name="connsiteX3" fmla="*/ 0 w 7431174"/>
              <a:gd name="connsiteY3" fmla="*/ 6857916 h 6858478"/>
              <a:gd name="connsiteX4" fmla="*/ 0 w 7431174"/>
              <a:gd name="connsiteY4" fmla="*/ 0 h 6858478"/>
              <a:gd name="connsiteX5" fmla="*/ 3182994 w 7431174"/>
              <a:gd name="connsiteY5" fmla="*/ 0 h 6858478"/>
              <a:gd name="connsiteX6" fmla="*/ 4249222 w 7431174"/>
              <a:gd name="connsiteY6" fmla="*/ 0 h 6858478"/>
              <a:gd name="connsiteX7" fmla="*/ 4254799 w 7431174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31174" h="6858478">
                <a:moveTo>
                  <a:pt x="7431174" y="6858478"/>
                </a:moveTo>
                <a:lnTo>
                  <a:pt x="6619" y="6858478"/>
                </a:lnTo>
                <a:lnTo>
                  <a:pt x="6879" y="6857916"/>
                </a:lnTo>
                <a:lnTo>
                  <a:pt x="0" y="6857916"/>
                </a:lnTo>
                <a:lnTo>
                  <a:pt x="0" y="0"/>
                </a:lnTo>
                <a:lnTo>
                  <a:pt x="3182994" y="0"/>
                </a:lnTo>
                <a:lnTo>
                  <a:pt x="4249222" y="0"/>
                </a:lnTo>
                <a:lnTo>
                  <a:pt x="4254799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6" name="Title 1">
            <a:extLst>
              <a:ext uri="{FF2B5EF4-FFF2-40B4-BE49-F238E27FC236}">
                <a16:creationId xmlns:a16="http://schemas.microsoft.com/office/drawing/2014/main" id="{5C9AE957-7A86-B44E-8620-9DC0916C6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043" y="150358"/>
            <a:ext cx="6234303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AU" dirty="0">
                <a:latin typeface="Britannic Bold" panose="020B0903060703020204" pitchFamily="34" charset="77"/>
              </a:rPr>
              <a:t>Scatter Plot</a:t>
            </a:r>
            <a:endParaRPr lang="en-US" dirty="0">
              <a:latin typeface="Britannic Bold" panose="020B0903060703020204" pitchFamily="34" charset="77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82F5E4E-6594-E84E-8F0B-05D540BE2235}"/>
              </a:ext>
            </a:extLst>
          </p:cNvPr>
          <p:cNvSpPr txBox="1">
            <a:spLocks/>
          </p:cNvSpPr>
          <p:nvPr/>
        </p:nvSpPr>
        <p:spPr>
          <a:xfrm>
            <a:off x="141043" y="1421691"/>
            <a:ext cx="6107357" cy="21905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AU" sz="2800" dirty="0">
              <a:latin typeface="Al Nile" pitchFamily="2" charset="-78"/>
              <a:cs typeface="Al Nile" pitchFamily="2" charset="-78"/>
            </a:endParaRPr>
          </a:p>
          <a:p>
            <a:endParaRPr lang="en-US" sz="2800" dirty="0">
              <a:latin typeface="Al Nile" pitchFamily="2" charset="-78"/>
              <a:cs typeface="Al Nile" pitchFamily="2" charset="-78"/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8DF4BAEA-A073-9446-AF66-86C811DAA0AF}"/>
              </a:ext>
            </a:extLst>
          </p:cNvPr>
          <p:cNvSpPr txBox="1">
            <a:spLocks/>
          </p:cNvSpPr>
          <p:nvPr/>
        </p:nvSpPr>
        <p:spPr>
          <a:xfrm>
            <a:off x="245819" y="2517207"/>
            <a:ext cx="6234303" cy="19739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800" dirty="0">
              <a:latin typeface="Al Nile" pitchFamily="2" charset="-78"/>
              <a:cs typeface="Al Nile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3081454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Freeform: Shape 99">
            <a:extLst>
              <a:ext uri="{FF2B5EF4-FFF2-40B4-BE49-F238E27FC236}">
                <a16:creationId xmlns:a16="http://schemas.microsoft.com/office/drawing/2014/main" id="{8F23F8A3-8FD7-4779-8323-FDC26BE99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859800" cy="6858478"/>
          </a:xfrm>
          <a:custGeom>
            <a:avLst/>
            <a:gdLst>
              <a:gd name="connsiteX0" fmla="*/ 7859800 w 7859800"/>
              <a:gd name="connsiteY0" fmla="*/ 6858478 h 6858478"/>
              <a:gd name="connsiteX1" fmla="*/ 435245 w 7859800"/>
              <a:gd name="connsiteY1" fmla="*/ 6858478 h 6858478"/>
              <a:gd name="connsiteX2" fmla="*/ 435505 w 7859800"/>
              <a:gd name="connsiteY2" fmla="*/ 6857916 h 6858478"/>
              <a:gd name="connsiteX3" fmla="*/ 0 w 7859800"/>
              <a:gd name="connsiteY3" fmla="*/ 6857916 h 6858478"/>
              <a:gd name="connsiteX4" fmla="*/ 0 w 7859800"/>
              <a:gd name="connsiteY4" fmla="*/ 0 h 6858478"/>
              <a:gd name="connsiteX5" fmla="*/ 3611620 w 7859800"/>
              <a:gd name="connsiteY5" fmla="*/ 0 h 6858478"/>
              <a:gd name="connsiteX6" fmla="*/ 4677848 w 7859800"/>
              <a:gd name="connsiteY6" fmla="*/ 0 h 6858478"/>
              <a:gd name="connsiteX7" fmla="*/ 4683425 w 7859800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59800" h="6858478">
                <a:moveTo>
                  <a:pt x="7859800" y="6858478"/>
                </a:moveTo>
                <a:lnTo>
                  <a:pt x="435245" y="6858478"/>
                </a:lnTo>
                <a:lnTo>
                  <a:pt x="435505" y="6857916"/>
                </a:lnTo>
                <a:lnTo>
                  <a:pt x="0" y="6857916"/>
                </a:lnTo>
                <a:lnTo>
                  <a:pt x="0" y="0"/>
                </a:lnTo>
                <a:lnTo>
                  <a:pt x="3611620" y="0"/>
                </a:lnTo>
                <a:lnTo>
                  <a:pt x="4677848" y="0"/>
                </a:lnTo>
                <a:lnTo>
                  <a:pt x="4683425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2" name="Freeform: Shape 101">
            <a:extLst>
              <a:ext uri="{FF2B5EF4-FFF2-40B4-BE49-F238E27FC236}">
                <a16:creationId xmlns:a16="http://schemas.microsoft.com/office/drawing/2014/main" id="{F605C4CC-A25C-416F-8333-7CB7DC97D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431174" cy="6858478"/>
          </a:xfrm>
          <a:custGeom>
            <a:avLst/>
            <a:gdLst>
              <a:gd name="connsiteX0" fmla="*/ 7431174 w 7431174"/>
              <a:gd name="connsiteY0" fmla="*/ 6858478 h 6858478"/>
              <a:gd name="connsiteX1" fmla="*/ 6619 w 7431174"/>
              <a:gd name="connsiteY1" fmla="*/ 6858478 h 6858478"/>
              <a:gd name="connsiteX2" fmla="*/ 6879 w 7431174"/>
              <a:gd name="connsiteY2" fmla="*/ 6857916 h 6858478"/>
              <a:gd name="connsiteX3" fmla="*/ 0 w 7431174"/>
              <a:gd name="connsiteY3" fmla="*/ 6857916 h 6858478"/>
              <a:gd name="connsiteX4" fmla="*/ 0 w 7431174"/>
              <a:gd name="connsiteY4" fmla="*/ 0 h 6858478"/>
              <a:gd name="connsiteX5" fmla="*/ 3182994 w 7431174"/>
              <a:gd name="connsiteY5" fmla="*/ 0 h 6858478"/>
              <a:gd name="connsiteX6" fmla="*/ 4249222 w 7431174"/>
              <a:gd name="connsiteY6" fmla="*/ 0 h 6858478"/>
              <a:gd name="connsiteX7" fmla="*/ 4254799 w 7431174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31174" h="6858478">
                <a:moveTo>
                  <a:pt x="7431174" y="6858478"/>
                </a:moveTo>
                <a:lnTo>
                  <a:pt x="6619" y="6858478"/>
                </a:lnTo>
                <a:lnTo>
                  <a:pt x="6879" y="6857916"/>
                </a:lnTo>
                <a:lnTo>
                  <a:pt x="0" y="6857916"/>
                </a:lnTo>
                <a:lnTo>
                  <a:pt x="0" y="0"/>
                </a:lnTo>
                <a:lnTo>
                  <a:pt x="3182994" y="0"/>
                </a:lnTo>
                <a:lnTo>
                  <a:pt x="4249222" y="0"/>
                </a:lnTo>
                <a:lnTo>
                  <a:pt x="4254799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6" name="Title 1">
            <a:extLst>
              <a:ext uri="{FF2B5EF4-FFF2-40B4-BE49-F238E27FC236}">
                <a16:creationId xmlns:a16="http://schemas.microsoft.com/office/drawing/2014/main" id="{5C9AE957-7A86-B44E-8620-9DC0916C6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846" y="95889"/>
            <a:ext cx="7107482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AU" sz="4000" dirty="0">
                <a:latin typeface="Britannic Bold" panose="020B0903060703020204" pitchFamily="34" charset="77"/>
              </a:rPr>
              <a:t>Diverged Stacked Bar Chart</a:t>
            </a:r>
            <a:endParaRPr lang="en-US" sz="4000" dirty="0">
              <a:latin typeface="Britannic Bold" panose="020B0903060703020204" pitchFamily="34" charset="77"/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8DF4BAEA-A073-9446-AF66-86C811DAA0AF}"/>
              </a:ext>
            </a:extLst>
          </p:cNvPr>
          <p:cNvSpPr txBox="1">
            <a:spLocks/>
          </p:cNvSpPr>
          <p:nvPr/>
        </p:nvSpPr>
        <p:spPr>
          <a:xfrm>
            <a:off x="245819" y="2517207"/>
            <a:ext cx="6234303" cy="19739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800" dirty="0">
              <a:latin typeface="Al Nile" pitchFamily="2" charset="-78"/>
              <a:cs typeface="Al Nile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6862806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277</TotalTime>
  <Words>134</Words>
  <Application>Microsoft Office PowerPoint</Application>
  <PresentationFormat>Widescreen</PresentationFormat>
  <Paragraphs>27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Al Nile</vt:lpstr>
      <vt:lpstr>Arial</vt:lpstr>
      <vt:lpstr>Britannic Bold</vt:lpstr>
      <vt:lpstr>Calibri</vt:lpstr>
      <vt:lpstr>Calibri Light</vt:lpstr>
      <vt:lpstr>Office Theme</vt:lpstr>
      <vt:lpstr> Australian Football League Dashboard </vt:lpstr>
      <vt:lpstr>Data Munging Process</vt:lpstr>
      <vt:lpstr>Coding Approach</vt:lpstr>
      <vt:lpstr>Databasing</vt:lpstr>
      <vt:lpstr>Data Visualisation </vt:lpstr>
      <vt:lpstr>Historical average points overview by state</vt:lpstr>
      <vt:lpstr>Heatmap - Ishaan</vt:lpstr>
      <vt:lpstr>Scatter Plot</vt:lpstr>
      <vt:lpstr>Diverged Stacked Bar Chart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Australian Football League Dashboard </dc:title>
  <dc:creator>Samra Vatan Parast</dc:creator>
  <cp:lastModifiedBy>serena zhao</cp:lastModifiedBy>
  <cp:revision>8</cp:revision>
  <dcterms:created xsi:type="dcterms:W3CDTF">2021-12-09T08:45:08Z</dcterms:created>
  <dcterms:modified xsi:type="dcterms:W3CDTF">2021-12-12T02:49:03Z</dcterms:modified>
</cp:coreProperties>
</file>