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57" r:id="rId4"/>
    <p:sldId id="260" r:id="rId5"/>
    <p:sldId id="259" r:id="rId6"/>
    <p:sldId id="261" r:id="rId7"/>
    <p:sldId id="269" r:id="rId8"/>
    <p:sldId id="268" r:id="rId9"/>
    <p:sldId id="265" r:id="rId10"/>
    <p:sldId id="270" r:id="rId11"/>
    <p:sldId id="25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/>
    <p:restoredTop sz="93878"/>
  </p:normalViewPr>
  <p:slideViewPr>
    <p:cSldViewPr snapToGrid="0" snapToObjects="1">
      <p:cViewPr varScale="1">
        <p:scale>
          <a:sx n="107" d="100"/>
          <a:sy n="107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DDE84-2A55-1146-BB0C-81BAA827435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F1AC8-17CF-E441-A1AC-E5F31E91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F1AC8-17CF-E441-A1AC-E5F31E914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EC1B-74B6-3B4B-ACA7-1CC9401A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D7D2-E1E3-0142-B5C4-CA2EF2D0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A683-FCC2-FD46-A538-CA6A0F38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FB08-385C-8044-81FA-7E0CAC0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C8F4-C258-024C-8251-62CDC98E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0026-8623-F343-A227-F0E9E8F1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6C67-66DC-ED40-A9F1-B2E09D17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C043-44C7-A849-A431-72EFDA03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C7C5-1153-DB40-9E4C-7A3EFA10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5772-E792-334F-8820-77230FAF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C8F7B-816D-434A-BC24-03019D79D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91FE6-B512-AE47-BA63-B3A3F7E41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B60F-1FBE-6D41-BECC-91940B14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0386-8549-1C48-BA31-52C3F539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6A3F-7BBE-BC45-B65B-9FCFBF1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991B-FF4D-7148-AF49-338862D9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8DCF-EEDB-7146-A9B3-9422921F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D4FB-0686-294A-A415-528D2FF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C31E-EF24-7746-9753-9F0A422B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66F4-5C0D-D844-AE02-D3727BD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BE89-EED3-B94E-8B63-37A20573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DDE1-32A6-BE43-8325-4A5DD5A6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EFB4-C51D-FD4B-B2A1-84A68558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BE50-80B7-714B-B243-D495F229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5324-EB82-ED4F-9088-580BF3CA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81F-5BA7-C448-84E8-F3745788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58BD-7939-3C40-839E-3E4331FBE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939BD-22A1-B743-AB1A-05C64D2E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2FC9-807D-BA40-8E4F-074F0A92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B0674-FB69-5545-81A4-D7E01BB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BA36-1EAB-F742-B5DF-48D58137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3056-7C13-2348-BBE1-4E281259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9143-1864-B94E-A40C-5B9D2AC1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F3A0A-689A-8442-ACDD-8DE9CA9D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A1DEA-E20A-8F4A-BD5F-BD53AC9A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F955B-DABA-1B47-8656-6F66D58F0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CCC49-8401-A946-BE66-C7DE896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91D5F-31A0-D845-9C4A-F7C4A34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9CDCB-C116-054E-8CA8-5FE59232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785-8DC6-0349-98A7-617A79C4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70697-8010-F745-B826-0D15B23F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5E7D3-721E-E74C-B4AD-D84F3E3F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DC602-37DA-844E-AA5B-F64AE1D6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4AB2F-E33B-1D4B-99D8-055897E9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782B6-6B8C-9B45-B0D0-29C1997A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10B3A-AD8B-A844-B3A7-8AB8A279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93BD-35B8-F741-B4C9-6E538680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F3BD-09FB-7642-A734-E2B70FA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59138-026D-0F41-8D30-BC47BEFF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6C22-AA2F-4D4C-B90C-12BBC189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F0C5-744D-D94C-9E45-3FBABFB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8E61-0476-294B-9093-7A5ECF81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CD05-B852-944D-B72A-1DF3423B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0CC22-8ABC-FE4D-A984-F5BB2749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1CF3-0BE0-2E48-B12A-A8BD7901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8A512-DE86-FC48-ADB4-44A01EED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269F-5CA9-3848-9017-401F3AFB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E484-9728-6941-A5AB-9C23F87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D55DD-E741-B740-909E-BAF4CD3D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B155A-0241-DC40-8A01-26D34800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3B49-8839-134B-98F1-7965B124A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A35B-6599-5B4D-8FD5-36F695E9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5F4A-6FC9-A844-A4F9-A9A491759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quiggle.com.au/#section_team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een Sports Template Backgrounds for Powerpoint Templates - PPT Backgrounds">
            <a:extLst>
              <a:ext uri="{FF2B5EF4-FFF2-40B4-BE49-F238E27FC236}">
                <a16:creationId xmlns:a16="http://schemas.microsoft.com/office/drawing/2014/main" id="{FB2647F5-C43C-8C44-8DF3-9E2BE218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75"/>
          <a:stretch/>
        </p:blipFill>
        <p:spPr bwMode="auto">
          <a:xfrm>
            <a:off x="0" y="-729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A36CF-8DCF-B74B-B7BE-672447C3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603" y="3769481"/>
            <a:ext cx="8652938" cy="724351"/>
          </a:xfrm>
        </p:spPr>
        <p:txBody>
          <a:bodyPr anchor="ctr">
            <a:normAutofit fontScale="90000"/>
          </a:bodyPr>
          <a:lstStyle/>
          <a:p>
            <a:br>
              <a:rPr lang="en-US" sz="4000" dirty="0"/>
            </a:br>
            <a:r>
              <a:rPr lang="en-US" sz="4000" dirty="0">
                <a:latin typeface="Britannic Bold" panose="020B0903060703020204" pitchFamily="34" charset="77"/>
                <a:cs typeface="Aharoni" panose="02010803020104030203" pitchFamily="2" charset="-79"/>
              </a:rPr>
              <a:t>Australian Football League Dashboard</a:t>
            </a:r>
            <a:br>
              <a:rPr lang="en-US" sz="62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5FFA-FF57-164C-A3F6-437E2C6D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3210841" cy="4572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ritannic Bold" panose="020B0903060703020204" pitchFamily="34" charset="77"/>
              </a:rPr>
              <a:t>Project 2 – </a:t>
            </a:r>
            <a:r>
              <a:rPr lang="en-US" sz="1800" dirty="0">
                <a:latin typeface="Britannic Bold" panose="020B0903060703020204" pitchFamily="34" charset="77"/>
                <a:ea typeface="+mj-ea"/>
                <a:cs typeface="Aharoni" panose="02010803020104030203" pitchFamily="2" charset="-79"/>
              </a:rPr>
              <a:t>Group</a:t>
            </a:r>
            <a:r>
              <a:rPr lang="en-US" sz="1800" dirty="0">
                <a:latin typeface="Britannic Bold" panose="020B0903060703020204" pitchFamily="34" charset="77"/>
              </a:rPr>
              <a:t> 1 </a:t>
            </a:r>
          </a:p>
          <a:p>
            <a:endParaRPr lang="en-US" sz="1800" dirty="0">
              <a:latin typeface="Britannic Bold" panose="020B0903060703020204" pitchFamily="34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11" name="Picture 2" descr="Australian Football League - Wikipedia">
            <a:extLst>
              <a:ext uri="{FF2B5EF4-FFF2-40B4-BE49-F238E27FC236}">
                <a16:creationId xmlns:a16="http://schemas.microsoft.com/office/drawing/2014/main" id="{F5494BB0-6AEC-A340-B63D-3C0DEB3E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95" y="1436350"/>
            <a:ext cx="3485755" cy="19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77F2C0-5B99-4386-AC87-3187E7213849}"/>
              </a:ext>
            </a:extLst>
          </p:cNvPr>
          <p:cNvSpPr txBox="1"/>
          <p:nvPr/>
        </p:nvSpPr>
        <p:spPr>
          <a:xfrm>
            <a:off x="7439487" y="4731798"/>
            <a:ext cx="28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Team member: </a:t>
            </a:r>
          </a:p>
          <a:p>
            <a:r>
              <a:rPr lang="en-AU" dirty="0"/>
              <a:t>Samra, Nga, Serena, Ishaan</a:t>
            </a:r>
          </a:p>
        </p:txBody>
      </p:sp>
    </p:spTree>
    <p:extLst>
      <p:ext uri="{BB962C8B-B14F-4D97-AF65-F5344CB8AC3E}">
        <p14:creationId xmlns:p14="http://schemas.microsoft.com/office/powerpoint/2010/main" val="93342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AU" sz="2800" b="1" dirty="0">
                <a:solidFill>
                  <a:schemeClr val="bg1"/>
                </a:solidFill>
              </a:rPr>
              <a:t>Detailed Comparison of Team Performance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B970B-696F-4923-817B-1FBE5D04A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73"/>
          <a:stretch/>
        </p:blipFill>
        <p:spPr>
          <a:xfrm>
            <a:off x="4032514" y="295836"/>
            <a:ext cx="7406451" cy="2383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BA11F4-3552-4640-A94C-F7E0DA799684}"/>
              </a:ext>
            </a:extLst>
          </p:cNvPr>
          <p:cNvSpPr txBox="1"/>
          <p:nvPr/>
        </p:nvSpPr>
        <p:spPr>
          <a:xfrm>
            <a:off x="3786695" y="2971800"/>
            <a:ext cx="8405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B0604020202020204" pitchFamily="2" charset="0"/>
              </a:rPr>
              <a:t>Behind: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B0604020202020204" pitchFamily="2" charset="0"/>
              </a:rPr>
              <a:t> A minor score, as judged by the goal umpire. Behinds are worth one point to a team’s total score.</a:t>
            </a:r>
          </a:p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Disposal: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Legally getting rid of the ball, via a handball or kick.</a:t>
            </a:r>
            <a:endParaRPr lang="en-GB" sz="1800" dirty="0">
              <a:solidFill>
                <a:srgbClr val="3D3D3D"/>
              </a:solidFill>
              <a:latin typeface="Roboto Condensed" panose="020B0604020202020204" pitchFamily="2" charset="0"/>
            </a:endParaRPr>
          </a:p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Goal: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A major score, as judged by the goal umpire. Worth six points to a team’s total score</a:t>
            </a:r>
            <a:r>
              <a:rPr lang="en-GB" sz="1800" dirty="0">
                <a:solidFill>
                  <a:srgbClr val="3D3D3D"/>
                </a:solidFill>
                <a:latin typeface="Roboto Condensed" panose="020B0604020202020204" pitchFamily="2" charset="0"/>
              </a:rPr>
              <a:t>. </a:t>
            </a:r>
          </a:p>
          <a:p>
            <a:r>
              <a:rPr lang="en-GB" sz="1800" b="1" i="0" dirty="0" err="1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Hitout</a:t>
            </a:r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Knocking the ball out of a ruck contest following a stoppage with clear control, regardless of which side wins the following contest at ground level.</a:t>
            </a:r>
          </a:p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Kick: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Disposing of the ball by foot. Including kicks off the ground.</a:t>
            </a:r>
          </a:p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Handball: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Disposing of the ball by hand.</a:t>
            </a:r>
          </a:p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Mark: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When a player catches (is deemed to have controlled the ball for sufficient time) a kicked ball that has travelled more than 15 metres without anyone else touching it or the ball hitting the ground.</a:t>
            </a:r>
            <a:endParaRPr lang="en-GB" sz="1800" dirty="0">
              <a:solidFill>
                <a:srgbClr val="3D3D3D"/>
              </a:solidFill>
              <a:latin typeface="Roboto Condensed" panose="02000000000000000000" pitchFamily="2" charset="0"/>
            </a:endParaRPr>
          </a:p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Tackle: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Using physical contact to prevent an opponent in possession of the ball from getting an effective disposal.</a:t>
            </a:r>
            <a:endParaRPr lang="en-GB" sz="1800" dirty="0">
              <a:solidFill>
                <a:srgbClr val="3D3D3D"/>
              </a:solidFill>
              <a:latin typeface="Roboto Condensed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0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EDA5CB-E371-49BA-A666-B2893D68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65" y="251012"/>
            <a:ext cx="4428564" cy="64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Thank you for your attention">
            <a:extLst>
              <a:ext uri="{FF2B5EF4-FFF2-40B4-BE49-F238E27FC236}">
                <a16:creationId xmlns:a16="http://schemas.microsoft.com/office/drawing/2014/main" id="{F5DDDD97-61B2-C544-B31D-338141C11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/>
          <a:stretch/>
        </p:blipFill>
        <p:spPr bwMode="auto">
          <a:xfrm>
            <a:off x="15240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5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Green Sports Template Backgrounds for Powerpoint Templates - PPT Backgrounds">
            <a:extLst>
              <a:ext uri="{FF2B5EF4-FFF2-40B4-BE49-F238E27FC236}">
                <a16:creationId xmlns:a16="http://schemas.microsoft.com/office/drawing/2014/main" id="{FB2647F5-C43C-8C44-8DF3-9E2BE218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AC91EB6-3F70-A04E-B4D5-270CDFE282CA}"/>
              </a:ext>
            </a:extLst>
          </p:cNvPr>
          <p:cNvSpPr txBox="1">
            <a:spLocks/>
          </p:cNvSpPr>
          <p:nvPr/>
        </p:nvSpPr>
        <p:spPr>
          <a:xfrm>
            <a:off x="950495" y="1261856"/>
            <a:ext cx="10659978" cy="4561428"/>
          </a:xfrm>
          <a:prstGeom prst="rect">
            <a:avLst/>
          </a:prstGeom>
          <a:solidFill>
            <a:schemeClr val="bg2">
              <a:lumMod val="25000"/>
              <a:alpha val="83000"/>
            </a:schemeClr>
          </a:solidFill>
          <a:ln w="38100">
            <a:solidFill>
              <a:schemeClr val="bg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4000" b="1" dirty="0">
                <a:solidFill>
                  <a:schemeClr val="bg1"/>
                </a:solidFill>
              </a:rPr>
              <a:t>Agenda</a:t>
            </a:r>
          </a:p>
          <a:p>
            <a:pPr algn="l"/>
            <a:endParaRPr lang="en-AU" b="1" dirty="0">
              <a:solidFill>
                <a:schemeClr val="bg1"/>
              </a:solidFill>
            </a:endParaRP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Background of the project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Data Munging Process: API-CSV-PostgreSQL 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Coding Approach: JavaScript, HTML, AnyChart library, D3 library, Seaborn, Pandas. 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Data Visualisation: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Diverging Stacked Bar Chart: Team Performance Overview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Choropleth Map :Historical Score Points by State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Seaborn Heatmap :Win Loss Rate Between Teams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Scatter Plot: Comparison of Detailed Team Performance</a:t>
            </a:r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58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AFL Grand Final 2021: Start time, date, venue, where to watch | Herald Sun">
            <a:extLst>
              <a:ext uri="{FF2B5EF4-FFF2-40B4-BE49-F238E27FC236}">
                <a16:creationId xmlns:a16="http://schemas.microsoft.com/office/drawing/2014/main" id="{B4804C09-3036-4C47-810B-832FAE791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r="12428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93" y="191943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Munging Process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54A8286-546C-B44C-B04C-0115E00C97C1}"/>
              </a:ext>
            </a:extLst>
          </p:cNvPr>
          <p:cNvSpPr txBox="1">
            <a:spLocks/>
          </p:cNvSpPr>
          <p:nvPr/>
        </p:nvSpPr>
        <p:spPr>
          <a:xfrm>
            <a:off x="394393" y="1255939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Required AFL data for this project was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extracted by requesting API calls.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1BC3460-C9FD-6D42-9121-D6EFAA6D11D0}"/>
              </a:ext>
            </a:extLst>
          </p:cNvPr>
          <p:cNvSpPr txBox="1">
            <a:spLocks/>
          </p:cNvSpPr>
          <p:nvPr/>
        </p:nvSpPr>
        <p:spPr>
          <a:xfrm>
            <a:off x="394392" y="2581502"/>
            <a:ext cx="6234303" cy="190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Squiggle API to obtain the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data.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The Squiggle API offers public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access to raw data about AFL.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11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E313004-C7E7-C048-99CC-EA68B2F2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69" y="5139129"/>
            <a:ext cx="1562976" cy="819150"/>
          </a:xfrm>
          <a:prstGeom prst="rect">
            <a:avLst/>
          </a:prstGeom>
          <a:effectLst>
            <a:glow rad="1094678">
              <a:schemeClr val="tx1">
                <a:alpha val="78172"/>
              </a:schemeClr>
            </a:glo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530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rowds to return to Melbourne stadiums in time for AFL games, A-League  grand final - ABC News">
            <a:extLst>
              <a:ext uri="{FF2B5EF4-FFF2-40B4-BE49-F238E27FC236}">
                <a16:creationId xmlns:a16="http://schemas.microsoft.com/office/drawing/2014/main" id="{349DD147-EFDB-D544-B290-DA35F5F8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9705" cy="685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Databasing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2" y="1626279"/>
            <a:ext cx="6234303" cy="1740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created out table schemas via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Quick DBD and created our PostgreSQL relational database.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6" descr="PostgreSQL Reviews: 500+ User Reviews and Ratings in 2021 | G2">
            <a:extLst>
              <a:ext uri="{FF2B5EF4-FFF2-40B4-BE49-F238E27FC236}">
                <a16:creationId xmlns:a16="http://schemas.microsoft.com/office/drawing/2014/main" id="{15D760F8-3110-694F-BEDF-D580CB47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695813"/>
            <a:ext cx="3029857" cy="1590675"/>
          </a:xfrm>
          <a:prstGeom prst="rect">
            <a:avLst/>
          </a:prstGeom>
          <a:noFill/>
          <a:effectLst>
            <a:glow rad="775830">
              <a:schemeClr val="tx1">
                <a:alpha val="7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68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FL 2021 crowds, tickets: AFL faces host of challenges to complete season |  Herald Sun">
            <a:extLst>
              <a:ext uri="{FF2B5EF4-FFF2-40B4-BE49-F238E27FC236}">
                <a16:creationId xmlns:a16="http://schemas.microsoft.com/office/drawing/2014/main" id="{A0DB2895-763C-AA4A-B799-67D20591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Coding Approach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376443"/>
            <a:ext cx="6234303" cy="2388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Using Jupyter Notebook and pandas,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cleaned and transformed the data according to our needs</a:t>
            </a:r>
            <a:r>
              <a:rPr lang="en-AU" sz="2800" dirty="0"/>
              <a:t>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B0D07E4-4E0E-CC4F-BB8C-203A0925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8" y="4631641"/>
            <a:ext cx="2473942" cy="1124519"/>
          </a:xfrm>
          <a:prstGeom prst="rect">
            <a:avLst/>
          </a:prstGeom>
          <a:effectLst>
            <a:glow rad="735934">
              <a:schemeClr val="tx1">
                <a:alpha val="8695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6376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t&amp;#39;s a national game, shift AFL grand final from MCG">
            <a:extLst>
              <a:ext uri="{FF2B5EF4-FFF2-40B4-BE49-F238E27FC236}">
                <a16:creationId xmlns:a16="http://schemas.microsoft.com/office/drawing/2014/main" id="{36521281-79E7-7547-9C63-1A22F03C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Visualisation 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JavaScript libraries (D3, </a:t>
            </a:r>
            <a:r>
              <a:rPr lang="en-AU" sz="2800" dirty="0" err="1">
                <a:latin typeface="Al Nile" pitchFamily="2" charset="-78"/>
                <a:cs typeface="Al Nile" pitchFamily="2" charset="-78"/>
              </a:rPr>
              <a:t>Plotly</a:t>
            </a:r>
            <a:r>
              <a:rPr lang="en-AU" sz="2800" dirty="0">
                <a:latin typeface="Al Nile" pitchFamily="2" charset="-78"/>
                <a:cs typeface="Al Nile" pitchFamily="2" charset="-78"/>
              </a:rPr>
              <a:t> and AnyChart) to draw insightful AFL team performance visualisations.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4178C94-0513-1049-BE0F-397195FA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4" y="3755233"/>
            <a:ext cx="3410209" cy="1796598"/>
          </a:xfrm>
          <a:prstGeom prst="rect">
            <a:avLst/>
          </a:prstGeom>
          <a:effectLst>
            <a:glow rad="626402">
              <a:schemeClr val="tx1">
                <a:alpha val="6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164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AU" sz="2800" b="1" dirty="0">
                <a:solidFill>
                  <a:schemeClr val="bg1"/>
                </a:solidFill>
              </a:rPr>
              <a:t>AFL Team vs Team Win Rate %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D5818B6-0811-A449-8B6B-A6326D6B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978" y="635330"/>
            <a:ext cx="8120268" cy="55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Historical Average Points Overview by State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B0DBD-ED7E-4C78-9BE6-8110251C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624" y="439270"/>
            <a:ext cx="6248400" cy="54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Diverged Stacked Bar Chart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B65B444-7502-F84C-B31A-80B82AD6C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393"/>
          <a:stretch/>
        </p:blipFill>
        <p:spPr>
          <a:xfrm>
            <a:off x="3786695" y="798054"/>
            <a:ext cx="7765225" cy="539820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28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</TotalTime>
  <Words>377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 Nile</vt:lpstr>
      <vt:lpstr>Arial</vt:lpstr>
      <vt:lpstr>Britannic Bold</vt:lpstr>
      <vt:lpstr>Calibri</vt:lpstr>
      <vt:lpstr>Calibri Light</vt:lpstr>
      <vt:lpstr>Roboto Condensed</vt:lpstr>
      <vt:lpstr>Wingdings</vt:lpstr>
      <vt:lpstr>Office Theme</vt:lpstr>
      <vt:lpstr> Australian Football League Dashboard </vt:lpstr>
      <vt:lpstr>PowerPoint Presentation</vt:lpstr>
      <vt:lpstr>Data Munging Process</vt:lpstr>
      <vt:lpstr>Databasing</vt:lpstr>
      <vt:lpstr>Coding Approach</vt:lpstr>
      <vt:lpstr>Data Visualisation </vt:lpstr>
      <vt:lpstr>AFL Team vs Team Win Rate %</vt:lpstr>
      <vt:lpstr>Historical Average Points Overview by State</vt:lpstr>
      <vt:lpstr>Diverged Stacked Bar Chart</vt:lpstr>
      <vt:lpstr>Detailed Comparison of Team Performance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Australian Football League Dashboard </dc:title>
  <dc:creator>Samra Vatan Parast</dc:creator>
  <cp:lastModifiedBy>serena zhao</cp:lastModifiedBy>
  <cp:revision>28</cp:revision>
  <dcterms:created xsi:type="dcterms:W3CDTF">2021-12-09T08:45:08Z</dcterms:created>
  <dcterms:modified xsi:type="dcterms:W3CDTF">2021-12-13T07:28:36Z</dcterms:modified>
</cp:coreProperties>
</file>