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1" d="100"/>
          <a:sy n="41" d="100"/>
        </p:scale>
        <p:origin x="5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fms\Downloads\Social%20Buz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fms\Downloads\Social%20Buzz.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'Popular Categories'!$A$2</c:f>
              <c:strCache>
                <c:ptCount val="1"/>
                <c:pt idx="0">
                  <c:v>travel</c:v>
                </c:pt>
              </c:strCache>
            </c:strRef>
          </c:tx>
          <c:spPr>
            <a:solidFill>
              <a:schemeClr val="accent1"/>
            </a:solidFill>
            <a:ln>
              <a:noFill/>
            </a:ln>
            <a:effectLst/>
          </c:spPr>
          <c:invertIfNegative val="0"/>
          <c:cat>
            <c:strRef>
              <c:f>'Popular Categories'!$B$1</c:f>
              <c:strCache>
                <c:ptCount val="1"/>
                <c:pt idx="0">
                  <c:v>Score</c:v>
                </c:pt>
              </c:strCache>
            </c:strRef>
          </c:cat>
          <c:val>
            <c:numRef>
              <c:f>'Popular Categories'!$B$2</c:f>
              <c:numCache>
                <c:formatCode>General</c:formatCode>
                <c:ptCount val="1"/>
                <c:pt idx="0">
                  <c:v>2905</c:v>
                </c:pt>
              </c:numCache>
            </c:numRef>
          </c:val>
          <c:extLst>
            <c:ext xmlns:c16="http://schemas.microsoft.com/office/drawing/2014/chart" uri="{C3380CC4-5D6E-409C-BE32-E72D297353CC}">
              <c16:uniqueId val="{00000000-9E3C-4D7A-B21E-1C951C67956A}"/>
            </c:ext>
          </c:extLst>
        </c:ser>
        <c:ser>
          <c:idx val="1"/>
          <c:order val="1"/>
          <c:tx>
            <c:strRef>
              <c:f>'Popular Categories'!$A$3</c:f>
              <c:strCache>
                <c:ptCount val="1"/>
                <c:pt idx="0">
                  <c:v>culture</c:v>
                </c:pt>
              </c:strCache>
            </c:strRef>
          </c:tx>
          <c:spPr>
            <a:solidFill>
              <a:schemeClr val="accent2"/>
            </a:solidFill>
            <a:ln>
              <a:noFill/>
            </a:ln>
            <a:effectLst/>
          </c:spPr>
          <c:invertIfNegative val="0"/>
          <c:cat>
            <c:strRef>
              <c:f>'Popular Categories'!$B$1</c:f>
              <c:strCache>
                <c:ptCount val="1"/>
                <c:pt idx="0">
                  <c:v>Score</c:v>
                </c:pt>
              </c:strCache>
            </c:strRef>
          </c:cat>
          <c:val>
            <c:numRef>
              <c:f>'Popular Categories'!$B$3</c:f>
              <c:numCache>
                <c:formatCode>General</c:formatCode>
                <c:ptCount val="1"/>
                <c:pt idx="0">
                  <c:v>2822</c:v>
                </c:pt>
              </c:numCache>
            </c:numRef>
          </c:val>
          <c:extLst>
            <c:ext xmlns:c16="http://schemas.microsoft.com/office/drawing/2014/chart" uri="{C3380CC4-5D6E-409C-BE32-E72D297353CC}">
              <c16:uniqueId val="{00000001-9E3C-4D7A-B21E-1C951C67956A}"/>
            </c:ext>
          </c:extLst>
        </c:ser>
        <c:ser>
          <c:idx val="2"/>
          <c:order val="2"/>
          <c:tx>
            <c:strRef>
              <c:f>'Popular Categories'!$A$4</c:f>
              <c:strCache>
                <c:ptCount val="1"/>
                <c:pt idx="0">
                  <c:v>science</c:v>
                </c:pt>
              </c:strCache>
            </c:strRef>
          </c:tx>
          <c:spPr>
            <a:solidFill>
              <a:schemeClr val="accent3"/>
            </a:solidFill>
            <a:ln>
              <a:noFill/>
            </a:ln>
            <a:effectLst/>
          </c:spPr>
          <c:invertIfNegative val="0"/>
          <c:cat>
            <c:strRef>
              <c:f>'Popular Categories'!$B$1</c:f>
              <c:strCache>
                <c:ptCount val="1"/>
                <c:pt idx="0">
                  <c:v>Score</c:v>
                </c:pt>
              </c:strCache>
            </c:strRef>
          </c:cat>
          <c:val>
            <c:numRef>
              <c:f>'Popular Categories'!$B$4</c:f>
              <c:numCache>
                <c:formatCode>General</c:formatCode>
                <c:ptCount val="1"/>
                <c:pt idx="0">
                  <c:v>2603</c:v>
                </c:pt>
              </c:numCache>
            </c:numRef>
          </c:val>
          <c:extLst>
            <c:ext xmlns:c16="http://schemas.microsoft.com/office/drawing/2014/chart" uri="{C3380CC4-5D6E-409C-BE32-E72D297353CC}">
              <c16:uniqueId val="{00000002-9E3C-4D7A-B21E-1C951C67956A}"/>
            </c:ext>
          </c:extLst>
        </c:ser>
        <c:ser>
          <c:idx val="3"/>
          <c:order val="3"/>
          <c:tx>
            <c:strRef>
              <c:f>'Popular Categories'!$A$5</c:f>
              <c:strCache>
                <c:ptCount val="1"/>
                <c:pt idx="0">
                  <c:v>technology</c:v>
                </c:pt>
              </c:strCache>
            </c:strRef>
          </c:tx>
          <c:spPr>
            <a:solidFill>
              <a:schemeClr val="accent4"/>
            </a:solidFill>
            <a:ln>
              <a:noFill/>
            </a:ln>
            <a:effectLst/>
          </c:spPr>
          <c:invertIfNegative val="0"/>
          <c:cat>
            <c:strRef>
              <c:f>'Popular Categories'!$B$1</c:f>
              <c:strCache>
                <c:ptCount val="1"/>
                <c:pt idx="0">
                  <c:v>Score</c:v>
                </c:pt>
              </c:strCache>
            </c:strRef>
          </c:cat>
          <c:val>
            <c:numRef>
              <c:f>'Popular Categories'!$B$5</c:f>
              <c:numCache>
                <c:formatCode>General</c:formatCode>
                <c:ptCount val="1"/>
                <c:pt idx="0">
                  <c:v>2567</c:v>
                </c:pt>
              </c:numCache>
            </c:numRef>
          </c:val>
          <c:extLst>
            <c:ext xmlns:c16="http://schemas.microsoft.com/office/drawing/2014/chart" uri="{C3380CC4-5D6E-409C-BE32-E72D297353CC}">
              <c16:uniqueId val="{00000003-9E3C-4D7A-B21E-1C951C67956A}"/>
            </c:ext>
          </c:extLst>
        </c:ser>
        <c:ser>
          <c:idx val="4"/>
          <c:order val="4"/>
          <c:tx>
            <c:strRef>
              <c:f>'Popular Categories'!$A$6</c:f>
              <c:strCache>
                <c:ptCount val="1"/>
                <c:pt idx="0">
                  <c:v>fitness</c:v>
                </c:pt>
              </c:strCache>
            </c:strRef>
          </c:tx>
          <c:spPr>
            <a:solidFill>
              <a:schemeClr val="accent5"/>
            </a:solidFill>
            <a:ln>
              <a:noFill/>
            </a:ln>
            <a:effectLst/>
          </c:spPr>
          <c:invertIfNegative val="0"/>
          <c:cat>
            <c:strRef>
              <c:f>'Popular Categories'!$B$1</c:f>
              <c:strCache>
                <c:ptCount val="1"/>
                <c:pt idx="0">
                  <c:v>Score</c:v>
                </c:pt>
              </c:strCache>
            </c:strRef>
          </c:cat>
          <c:val>
            <c:numRef>
              <c:f>'Popular Categories'!$B$6</c:f>
              <c:numCache>
                <c:formatCode>General</c:formatCode>
                <c:ptCount val="1"/>
                <c:pt idx="0">
                  <c:v>2500</c:v>
                </c:pt>
              </c:numCache>
            </c:numRef>
          </c:val>
          <c:extLst>
            <c:ext xmlns:c16="http://schemas.microsoft.com/office/drawing/2014/chart" uri="{C3380CC4-5D6E-409C-BE32-E72D297353CC}">
              <c16:uniqueId val="{00000004-9E3C-4D7A-B21E-1C951C67956A}"/>
            </c:ext>
          </c:extLst>
        </c:ser>
        <c:ser>
          <c:idx val="5"/>
          <c:order val="5"/>
          <c:tx>
            <c:strRef>
              <c:f>'Popular Categories'!$A$7</c:f>
              <c:strCache>
                <c:ptCount val="1"/>
                <c:pt idx="0">
                  <c:v>veganism</c:v>
                </c:pt>
              </c:strCache>
            </c:strRef>
          </c:tx>
          <c:spPr>
            <a:solidFill>
              <a:schemeClr val="accent6"/>
            </a:solidFill>
            <a:ln>
              <a:noFill/>
            </a:ln>
            <a:effectLst/>
          </c:spPr>
          <c:invertIfNegative val="0"/>
          <c:cat>
            <c:strRef>
              <c:f>'Popular Categories'!$B$1</c:f>
              <c:strCache>
                <c:ptCount val="1"/>
                <c:pt idx="0">
                  <c:v>Score</c:v>
                </c:pt>
              </c:strCache>
            </c:strRef>
          </c:cat>
          <c:val>
            <c:numRef>
              <c:f>'Popular Categories'!$B$7</c:f>
              <c:numCache>
                <c:formatCode>General</c:formatCode>
                <c:ptCount val="1"/>
                <c:pt idx="0">
                  <c:v>2482</c:v>
                </c:pt>
              </c:numCache>
            </c:numRef>
          </c:val>
          <c:extLst>
            <c:ext xmlns:c16="http://schemas.microsoft.com/office/drawing/2014/chart" uri="{C3380CC4-5D6E-409C-BE32-E72D297353CC}">
              <c16:uniqueId val="{00000005-9E3C-4D7A-B21E-1C951C67956A}"/>
            </c:ext>
          </c:extLst>
        </c:ser>
        <c:ser>
          <c:idx val="6"/>
          <c:order val="6"/>
          <c:tx>
            <c:strRef>
              <c:f>'Popular Categories'!$A$8</c:f>
              <c:strCache>
                <c:ptCount val="1"/>
                <c:pt idx="0">
                  <c:v>healthy eating</c:v>
                </c:pt>
              </c:strCache>
            </c:strRef>
          </c:tx>
          <c:spPr>
            <a:solidFill>
              <a:schemeClr val="accent1">
                <a:lumMod val="60000"/>
              </a:schemeClr>
            </a:solidFill>
            <a:ln>
              <a:noFill/>
            </a:ln>
            <a:effectLst/>
          </c:spPr>
          <c:invertIfNegative val="0"/>
          <c:cat>
            <c:strRef>
              <c:f>'Popular Categories'!$B$1</c:f>
              <c:strCache>
                <c:ptCount val="1"/>
                <c:pt idx="0">
                  <c:v>Score</c:v>
                </c:pt>
              </c:strCache>
            </c:strRef>
          </c:cat>
          <c:val>
            <c:numRef>
              <c:f>'Popular Categories'!$B$8</c:f>
              <c:numCache>
                <c:formatCode>General</c:formatCode>
                <c:ptCount val="1"/>
                <c:pt idx="0">
                  <c:v>2457</c:v>
                </c:pt>
              </c:numCache>
            </c:numRef>
          </c:val>
          <c:extLst>
            <c:ext xmlns:c16="http://schemas.microsoft.com/office/drawing/2014/chart" uri="{C3380CC4-5D6E-409C-BE32-E72D297353CC}">
              <c16:uniqueId val="{00000006-9E3C-4D7A-B21E-1C951C67956A}"/>
            </c:ext>
          </c:extLst>
        </c:ser>
        <c:ser>
          <c:idx val="7"/>
          <c:order val="7"/>
          <c:tx>
            <c:strRef>
              <c:f>'Popular Categories'!$A$9</c:f>
              <c:strCache>
                <c:ptCount val="1"/>
                <c:pt idx="0">
                  <c:v>food</c:v>
                </c:pt>
              </c:strCache>
            </c:strRef>
          </c:tx>
          <c:spPr>
            <a:solidFill>
              <a:schemeClr val="accent2">
                <a:lumMod val="60000"/>
              </a:schemeClr>
            </a:solidFill>
            <a:ln>
              <a:noFill/>
            </a:ln>
            <a:effectLst/>
          </c:spPr>
          <c:invertIfNegative val="0"/>
          <c:cat>
            <c:strRef>
              <c:f>'Popular Categories'!$B$1</c:f>
              <c:strCache>
                <c:ptCount val="1"/>
                <c:pt idx="0">
                  <c:v>Score</c:v>
                </c:pt>
              </c:strCache>
            </c:strRef>
          </c:cat>
          <c:val>
            <c:numRef>
              <c:f>'Popular Categories'!$B$9</c:f>
              <c:numCache>
                <c:formatCode>General</c:formatCode>
                <c:ptCount val="1"/>
                <c:pt idx="0">
                  <c:v>2416</c:v>
                </c:pt>
              </c:numCache>
            </c:numRef>
          </c:val>
          <c:extLst>
            <c:ext xmlns:c16="http://schemas.microsoft.com/office/drawing/2014/chart" uri="{C3380CC4-5D6E-409C-BE32-E72D297353CC}">
              <c16:uniqueId val="{00000007-9E3C-4D7A-B21E-1C951C67956A}"/>
            </c:ext>
          </c:extLst>
        </c:ser>
        <c:ser>
          <c:idx val="8"/>
          <c:order val="8"/>
          <c:tx>
            <c:strRef>
              <c:f>'Popular Categories'!$A$10</c:f>
              <c:strCache>
                <c:ptCount val="1"/>
                <c:pt idx="0">
                  <c:v>dogs</c:v>
                </c:pt>
              </c:strCache>
            </c:strRef>
          </c:tx>
          <c:spPr>
            <a:solidFill>
              <a:schemeClr val="accent3">
                <a:lumMod val="60000"/>
              </a:schemeClr>
            </a:solidFill>
            <a:ln>
              <a:noFill/>
            </a:ln>
            <a:effectLst/>
          </c:spPr>
          <c:invertIfNegative val="0"/>
          <c:cat>
            <c:strRef>
              <c:f>'Popular Categories'!$B$1</c:f>
              <c:strCache>
                <c:ptCount val="1"/>
                <c:pt idx="0">
                  <c:v>Score</c:v>
                </c:pt>
              </c:strCache>
            </c:strRef>
          </c:cat>
          <c:val>
            <c:numRef>
              <c:f>'Popular Categories'!$B$10</c:f>
              <c:numCache>
                <c:formatCode>General</c:formatCode>
                <c:ptCount val="1"/>
                <c:pt idx="0">
                  <c:v>2375</c:v>
                </c:pt>
              </c:numCache>
            </c:numRef>
          </c:val>
          <c:extLst>
            <c:ext xmlns:c16="http://schemas.microsoft.com/office/drawing/2014/chart" uri="{C3380CC4-5D6E-409C-BE32-E72D297353CC}">
              <c16:uniqueId val="{00000008-9E3C-4D7A-B21E-1C951C67956A}"/>
            </c:ext>
          </c:extLst>
        </c:ser>
        <c:ser>
          <c:idx val="9"/>
          <c:order val="9"/>
          <c:tx>
            <c:strRef>
              <c:f>'Popular Categories'!$A$11</c:f>
              <c:strCache>
                <c:ptCount val="1"/>
                <c:pt idx="0">
                  <c:v>Animals</c:v>
                </c:pt>
              </c:strCache>
            </c:strRef>
          </c:tx>
          <c:spPr>
            <a:solidFill>
              <a:schemeClr val="accent4">
                <a:lumMod val="60000"/>
              </a:schemeClr>
            </a:solidFill>
            <a:ln>
              <a:noFill/>
            </a:ln>
            <a:effectLst/>
          </c:spPr>
          <c:invertIfNegative val="0"/>
          <c:cat>
            <c:strRef>
              <c:f>'Popular Categories'!$B$1</c:f>
              <c:strCache>
                <c:ptCount val="1"/>
                <c:pt idx="0">
                  <c:v>Score</c:v>
                </c:pt>
              </c:strCache>
            </c:strRef>
          </c:cat>
          <c:val>
            <c:numRef>
              <c:f>'Popular Categories'!$B$11</c:f>
              <c:numCache>
                <c:formatCode>General</c:formatCode>
                <c:ptCount val="1"/>
                <c:pt idx="0">
                  <c:v>2299</c:v>
                </c:pt>
              </c:numCache>
            </c:numRef>
          </c:val>
          <c:extLst>
            <c:ext xmlns:c16="http://schemas.microsoft.com/office/drawing/2014/chart" uri="{C3380CC4-5D6E-409C-BE32-E72D297353CC}">
              <c16:uniqueId val="{00000009-9E3C-4D7A-B21E-1C951C67956A}"/>
            </c:ext>
          </c:extLst>
        </c:ser>
        <c:ser>
          <c:idx val="10"/>
          <c:order val="10"/>
          <c:tx>
            <c:strRef>
              <c:f>'Popular Categories'!$A$12</c:f>
              <c:strCache>
                <c:ptCount val="1"/>
                <c:pt idx="0">
                  <c:v>soccer</c:v>
                </c:pt>
              </c:strCache>
            </c:strRef>
          </c:tx>
          <c:spPr>
            <a:solidFill>
              <a:schemeClr val="accent5">
                <a:lumMod val="60000"/>
              </a:schemeClr>
            </a:solidFill>
            <a:ln>
              <a:noFill/>
            </a:ln>
            <a:effectLst/>
          </c:spPr>
          <c:invertIfNegative val="0"/>
          <c:cat>
            <c:strRef>
              <c:f>'Popular Categories'!$B$1</c:f>
              <c:strCache>
                <c:ptCount val="1"/>
                <c:pt idx="0">
                  <c:v>Score</c:v>
                </c:pt>
              </c:strCache>
            </c:strRef>
          </c:cat>
          <c:val>
            <c:numRef>
              <c:f>'Popular Categories'!$B$12</c:f>
              <c:numCache>
                <c:formatCode>General</c:formatCode>
                <c:ptCount val="1"/>
                <c:pt idx="0">
                  <c:v>2281</c:v>
                </c:pt>
              </c:numCache>
            </c:numRef>
          </c:val>
          <c:extLst>
            <c:ext xmlns:c16="http://schemas.microsoft.com/office/drawing/2014/chart" uri="{C3380CC4-5D6E-409C-BE32-E72D297353CC}">
              <c16:uniqueId val="{0000000A-9E3C-4D7A-B21E-1C951C67956A}"/>
            </c:ext>
          </c:extLst>
        </c:ser>
        <c:ser>
          <c:idx val="11"/>
          <c:order val="11"/>
          <c:tx>
            <c:strRef>
              <c:f>'Popular Categories'!$A$13</c:f>
              <c:strCache>
                <c:ptCount val="1"/>
                <c:pt idx="0">
                  <c:v>cooking</c:v>
                </c:pt>
              </c:strCache>
            </c:strRef>
          </c:tx>
          <c:spPr>
            <a:solidFill>
              <a:schemeClr val="accent6">
                <a:lumMod val="60000"/>
              </a:schemeClr>
            </a:solidFill>
            <a:ln>
              <a:noFill/>
            </a:ln>
            <a:effectLst/>
          </c:spPr>
          <c:invertIfNegative val="0"/>
          <c:cat>
            <c:strRef>
              <c:f>'Popular Categories'!$B$1</c:f>
              <c:strCache>
                <c:ptCount val="1"/>
                <c:pt idx="0">
                  <c:v>Score</c:v>
                </c:pt>
              </c:strCache>
            </c:strRef>
          </c:cat>
          <c:val>
            <c:numRef>
              <c:f>'Popular Categories'!$B$13</c:f>
              <c:numCache>
                <c:formatCode>General</c:formatCode>
                <c:ptCount val="1"/>
                <c:pt idx="0">
                  <c:v>2214</c:v>
                </c:pt>
              </c:numCache>
            </c:numRef>
          </c:val>
          <c:extLst>
            <c:ext xmlns:c16="http://schemas.microsoft.com/office/drawing/2014/chart" uri="{C3380CC4-5D6E-409C-BE32-E72D297353CC}">
              <c16:uniqueId val="{0000000B-9E3C-4D7A-B21E-1C951C67956A}"/>
            </c:ext>
          </c:extLst>
        </c:ser>
        <c:ser>
          <c:idx val="12"/>
          <c:order val="12"/>
          <c:tx>
            <c:strRef>
              <c:f>'Popular Categories'!$A$14</c:f>
              <c:strCache>
                <c:ptCount val="1"/>
                <c:pt idx="0">
                  <c:v>education</c:v>
                </c:pt>
              </c:strCache>
            </c:strRef>
          </c:tx>
          <c:spPr>
            <a:solidFill>
              <a:schemeClr val="accent1">
                <a:lumMod val="80000"/>
                <a:lumOff val="20000"/>
              </a:schemeClr>
            </a:solidFill>
            <a:ln>
              <a:noFill/>
            </a:ln>
            <a:effectLst/>
          </c:spPr>
          <c:invertIfNegative val="0"/>
          <c:cat>
            <c:strRef>
              <c:f>'Popular Categories'!$B$1</c:f>
              <c:strCache>
                <c:ptCount val="1"/>
                <c:pt idx="0">
                  <c:v>Score</c:v>
                </c:pt>
              </c:strCache>
            </c:strRef>
          </c:cat>
          <c:val>
            <c:numRef>
              <c:f>'Popular Categories'!$B$14</c:f>
              <c:numCache>
                <c:formatCode>General</c:formatCode>
                <c:ptCount val="1"/>
                <c:pt idx="0">
                  <c:v>2195</c:v>
                </c:pt>
              </c:numCache>
            </c:numRef>
          </c:val>
          <c:extLst>
            <c:ext xmlns:c16="http://schemas.microsoft.com/office/drawing/2014/chart" uri="{C3380CC4-5D6E-409C-BE32-E72D297353CC}">
              <c16:uniqueId val="{0000000C-9E3C-4D7A-B21E-1C951C67956A}"/>
            </c:ext>
          </c:extLst>
        </c:ser>
        <c:ser>
          <c:idx val="13"/>
          <c:order val="13"/>
          <c:tx>
            <c:strRef>
              <c:f>'Popular Categories'!$A$15</c:f>
              <c:strCache>
                <c:ptCount val="1"/>
                <c:pt idx="0">
                  <c:v>Studying</c:v>
                </c:pt>
              </c:strCache>
            </c:strRef>
          </c:tx>
          <c:spPr>
            <a:solidFill>
              <a:schemeClr val="accent2">
                <a:lumMod val="80000"/>
                <a:lumOff val="20000"/>
              </a:schemeClr>
            </a:solidFill>
            <a:ln>
              <a:noFill/>
            </a:ln>
            <a:effectLst/>
          </c:spPr>
          <c:invertIfNegative val="0"/>
          <c:cat>
            <c:strRef>
              <c:f>'Popular Categories'!$B$1</c:f>
              <c:strCache>
                <c:ptCount val="1"/>
                <c:pt idx="0">
                  <c:v>Score</c:v>
                </c:pt>
              </c:strCache>
            </c:strRef>
          </c:cat>
          <c:val>
            <c:numRef>
              <c:f>'Popular Categories'!$B$15</c:f>
              <c:numCache>
                <c:formatCode>General</c:formatCode>
                <c:ptCount val="1"/>
                <c:pt idx="0">
                  <c:v>2133</c:v>
                </c:pt>
              </c:numCache>
            </c:numRef>
          </c:val>
          <c:extLst>
            <c:ext xmlns:c16="http://schemas.microsoft.com/office/drawing/2014/chart" uri="{C3380CC4-5D6E-409C-BE32-E72D297353CC}">
              <c16:uniqueId val="{0000000D-9E3C-4D7A-B21E-1C951C67956A}"/>
            </c:ext>
          </c:extLst>
        </c:ser>
        <c:ser>
          <c:idx val="14"/>
          <c:order val="14"/>
          <c:tx>
            <c:strRef>
              <c:f>'Popular Categories'!$A$16</c:f>
              <c:strCache>
                <c:ptCount val="1"/>
                <c:pt idx="0">
                  <c:v>public speaking</c:v>
                </c:pt>
              </c:strCache>
            </c:strRef>
          </c:tx>
          <c:spPr>
            <a:solidFill>
              <a:schemeClr val="accent3">
                <a:lumMod val="80000"/>
                <a:lumOff val="20000"/>
              </a:schemeClr>
            </a:solidFill>
            <a:ln>
              <a:noFill/>
            </a:ln>
            <a:effectLst/>
          </c:spPr>
          <c:invertIfNegative val="0"/>
          <c:cat>
            <c:strRef>
              <c:f>'Popular Categories'!$B$1</c:f>
              <c:strCache>
                <c:ptCount val="1"/>
                <c:pt idx="0">
                  <c:v>Score</c:v>
                </c:pt>
              </c:strCache>
            </c:strRef>
          </c:cat>
          <c:val>
            <c:numRef>
              <c:f>'Popular Categories'!$B$16</c:f>
              <c:numCache>
                <c:formatCode>General</c:formatCode>
                <c:ptCount val="1"/>
                <c:pt idx="0">
                  <c:v>2083</c:v>
                </c:pt>
              </c:numCache>
            </c:numRef>
          </c:val>
          <c:extLst>
            <c:ext xmlns:c16="http://schemas.microsoft.com/office/drawing/2014/chart" uri="{C3380CC4-5D6E-409C-BE32-E72D297353CC}">
              <c16:uniqueId val="{0000000E-9E3C-4D7A-B21E-1C951C67956A}"/>
            </c:ext>
          </c:extLst>
        </c:ser>
        <c:ser>
          <c:idx val="15"/>
          <c:order val="15"/>
          <c:tx>
            <c:strRef>
              <c:f>'Popular Categories'!$A$17</c:f>
              <c:strCache>
                <c:ptCount val="1"/>
                <c:pt idx="0">
                  <c:v>tennis</c:v>
                </c:pt>
              </c:strCache>
            </c:strRef>
          </c:tx>
          <c:spPr>
            <a:solidFill>
              <a:schemeClr val="accent4">
                <a:lumMod val="80000"/>
                <a:lumOff val="20000"/>
              </a:schemeClr>
            </a:solidFill>
            <a:ln>
              <a:noFill/>
            </a:ln>
            <a:effectLst/>
          </c:spPr>
          <c:invertIfNegative val="0"/>
          <c:cat>
            <c:strRef>
              <c:f>'Popular Categories'!$B$1</c:f>
              <c:strCache>
                <c:ptCount val="1"/>
                <c:pt idx="0">
                  <c:v>Score</c:v>
                </c:pt>
              </c:strCache>
            </c:strRef>
          </c:cat>
          <c:val>
            <c:numRef>
              <c:f>'Popular Categories'!$B$17</c:f>
              <c:numCache>
                <c:formatCode>General</c:formatCode>
                <c:ptCount val="1"/>
                <c:pt idx="0">
                  <c:v>1952</c:v>
                </c:pt>
              </c:numCache>
            </c:numRef>
          </c:val>
          <c:extLst>
            <c:ext xmlns:c16="http://schemas.microsoft.com/office/drawing/2014/chart" uri="{C3380CC4-5D6E-409C-BE32-E72D297353CC}">
              <c16:uniqueId val="{0000000F-9E3C-4D7A-B21E-1C951C67956A}"/>
            </c:ext>
          </c:extLst>
        </c:ser>
        <c:dLbls>
          <c:showLegendKey val="0"/>
          <c:showVal val="0"/>
          <c:showCatName val="0"/>
          <c:showSerName val="0"/>
          <c:showPercent val="0"/>
          <c:showBubbleSize val="0"/>
        </c:dLbls>
        <c:gapWidth val="267"/>
        <c:overlap val="-43"/>
        <c:axId val="957887647"/>
        <c:axId val="896126079"/>
        <c:extLst>
          <c:ext xmlns:c15="http://schemas.microsoft.com/office/drawing/2012/chart" uri="{02D57815-91ED-43cb-92C2-25804820EDAC}">
            <c15:filteredBarSeries>
              <c15:ser>
                <c:idx val="16"/>
                <c:order val="16"/>
                <c:tx>
                  <c:strRef>
                    <c:extLst>
                      <c:ext uri="{02D57815-91ED-43cb-92C2-25804820EDAC}">
                        <c15:formulaRef>
                          <c15:sqref>'Popular Categories'!$A$18</c15:sqref>
                        </c15:formulaRef>
                      </c:ext>
                    </c:extLst>
                    <c:strCache>
                      <c:ptCount val="1"/>
                    </c:strCache>
                  </c:strRef>
                </c:tx>
                <c:spPr>
                  <a:solidFill>
                    <a:schemeClr val="accent5">
                      <a:lumMod val="80000"/>
                      <a:lumOff val="20000"/>
                    </a:schemeClr>
                  </a:solidFill>
                  <a:ln>
                    <a:noFill/>
                  </a:ln>
                  <a:effectLst/>
                </c:spPr>
                <c:invertIfNegative val="0"/>
                <c:cat>
                  <c:strRef>
                    <c:extLst>
                      <c:ext uri="{02D57815-91ED-43cb-92C2-25804820EDAC}">
                        <c15:formulaRef>
                          <c15:sqref>'Popular Categories'!$B$1</c15:sqref>
                        </c15:formulaRef>
                      </c:ext>
                    </c:extLst>
                    <c:strCache>
                      <c:ptCount val="1"/>
                      <c:pt idx="0">
                        <c:v>Score</c:v>
                      </c:pt>
                    </c:strCache>
                  </c:strRef>
                </c:cat>
                <c:val>
                  <c:numRef>
                    <c:extLst>
                      <c:ext uri="{02D57815-91ED-43cb-92C2-25804820EDAC}">
                        <c15:formulaRef>
                          <c15:sqref>'Popular Categories'!$B$18</c15:sqref>
                        </c15:formulaRef>
                      </c:ext>
                    </c:extLst>
                    <c:numCache>
                      <c:formatCode>General</c:formatCode>
                      <c:ptCount val="1"/>
                    </c:numCache>
                  </c:numRef>
                </c:val>
                <c:extLst>
                  <c:ext xmlns:c16="http://schemas.microsoft.com/office/drawing/2014/chart" uri="{C3380CC4-5D6E-409C-BE32-E72D297353CC}">
                    <c16:uniqueId val="{00000010-9E3C-4D7A-B21E-1C951C67956A}"/>
                  </c:ext>
                </c:extLst>
              </c15:ser>
            </c15:filteredBarSeries>
            <c15:filteredBarSeries>
              <c15:ser>
                <c:idx val="17"/>
                <c:order val="17"/>
                <c:tx>
                  <c:strRef>
                    <c:extLst xmlns:c15="http://schemas.microsoft.com/office/drawing/2012/chart">
                      <c:ext xmlns:c15="http://schemas.microsoft.com/office/drawing/2012/chart" uri="{02D57815-91ED-43cb-92C2-25804820EDAC}">
                        <c15:formulaRef>
                          <c15:sqref>'Popular Categories'!$A$19</c15:sqref>
                        </c15:formulaRef>
                      </c:ext>
                    </c:extLst>
                    <c:strCache>
                      <c:ptCount val="1"/>
                    </c:strCache>
                  </c:strRef>
                </c:tx>
                <c:spPr>
                  <a:solidFill>
                    <a:schemeClr val="accent6">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'Popular Categories'!$B$1</c15:sqref>
                        </c15:formulaRef>
                      </c:ext>
                    </c:extLst>
                    <c:strCache>
                      <c:ptCount val="1"/>
                      <c:pt idx="0">
                        <c:v>Score</c:v>
                      </c:pt>
                    </c:strCache>
                  </c:strRef>
                </c:cat>
                <c:val>
                  <c:numRef>
                    <c:extLst xmlns:c15="http://schemas.microsoft.com/office/drawing/2012/chart">
                      <c:ext xmlns:c15="http://schemas.microsoft.com/office/drawing/2012/chart" uri="{02D57815-91ED-43cb-92C2-25804820EDAC}">
                        <c15:formulaRef>
                          <c15:sqref>'Popular Categories'!$B$19</c15:sqref>
                        </c15:formulaRef>
                      </c:ext>
                    </c:extLst>
                    <c:numCache>
                      <c:formatCode>General</c:formatCode>
                      <c:ptCount val="1"/>
                    </c:numCache>
                  </c:numRef>
                </c:val>
                <c:extLst>
                  <c:ext xmlns:c16="http://schemas.microsoft.com/office/drawing/2014/chart" uri="{C3380CC4-5D6E-409C-BE32-E72D297353CC}">
                    <c16:uniqueId val="{00000011-9E3C-4D7A-B21E-1C951C67956A}"/>
                  </c:ext>
                </c:extLst>
              </c15:ser>
            </c15:filteredBarSeries>
            <c15:filteredBarSeries>
              <c15:ser>
                <c:idx val="18"/>
                <c:order val="18"/>
                <c:tx>
                  <c:strRef>
                    <c:extLst xmlns:c15="http://schemas.microsoft.com/office/drawing/2012/chart">
                      <c:ext xmlns:c15="http://schemas.microsoft.com/office/drawing/2012/chart" uri="{02D57815-91ED-43cb-92C2-25804820EDAC}">
                        <c15:formulaRef>
                          <c15:sqref>'Popular Categories'!$A$20</c15:sqref>
                        </c15:formulaRef>
                      </c:ext>
                    </c:extLst>
                    <c:strCache>
                      <c:ptCount val="1"/>
                    </c:strCache>
                  </c:strRef>
                </c:tx>
                <c:spPr>
                  <a:solidFill>
                    <a:schemeClr val="accent1">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'Popular Categories'!$B$1</c15:sqref>
                        </c15:formulaRef>
                      </c:ext>
                    </c:extLst>
                    <c:strCache>
                      <c:ptCount val="1"/>
                      <c:pt idx="0">
                        <c:v>Score</c:v>
                      </c:pt>
                    </c:strCache>
                  </c:strRef>
                </c:cat>
                <c:val>
                  <c:numRef>
                    <c:extLst xmlns:c15="http://schemas.microsoft.com/office/drawing/2012/chart">
                      <c:ext xmlns:c15="http://schemas.microsoft.com/office/drawing/2012/chart" uri="{02D57815-91ED-43cb-92C2-25804820EDAC}">
                        <c15:formulaRef>
                          <c15:sqref>'Popular Categories'!$B$20</c15:sqref>
                        </c15:formulaRef>
                      </c:ext>
                    </c:extLst>
                    <c:numCache>
                      <c:formatCode>General</c:formatCode>
                      <c:ptCount val="1"/>
                    </c:numCache>
                  </c:numRef>
                </c:val>
                <c:extLst>
                  <c:ext xmlns:c16="http://schemas.microsoft.com/office/drawing/2014/chart" uri="{C3380CC4-5D6E-409C-BE32-E72D297353CC}">
                    <c16:uniqueId val="{00000012-9E3C-4D7A-B21E-1C951C67956A}"/>
                  </c:ext>
                </c:extLst>
              </c15:ser>
            </c15:filteredBarSeries>
            <c15:filteredBarSeries>
              <c15:ser>
                <c:idx val="19"/>
                <c:order val="19"/>
                <c:tx>
                  <c:strRef>
                    <c:extLst xmlns:c15="http://schemas.microsoft.com/office/drawing/2012/chart">
                      <c:ext xmlns:c15="http://schemas.microsoft.com/office/drawing/2012/chart" uri="{02D57815-91ED-43cb-92C2-25804820EDAC}">
                        <c15:formulaRef>
                          <c15:sqref>'Popular Categories'!$A$21</c15:sqref>
                        </c15:formulaRef>
                      </c:ext>
                    </c:extLst>
                    <c:strCache>
                      <c:ptCount val="1"/>
                    </c:strCache>
                  </c:strRef>
                </c:tx>
                <c:spPr>
                  <a:solidFill>
                    <a:schemeClr val="accent2">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'Popular Categories'!$B$1</c15:sqref>
                        </c15:formulaRef>
                      </c:ext>
                    </c:extLst>
                    <c:strCache>
                      <c:ptCount val="1"/>
                      <c:pt idx="0">
                        <c:v>Score</c:v>
                      </c:pt>
                    </c:strCache>
                  </c:strRef>
                </c:cat>
                <c:val>
                  <c:numRef>
                    <c:extLst xmlns:c15="http://schemas.microsoft.com/office/drawing/2012/chart">
                      <c:ext xmlns:c15="http://schemas.microsoft.com/office/drawing/2012/chart" uri="{02D57815-91ED-43cb-92C2-25804820EDAC}">
                        <c15:formulaRef>
                          <c15:sqref>'Popular Categories'!$B$21</c15:sqref>
                        </c15:formulaRef>
                      </c:ext>
                    </c:extLst>
                    <c:numCache>
                      <c:formatCode>General</c:formatCode>
                      <c:ptCount val="1"/>
                    </c:numCache>
                  </c:numRef>
                </c:val>
                <c:extLst>
                  <c:ext xmlns:c16="http://schemas.microsoft.com/office/drawing/2014/chart" uri="{C3380CC4-5D6E-409C-BE32-E72D297353CC}">
                    <c16:uniqueId val="{00000013-9E3C-4D7A-B21E-1C951C67956A}"/>
                  </c:ext>
                </c:extLst>
              </c15:ser>
            </c15:filteredBarSeries>
            <c15:filteredBarSeries>
              <c15:ser>
                <c:idx val="20"/>
                <c:order val="20"/>
                <c:tx>
                  <c:strRef>
                    <c:extLst xmlns:c15="http://schemas.microsoft.com/office/drawing/2012/chart">
                      <c:ext xmlns:c15="http://schemas.microsoft.com/office/drawing/2012/chart" uri="{02D57815-91ED-43cb-92C2-25804820EDAC}">
                        <c15:formulaRef>
                          <c15:sqref>'Popular Categories'!$A$22</c15:sqref>
                        </c15:formulaRef>
                      </c:ext>
                    </c:extLst>
                    <c:strCache>
                      <c:ptCount val="1"/>
                    </c:strCache>
                  </c:strRef>
                </c:tx>
                <c:spPr>
                  <a:solidFill>
                    <a:schemeClr val="accent3">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'Popular Categories'!$B$1</c15:sqref>
                        </c15:formulaRef>
                      </c:ext>
                    </c:extLst>
                    <c:strCache>
                      <c:ptCount val="1"/>
                      <c:pt idx="0">
                        <c:v>Score</c:v>
                      </c:pt>
                    </c:strCache>
                  </c:strRef>
                </c:cat>
                <c:val>
                  <c:numRef>
                    <c:extLst xmlns:c15="http://schemas.microsoft.com/office/drawing/2012/chart">
                      <c:ext xmlns:c15="http://schemas.microsoft.com/office/drawing/2012/chart" uri="{02D57815-91ED-43cb-92C2-25804820EDAC}">
                        <c15:formulaRef>
                          <c15:sqref>'Popular Categories'!$B$22</c15:sqref>
                        </c15:formulaRef>
                      </c:ext>
                    </c:extLst>
                    <c:numCache>
                      <c:formatCode>General</c:formatCode>
                      <c:ptCount val="1"/>
                    </c:numCache>
                  </c:numRef>
                </c:val>
                <c:extLst>
                  <c:ext xmlns:c16="http://schemas.microsoft.com/office/drawing/2014/chart" uri="{C3380CC4-5D6E-409C-BE32-E72D297353CC}">
                    <c16:uniqueId val="{00000014-9E3C-4D7A-B21E-1C951C67956A}"/>
                  </c:ext>
                </c:extLst>
              </c15:ser>
            </c15:filteredBarSeries>
            <c15:filteredBarSeries>
              <c15:ser>
                <c:idx val="21"/>
                <c:order val="21"/>
                <c:tx>
                  <c:strRef>
                    <c:extLst xmlns:c15="http://schemas.microsoft.com/office/drawing/2012/chart">
                      <c:ext xmlns:c15="http://schemas.microsoft.com/office/drawing/2012/chart" uri="{02D57815-91ED-43cb-92C2-25804820EDAC}">
                        <c15:formulaRef>
                          <c15:sqref>'Popular Categories'!$A$23</c15:sqref>
                        </c15:formulaRef>
                      </c:ext>
                    </c:extLst>
                    <c:strCache>
                      <c:ptCount val="1"/>
                    </c:strCache>
                  </c:strRef>
                </c:tx>
                <c:spPr>
                  <a:solidFill>
                    <a:schemeClr val="accent4">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'Popular Categories'!$B$1</c15:sqref>
                        </c15:formulaRef>
                      </c:ext>
                    </c:extLst>
                    <c:strCache>
                      <c:ptCount val="1"/>
                      <c:pt idx="0">
                        <c:v>Score</c:v>
                      </c:pt>
                    </c:strCache>
                  </c:strRef>
                </c:cat>
                <c:val>
                  <c:numRef>
                    <c:extLst xmlns:c15="http://schemas.microsoft.com/office/drawing/2012/chart">
                      <c:ext xmlns:c15="http://schemas.microsoft.com/office/drawing/2012/chart" uri="{02D57815-91ED-43cb-92C2-25804820EDAC}">
                        <c15:formulaRef>
                          <c15:sqref>'Popular Categories'!$B$23</c15:sqref>
                        </c15:formulaRef>
                      </c:ext>
                    </c:extLst>
                    <c:numCache>
                      <c:formatCode>General</c:formatCode>
                      <c:ptCount val="1"/>
                    </c:numCache>
                  </c:numRef>
                </c:val>
                <c:extLst>
                  <c:ext xmlns:c16="http://schemas.microsoft.com/office/drawing/2014/chart" uri="{C3380CC4-5D6E-409C-BE32-E72D297353CC}">
                    <c16:uniqueId val="{00000015-9E3C-4D7A-B21E-1C951C67956A}"/>
                  </c:ext>
                </c:extLst>
              </c15:ser>
            </c15:filteredBarSeries>
            <c15:filteredBarSeries>
              <c15:ser>
                <c:idx val="22"/>
                <c:order val="22"/>
                <c:tx>
                  <c:strRef>
                    <c:extLst xmlns:c15="http://schemas.microsoft.com/office/drawing/2012/chart">
                      <c:ext xmlns:c15="http://schemas.microsoft.com/office/drawing/2012/chart" uri="{02D57815-91ED-43cb-92C2-25804820EDAC}">
                        <c15:formulaRef>
                          <c15:sqref>'Popular Categories'!$A$24</c15:sqref>
                        </c15:formulaRef>
                      </c:ext>
                    </c:extLst>
                    <c:strCache>
                      <c:ptCount val="1"/>
                    </c:strCache>
                  </c:strRef>
                </c:tx>
                <c:spPr>
                  <a:solidFill>
                    <a:schemeClr val="accent5">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'Popular Categories'!$B$1</c15:sqref>
                        </c15:formulaRef>
                      </c:ext>
                    </c:extLst>
                    <c:strCache>
                      <c:ptCount val="1"/>
                      <c:pt idx="0">
                        <c:v>Score</c:v>
                      </c:pt>
                    </c:strCache>
                  </c:strRef>
                </c:cat>
                <c:val>
                  <c:numRef>
                    <c:extLst xmlns:c15="http://schemas.microsoft.com/office/drawing/2012/chart">
                      <c:ext xmlns:c15="http://schemas.microsoft.com/office/drawing/2012/chart" uri="{02D57815-91ED-43cb-92C2-25804820EDAC}">
                        <c15:formulaRef>
                          <c15:sqref>'Popular Categories'!$B$24</c15:sqref>
                        </c15:formulaRef>
                      </c:ext>
                    </c:extLst>
                    <c:numCache>
                      <c:formatCode>General</c:formatCode>
                      <c:ptCount val="1"/>
                    </c:numCache>
                  </c:numRef>
                </c:val>
                <c:extLst>
                  <c:ext xmlns:c16="http://schemas.microsoft.com/office/drawing/2014/chart" uri="{C3380CC4-5D6E-409C-BE32-E72D297353CC}">
                    <c16:uniqueId val="{00000016-9E3C-4D7A-B21E-1C951C67956A}"/>
                  </c:ext>
                </c:extLst>
              </c15:ser>
            </c15:filteredBarSeries>
          </c:ext>
        </c:extLst>
      </c:barChart>
      <c:catAx>
        <c:axId val="957887647"/>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96126079"/>
        <c:crosses val="autoZero"/>
        <c:auto val="1"/>
        <c:lblAlgn val="ctr"/>
        <c:lblOffset val="100"/>
        <c:noMultiLvlLbl val="0"/>
      </c:catAx>
      <c:valAx>
        <c:axId val="896126079"/>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957887647"/>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10309865613784315"/>
          <c:y val="0.88797029940657413"/>
          <c:w val="0.81273620305792671"/>
          <c:h val="8.3521321112724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'Top 5'!$B$1</c:f>
              <c:strCache>
                <c:ptCount val="1"/>
                <c:pt idx="0">
                  <c:v>score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460-40CA-A359-4390C14DD74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460-40CA-A359-4390C14DD74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460-40CA-A359-4390C14DD74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460-40CA-A359-4390C14DD74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460-40CA-A359-4390C14DD74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'Top 5'!$A$2:$A$6</c:f>
              <c:strCache>
                <c:ptCount val="5"/>
                <c:pt idx="0">
                  <c:v>travel</c:v>
                </c:pt>
                <c:pt idx="1">
                  <c:v>culture</c:v>
                </c:pt>
                <c:pt idx="2">
                  <c:v>science</c:v>
                </c:pt>
                <c:pt idx="3">
                  <c:v>technology</c:v>
                </c:pt>
                <c:pt idx="4">
                  <c:v>fitness</c:v>
                </c:pt>
              </c:strCache>
            </c:strRef>
          </c:cat>
          <c:val>
            <c:numRef>
              <c:f>'Top 5'!$B$2:$B$6</c:f>
              <c:numCache>
                <c:formatCode>General</c:formatCode>
                <c:ptCount val="5"/>
                <c:pt idx="0">
                  <c:v>2905</c:v>
                </c:pt>
                <c:pt idx="1">
                  <c:v>2822</c:v>
                </c:pt>
                <c:pt idx="2">
                  <c:v>2603</c:v>
                </c:pt>
                <c:pt idx="3">
                  <c:v>2567</c:v>
                </c:pt>
                <c:pt idx="4">
                  <c:v>2500</c:v>
                </c:pt>
              </c:numCache>
            </c:numRef>
          </c:val>
          <c:extLst>
            <c:ext xmlns:c16="http://schemas.microsoft.com/office/drawing/2014/chart" uri="{C3380CC4-5D6E-409C-BE32-E72D297353CC}">
              <c16:uniqueId val="{0000000A-9460-40CA-A359-4390C14DD74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7/19/2023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6.jpe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22.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Social Buzz</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Travel and Culture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62201" y="3285301"/>
            <a:ext cx="9550698" cy="5878316"/>
            <a:chOff x="-719486" y="0"/>
            <a:chExt cx="12284078" cy="455222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719486" y="1579763"/>
              <a:ext cx="12284078" cy="2972460"/>
            </a:xfrm>
            <a:prstGeom prst="rect">
              <a:avLst/>
            </a:prstGeom>
          </p:spPr>
          <p:txBody>
            <a:bodyPr wrap="square" lIns="0" tIns="0" rIns="0" bIns="0" rtlCol="0" anchor="t">
              <a:spAutoFit/>
            </a:bodyPr>
            <a:lstStyle/>
            <a:p>
              <a:pPr marL="571500" indent="-571500">
                <a:lnSpc>
                  <a:spcPts val="2660"/>
                </a:lnSpc>
                <a:buFont typeface="Wingdings" panose="05000000000000000000" pitchFamily="2" charset="2"/>
                <a:buChar char="Ø"/>
              </a:pPr>
              <a:r>
                <a:rPr lang="en-US" sz="4000" spc="-19" dirty="0">
                  <a:latin typeface="Gadugi" panose="020B0502040204020203" pitchFamily="34" charset="0"/>
                  <a:ea typeface="Gadugi" panose="020B0502040204020203" pitchFamily="34" charset="0"/>
                </a:rPr>
                <a:t>Project recap</a:t>
              </a:r>
            </a:p>
            <a:p>
              <a:pPr>
                <a:lnSpc>
                  <a:spcPts val="2660"/>
                </a:lnSpc>
              </a:pPr>
              <a:endParaRPr lang="en-US" sz="4000" spc="-19" dirty="0">
                <a:latin typeface="Gadugi" panose="020B0502040204020203" pitchFamily="34" charset="0"/>
                <a:ea typeface="Gadugi" panose="020B0502040204020203" pitchFamily="34" charset="0"/>
              </a:endParaRPr>
            </a:p>
            <a:p>
              <a:pPr marL="571500" indent="-571500">
                <a:lnSpc>
                  <a:spcPts val="2660"/>
                </a:lnSpc>
                <a:buFont typeface="Wingdings" panose="05000000000000000000" pitchFamily="2" charset="2"/>
                <a:buChar char="Ø"/>
              </a:pPr>
              <a:r>
                <a:rPr lang="en-US" sz="4000" spc="-19" dirty="0">
                  <a:latin typeface="Gadugi" panose="020B0502040204020203" pitchFamily="34" charset="0"/>
                  <a:ea typeface="Gadugi" panose="020B0502040204020203" pitchFamily="34" charset="0"/>
                </a:rPr>
                <a:t>Problem</a:t>
              </a:r>
            </a:p>
            <a:p>
              <a:pPr>
                <a:lnSpc>
                  <a:spcPts val="2660"/>
                </a:lnSpc>
              </a:pPr>
              <a:endParaRPr lang="en-US" sz="4000" spc="-19" dirty="0">
                <a:latin typeface="Gadugi" panose="020B0502040204020203" pitchFamily="34" charset="0"/>
                <a:ea typeface="Gadugi" panose="020B0502040204020203" pitchFamily="34" charset="0"/>
              </a:endParaRPr>
            </a:p>
            <a:p>
              <a:pPr marL="571500" indent="-571500">
                <a:lnSpc>
                  <a:spcPts val="2660"/>
                </a:lnSpc>
                <a:buFont typeface="Wingdings" panose="05000000000000000000" pitchFamily="2" charset="2"/>
                <a:buChar char="Ø"/>
              </a:pPr>
              <a:r>
                <a:rPr lang="en-US" sz="4000" spc="-19" dirty="0">
                  <a:latin typeface="Gadugi" panose="020B0502040204020203" pitchFamily="34" charset="0"/>
                  <a:ea typeface="Gadugi" panose="020B0502040204020203" pitchFamily="34" charset="0"/>
                </a:rPr>
                <a:t>The Analytics team</a:t>
              </a:r>
            </a:p>
            <a:p>
              <a:pPr>
                <a:lnSpc>
                  <a:spcPts val="2660"/>
                </a:lnSpc>
              </a:pPr>
              <a:endParaRPr lang="en-US" sz="4000" spc="-19" dirty="0">
                <a:latin typeface="Gadugi" panose="020B0502040204020203" pitchFamily="34" charset="0"/>
                <a:ea typeface="Gadugi" panose="020B0502040204020203" pitchFamily="34" charset="0"/>
              </a:endParaRPr>
            </a:p>
            <a:p>
              <a:pPr marL="571500" indent="-571500">
                <a:lnSpc>
                  <a:spcPts val="2660"/>
                </a:lnSpc>
                <a:buFont typeface="Wingdings" panose="05000000000000000000" pitchFamily="2" charset="2"/>
                <a:buChar char="Ø"/>
              </a:pPr>
              <a:r>
                <a:rPr lang="en-US" sz="4000" spc="-19" dirty="0">
                  <a:latin typeface="Gadugi" panose="020B0502040204020203" pitchFamily="34" charset="0"/>
                  <a:ea typeface="Gadugi" panose="020B0502040204020203" pitchFamily="34" charset="0"/>
                </a:rPr>
                <a:t>Process</a:t>
              </a:r>
            </a:p>
            <a:p>
              <a:pPr>
                <a:lnSpc>
                  <a:spcPts val="2660"/>
                </a:lnSpc>
              </a:pPr>
              <a:endParaRPr lang="en-US" sz="4000" spc="-19" dirty="0">
                <a:latin typeface="Gadugi" panose="020B0502040204020203" pitchFamily="34" charset="0"/>
                <a:ea typeface="Gadugi" panose="020B0502040204020203" pitchFamily="34" charset="0"/>
              </a:endParaRPr>
            </a:p>
            <a:p>
              <a:pPr marL="571500" indent="-571500">
                <a:lnSpc>
                  <a:spcPts val="2660"/>
                </a:lnSpc>
                <a:buFont typeface="Wingdings" panose="05000000000000000000" pitchFamily="2" charset="2"/>
                <a:buChar char="Ø"/>
              </a:pPr>
              <a:r>
                <a:rPr lang="en-US" sz="4000" spc="-19" dirty="0">
                  <a:latin typeface="Gadugi" panose="020B0502040204020203" pitchFamily="34" charset="0"/>
                  <a:ea typeface="Gadugi" panose="020B0502040204020203" pitchFamily="34" charset="0"/>
                </a:rPr>
                <a:t>Insights</a:t>
              </a:r>
            </a:p>
            <a:p>
              <a:pPr>
                <a:lnSpc>
                  <a:spcPts val="2660"/>
                </a:lnSpc>
              </a:pPr>
              <a:endParaRPr lang="en-US" sz="4000" spc="-19" dirty="0">
                <a:latin typeface="Gadugi" panose="020B0502040204020203" pitchFamily="34" charset="0"/>
                <a:ea typeface="Gadugi" panose="020B0502040204020203" pitchFamily="34" charset="0"/>
              </a:endParaRPr>
            </a:p>
            <a:p>
              <a:pPr marL="571500" indent="-571500">
                <a:lnSpc>
                  <a:spcPts val="2660"/>
                </a:lnSpc>
                <a:buFont typeface="Wingdings" panose="05000000000000000000" pitchFamily="2" charset="2"/>
                <a:buChar char="Ø"/>
              </a:pPr>
              <a:r>
                <a:rPr lang="en-US" sz="40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3264985" y="4920138"/>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SAMREEN SULTANA</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32728"/>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REACTIONS TO “Travel"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5E974D9-9A68-49A4-AEEA-5654AFAD4C81}"/>
              </a:ext>
            </a:extLst>
          </p:cNvPr>
          <p:cNvGraphicFramePr>
            <a:graphicFrameLocks/>
          </p:cNvGraphicFramePr>
          <p:nvPr>
            <p:extLst>
              <p:ext uri="{D42A27DB-BD31-4B8C-83A1-F6EECF244321}">
                <p14:modId xmlns:p14="http://schemas.microsoft.com/office/powerpoint/2010/main" val="3012982365"/>
              </p:ext>
            </p:extLst>
          </p:nvPr>
        </p:nvGraphicFramePr>
        <p:xfrm>
          <a:off x="3099882" y="1472290"/>
          <a:ext cx="13415364" cy="801869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3A4E30C-C95F-45AE-9327-5DCB80F25044}"/>
              </a:ext>
            </a:extLst>
          </p:cNvPr>
          <p:cNvGraphicFramePr>
            <a:graphicFrameLocks/>
          </p:cNvGraphicFramePr>
          <p:nvPr>
            <p:extLst>
              <p:ext uri="{D42A27DB-BD31-4B8C-83A1-F6EECF244321}">
                <p14:modId xmlns:p14="http://schemas.microsoft.com/office/powerpoint/2010/main" val="4208712737"/>
              </p:ext>
            </p:extLst>
          </p:nvPr>
        </p:nvGraphicFramePr>
        <p:xfrm>
          <a:off x="4343400" y="2247900"/>
          <a:ext cx="9296400" cy="70104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91</TotalTime>
  <Words>1715</Words>
  <Application>Microsoft Office PowerPoint</Application>
  <PresentationFormat>Custom</PresentationFormat>
  <Paragraphs>155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Wingdings 3</vt:lpstr>
      <vt:lpstr>Gadugi</vt:lpstr>
      <vt:lpstr>Calibri</vt:lpstr>
      <vt:lpstr>Arial</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SAMREEN SULTANA</cp:lastModifiedBy>
  <cp:revision>16</cp:revision>
  <dcterms:created xsi:type="dcterms:W3CDTF">2006-08-16T00:00:00Z</dcterms:created>
  <dcterms:modified xsi:type="dcterms:W3CDTF">2023-07-19T15:24:10Z</dcterms:modified>
  <dc:identifier>DAEhDyfaYKE</dc:identifier>
</cp:coreProperties>
</file>