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94660"/>
  </p:normalViewPr>
  <p:slideViewPr>
    <p:cSldViewPr snapToGrid="0">
      <p:cViewPr varScale="1">
        <p:scale>
          <a:sx n="78" d="100"/>
          <a:sy n="78" d="100"/>
        </p:scale>
        <p:origin x="869"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4/3/2024</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4/3/2024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4/3/2024</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D769F-3D09-8B1D-1B39-C43567DA0A30}"/>
              </a:ext>
            </a:extLst>
          </p:cNvPr>
          <p:cNvSpPr>
            <a:spLocks noGrp="1"/>
          </p:cNvSpPr>
          <p:nvPr>
            <p:ph type="ctrTitle"/>
          </p:nvPr>
        </p:nvSpPr>
        <p:spPr>
          <a:xfrm>
            <a:off x="5093109" y="1964266"/>
            <a:ext cx="5525729" cy="2421465"/>
          </a:xfrm>
        </p:spPr>
        <p:txBody>
          <a:bodyPr/>
          <a:lstStyle/>
          <a:p>
            <a:r>
              <a:rPr lang="en-IN" dirty="0"/>
              <a:t>  Mob hub</a:t>
            </a:r>
          </a:p>
        </p:txBody>
      </p:sp>
      <p:sp>
        <p:nvSpPr>
          <p:cNvPr id="3" name="Subtitle 2">
            <a:extLst>
              <a:ext uri="{FF2B5EF4-FFF2-40B4-BE49-F238E27FC236}">
                <a16:creationId xmlns:a16="http://schemas.microsoft.com/office/drawing/2014/main" id="{772990FB-0538-4910-A6D5-409424C848BF}"/>
              </a:ext>
            </a:extLst>
          </p:cNvPr>
          <p:cNvSpPr>
            <a:spLocks noGrp="1"/>
          </p:cNvSpPr>
          <p:nvPr>
            <p:ph type="subTitle" idx="1"/>
          </p:nvPr>
        </p:nvSpPr>
        <p:spPr>
          <a:xfrm>
            <a:off x="3962399" y="4385732"/>
            <a:ext cx="7177549" cy="1405467"/>
          </a:xfrm>
        </p:spPr>
        <p:txBody>
          <a:bodyPr/>
          <a:lstStyle/>
          <a:p>
            <a:r>
              <a:rPr lang="en-IN" dirty="0"/>
              <a:t>Developed using android studio</a:t>
            </a:r>
          </a:p>
          <a:p>
            <a:r>
              <a:rPr lang="en-IN" dirty="0"/>
              <a:t>2023-2024</a:t>
            </a:r>
          </a:p>
        </p:txBody>
      </p:sp>
      <p:sp>
        <p:nvSpPr>
          <p:cNvPr id="4" name="TextBox 3">
            <a:extLst>
              <a:ext uri="{FF2B5EF4-FFF2-40B4-BE49-F238E27FC236}">
                <a16:creationId xmlns:a16="http://schemas.microsoft.com/office/drawing/2014/main" id="{B2C1C9C0-CF4F-71D9-0261-67A846BF060F}"/>
              </a:ext>
            </a:extLst>
          </p:cNvPr>
          <p:cNvSpPr txBox="1"/>
          <p:nvPr/>
        </p:nvSpPr>
        <p:spPr>
          <a:xfrm>
            <a:off x="9576619" y="5319253"/>
            <a:ext cx="2615381" cy="1477328"/>
          </a:xfrm>
          <a:prstGeom prst="rect">
            <a:avLst/>
          </a:prstGeom>
          <a:noFill/>
        </p:spPr>
        <p:txBody>
          <a:bodyPr wrap="square" rtlCol="0">
            <a:spAutoFit/>
          </a:bodyPr>
          <a:lstStyle/>
          <a:p>
            <a:endParaRPr lang="en-IN" dirty="0"/>
          </a:p>
          <a:p>
            <a:endParaRPr lang="en-IN" dirty="0"/>
          </a:p>
          <a:p>
            <a:r>
              <a:rPr lang="en-IN" dirty="0"/>
              <a:t>~ SAMREEN FATHIMA M</a:t>
            </a:r>
          </a:p>
          <a:p>
            <a:r>
              <a:rPr lang="en-IN" dirty="0"/>
              <a:t>BCA COMPUTER SCIENCE</a:t>
            </a:r>
          </a:p>
          <a:p>
            <a:r>
              <a:rPr lang="en-IN" dirty="0"/>
              <a:t>BATCH – “B”</a:t>
            </a:r>
          </a:p>
        </p:txBody>
      </p:sp>
    </p:spTree>
    <p:extLst>
      <p:ext uri="{BB962C8B-B14F-4D97-AF65-F5344CB8AC3E}">
        <p14:creationId xmlns:p14="http://schemas.microsoft.com/office/powerpoint/2010/main" val="3524500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173BCF5-0D1B-5AAD-0A1C-1E0C2975100B}"/>
              </a:ext>
            </a:extLst>
          </p:cNvPr>
          <p:cNvPicPr>
            <a:picLocks noChangeAspect="1"/>
          </p:cNvPicPr>
          <p:nvPr/>
        </p:nvPicPr>
        <p:blipFill>
          <a:blip r:embed="rId2"/>
          <a:stretch>
            <a:fillRect/>
          </a:stretch>
        </p:blipFill>
        <p:spPr>
          <a:xfrm>
            <a:off x="393291" y="471948"/>
            <a:ext cx="3264310" cy="6027175"/>
          </a:xfrm>
          <a:prstGeom prst="rect">
            <a:avLst/>
          </a:prstGeom>
        </p:spPr>
      </p:pic>
      <p:sp>
        <p:nvSpPr>
          <p:cNvPr id="6" name="TextBox 5">
            <a:extLst>
              <a:ext uri="{FF2B5EF4-FFF2-40B4-BE49-F238E27FC236}">
                <a16:creationId xmlns:a16="http://schemas.microsoft.com/office/drawing/2014/main" id="{2B3A8BD3-9859-1673-B1CE-26EAA41690DD}"/>
              </a:ext>
            </a:extLst>
          </p:cNvPr>
          <p:cNvSpPr txBox="1"/>
          <p:nvPr/>
        </p:nvSpPr>
        <p:spPr>
          <a:xfrm>
            <a:off x="5161935" y="786580"/>
            <a:ext cx="5810865" cy="9153788"/>
          </a:xfrm>
          <a:prstGeom prst="rect">
            <a:avLst/>
          </a:prstGeom>
          <a:noFill/>
        </p:spPr>
        <p:txBody>
          <a:bodyPr wrap="square" rtlCol="0">
            <a:spAutoFit/>
          </a:bodyPr>
          <a:lstStyle/>
          <a:p>
            <a:pPr algn="ctr"/>
            <a:r>
              <a:rPr lang="en-US" sz="2400" b="1" dirty="0">
                <a:solidFill>
                  <a:schemeClr val="tx2">
                    <a:lumMod val="95000"/>
                    <a:lumOff val="5000"/>
                  </a:schemeClr>
                </a:solidFill>
                <a:latin typeface="Times New Roman" panose="02020603050405020304" pitchFamily="18" charset="0"/>
                <a:cs typeface="Times New Roman" panose="02020603050405020304" pitchFamily="18" charset="0"/>
              </a:rPr>
              <a:t>7. MENU</a:t>
            </a:r>
          </a:p>
          <a:p>
            <a:endParaRPr lang="en-US" b="1" dirty="0">
              <a:solidFill>
                <a:schemeClr val="tx2">
                  <a:lumMod val="95000"/>
                  <a:lumOff val="5000"/>
                </a:schemeClr>
              </a:solidFill>
              <a:latin typeface="Goudy Old Style" panose="02020502050305020303" pitchFamily="18" charset="0"/>
            </a:endParaRPr>
          </a:p>
          <a:p>
            <a:pPr marL="0" indent="0" algn="just">
              <a:lnSpc>
                <a:spcPts val="2335"/>
              </a:lnSpc>
              <a:buNone/>
            </a:pPr>
            <a:r>
              <a:rPr lang="en-US" dirty="0">
                <a:latin typeface="Times New Roman" panose="02020603050405020304" pitchFamily="18" charset="0"/>
                <a:ea typeface="Cambria Math" panose="02040503050406030204" pitchFamily="18" charset="0"/>
                <a:cs typeface="Times New Roman" panose="02020603050405020304" pitchFamily="18" charset="0"/>
              </a:rPr>
              <a:t>We have two Menu options:</a:t>
            </a:r>
          </a:p>
          <a:p>
            <a:pPr marL="0" indent="0" algn="just">
              <a:lnSpc>
                <a:spcPts val="2335"/>
              </a:lnSpc>
              <a:buNone/>
            </a:pPr>
            <a:r>
              <a:rPr lang="en-US" dirty="0">
                <a:latin typeface="Times New Roman" panose="02020603050405020304" pitchFamily="18" charset="0"/>
                <a:ea typeface="Cambria Math" panose="02040503050406030204" pitchFamily="18" charset="0"/>
                <a:cs typeface="Times New Roman" panose="02020603050405020304" pitchFamily="18" charset="0"/>
              </a:rPr>
              <a:t>1) Cart</a:t>
            </a:r>
          </a:p>
          <a:p>
            <a:pPr marL="0" indent="0" algn="just">
              <a:lnSpc>
                <a:spcPts val="2335"/>
              </a:lnSpc>
              <a:buNone/>
            </a:pPr>
            <a:r>
              <a:rPr lang="en-US" dirty="0">
                <a:latin typeface="Times New Roman" panose="02020603050405020304" pitchFamily="18" charset="0"/>
                <a:ea typeface="Cambria Math" panose="02040503050406030204" pitchFamily="18" charset="0"/>
                <a:cs typeface="Times New Roman" panose="02020603050405020304" pitchFamily="18" charset="0"/>
              </a:rPr>
              <a:t>2) Log Out</a:t>
            </a:r>
          </a:p>
          <a:p>
            <a:pPr marL="0" indent="0" algn="just">
              <a:lnSpc>
                <a:spcPts val="2799"/>
              </a:lnSpc>
              <a:buNone/>
            </a:pPr>
            <a:r>
              <a:rPr lang="en-US" b="1" dirty="0">
                <a:latin typeface="Times New Roman" panose="02020603050405020304" pitchFamily="18" charset="0"/>
                <a:ea typeface="Crimson Text" pitchFamily="34" charset="-122"/>
                <a:cs typeface="Times New Roman" panose="02020603050405020304" pitchFamily="18" charset="0"/>
              </a:rPr>
              <a:t> 1. CART IMPLEMENTATION:</a:t>
            </a:r>
          </a:p>
          <a:p>
            <a:pPr marL="0" indent="0" algn="just">
              <a:lnSpc>
                <a:spcPct val="100000"/>
              </a:lnSpc>
              <a:buNone/>
            </a:pPr>
            <a:r>
              <a:rPr lang="en-US" dirty="0">
                <a:latin typeface="Times New Roman" panose="02020603050405020304" pitchFamily="18" charset="0"/>
                <a:ea typeface="Cambria Math" panose="02040503050406030204" pitchFamily="18" charset="0"/>
                <a:cs typeface="Times New Roman" panose="02020603050405020304" pitchFamily="18" charset="0"/>
              </a:rPr>
              <a:t>Data Model: Define a data model for products including attributes like name, price, quantity, etc. Implement a data structure to manage the cart items.</a:t>
            </a:r>
          </a:p>
          <a:p>
            <a:pPr marL="0" indent="0" algn="just">
              <a:lnSpc>
                <a:spcPct val="100000"/>
              </a:lnSpc>
              <a:buNone/>
            </a:pPr>
            <a:r>
              <a:rPr lang="en-US" dirty="0">
                <a:latin typeface="Times New Roman" panose="02020603050405020304" pitchFamily="18" charset="0"/>
                <a:ea typeface="Cambria Math" panose="02040503050406030204" pitchFamily="18" charset="0"/>
                <a:cs typeface="Times New Roman" panose="02020603050405020304" pitchFamily="18" charset="0"/>
              </a:rPr>
              <a:t>Add to Cart: Implement functionality to add products to the cart. This could be triggered by a button click on the product item in the Recycler View.</a:t>
            </a:r>
          </a:p>
          <a:p>
            <a:pPr marL="0" indent="0" algn="just">
              <a:lnSpc>
                <a:spcPct val="100000"/>
              </a:lnSpc>
              <a:buNone/>
            </a:pPr>
            <a:r>
              <a:rPr lang="en-US" b="1" dirty="0">
                <a:latin typeface="Times New Roman" panose="02020603050405020304" pitchFamily="18" charset="0"/>
                <a:ea typeface="Crimson Text" pitchFamily="34" charset="-122"/>
                <a:cs typeface="Times New Roman" panose="02020603050405020304" pitchFamily="18" charset="0"/>
              </a:rPr>
              <a:t> 2. LOG OUT:</a:t>
            </a:r>
          </a:p>
          <a:p>
            <a:pPr marL="0" indent="0" algn="just">
              <a:lnSpc>
                <a:spcPts val="2799"/>
              </a:lnSpc>
              <a:buNone/>
            </a:pPr>
            <a:r>
              <a:rPr lang="en-US" dirty="0">
                <a:latin typeface="Times New Roman" panose="02020603050405020304" pitchFamily="18" charset="0"/>
                <a:ea typeface="Cambria Math" panose="02040503050406030204" pitchFamily="18" charset="0"/>
                <a:cs typeface="Times New Roman" panose="02020603050405020304" pitchFamily="18" charset="0"/>
              </a:rPr>
              <a:t>The logout button is used for securely ending your current session, thereby ensuring the privacy and security of your account</a:t>
            </a:r>
            <a:r>
              <a:rPr lang="en-US" dirty="0">
                <a:latin typeface="Times New Roman" panose="02020603050405020304" pitchFamily="18" charset="0"/>
                <a:ea typeface="Crimson Text" pitchFamily="34" charset="-122"/>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endParaRPr lang="en-US" b="1" dirty="0">
              <a:solidFill>
                <a:schemeClr val="tx2">
                  <a:lumMod val="95000"/>
                  <a:lumOff val="5000"/>
                </a:schemeClr>
              </a:solidFill>
              <a:latin typeface="Goudy Old Style" panose="02020502050305020303" pitchFamily="18" charset="0"/>
            </a:endParaRPr>
          </a:p>
          <a:p>
            <a:endParaRPr lang="en-US" b="1" dirty="0">
              <a:solidFill>
                <a:schemeClr val="tx2">
                  <a:lumMod val="95000"/>
                  <a:lumOff val="5000"/>
                </a:schemeClr>
              </a:solidFill>
              <a:latin typeface="Goudy Old Style" panose="02020502050305020303" pitchFamily="18" charset="0"/>
            </a:endParaRPr>
          </a:p>
          <a:p>
            <a:endParaRPr lang="en-US" b="1" dirty="0">
              <a:solidFill>
                <a:schemeClr val="tx2">
                  <a:lumMod val="95000"/>
                  <a:lumOff val="5000"/>
                </a:schemeClr>
              </a:solidFill>
              <a:latin typeface="Goudy Old Style" panose="02020502050305020303" pitchFamily="18" charset="0"/>
            </a:endParaRPr>
          </a:p>
          <a:p>
            <a:endParaRPr lang="en-US" b="1" dirty="0">
              <a:solidFill>
                <a:schemeClr val="tx2">
                  <a:lumMod val="95000"/>
                  <a:lumOff val="5000"/>
                </a:schemeClr>
              </a:solidFill>
              <a:latin typeface="Goudy Old Style" panose="02020502050305020303" pitchFamily="18" charset="0"/>
            </a:endParaRPr>
          </a:p>
          <a:p>
            <a:endParaRPr lang="en-US" b="1" dirty="0">
              <a:solidFill>
                <a:schemeClr val="tx2">
                  <a:lumMod val="95000"/>
                  <a:lumOff val="5000"/>
                </a:schemeClr>
              </a:solidFill>
              <a:latin typeface="Goudy Old Style" panose="02020502050305020303" pitchFamily="18" charset="0"/>
            </a:endParaRPr>
          </a:p>
          <a:p>
            <a:endParaRPr lang="en-US" b="1" dirty="0">
              <a:solidFill>
                <a:schemeClr val="tx2">
                  <a:lumMod val="95000"/>
                  <a:lumOff val="5000"/>
                </a:schemeClr>
              </a:solidFill>
              <a:latin typeface="Goudy Old Style" panose="02020502050305020303" pitchFamily="18" charset="0"/>
            </a:endParaRPr>
          </a:p>
          <a:p>
            <a:endParaRPr lang="en-US" b="1" dirty="0">
              <a:solidFill>
                <a:schemeClr val="tx2">
                  <a:lumMod val="95000"/>
                  <a:lumOff val="5000"/>
                </a:schemeClr>
              </a:solidFill>
              <a:latin typeface="Goudy Old Style" panose="02020502050305020303" pitchFamily="18" charset="0"/>
            </a:endParaRPr>
          </a:p>
          <a:p>
            <a:endParaRPr lang="en-US" b="1" dirty="0">
              <a:solidFill>
                <a:schemeClr val="tx2">
                  <a:lumMod val="95000"/>
                  <a:lumOff val="5000"/>
                </a:schemeClr>
              </a:solidFill>
              <a:latin typeface="Goudy Old Style" panose="02020502050305020303" pitchFamily="18" charset="0"/>
            </a:endParaRPr>
          </a:p>
          <a:p>
            <a:endParaRPr lang="en-US" b="1" dirty="0">
              <a:solidFill>
                <a:schemeClr val="tx2">
                  <a:lumMod val="95000"/>
                  <a:lumOff val="5000"/>
                </a:schemeClr>
              </a:solidFill>
              <a:latin typeface="Goudy Old Style" panose="02020502050305020303" pitchFamily="18" charset="0"/>
            </a:endParaRPr>
          </a:p>
          <a:p>
            <a:endParaRPr lang="en-US" b="1" dirty="0">
              <a:solidFill>
                <a:schemeClr val="tx2">
                  <a:lumMod val="95000"/>
                  <a:lumOff val="5000"/>
                </a:schemeClr>
              </a:solidFill>
              <a:latin typeface="Goudy Old Style" panose="02020502050305020303" pitchFamily="18" charset="0"/>
            </a:endParaRPr>
          </a:p>
          <a:p>
            <a:endParaRPr lang="en-US" b="1" dirty="0">
              <a:solidFill>
                <a:schemeClr val="tx2">
                  <a:lumMod val="95000"/>
                  <a:lumOff val="5000"/>
                </a:schemeClr>
              </a:solidFill>
              <a:latin typeface="Goudy Old Style" panose="02020502050305020303" pitchFamily="18" charset="0"/>
            </a:endParaRPr>
          </a:p>
          <a:p>
            <a:endParaRPr lang="en-US" b="1" dirty="0">
              <a:solidFill>
                <a:schemeClr val="tx2">
                  <a:lumMod val="95000"/>
                  <a:lumOff val="5000"/>
                </a:schemeClr>
              </a:solidFill>
              <a:latin typeface="Goudy Old Style" panose="02020502050305020303" pitchFamily="18" charset="0"/>
            </a:endParaRPr>
          </a:p>
          <a:p>
            <a:endParaRPr lang="en-US" b="1" dirty="0">
              <a:solidFill>
                <a:schemeClr val="tx2">
                  <a:lumMod val="95000"/>
                  <a:lumOff val="5000"/>
                </a:schemeClr>
              </a:solidFill>
              <a:latin typeface="Goudy Old Style" panose="02020502050305020303" pitchFamily="18" charset="0"/>
            </a:endParaRPr>
          </a:p>
          <a:p>
            <a:endParaRPr lang="en-US" b="1" dirty="0">
              <a:solidFill>
                <a:schemeClr val="tx2">
                  <a:lumMod val="95000"/>
                  <a:lumOff val="5000"/>
                </a:schemeClr>
              </a:solidFill>
              <a:latin typeface="Goudy Old Style" panose="02020502050305020303" pitchFamily="18" charset="0"/>
            </a:endParaRPr>
          </a:p>
          <a:p>
            <a:endParaRPr lang="en-IN" dirty="0"/>
          </a:p>
        </p:txBody>
      </p:sp>
    </p:spTree>
    <p:extLst>
      <p:ext uri="{BB962C8B-B14F-4D97-AF65-F5344CB8AC3E}">
        <p14:creationId xmlns:p14="http://schemas.microsoft.com/office/powerpoint/2010/main" val="2599781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F94E409-CE22-8043-177A-FC607A7F6B7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42453" y="452283"/>
            <a:ext cx="2949676" cy="5919019"/>
          </a:xfrm>
          <a:prstGeom prst="rect">
            <a:avLst/>
          </a:prstGeom>
          <a:noFill/>
          <a:ln>
            <a:noFill/>
          </a:ln>
        </p:spPr>
      </p:pic>
      <p:sp>
        <p:nvSpPr>
          <p:cNvPr id="4" name="TextBox 3">
            <a:extLst>
              <a:ext uri="{FF2B5EF4-FFF2-40B4-BE49-F238E27FC236}">
                <a16:creationId xmlns:a16="http://schemas.microsoft.com/office/drawing/2014/main" id="{37834D92-90ED-FC93-9ABA-81BFB5234BEA}"/>
              </a:ext>
            </a:extLst>
          </p:cNvPr>
          <p:cNvSpPr txBox="1"/>
          <p:nvPr/>
        </p:nvSpPr>
        <p:spPr>
          <a:xfrm>
            <a:off x="4562168" y="599768"/>
            <a:ext cx="6371303" cy="9225602"/>
          </a:xfrm>
          <a:prstGeom prst="rect">
            <a:avLst/>
          </a:prstGeom>
          <a:noFill/>
        </p:spPr>
        <p:txBody>
          <a:bodyPr wrap="square" rtlCol="0">
            <a:spAutoFit/>
          </a:bodyPr>
          <a:lstStyle/>
          <a:p>
            <a:pPr algn="ctr"/>
            <a:r>
              <a:rPr lang="en-US" sz="2000" b="1" kern="0" spc="-92" dirty="0">
                <a:latin typeface="Times New Roman" panose="02020603050405020304" pitchFamily="18" charset="0"/>
                <a:ea typeface="Inter" pitchFamily="34" charset="-122"/>
                <a:cs typeface="Times New Roman" panose="02020603050405020304" pitchFamily="18" charset="0"/>
              </a:rPr>
              <a:t>8.  PRODUCT DETAILS</a:t>
            </a:r>
          </a:p>
          <a:p>
            <a:endParaRPr lang="en-US" b="1" kern="0" spc="-92" dirty="0">
              <a:solidFill>
                <a:srgbClr val="000000"/>
              </a:solidFill>
              <a:latin typeface="Goudy Old Style" panose="02020502050305020303" pitchFamily="18" charset="0"/>
              <a:ea typeface="Inter" pitchFamily="34" charset="-122"/>
            </a:endParaRPr>
          </a:p>
          <a:p>
            <a:pPr marL="0" indent="0" algn="just">
              <a:lnSpc>
                <a:spcPts val="2082"/>
              </a:lnSpc>
              <a:buSzPct val="100000"/>
              <a:buNone/>
            </a:pPr>
            <a:r>
              <a:rPr lang="en-US" sz="2000" b="1" kern="0" spc="-26" dirty="0">
                <a:latin typeface="Times New Roman" panose="02020603050405020304" pitchFamily="18" charset="0"/>
                <a:ea typeface="Inter" pitchFamily="34" charset="-122"/>
                <a:cs typeface="Times New Roman" panose="02020603050405020304" pitchFamily="18" charset="0"/>
              </a:rPr>
              <a:t>Layout Design:</a:t>
            </a:r>
            <a:r>
              <a:rPr lang="en-US" sz="2000" kern="0" spc="-26" dirty="0">
                <a:latin typeface="Times New Roman" panose="02020603050405020304" pitchFamily="18" charset="0"/>
                <a:ea typeface="Inter" pitchFamily="34" charset="-122"/>
                <a:cs typeface="Times New Roman" panose="02020603050405020304" pitchFamily="18" charset="0"/>
              </a:rPr>
              <a:t>  </a:t>
            </a:r>
            <a:r>
              <a:rPr lang="en-US" sz="2000" kern="0" spc="-26" dirty="0">
                <a:latin typeface="Times New Roman" panose="02020603050405020304" pitchFamily="18" charset="0"/>
                <a:ea typeface="Cambria Math" panose="02040503050406030204" pitchFamily="18" charset="0"/>
                <a:cs typeface="Times New Roman" panose="02020603050405020304" pitchFamily="18" charset="0"/>
              </a:rPr>
              <a:t>the cart activity layout  is designed using XML, including Image View for product image, Text Views for product details (rating, quantity, description), and a button for adding to cart.</a:t>
            </a:r>
          </a:p>
          <a:p>
            <a:pPr marL="0" indent="0" algn="just">
              <a:lnSpc>
                <a:spcPts val="2082"/>
              </a:lnSpc>
              <a:buSzPct val="100000"/>
              <a:buNone/>
            </a:pPr>
            <a:endParaRPr lang="en-US" sz="2000" dirty="0">
              <a:latin typeface="Times New Roman" panose="02020603050405020304" pitchFamily="18" charset="0"/>
              <a:ea typeface="Cambria Math" panose="02040503050406030204" pitchFamily="18" charset="0"/>
              <a:cs typeface="Times New Roman" panose="02020603050405020304" pitchFamily="18" charset="0"/>
            </a:endParaRPr>
          </a:p>
          <a:p>
            <a:pPr marL="0" indent="0" algn="just">
              <a:lnSpc>
                <a:spcPts val="2082"/>
              </a:lnSpc>
              <a:buSzPct val="100000"/>
              <a:buNone/>
            </a:pPr>
            <a:r>
              <a:rPr lang="en-US" sz="2000" b="1" kern="0" spc="-26" dirty="0">
                <a:latin typeface="Times New Roman" panose="02020603050405020304" pitchFamily="18" charset="0"/>
                <a:ea typeface="Inter" pitchFamily="34" charset="-122"/>
                <a:cs typeface="Times New Roman" panose="02020603050405020304" pitchFamily="18" charset="0"/>
              </a:rPr>
              <a:t>Data Passing:</a:t>
            </a:r>
            <a:r>
              <a:rPr lang="en-US" sz="2000" kern="0" spc="-26" dirty="0">
                <a:latin typeface="Times New Roman" panose="02020603050405020304" pitchFamily="18" charset="0"/>
                <a:ea typeface="Inter" pitchFamily="34" charset="-122"/>
                <a:cs typeface="Times New Roman" panose="02020603050405020304" pitchFamily="18" charset="0"/>
              </a:rPr>
              <a:t> </a:t>
            </a:r>
            <a:r>
              <a:rPr lang="en-US" sz="2000" kern="0" spc="-26" dirty="0">
                <a:latin typeface="Times New Roman" panose="02020603050405020304" pitchFamily="18" charset="0"/>
                <a:ea typeface="Cambria Math" panose="02040503050406030204" pitchFamily="18" charset="0"/>
                <a:cs typeface="Times New Roman" panose="02020603050405020304" pitchFamily="18" charset="0"/>
              </a:rPr>
              <a:t>Pass product data (image URL, rating, quantity, description) from the previous activity (e.g., home screen) to the cart activity using Intent extras or a shared View Model.</a:t>
            </a:r>
          </a:p>
          <a:p>
            <a:pPr marL="0" indent="0" algn="just">
              <a:lnSpc>
                <a:spcPts val="2082"/>
              </a:lnSpc>
              <a:buSzPct val="100000"/>
              <a:buNone/>
            </a:pPr>
            <a:endParaRPr lang="en-US" sz="2000" kern="0" spc="-26" dirty="0">
              <a:latin typeface="Times New Roman" panose="02020603050405020304" pitchFamily="18" charset="0"/>
              <a:ea typeface="Cambria Math" panose="02040503050406030204" pitchFamily="18" charset="0"/>
              <a:cs typeface="Times New Roman" panose="02020603050405020304" pitchFamily="18" charset="0"/>
            </a:endParaRPr>
          </a:p>
          <a:p>
            <a:pPr marL="0" indent="0" algn="just">
              <a:lnSpc>
                <a:spcPts val="2082"/>
              </a:lnSpc>
              <a:buSzPct val="100000"/>
              <a:buNone/>
            </a:pPr>
            <a:r>
              <a:rPr lang="en-US" sz="2000" b="1" kern="0" spc="-26" dirty="0">
                <a:latin typeface="Times New Roman" panose="02020603050405020304" pitchFamily="18" charset="0"/>
                <a:ea typeface="Inter" pitchFamily="34" charset="-122"/>
                <a:cs typeface="Times New Roman" panose="02020603050405020304" pitchFamily="18" charset="0"/>
              </a:rPr>
              <a:t>Add to Cart Button:</a:t>
            </a:r>
            <a:r>
              <a:rPr lang="en-US" sz="2000" kern="0" spc="-26" dirty="0">
                <a:latin typeface="Times New Roman" panose="02020603050405020304" pitchFamily="18" charset="0"/>
                <a:ea typeface="Inter" pitchFamily="34" charset="-122"/>
                <a:cs typeface="Times New Roman" panose="02020603050405020304" pitchFamily="18" charset="0"/>
              </a:rPr>
              <a:t> </a:t>
            </a:r>
            <a:r>
              <a:rPr lang="en-US" sz="2000" kern="0" spc="-26" dirty="0">
                <a:latin typeface="Times New Roman" panose="02020603050405020304" pitchFamily="18" charset="0"/>
                <a:ea typeface="Cambria Math" panose="02040503050406030204" pitchFamily="18" charset="0"/>
                <a:cs typeface="Times New Roman" panose="02020603050405020304" pitchFamily="18" charset="0"/>
              </a:rPr>
              <a:t>Implement </a:t>
            </a:r>
            <a:r>
              <a:rPr lang="en-US" sz="2000" kern="0" spc="-26" dirty="0" err="1">
                <a:latin typeface="Times New Roman" panose="02020603050405020304" pitchFamily="18" charset="0"/>
                <a:ea typeface="Cambria Math" panose="02040503050406030204" pitchFamily="18" charset="0"/>
                <a:cs typeface="Times New Roman" panose="02020603050405020304" pitchFamily="18" charset="0"/>
              </a:rPr>
              <a:t>onClickListener</a:t>
            </a:r>
            <a:r>
              <a:rPr lang="en-US" sz="2000" kern="0" spc="-26" dirty="0">
                <a:latin typeface="Times New Roman" panose="02020603050405020304" pitchFamily="18" charset="0"/>
                <a:ea typeface="Cambria Math" panose="02040503050406030204" pitchFamily="18" charset="0"/>
                <a:cs typeface="Times New Roman" panose="02020603050405020304" pitchFamily="18" charset="0"/>
              </a:rPr>
              <a:t> for the "Add to Cart" button. On click, add the product to the cart data structure (e.g., </a:t>
            </a:r>
            <a:r>
              <a:rPr lang="en-US" sz="2000" kern="0" spc="-26" dirty="0" err="1">
                <a:latin typeface="Times New Roman" panose="02020603050405020304" pitchFamily="18" charset="0"/>
                <a:ea typeface="Cambria Math" panose="02040503050406030204" pitchFamily="18" charset="0"/>
                <a:cs typeface="Times New Roman" panose="02020603050405020304" pitchFamily="18" charset="0"/>
              </a:rPr>
              <a:t>ArrayList</a:t>
            </a:r>
            <a:r>
              <a:rPr lang="en-US" sz="2000" kern="0" spc="-26" dirty="0">
                <a:latin typeface="Times New Roman" panose="02020603050405020304" pitchFamily="18" charset="0"/>
                <a:ea typeface="Cambria Math" panose="02040503050406030204" pitchFamily="18" charset="0"/>
                <a:cs typeface="Times New Roman" panose="02020603050405020304" pitchFamily="18" charset="0"/>
              </a:rPr>
              <a:t>) or update the cart in a database (local or remote).</a:t>
            </a:r>
          </a:p>
          <a:p>
            <a:pPr marL="0" indent="0" algn="just">
              <a:lnSpc>
                <a:spcPts val="2082"/>
              </a:lnSpc>
              <a:buSzPct val="100000"/>
              <a:buNone/>
            </a:pPr>
            <a:endParaRPr lang="en-US" sz="2000" dirty="0">
              <a:latin typeface="Times New Roman" panose="02020603050405020304" pitchFamily="18" charset="0"/>
              <a:ea typeface="Cambria Math" panose="02040503050406030204" pitchFamily="18" charset="0"/>
              <a:cs typeface="Times New Roman" panose="02020603050405020304" pitchFamily="18" charset="0"/>
            </a:endParaRPr>
          </a:p>
          <a:p>
            <a:pPr marL="0" indent="0" algn="just">
              <a:lnSpc>
                <a:spcPts val="2082"/>
              </a:lnSpc>
              <a:buSzPct val="100000"/>
              <a:buNone/>
            </a:pPr>
            <a:r>
              <a:rPr lang="en-US" sz="2000" b="1" kern="0" spc="-26" dirty="0">
                <a:latin typeface="Times New Roman" panose="02020603050405020304" pitchFamily="18" charset="0"/>
                <a:ea typeface="Inter" pitchFamily="34" charset="-122"/>
                <a:cs typeface="Times New Roman" panose="02020603050405020304" pitchFamily="18" charset="0"/>
              </a:rPr>
              <a:t>Navigation</a:t>
            </a:r>
            <a:r>
              <a:rPr lang="en-US" sz="2000" b="1" kern="0" spc="-26" dirty="0">
                <a:latin typeface="Times New Roman" panose="02020603050405020304" pitchFamily="18" charset="0"/>
                <a:ea typeface="Cambria Math" panose="02040503050406030204" pitchFamily="18" charset="0"/>
                <a:cs typeface="Times New Roman" panose="02020603050405020304" pitchFamily="18" charset="0"/>
              </a:rPr>
              <a:t>:</a:t>
            </a:r>
            <a:r>
              <a:rPr lang="en-US" sz="2000" kern="0" spc="-26" dirty="0">
                <a:latin typeface="Times New Roman" panose="02020603050405020304" pitchFamily="18" charset="0"/>
                <a:ea typeface="Cambria Math" panose="02040503050406030204" pitchFamily="18" charset="0"/>
                <a:cs typeface="Times New Roman" panose="02020603050405020304" pitchFamily="18" charset="0"/>
              </a:rPr>
              <a:t> After adding to cart, navigate the user back to the previous screen or to a dedicated cart view.</a:t>
            </a:r>
            <a:endParaRPr lang="en-US" sz="2000" dirty="0">
              <a:latin typeface="Times New Roman" panose="02020603050405020304" pitchFamily="18" charset="0"/>
              <a:ea typeface="Cambria Math" panose="02040503050406030204" pitchFamily="18" charset="0"/>
              <a:cs typeface="Times New Roman" panose="02020603050405020304" pitchFamily="18" charset="0"/>
            </a:endParaRPr>
          </a:p>
          <a:p>
            <a:pPr algn="just"/>
            <a:endParaRPr lang="en-US" sz="2000" b="1" kern="0" spc="-92" dirty="0">
              <a:latin typeface="Times New Roman" panose="02020603050405020304" pitchFamily="18" charset="0"/>
              <a:ea typeface="Inter" pitchFamily="34" charset="-122"/>
              <a:cs typeface="Times New Roman" panose="02020603050405020304" pitchFamily="18" charset="0"/>
            </a:endParaRPr>
          </a:p>
          <a:p>
            <a:pPr algn="just"/>
            <a:endParaRPr lang="en-US" sz="2000" b="1" kern="0" spc="-92" dirty="0">
              <a:latin typeface="Times New Roman" panose="02020603050405020304" pitchFamily="18" charset="0"/>
              <a:ea typeface="Inter" pitchFamily="34" charset="-122"/>
              <a:cs typeface="Times New Roman" panose="02020603050405020304" pitchFamily="18" charset="0"/>
            </a:endParaRPr>
          </a:p>
          <a:p>
            <a:pPr algn="just"/>
            <a:endParaRPr lang="en-US" sz="2000" b="1" kern="0" spc="-92" dirty="0">
              <a:latin typeface="Times New Roman" panose="02020603050405020304" pitchFamily="18" charset="0"/>
              <a:ea typeface="Inter" pitchFamily="34" charset="-122"/>
              <a:cs typeface="Times New Roman" panose="02020603050405020304" pitchFamily="18" charset="0"/>
            </a:endParaRPr>
          </a:p>
          <a:p>
            <a:endParaRPr lang="en-US" b="1" kern="0" spc="-92" dirty="0">
              <a:solidFill>
                <a:srgbClr val="000000"/>
              </a:solidFill>
              <a:latin typeface="Goudy Old Style" panose="02020502050305020303" pitchFamily="18" charset="0"/>
              <a:ea typeface="Inter" pitchFamily="34" charset="-122"/>
            </a:endParaRPr>
          </a:p>
          <a:p>
            <a:endParaRPr lang="en-US" b="1" kern="0" spc="-92" dirty="0">
              <a:solidFill>
                <a:srgbClr val="000000"/>
              </a:solidFill>
              <a:latin typeface="Goudy Old Style" panose="02020502050305020303" pitchFamily="18" charset="0"/>
              <a:ea typeface="Inter" pitchFamily="34" charset="-122"/>
            </a:endParaRPr>
          </a:p>
          <a:p>
            <a:endParaRPr lang="en-US" b="1" kern="0" spc="-92" dirty="0">
              <a:solidFill>
                <a:srgbClr val="000000"/>
              </a:solidFill>
              <a:latin typeface="Goudy Old Style" panose="02020502050305020303" pitchFamily="18" charset="0"/>
              <a:ea typeface="Inter" pitchFamily="34" charset="-122"/>
            </a:endParaRPr>
          </a:p>
          <a:p>
            <a:endParaRPr lang="en-US" b="1" kern="0" spc="-92" dirty="0">
              <a:solidFill>
                <a:srgbClr val="000000"/>
              </a:solidFill>
              <a:latin typeface="Goudy Old Style" panose="02020502050305020303" pitchFamily="18" charset="0"/>
              <a:ea typeface="Inter" pitchFamily="34" charset="-122"/>
            </a:endParaRPr>
          </a:p>
          <a:p>
            <a:endParaRPr lang="en-US" b="1" kern="0" spc="-92" dirty="0">
              <a:solidFill>
                <a:srgbClr val="000000"/>
              </a:solidFill>
              <a:latin typeface="Goudy Old Style" panose="02020502050305020303" pitchFamily="18" charset="0"/>
              <a:ea typeface="Inter" pitchFamily="34" charset="-122"/>
            </a:endParaRPr>
          </a:p>
          <a:p>
            <a:endParaRPr lang="en-US" b="1" kern="0" spc="-92" dirty="0">
              <a:solidFill>
                <a:srgbClr val="000000"/>
              </a:solidFill>
              <a:latin typeface="Goudy Old Style" panose="02020502050305020303" pitchFamily="18" charset="0"/>
              <a:ea typeface="Inter" pitchFamily="34" charset="-122"/>
            </a:endParaRPr>
          </a:p>
          <a:p>
            <a:endParaRPr lang="en-US" b="1" kern="0" spc="-92" dirty="0">
              <a:solidFill>
                <a:srgbClr val="000000"/>
              </a:solidFill>
              <a:latin typeface="Goudy Old Style" panose="02020502050305020303" pitchFamily="18" charset="0"/>
              <a:ea typeface="Inter" pitchFamily="34" charset="-122"/>
            </a:endParaRPr>
          </a:p>
          <a:p>
            <a:endParaRPr lang="en-US" b="1" kern="0" spc="-92" dirty="0">
              <a:solidFill>
                <a:srgbClr val="000000"/>
              </a:solidFill>
              <a:latin typeface="Goudy Old Style" panose="02020502050305020303" pitchFamily="18" charset="0"/>
              <a:ea typeface="Inter" pitchFamily="34" charset="-122"/>
            </a:endParaRPr>
          </a:p>
          <a:p>
            <a:endParaRPr lang="en-US" b="1" kern="0" spc="-92" dirty="0">
              <a:solidFill>
                <a:srgbClr val="000000"/>
              </a:solidFill>
              <a:latin typeface="Goudy Old Style" panose="02020502050305020303" pitchFamily="18" charset="0"/>
              <a:ea typeface="Inter" pitchFamily="34" charset="-122"/>
            </a:endParaRPr>
          </a:p>
          <a:p>
            <a:endParaRPr lang="en-US" b="1" kern="0" spc="-92" dirty="0">
              <a:solidFill>
                <a:srgbClr val="000000"/>
              </a:solidFill>
              <a:latin typeface="Goudy Old Style" panose="02020502050305020303" pitchFamily="18" charset="0"/>
              <a:ea typeface="Inter" pitchFamily="34" charset="-122"/>
            </a:endParaRPr>
          </a:p>
          <a:p>
            <a:endParaRPr lang="en-IN" dirty="0"/>
          </a:p>
        </p:txBody>
      </p:sp>
    </p:spTree>
    <p:extLst>
      <p:ext uri="{BB962C8B-B14F-4D97-AF65-F5344CB8AC3E}">
        <p14:creationId xmlns:p14="http://schemas.microsoft.com/office/powerpoint/2010/main" val="15742249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0AC00CE-9DFE-F861-CC6B-F1528C4C272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2787" y="452283"/>
            <a:ext cx="2979174" cy="5919019"/>
          </a:xfrm>
          <a:prstGeom prst="rect">
            <a:avLst/>
          </a:prstGeom>
          <a:noFill/>
          <a:ln>
            <a:noFill/>
          </a:ln>
        </p:spPr>
      </p:pic>
      <p:sp>
        <p:nvSpPr>
          <p:cNvPr id="5" name="TextBox 4">
            <a:extLst>
              <a:ext uri="{FF2B5EF4-FFF2-40B4-BE49-F238E27FC236}">
                <a16:creationId xmlns:a16="http://schemas.microsoft.com/office/drawing/2014/main" id="{43E2419F-BB32-23AB-F616-07BD07A685D7}"/>
              </a:ext>
            </a:extLst>
          </p:cNvPr>
          <p:cNvSpPr txBox="1"/>
          <p:nvPr/>
        </p:nvSpPr>
        <p:spPr>
          <a:xfrm>
            <a:off x="5181600" y="1465007"/>
            <a:ext cx="5191432" cy="7050648"/>
          </a:xfrm>
          <a:prstGeom prst="rect">
            <a:avLst/>
          </a:prstGeom>
          <a:noFill/>
        </p:spPr>
        <p:txBody>
          <a:bodyPr wrap="square" rtlCol="0">
            <a:spAutoFit/>
          </a:bodyPr>
          <a:lstStyle/>
          <a:p>
            <a:pPr algn="ctr"/>
            <a:r>
              <a:rPr lang="en-US" sz="2400" b="1" kern="0" spc="-92" dirty="0">
                <a:latin typeface="Times New Roman" panose="02020603050405020304" pitchFamily="18" charset="0"/>
                <a:ea typeface="Inter" pitchFamily="34" charset="-122"/>
                <a:cs typeface="Times New Roman" panose="02020603050405020304" pitchFamily="18" charset="0"/>
              </a:rPr>
              <a:t>9. ORDER PLACEMENT</a:t>
            </a:r>
          </a:p>
          <a:p>
            <a:pPr algn="ctr"/>
            <a:endParaRPr lang="en-US" sz="2400" b="1" kern="0" spc="-92" dirty="0">
              <a:latin typeface="Times New Roman" panose="02020603050405020304" pitchFamily="18" charset="0"/>
              <a:ea typeface="Inter" pitchFamily="34" charset="-122"/>
              <a:cs typeface="Times New Roman" panose="02020603050405020304" pitchFamily="18" charset="0"/>
            </a:endParaRPr>
          </a:p>
          <a:p>
            <a:pPr marL="0" indent="0" algn="just">
              <a:lnSpc>
                <a:spcPts val="2326"/>
              </a:lnSpc>
              <a:buNone/>
            </a:pPr>
            <a:r>
              <a:rPr lang="en-US" sz="2000" b="1" kern="0" spc="-29" dirty="0">
                <a:latin typeface="Times New Roman" panose="02020603050405020304" pitchFamily="18" charset="0"/>
                <a:ea typeface="Inter" pitchFamily="34" charset="-122"/>
                <a:cs typeface="Times New Roman" panose="02020603050405020304" pitchFamily="18" charset="0"/>
              </a:rPr>
              <a:t>Order Summary</a:t>
            </a:r>
            <a:r>
              <a:rPr lang="en-US" sz="2000" b="1" kern="0" spc="-29" dirty="0">
                <a:latin typeface="Times New Roman" panose="02020603050405020304" pitchFamily="18" charset="0"/>
                <a:ea typeface="Cambria Math" panose="02040503050406030204" pitchFamily="18" charset="0"/>
                <a:cs typeface="Times New Roman" panose="02020603050405020304" pitchFamily="18" charset="0"/>
              </a:rPr>
              <a:t>:</a:t>
            </a:r>
            <a:r>
              <a:rPr lang="en-US" sz="2000" kern="0" spc="-29" dirty="0">
                <a:latin typeface="Times New Roman" panose="02020603050405020304" pitchFamily="18" charset="0"/>
                <a:ea typeface="Cambria Math" panose="02040503050406030204" pitchFamily="18" charset="0"/>
                <a:cs typeface="Times New Roman" panose="02020603050405020304" pitchFamily="18" charset="0"/>
              </a:rPr>
              <a:t> Show a summary section displaying total order amount, taxes (if applicable), and any additional charges like shipping fees.</a:t>
            </a:r>
          </a:p>
          <a:p>
            <a:pPr marL="0" indent="0" algn="just">
              <a:lnSpc>
                <a:spcPts val="2326"/>
              </a:lnSpc>
              <a:buNone/>
            </a:pPr>
            <a:endParaRPr lang="en-US" sz="2000" dirty="0">
              <a:latin typeface="Times New Roman" panose="02020603050405020304" pitchFamily="18" charset="0"/>
              <a:ea typeface="Cambria Math" panose="02040503050406030204" pitchFamily="18" charset="0"/>
              <a:cs typeface="Times New Roman" panose="02020603050405020304" pitchFamily="18" charset="0"/>
            </a:endParaRPr>
          </a:p>
          <a:p>
            <a:pPr marL="0" indent="0" algn="just">
              <a:lnSpc>
                <a:spcPts val="2082"/>
              </a:lnSpc>
              <a:buSzPct val="100000"/>
              <a:buNone/>
            </a:pPr>
            <a:r>
              <a:rPr lang="en-US" sz="2000" b="1" kern="0" spc="-29" dirty="0">
                <a:latin typeface="Times New Roman" panose="02020603050405020304" pitchFamily="18" charset="0"/>
                <a:ea typeface="Inter" pitchFamily="34" charset="-122"/>
                <a:cs typeface="Times New Roman" panose="02020603050405020304" pitchFamily="18" charset="0"/>
              </a:rPr>
              <a:t>Order Placement:</a:t>
            </a:r>
            <a:r>
              <a:rPr lang="en-US" sz="2000" kern="0" spc="-29" dirty="0">
                <a:latin typeface="Times New Roman" panose="02020603050405020304" pitchFamily="18" charset="0"/>
                <a:ea typeface="Inter" pitchFamily="34" charset="-122"/>
                <a:cs typeface="Times New Roman" panose="02020603050405020304" pitchFamily="18" charset="0"/>
              </a:rPr>
              <a:t> </a:t>
            </a:r>
            <a:r>
              <a:rPr lang="en-US" sz="2000" kern="0" spc="-29" dirty="0">
                <a:latin typeface="Times New Roman" panose="02020603050405020304" pitchFamily="18" charset="0"/>
                <a:ea typeface="Cambria Math" panose="02040503050406030204" pitchFamily="18" charset="0"/>
                <a:cs typeface="Times New Roman" panose="02020603050405020304" pitchFamily="18" charset="0"/>
              </a:rPr>
              <a:t>Implement </a:t>
            </a:r>
            <a:r>
              <a:rPr lang="en-US" sz="2000" kern="0" spc="-29" dirty="0" err="1">
                <a:latin typeface="Times New Roman" panose="02020603050405020304" pitchFamily="18" charset="0"/>
                <a:ea typeface="Cambria Math" panose="02040503050406030204" pitchFamily="18" charset="0"/>
                <a:cs typeface="Times New Roman" panose="02020603050405020304" pitchFamily="18" charset="0"/>
              </a:rPr>
              <a:t>onClickListener</a:t>
            </a:r>
            <a:r>
              <a:rPr lang="en-US" sz="2000" kern="0" spc="-29" dirty="0">
                <a:latin typeface="Times New Roman" panose="02020603050405020304" pitchFamily="18" charset="0"/>
                <a:ea typeface="Cambria Math" panose="02040503050406030204" pitchFamily="18" charset="0"/>
                <a:cs typeface="Times New Roman" panose="02020603050405020304" pitchFamily="18" charset="0"/>
              </a:rPr>
              <a:t> for the “ORDER NOW“ button. Validate user inputs, process payment and navigates the screen to the next screen for processing the payment </a:t>
            </a:r>
            <a:endParaRPr lang="en-US" sz="2000" dirty="0">
              <a:latin typeface="Times New Roman" panose="02020603050405020304" pitchFamily="18" charset="0"/>
              <a:ea typeface="Cambria Math" panose="02040503050406030204" pitchFamily="18" charset="0"/>
              <a:cs typeface="Times New Roman" panose="02020603050405020304" pitchFamily="18" charset="0"/>
            </a:endParaRPr>
          </a:p>
          <a:p>
            <a:pPr marL="0" indent="0" algn="just">
              <a:lnSpc>
                <a:spcPts val="2082"/>
              </a:lnSpc>
              <a:buSzPct val="100000"/>
              <a:buNone/>
            </a:pPr>
            <a:endParaRPr lang="en-US" sz="2000" dirty="0">
              <a:latin typeface="Times New Roman" panose="02020603050405020304" pitchFamily="18" charset="0"/>
              <a:cs typeface="Times New Roman" panose="02020603050405020304" pitchFamily="18" charset="0"/>
            </a:endParaRPr>
          </a:p>
          <a:p>
            <a:pPr algn="ctr"/>
            <a:endParaRPr lang="en-US" sz="2400" b="1" kern="0" spc="-92" dirty="0">
              <a:latin typeface="Times New Roman" panose="02020603050405020304" pitchFamily="18" charset="0"/>
              <a:ea typeface="Inter" pitchFamily="34" charset="-122"/>
              <a:cs typeface="Times New Roman" panose="02020603050405020304" pitchFamily="18" charset="0"/>
            </a:endParaRPr>
          </a:p>
          <a:p>
            <a:pPr algn="ctr"/>
            <a:endParaRPr lang="en-US" sz="2400" b="1" kern="0" spc="-92" dirty="0">
              <a:latin typeface="Times New Roman" panose="02020603050405020304" pitchFamily="18" charset="0"/>
              <a:ea typeface="Inter" pitchFamily="34" charset="-122"/>
              <a:cs typeface="Times New Roman" panose="02020603050405020304" pitchFamily="18" charset="0"/>
            </a:endParaRPr>
          </a:p>
          <a:p>
            <a:pPr algn="ctr"/>
            <a:endParaRPr lang="en-US" sz="2400" b="1" kern="0" spc="-92" dirty="0">
              <a:latin typeface="Times New Roman" panose="02020603050405020304" pitchFamily="18" charset="0"/>
              <a:ea typeface="Inter" pitchFamily="34" charset="-122"/>
              <a:cs typeface="Times New Roman" panose="02020603050405020304" pitchFamily="18" charset="0"/>
            </a:endParaRPr>
          </a:p>
          <a:p>
            <a:pPr algn="ctr"/>
            <a:endParaRPr lang="en-US" sz="2400" b="1" kern="0" spc="-92" dirty="0">
              <a:latin typeface="Times New Roman" panose="02020603050405020304" pitchFamily="18" charset="0"/>
              <a:ea typeface="Inter" pitchFamily="34" charset="-122"/>
              <a:cs typeface="Times New Roman" panose="02020603050405020304" pitchFamily="18" charset="0"/>
            </a:endParaRPr>
          </a:p>
          <a:p>
            <a:pPr algn="ctr"/>
            <a:endParaRPr lang="en-US" sz="2400" b="1" kern="0" spc="-92" dirty="0">
              <a:latin typeface="Times New Roman" panose="02020603050405020304" pitchFamily="18" charset="0"/>
              <a:ea typeface="Inter" pitchFamily="34" charset="-122"/>
              <a:cs typeface="Times New Roman" panose="02020603050405020304" pitchFamily="18" charset="0"/>
            </a:endParaRPr>
          </a:p>
          <a:p>
            <a:pPr algn="ctr"/>
            <a:endParaRPr lang="en-US" sz="2400" b="1" kern="0" spc="-92" dirty="0">
              <a:latin typeface="Times New Roman" panose="02020603050405020304" pitchFamily="18" charset="0"/>
              <a:ea typeface="Inter" pitchFamily="34" charset="-122"/>
              <a:cs typeface="Times New Roman" panose="02020603050405020304" pitchFamily="18" charset="0"/>
            </a:endParaRPr>
          </a:p>
          <a:p>
            <a:pPr algn="ctr"/>
            <a:endParaRPr lang="en-US" sz="2400" b="1" kern="0" spc="-92" dirty="0">
              <a:latin typeface="Times New Roman" panose="02020603050405020304" pitchFamily="18" charset="0"/>
              <a:ea typeface="Inter" pitchFamily="34" charset="-122"/>
              <a:cs typeface="Times New Roman" panose="02020603050405020304" pitchFamily="18" charset="0"/>
            </a:endParaRPr>
          </a:p>
          <a:p>
            <a:pPr algn="ctr"/>
            <a:endParaRPr lang="en-US" sz="2400" b="1" kern="0" spc="-92" dirty="0">
              <a:latin typeface="Times New Roman" panose="02020603050405020304" pitchFamily="18" charset="0"/>
              <a:ea typeface="Inter" pitchFamily="34" charset="-122"/>
              <a:cs typeface="Times New Roman" panose="02020603050405020304" pitchFamily="18" charset="0"/>
            </a:endParaRPr>
          </a:p>
          <a:p>
            <a:pPr algn="ctr"/>
            <a:endParaRPr lang="en-US" sz="2400" b="1" kern="0" spc="-92" dirty="0">
              <a:latin typeface="Times New Roman" panose="02020603050405020304" pitchFamily="18" charset="0"/>
              <a:ea typeface="Inter" pitchFamily="34" charset="-122"/>
              <a:cs typeface="Times New Roman" panose="02020603050405020304" pitchFamily="18" charset="0"/>
            </a:endParaRPr>
          </a:p>
          <a:p>
            <a:pPr algn="ct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129683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A2113A-BBC8-91A6-DBCD-2809103C267A}"/>
              </a:ext>
            </a:extLst>
          </p:cNvPr>
          <p:cNvSpPr txBox="1"/>
          <p:nvPr/>
        </p:nvSpPr>
        <p:spPr>
          <a:xfrm>
            <a:off x="5624052" y="132760"/>
            <a:ext cx="4866968" cy="11256928"/>
          </a:xfrm>
          <a:prstGeom prst="rect">
            <a:avLst/>
          </a:prstGeom>
          <a:noFill/>
        </p:spPr>
        <p:txBody>
          <a:bodyPr wrap="square" rtlCol="0">
            <a:spAutoFit/>
          </a:bodyPr>
          <a:lstStyle/>
          <a:p>
            <a:pPr algn="ctr"/>
            <a:r>
              <a:rPr lang="en-US" sz="2400" b="1" kern="0" spc="-92" dirty="0">
                <a:latin typeface="Times New Roman" panose="02020603050405020304" pitchFamily="18" charset="0"/>
                <a:ea typeface="Inter" pitchFamily="34" charset="-122"/>
                <a:cs typeface="Times New Roman" panose="02020603050405020304" pitchFamily="18" charset="0"/>
              </a:rPr>
              <a:t>10. ADDRESS DETAILS</a:t>
            </a:r>
          </a:p>
          <a:p>
            <a:endParaRPr lang="en-US" b="1" kern="0" spc="-92" dirty="0">
              <a:solidFill>
                <a:srgbClr val="000000"/>
              </a:solidFill>
              <a:latin typeface="Goudy Old Style" panose="02020502050305020303" pitchFamily="18" charset="0"/>
              <a:ea typeface="Inter" pitchFamily="34" charset="-122"/>
            </a:endParaRPr>
          </a:p>
          <a:p>
            <a:pPr marL="285750" indent="-285750" algn="just">
              <a:buFont typeface="Arial" panose="020B0604020202020204" pitchFamily="34" charset="0"/>
              <a:buChar char="•"/>
            </a:pPr>
            <a:r>
              <a:rPr lang="en-US" sz="1800" dirty="0">
                <a:latin typeface="Times New Roman" panose="02020603050405020304" pitchFamily="18" charset="0"/>
                <a:ea typeface="Cambria Math" panose="02040503050406030204" pitchFamily="18" charset="0"/>
                <a:cs typeface="Times New Roman" panose="02020603050405020304" pitchFamily="18" charset="0"/>
              </a:rPr>
              <a:t>The "Add Address" screen in the app is a crucial step that enables users to input their accurate address details for seamless payment processing.</a:t>
            </a:r>
          </a:p>
          <a:p>
            <a:pPr marL="285750" indent="-285750" algn="just">
              <a:buFont typeface="Arial" panose="020B0604020202020204" pitchFamily="34" charset="0"/>
              <a:buChar char="•"/>
            </a:pPr>
            <a:r>
              <a:rPr lang="en-US" sz="1800" dirty="0">
                <a:latin typeface="Times New Roman" panose="02020603050405020304" pitchFamily="18" charset="0"/>
                <a:ea typeface="Cambria Math" panose="02040503050406030204" pitchFamily="18" charset="0"/>
                <a:cs typeface="Times New Roman" panose="02020603050405020304" pitchFamily="18" charset="0"/>
              </a:rPr>
              <a:t>Users can enter their Name, Full address, city, postal/zip code, and phone number to ensure the delivery of their purchases to the correct location.</a:t>
            </a:r>
            <a:endParaRPr lang="en-IN" sz="1800" dirty="0">
              <a:latin typeface="Times New Roman" panose="02020603050405020304" pitchFamily="18" charset="0"/>
              <a:ea typeface="Cambria Math" panose="02040503050406030204" pitchFamily="18" charset="0"/>
              <a:cs typeface="Times New Roman" panose="02020603050405020304" pitchFamily="18" charset="0"/>
            </a:endParaRPr>
          </a:p>
          <a:p>
            <a:pPr marL="285750" indent="-285750" algn="just">
              <a:buFont typeface="Arial" panose="020B0604020202020204" pitchFamily="34" charset="0"/>
              <a:buChar char="•"/>
            </a:pPr>
            <a:r>
              <a:rPr lang="en-US" sz="1800" dirty="0">
                <a:latin typeface="Times New Roman" panose="02020603050405020304" pitchFamily="18" charset="0"/>
                <a:ea typeface="Cambria Math" panose="02040503050406030204" pitchFamily="18" charset="0"/>
                <a:cs typeface="Times New Roman" panose="02020603050405020304" pitchFamily="18" charset="0"/>
              </a:rPr>
              <a:t>Once the address details are entered and saved, users can proceed confidently to the payment stage, knowing that their purchases will be shipped to the correct destination.</a:t>
            </a:r>
          </a:p>
          <a:p>
            <a:pPr marL="285750" indent="-285750" algn="just">
              <a:buFont typeface="Arial" panose="020B0604020202020204" pitchFamily="34" charset="0"/>
              <a:buChar char="•"/>
            </a:pPr>
            <a:r>
              <a:rPr lang="en-US" sz="1800" dirty="0">
                <a:latin typeface="Times New Roman" panose="02020603050405020304" pitchFamily="18" charset="0"/>
                <a:ea typeface="Cambria Math" panose="02040503050406030204" pitchFamily="18" charset="0"/>
                <a:cs typeface="Times New Roman" panose="02020603050405020304" pitchFamily="18" charset="0"/>
              </a:rPr>
              <a:t> The "Confirm Address" button on the Add Address screen verifies and validates the entered address details for accuracy and completeness.</a:t>
            </a:r>
          </a:p>
          <a:p>
            <a:pPr marL="285750" indent="-285750" algn="just">
              <a:buFont typeface="Arial" panose="020B0604020202020204" pitchFamily="34" charset="0"/>
              <a:buChar char="•"/>
            </a:pPr>
            <a:r>
              <a:rPr lang="en-US" sz="1800" dirty="0">
                <a:latin typeface="Times New Roman" panose="02020603050405020304" pitchFamily="18" charset="0"/>
                <a:ea typeface="Cambria Math" panose="02040503050406030204" pitchFamily="18" charset="0"/>
                <a:cs typeface="Times New Roman" panose="02020603050405020304" pitchFamily="18" charset="0"/>
              </a:rPr>
              <a:t>Upon clicking this button, users are smoothly redirected to the next screen in the payment process, ensuring a seamless transition and accurate delivery information for their </a:t>
            </a:r>
            <a:r>
              <a:rPr lang="en-US" sz="1800" dirty="0">
                <a:solidFill>
                  <a:schemeClr val="tx2">
                    <a:lumMod val="95000"/>
                    <a:lumOff val="5000"/>
                  </a:schemeClr>
                </a:solidFill>
                <a:latin typeface="Goudy Old Style" panose="02020502050305020303" pitchFamily="18" charset="0"/>
                <a:ea typeface="Cambria Math" panose="02040503050406030204" pitchFamily="18" charset="0"/>
              </a:rPr>
              <a:t>purchases.</a:t>
            </a:r>
          </a:p>
          <a:p>
            <a:pPr marL="0" indent="0" algn="just">
              <a:lnSpc>
                <a:spcPts val="2082"/>
              </a:lnSpc>
              <a:buSzPct val="100000"/>
              <a:buNone/>
            </a:pPr>
            <a:endParaRPr lang="en-US" sz="1600" dirty="0">
              <a:latin typeface="Cambria Math" panose="02040503050406030204" pitchFamily="18" charset="0"/>
              <a:ea typeface="Cambria Math" panose="02040503050406030204" pitchFamily="18" charset="0"/>
            </a:endParaRPr>
          </a:p>
          <a:p>
            <a:endParaRPr lang="en-US" b="1" kern="0" spc="-92" dirty="0">
              <a:solidFill>
                <a:srgbClr val="000000"/>
              </a:solidFill>
              <a:latin typeface="Goudy Old Style" panose="02020502050305020303" pitchFamily="18" charset="0"/>
              <a:ea typeface="Inter" pitchFamily="34" charset="-122"/>
            </a:endParaRPr>
          </a:p>
          <a:p>
            <a:endParaRPr lang="en-US" b="1" kern="0" spc="-92" dirty="0">
              <a:solidFill>
                <a:srgbClr val="000000"/>
              </a:solidFill>
              <a:latin typeface="Goudy Old Style" panose="02020502050305020303" pitchFamily="18" charset="0"/>
              <a:ea typeface="Inter" pitchFamily="34" charset="-122"/>
            </a:endParaRPr>
          </a:p>
          <a:p>
            <a:endParaRPr lang="en-US" b="1" kern="0" spc="-92" dirty="0">
              <a:solidFill>
                <a:srgbClr val="000000"/>
              </a:solidFill>
              <a:latin typeface="Goudy Old Style" panose="02020502050305020303" pitchFamily="18" charset="0"/>
              <a:ea typeface="Inter" pitchFamily="34" charset="-122"/>
            </a:endParaRPr>
          </a:p>
          <a:p>
            <a:endParaRPr lang="en-US" b="1" kern="0" spc="-92" dirty="0">
              <a:solidFill>
                <a:srgbClr val="000000"/>
              </a:solidFill>
              <a:latin typeface="Goudy Old Style" panose="02020502050305020303" pitchFamily="18" charset="0"/>
              <a:ea typeface="Inter" pitchFamily="34" charset="-122"/>
            </a:endParaRPr>
          </a:p>
          <a:p>
            <a:endParaRPr lang="en-US" b="1" kern="0" spc="-92" dirty="0">
              <a:solidFill>
                <a:srgbClr val="000000"/>
              </a:solidFill>
              <a:latin typeface="Goudy Old Style" panose="02020502050305020303" pitchFamily="18" charset="0"/>
              <a:ea typeface="Inter" pitchFamily="34" charset="-122"/>
            </a:endParaRPr>
          </a:p>
          <a:p>
            <a:endParaRPr lang="en-US" b="1" kern="0" spc="-92" dirty="0">
              <a:solidFill>
                <a:srgbClr val="000000"/>
              </a:solidFill>
              <a:latin typeface="Goudy Old Style" panose="02020502050305020303" pitchFamily="18" charset="0"/>
              <a:ea typeface="Inter" pitchFamily="34" charset="-122"/>
            </a:endParaRPr>
          </a:p>
          <a:p>
            <a:endParaRPr lang="en-US" b="1" kern="0" spc="-92" dirty="0">
              <a:solidFill>
                <a:srgbClr val="000000"/>
              </a:solidFill>
              <a:latin typeface="Goudy Old Style" panose="02020502050305020303" pitchFamily="18" charset="0"/>
              <a:ea typeface="Inter" pitchFamily="34" charset="-122"/>
            </a:endParaRPr>
          </a:p>
          <a:p>
            <a:endParaRPr lang="en-US" b="1" kern="0" spc="-92" dirty="0">
              <a:solidFill>
                <a:srgbClr val="000000"/>
              </a:solidFill>
              <a:latin typeface="Goudy Old Style" panose="02020502050305020303" pitchFamily="18" charset="0"/>
              <a:ea typeface="Inter" pitchFamily="34" charset="-122"/>
            </a:endParaRPr>
          </a:p>
          <a:p>
            <a:endParaRPr lang="en-US" b="1" kern="0" spc="-92" dirty="0">
              <a:solidFill>
                <a:srgbClr val="000000"/>
              </a:solidFill>
              <a:latin typeface="Goudy Old Style" panose="02020502050305020303" pitchFamily="18" charset="0"/>
              <a:ea typeface="Inter" pitchFamily="34" charset="-122"/>
            </a:endParaRPr>
          </a:p>
          <a:p>
            <a:endParaRPr lang="en-US" b="1" kern="0" spc="-92" dirty="0">
              <a:solidFill>
                <a:srgbClr val="000000"/>
              </a:solidFill>
              <a:latin typeface="Goudy Old Style" panose="02020502050305020303" pitchFamily="18" charset="0"/>
              <a:ea typeface="Inter" pitchFamily="34" charset="-122"/>
            </a:endParaRPr>
          </a:p>
          <a:p>
            <a:endParaRPr lang="en-US" b="1" kern="0" spc="-92" dirty="0">
              <a:solidFill>
                <a:srgbClr val="000000"/>
              </a:solidFill>
              <a:latin typeface="Goudy Old Style" panose="02020502050305020303" pitchFamily="18" charset="0"/>
              <a:ea typeface="Inter" pitchFamily="34" charset="-122"/>
            </a:endParaRPr>
          </a:p>
          <a:p>
            <a:endParaRPr lang="en-US" b="1" kern="0" spc="-92" dirty="0">
              <a:solidFill>
                <a:srgbClr val="000000"/>
              </a:solidFill>
              <a:latin typeface="Goudy Old Style" panose="02020502050305020303" pitchFamily="18" charset="0"/>
              <a:ea typeface="Inter" pitchFamily="34" charset="-122"/>
            </a:endParaRPr>
          </a:p>
          <a:p>
            <a:endParaRPr lang="en-US" b="1" kern="0" spc="-92" dirty="0">
              <a:solidFill>
                <a:srgbClr val="000000"/>
              </a:solidFill>
              <a:latin typeface="Goudy Old Style" panose="02020502050305020303" pitchFamily="18" charset="0"/>
              <a:ea typeface="Inter" pitchFamily="34" charset="-122"/>
            </a:endParaRPr>
          </a:p>
          <a:p>
            <a:endParaRPr lang="en-US" b="1" kern="0" spc="-92" dirty="0">
              <a:solidFill>
                <a:srgbClr val="000000"/>
              </a:solidFill>
              <a:latin typeface="Goudy Old Style" panose="02020502050305020303" pitchFamily="18" charset="0"/>
              <a:ea typeface="Inter" pitchFamily="34" charset="-122"/>
            </a:endParaRPr>
          </a:p>
          <a:p>
            <a:endParaRPr lang="en-US" b="1" kern="0" spc="-92" dirty="0">
              <a:solidFill>
                <a:srgbClr val="000000"/>
              </a:solidFill>
              <a:latin typeface="Goudy Old Style" panose="02020502050305020303" pitchFamily="18" charset="0"/>
              <a:ea typeface="Inter" pitchFamily="34" charset="-122"/>
            </a:endParaRPr>
          </a:p>
          <a:p>
            <a:endParaRPr lang="en-IN" dirty="0"/>
          </a:p>
        </p:txBody>
      </p:sp>
      <p:sp>
        <p:nvSpPr>
          <p:cNvPr id="3" name="TextBox 2">
            <a:extLst>
              <a:ext uri="{FF2B5EF4-FFF2-40B4-BE49-F238E27FC236}">
                <a16:creationId xmlns:a16="http://schemas.microsoft.com/office/drawing/2014/main" id="{8CBD1558-E263-DEE1-110A-D2831338A2C4}"/>
              </a:ext>
            </a:extLst>
          </p:cNvPr>
          <p:cNvSpPr txBox="1"/>
          <p:nvPr/>
        </p:nvSpPr>
        <p:spPr>
          <a:xfrm>
            <a:off x="491613" y="471948"/>
            <a:ext cx="4395019" cy="369332"/>
          </a:xfrm>
          <a:prstGeom prst="rect">
            <a:avLst/>
          </a:prstGeom>
          <a:noFill/>
        </p:spPr>
        <p:txBody>
          <a:bodyPr wrap="square" rtlCol="0">
            <a:spAutoFit/>
          </a:bodyPr>
          <a:lstStyle/>
          <a:p>
            <a:r>
              <a:rPr lang="en-IN" sz="1800" dirty="0">
                <a:effectLst/>
                <a:latin typeface="Calibri" panose="020F0502020204030204" pitchFamily="34" charset="0"/>
                <a:ea typeface="Calibri" panose="020F0502020204030204" pitchFamily="34" charset="0"/>
                <a:cs typeface="Cordia New" panose="020B0304020202020204" pitchFamily="34" charset="-34"/>
              </a:rPr>
              <a:t>  </a:t>
            </a:r>
            <a:endParaRPr lang="en-IN" dirty="0"/>
          </a:p>
        </p:txBody>
      </p:sp>
      <p:pic>
        <p:nvPicPr>
          <p:cNvPr id="6" name="Picture 5">
            <a:extLst>
              <a:ext uri="{FF2B5EF4-FFF2-40B4-BE49-F238E27FC236}">
                <a16:creationId xmlns:a16="http://schemas.microsoft.com/office/drawing/2014/main" id="{6BBEBBF2-3321-B4F3-5B2F-8CAF421870B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91612" y="471948"/>
            <a:ext cx="3097161" cy="5914103"/>
          </a:xfrm>
          <a:prstGeom prst="rect">
            <a:avLst/>
          </a:prstGeom>
          <a:noFill/>
          <a:ln>
            <a:noFill/>
          </a:ln>
        </p:spPr>
      </p:pic>
    </p:spTree>
    <p:extLst>
      <p:ext uri="{BB962C8B-B14F-4D97-AF65-F5344CB8AC3E}">
        <p14:creationId xmlns:p14="http://schemas.microsoft.com/office/powerpoint/2010/main" val="11080077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B6A11DB-8553-D31A-E59F-4FB9FE4D09E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12956" y="432618"/>
            <a:ext cx="2949676" cy="6027175"/>
          </a:xfrm>
          <a:prstGeom prst="rect">
            <a:avLst/>
          </a:prstGeom>
          <a:noFill/>
          <a:ln>
            <a:noFill/>
          </a:ln>
        </p:spPr>
      </p:pic>
      <p:sp>
        <p:nvSpPr>
          <p:cNvPr id="11" name="TextBox 10">
            <a:extLst>
              <a:ext uri="{FF2B5EF4-FFF2-40B4-BE49-F238E27FC236}">
                <a16:creationId xmlns:a16="http://schemas.microsoft.com/office/drawing/2014/main" id="{8D34E880-933F-4A51-72D1-15CB4E790F19}"/>
              </a:ext>
            </a:extLst>
          </p:cNvPr>
          <p:cNvSpPr txBox="1"/>
          <p:nvPr/>
        </p:nvSpPr>
        <p:spPr>
          <a:xfrm>
            <a:off x="5201264" y="747251"/>
            <a:ext cx="5240594" cy="8302273"/>
          </a:xfrm>
          <a:prstGeom prst="rect">
            <a:avLst/>
          </a:prstGeom>
          <a:noFill/>
        </p:spPr>
        <p:txBody>
          <a:bodyPr wrap="square" rtlCol="0">
            <a:spAutoFit/>
          </a:bodyPr>
          <a:lstStyle/>
          <a:p>
            <a:pPr algn="ctr"/>
            <a:r>
              <a:rPr lang="en-US" sz="2400" b="1" kern="0" spc="-92" dirty="0">
                <a:latin typeface="Times New Roman" panose="02020603050405020304" pitchFamily="18" charset="0"/>
                <a:ea typeface="Inter" pitchFamily="34" charset="-122"/>
                <a:cs typeface="Times New Roman" panose="02020603050405020304" pitchFamily="18" charset="0"/>
              </a:rPr>
              <a:t>11. PROCEEDING TO PAYMET</a:t>
            </a:r>
          </a:p>
          <a:p>
            <a:pPr algn="ctr"/>
            <a:endParaRPr lang="en-US" sz="2400" b="1" kern="0" spc="-92" dirty="0">
              <a:latin typeface="Times New Roman" panose="02020603050405020304" pitchFamily="18" charset="0"/>
              <a:ea typeface="Inter" pitchFamily="34" charset="-122"/>
              <a:cs typeface="Times New Roman" panose="02020603050405020304" pitchFamily="18" charset="0"/>
            </a:endParaRPr>
          </a:p>
          <a:p>
            <a:pPr algn="just"/>
            <a:r>
              <a:rPr lang="en-US" sz="2000" dirty="0">
                <a:latin typeface="Times New Roman" panose="02020603050405020304" pitchFamily="18" charset="0"/>
                <a:ea typeface="Cambria Math" panose="02040503050406030204" pitchFamily="18" charset="0"/>
                <a:cs typeface="Times New Roman" panose="02020603050405020304" pitchFamily="18" charset="0"/>
              </a:rPr>
              <a:t>1.After successful verification, users are seamlessly redirected to the next screen in the payment process, such as selecting a payment method or entering billing details.</a:t>
            </a:r>
          </a:p>
          <a:p>
            <a:pPr algn="just"/>
            <a:endParaRPr lang="en-US" sz="2000" dirty="0">
              <a:latin typeface="Times New Roman" panose="02020603050405020304" pitchFamily="18" charset="0"/>
              <a:ea typeface="Cambria Math" panose="02040503050406030204" pitchFamily="18" charset="0"/>
              <a:cs typeface="Times New Roman" panose="02020603050405020304" pitchFamily="18" charset="0"/>
            </a:endParaRPr>
          </a:p>
          <a:p>
            <a:pPr marL="0" indent="0" algn="just">
              <a:buNone/>
            </a:pPr>
            <a:r>
              <a:rPr lang="en-US" sz="2000" dirty="0">
                <a:latin typeface="Times New Roman" panose="02020603050405020304" pitchFamily="18" charset="0"/>
                <a:ea typeface="Cambria Math" panose="02040503050406030204" pitchFamily="18" charset="0"/>
                <a:cs typeface="Times New Roman" panose="02020603050405020304" pitchFamily="18" charset="0"/>
              </a:rPr>
              <a:t>2.This workflow ensures that users proceed through the payment process with confidence, knowing that their shipping address is accurately confirmed for delivery.</a:t>
            </a:r>
          </a:p>
          <a:p>
            <a:pPr marL="0" indent="0" algn="just">
              <a:lnSpc>
                <a:spcPts val="2082"/>
              </a:lnSpc>
              <a:buSzPct val="100000"/>
              <a:buNone/>
            </a:pPr>
            <a:endParaRPr lang="en-US" sz="2000" dirty="0">
              <a:latin typeface="Times New Roman" panose="02020603050405020304" pitchFamily="18" charset="0"/>
              <a:ea typeface="Cambria Math" panose="02040503050406030204" pitchFamily="18" charset="0"/>
              <a:cs typeface="Times New Roman" panose="02020603050405020304" pitchFamily="18" charset="0"/>
            </a:endParaRPr>
          </a:p>
          <a:p>
            <a:pPr algn="ctr"/>
            <a:endParaRPr lang="en-US" sz="2400" b="1" kern="0" spc="-92" dirty="0">
              <a:latin typeface="Times New Roman" panose="02020603050405020304" pitchFamily="18" charset="0"/>
              <a:ea typeface="Inter" pitchFamily="34" charset="-122"/>
              <a:cs typeface="Times New Roman" panose="02020603050405020304" pitchFamily="18" charset="0"/>
            </a:endParaRPr>
          </a:p>
          <a:p>
            <a:pPr algn="ctr"/>
            <a:endParaRPr lang="en-US" sz="2400" b="1" kern="0" spc="-92" dirty="0">
              <a:latin typeface="Times New Roman" panose="02020603050405020304" pitchFamily="18" charset="0"/>
              <a:ea typeface="Inter" pitchFamily="34" charset="-122"/>
              <a:cs typeface="Times New Roman" panose="02020603050405020304" pitchFamily="18" charset="0"/>
            </a:endParaRPr>
          </a:p>
          <a:p>
            <a:pPr algn="ctr"/>
            <a:endParaRPr lang="en-US" sz="2400" b="1" kern="0" spc="-92" dirty="0">
              <a:latin typeface="Times New Roman" panose="02020603050405020304" pitchFamily="18" charset="0"/>
              <a:ea typeface="Inter" pitchFamily="34" charset="-122"/>
              <a:cs typeface="Times New Roman" panose="02020603050405020304" pitchFamily="18" charset="0"/>
            </a:endParaRPr>
          </a:p>
          <a:p>
            <a:pPr algn="ctr"/>
            <a:endParaRPr lang="en-US" sz="2400" b="1" kern="0" spc="-92" dirty="0">
              <a:latin typeface="Times New Roman" panose="02020603050405020304" pitchFamily="18" charset="0"/>
              <a:ea typeface="Inter" pitchFamily="34" charset="-122"/>
              <a:cs typeface="Times New Roman" panose="02020603050405020304" pitchFamily="18" charset="0"/>
            </a:endParaRPr>
          </a:p>
          <a:p>
            <a:pPr algn="ctr"/>
            <a:endParaRPr lang="en-US" sz="2400" b="1" kern="0" spc="-92" dirty="0">
              <a:latin typeface="Times New Roman" panose="02020603050405020304" pitchFamily="18" charset="0"/>
              <a:ea typeface="Inter" pitchFamily="34" charset="-122"/>
              <a:cs typeface="Times New Roman" panose="02020603050405020304" pitchFamily="18" charset="0"/>
            </a:endParaRPr>
          </a:p>
          <a:p>
            <a:pPr algn="ctr"/>
            <a:endParaRPr lang="en-US" sz="2400" b="1" kern="0" spc="-92" dirty="0">
              <a:latin typeface="Times New Roman" panose="02020603050405020304" pitchFamily="18" charset="0"/>
              <a:ea typeface="Inter" pitchFamily="34" charset="-122"/>
              <a:cs typeface="Times New Roman" panose="02020603050405020304" pitchFamily="18" charset="0"/>
            </a:endParaRPr>
          </a:p>
          <a:p>
            <a:pPr algn="ctr"/>
            <a:endParaRPr lang="en-US" sz="2400" b="1" kern="0" spc="-92" dirty="0">
              <a:latin typeface="Times New Roman" panose="02020603050405020304" pitchFamily="18" charset="0"/>
              <a:ea typeface="Inter" pitchFamily="34" charset="-122"/>
              <a:cs typeface="Times New Roman" panose="02020603050405020304" pitchFamily="18" charset="0"/>
            </a:endParaRPr>
          </a:p>
          <a:p>
            <a:pPr algn="ctr"/>
            <a:endParaRPr lang="en-US" sz="2400" b="1" kern="0" spc="-92" dirty="0">
              <a:latin typeface="Times New Roman" panose="02020603050405020304" pitchFamily="18" charset="0"/>
              <a:ea typeface="Inter" pitchFamily="34" charset="-122"/>
              <a:cs typeface="Times New Roman" panose="02020603050405020304" pitchFamily="18" charset="0"/>
            </a:endParaRPr>
          </a:p>
          <a:p>
            <a:pPr algn="ctr"/>
            <a:endParaRPr lang="en-US" sz="2400" b="1" kern="0" spc="-92" dirty="0">
              <a:latin typeface="Times New Roman" panose="02020603050405020304" pitchFamily="18" charset="0"/>
              <a:ea typeface="Inter" pitchFamily="34" charset="-122"/>
              <a:cs typeface="Times New Roman" panose="02020603050405020304" pitchFamily="18" charset="0"/>
            </a:endParaRPr>
          </a:p>
          <a:p>
            <a:pPr algn="ctr"/>
            <a:endParaRPr lang="en-US" sz="2400" b="1" kern="0" spc="-92" dirty="0">
              <a:latin typeface="Times New Roman" panose="02020603050405020304" pitchFamily="18" charset="0"/>
              <a:ea typeface="Inter" pitchFamily="34" charset="-122"/>
              <a:cs typeface="Times New Roman" panose="02020603050405020304" pitchFamily="18" charset="0"/>
            </a:endParaRPr>
          </a:p>
          <a:p>
            <a:pPr algn="ctr"/>
            <a:endParaRPr lang="en-US" sz="2400" b="1" kern="0" spc="-92" dirty="0">
              <a:latin typeface="Times New Roman" panose="02020603050405020304" pitchFamily="18" charset="0"/>
              <a:ea typeface="Inter" pitchFamily="34" charset="-122"/>
              <a:cs typeface="Times New Roman" panose="02020603050405020304" pitchFamily="18" charset="0"/>
            </a:endParaRPr>
          </a:p>
          <a:p>
            <a:pPr algn="ct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840920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EFACB02-A7FB-E7D5-7373-3A38E718ABC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71948" y="471947"/>
            <a:ext cx="3146323" cy="5899355"/>
          </a:xfrm>
          <a:prstGeom prst="rect">
            <a:avLst/>
          </a:prstGeom>
          <a:noFill/>
          <a:ln>
            <a:noFill/>
          </a:ln>
        </p:spPr>
      </p:pic>
      <p:sp>
        <p:nvSpPr>
          <p:cNvPr id="4" name="TextBox 3">
            <a:extLst>
              <a:ext uri="{FF2B5EF4-FFF2-40B4-BE49-F238E27FC236}">
                <a16:creationId xmlns:a16="http://schemas.microsoft.com/office/drawing/2014/main" id="{6F7891EE-1CCB-C458-28DF-D82F6780CD0E}"/>
              </a:ext>
            </a:extLst>
          </p:cNvPr>
          <p:cNvSpPr txBox="1"/>
          <p:nvPr/>
        </p:nvSpPr>
        <p:spPr>
          <a:xfrm>
            <a:off x="4798142" y="619432"/>
            <a:ext cx="5997677" cy="8486939"/>
          </a:xfrm>
          <a:prstGeom prst="rect">
            <a:avLst/>
          </a:prstGeom>
          <a:noFill/>
        </p:spPr>
        <p:txBody>
          <a:bodyPr wrap="square" rtlCol="0">
            <a:spAutoFit/>
          </a:bodyPr>
          <a:lstStyle/>
          <a:p>
            <a:pPr algn="ctr"/>
            <a:r>
              <a:rPr lang="en-US" sz="2400" b="1" kern="0" spc="-92" dirty="0">
                <a:latin typeface="Times New Roman" panose="02020603050405020304" pitchFamily="18" charset="0"/>
                <a:ea typeface="Inter" pitchFamily="34" charset="-122"/>
                <a:cs typeface="Times New Roman" panose="02020603050405020304" pitchFamily="18" charset="0"/>
              </a:rPr>
              <a:t>12. TRANSACTION-PAYMENT</a:t>
            </a:r>
          </a:p>
          <a:p>
            <a:pPr algn="ctr"/>
            <a:endParaRPr lang="en-US" sz="2400" b="1" kern="0" spc="-92" dirty="0">
              <a:latin typeface="Times New Roman" panose="02020603050405020304" pitchFamily="18" charset="0"/>
              <a:ea typeface="Inter" pitchFamily="34" charset="-122"/>
              <a:cs typeface="Times New Roman" panose="02020603050405020304" pitchFamily="18" charset="0"/>
            </a:endParaRPr>
          </a:p>
          <a:p>
            <a:pPr marL="0" indent="0" algn="just">
              <a:buNone/>
            </a:pPr>
            <a:r>
              <a:rPr lang="en-IN" sz="2400" dirty="0">
                <a:solidFill>
                  <a:schemeClr val="tx2">
                    <a:lumMod val="95000"/>
                    <a:lumOff val="5000"/>
                  </a:schemeClr>
                </a:solidFill>
                <a:latin typeface="Times New Roman" panose="02020603050405020304" pitchFamily="18" charset="0"/>
                <a:cs typeface="Times New Roman" panose="02020603050405020304" pitchFamily="18" charset="0"/>
              </a:rPr>
              <a:t>1. After clicking "Pay Now," users are promptly notified with a "Transaction Successful" message, confirming that the payment has been processed without issues.</a:t>
            </a:r>
          </a:p>
          <a:p>
            <a:pPr marL="0" indent="0" algn="just">
              <a:buNone/>
            </a:pPr>
            <a:r>
              <a:rPr lang="en-IN" sz="2400" dirty="0">
                <a:solidFill>
                  <a:schemeClr val="tx2">
                    <a:lumMod val="95000"/>
                    <a:lumOff val="5000"/>
                  </a:schemeClr>
                </a:solidFill>
                <a:latin typeface="Times New Roman" panose="02020603050405020304" pitchFamily="18" charset="0"/>
                <a:cs typeface="Times New Roman" panose="02020603050405020304" pitchFamily="18" charset="0"/>
              </a:rPr>
              <a:t>2. This final screen provides users with immediate feedback, ensuring a seamless and reassuring experience as they complete their transactions.</a:t>
            </a:r>
          </a:p>
          <a:p>
            <a:pPr marL="0" indent="0" algn="just">
              <a:lnSpc>
                <a:spcPts val="2082"/>
              </a:lnSpc>
              <a:buSzPct val="100000"/>
              <a:buNone/>
            </a:pPr>
            <a:endParaRPr lang="en-US" sz="2000" dirty="0">
              <a:latin typeface="Times New Roman" panose="02020603050405020304" pitchFamily="18" charset="0"/>
              <a:ea typeface="Cambria Math" panose="02040503050406030204" pitchFamily="18" charset="0"/>
              <a:cs typeface="Times New Roman" panose="02020603050405020304" pitchFamily="18" charset="0"/>
            </a:endParaRPr>
          </a:p>
          <a:p>
            <a:pPr algn="just"/>
            <a:endParaRPr lang="en-US" sz="2400" b="1" kern="0" spc="-92" dirty="0">
              <a:latin typeface="Times New Roman" panose="02020603050405020304" pitchFamily="18" charset="0"/>
              <a:ea typeface="Inter" pitchFamily="34" charset="-122"/>
              <a:cs typeface="Times New Roman" panose="02020603050405020304" pitchFamily="18" charset="0"/>
            </a:endParaRPr>
          </a:p>
          <a:p>
            <a:pPr algn="just"/>
            <a:endParaRPr lang="en-US" sz="2400" b="1" kern="0" spc="-92" dirty="0">
              <a:latin typeface="Times New Roman" panose="02020603050405020304" pitchFamily="18" charset="0"/>
              <a:ea typeface="Inter" pitchFamily="34" charset="-122"/>
              <a:cs typeface="Times New Roman" panose="02020603050405020304" pitchFamily="18" charset="0"/>
            </a:endParaRPr>
          </a:p>
          <a:p>
            <a:pPr algn="ctr"/>
            <a:endParaRPr lang="en-US" sz="2400" b="1" kern="0" spc="-92" dirty="0">
              <a:latin typeface="Times New Roman" panose="02020603050405020304" pitchFamily="18" charset="0"/>
              <a:ea typeface="Inter" pitchFamily="34" charset="-122"/>
              <a:cs typeface="Times New Roman" panose="02020603050405020304" pitchFamily="18" charset="0"/>
            </a:endParaRPr>
          </a:p>
          <a:p>
            <a:pPr algn="ctr"/>
            <a:endParaRPr lang="en-US" sz="2400" b="1" kern="0" spc="-92" dirty="0">
              <a:latin typeface="Times New Roman" panose="02020603050405020304" pitchFamily="18" charset="0"/>
              <a:ea typeface="Inter" pitchFamily="34" charset="-122"/>
              <a:cs typeface="Times New Roman" panose="02020603050405020304" pitchFamily="18" charset="0"/>
            </a:endParaRPr>
          </a:p>
          <a:p>
            <a:pPr algn="ctr"/>
            <a:endParaRPr lang="en-US" sz="2400" b="1" kern="0" spc="-92" dirty="0">
              <a:latin typeface="Times New Roman" panose="02020603050405020304" pitchFamily="18" charset="0"/>
              <a:ea typeface="Inter" pitchFamily="34" charset="-122"/>
              <a:cs typeface="Times New Roman" panose="02020603050405020304" pitchFamily="18" charset="0"/>
            </a:endParaRPr>
          </a:p>
          <a:p>
            <a:pPr algn="ctr"/>
            <a:endParaRPr lang="en-US" sz="2400" b="1" kern="0" spc="-92" dirty="0">
              <a:latin typeface="Times New Roman" panose="02020603050405020304" pitchFamily="18" charset="0"/>
              <a:ea typeface="Inter" pitchFamily="34" charset="-122"/>
              <a:cs typeface="Times New Roman" panose="02020603050405020304" pitchFamily="18" charset="0"/>
            </a:endParaRPr>
          </a:p>
          <a:p>
            <a:pPr algn="ctr"/>
            <a:endParaRPr lang="en-US" sz="2400" b="1" kern="0" spc="-92" dirty="0">
              <a:latin typeface="Times New Roman" panose="02020603050405020304" pitchFamily="18" charset="0"/>
              <a:ea typeface="Inter" pitchFamily="34" charset="-122"/>
              <a:cs typeface="Times New Roman" panose="02020603050405020304" pitchFamily="18" charset="0"/>
            </a:endParaRPr>
          </a:p>
          <a:p>
            <a:pPr algn="ctr"/>
            <a:endParaRPr lang="en-US" sz="2400" b="1" kern="0" spc="-92" dirty="0">
              <a:latin typeface="Times New Roman" panose="02020603050405020304" pitchFamily="18" charset="0"/>
              <a:ea typeface="Inter" pitchFamily="34" charset="-122"/>
              <a:cs typeface="Times New Roman" panose="02020603050405020304" pitchFamily="18" charset="0"/>
            </a:endParaRPr>
          </a:p>
          <a:p>
            <a:pPr algn="ctr"/>
            <a:endParaRPr lang="en-US" sz="2400" b="1" kern="0" spc="-92" dirty="0">
              <a:latin typeface="Times New Roman" panose="02020603050405020304" pitchFamily="18" charset="0"/>
              <a:ea typeface="Inter" pitchFamily="34" charset="-122"/>
              <a:cs typeface="Times New Roman" panose="02020603050405020304" pitchFamily="18" charset="0"/>
            </a:endParaRPr>
          </a:p>
          <a:p>
            <a:pPr algn="ctr"/>
            <a:endParaRPr lang="en-US" sz="2400" b="1" kern="0" spc="-92" dirty="0">
              <a:latin typeface="Times New Roman" panose="02020603050405020304" pitchFamily="18" charset="0"/>
              <a:ea typeface="Inter" pitchFamily="34" charset="-122"/>
              <a:cs typeface="Times New Roman" panose="02020603050405020304" pitchFamily="18" charset="0"/>
            </a:endParaRPr>
          </a:p>
          <a:p>
            <a:pPr algn="ctr"/>
            <a:endParaRPr lang="en-US" sz="2400" b="1" kern="0" spc="-92" dirty="0">
              <a:latin typeface="Times New Roman" panose="02020603050405020304" pitchFamily="18" charset="0"/>
              <a:ea typeface="Inter" pitchFamily="34" charset="-122"/>
              <a:cs typeface="Times New Roman" panose="02020603050405020304" pitchFamily="18" charset="0"/>
            </a:endParaRPr>
          </a:p>
          <a:p>
            <a:pPr algn="ct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921626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CBE9D1C-FD19-A68E-9702-DC8B3DD26C66}"/>
              </a:ext>
            </a:extLst>
          </p:cNvPr>
          <p:cNvSpPr txBox="1"/>
          <p:nvPr/>
        </p:nvSpPr>
        <p:spPr>
          <a:xfrm>
            <a:off x="948812" y="1465007"/>
            <a:ext cx="10294375" cy="5144998"/>
          </a:xfrm>
          <a:prstGeom prst="rect">
            <a:avLst/>
          </a:prstGeom>
          <a:noFill/>
        </p:spPr>
        <p:txBody>
          <a:bodyPr wrap="square" rtlCol="0">
            <a:spAutoFit/>
          </a:bodyPr>
          <a:lstStyle/>
          <a:p>
            <a:pPr algn="just">
              <a:lnSpc>
                <a:spcPct val="150000"/>
              </a:lnSpc>
              <a:spcAft>
                <a:spcPts val="800"/>
              </a:spcAft>
            </a:pPr>
            <a:r>
              <a:rPr lang="en-IN" sz="1800" kern="100" dirty="0">
                <a:effectLst/>
                <a:latin typeface="Times New Roman" panose="02020603050405020304" pitchFamily="18" charset="0"/>
                <a:ea typeface="Calibri" panose="020F0502020204030204" pitchFamily="34" charset="0"/>
                <a:cs typeface="Cordia New" panose="020B0304020202020204" pitchFamily="34" charset="-34"/>
              </a:rPr>
              <a:t>The "Mob Hub" is a mobile application designed to provide users with a convenient and efficient platform for exploring, purchasing, and managing a wide range of accessories for their mobile devices. The app aims to enhance the overall mobile experience by offering a diverse selection of high-quality accessories such as cases, chargers, headphones, screen protectors, and more. The Mob Hub aims to create a one-stop-shop for mobile users, offering not only a vast selection of accessories but also an enriching and personalized shopping experience. Through a blend of user-friendly design and robust features, the app strives to become an indispensable companion for mobile enthusiasts seeking to enhance and customize their devices.</a:t>
            </a:r>
            <a:r>
              <a:rPr lang="en-IN" sz="1800" kern="100" dirty="0">
                <a:effectLst/>
                <a:latin typeface="Calibri" panose="020F0502020204030204" pitchFamily="34" charset="0"/>
                <a:ea typeface="Calibri" panose="020F0502020204030204" pitchFamily="34" charset="0"/>
                <a:cs typeface="Cordia New" panose="020B0304020202020204" pitchFamily="34" charset="-34"/>
              </a:rPr>
              <a:t> </a:t>
            </a:r>
            <a:r>
              <a:rPr lang="en-IN" sz="1800" kern="100" dirty="0">
                <a:effectLst/>
                <a:latin typeface="Times New Roman" panose="02020603050405020304" pitchFamily="18" charset="0"/>
                <a:ea typeface="Calibri" panose="020F0502020204030204" pitchFamily="34" charset="0"/>
                <a:cs typeface="Cordia New" panose="020B0304020202020204" pitchFamily="34" charset="-34"/>
              </a:rPr>
              <a:t>The app aims to enhance the shopping experience for mobile accessory enthusiasts by offering a seamless and personalized platform accessible through mobile devices, allowing users to explore and shop for their </a:t>
            </a:r>
            <a:r>
              <a:rPr lang="en-IN" sz="1800" kern="100" dirty="0" err="1">
                <a:effectLst/>
                <a:latin typeface="Times New Roman" panose="02020603050405020304" pitchFamily="18" charset="0"/>
                <a:ea typeface="Calibri" panose="020F0502020204030204" pitchFamily="34" charset="0"/>
                <a:cs typeface="Cordia New" panose="020B0304020202020204" pitchFamily="34" charset="-34"/>
              </a:rPr>
              <a:t>favorite</a:t>
            </a:r>
            <a:r>
              <a:rPr lang="en-IN" sz="1800" kern="100" dirty="0">
                <a:effectLst/>
                <a:latin typeface="Times New Roman" panose="02020603050405020304" pitchFamily="18" charset="0"/>
                <a:ea typeface="Calibri" panose="020F0502020204030204" pitchFamily="34" charset="0"/>
                <a:cs typeface="Cordia New" panose="020B0304020202020204" pitchFamily="34" charset="-34"/>
              </a:rPr>
              <a:t> accessories anytime and anywhere.</a:t>
            </a:r>
            <a:endParaRPr lang="en-IN" sz="1800" kern="100" dirty="0">
              <a:effectLst/>
              <a:latin typeface="Calibri" panose="020F0502020204030204" pitchFamily="34" charset="0"/>
              <a:ea typeface="Calibri" panose="020F0502020204030204" pitchFamily="34" charset="0"/>
              <a:cs typeface="Cordia New" panose="020B0304020202020204" pitchFamily="34" charset="-34"/>
            </a:endParaRPr>
          </a:p>
          <a:p>
            <a:pPr algn="just">
              <a:lnSpc>
                <a:spcPct val="150000"/>
              </a:lnSpc>
              <a:spcAft>
                <a:spcPts val="800"/>
              </a:spcAft>
            </a:pPr>
            <a:r>
              <a:rPr lang="en-IN" sz="1800" kern="100" dirty="0">
                <a:effectLst/>
                <a:latin typeface="Times New Roman" panose="02020603050405020304" pitchFamily="18" charset="0"/>
                <a:ea typeface="Calibri" panose="020F0502020204030204" pitchFamily="34" charset="0"/>
                <a:cs typeface="Cordia New" panose="020B0304020202020204" pitchFamily="34" charset="-34"/>
              </a:rPr>
              <a:t>The project involves developing a mobile accessories app using java.</a:t>
            </a:r>
            <a:endParaRPr lang="en-IN" sz="1800" kern="100" dirty="0">
              <a:effectLst/>
              <a:latin typeface="Calibri" panose="020F0502020204030204" pitchFamily="34" charset="0"/>
              <a:ea typeface="Calibri" panose="020F0502020204030204" pitchFamily="34" charset="0"/>
              <a:cs typeface="Cordia New" panose="020B0304020202020204" pitchFamily="34" charset="-34"/>
            </a:endParaRPr>
          </a:p>
          <a:p>
            <a:endParaRPr lang="en-IN" dirty="0"/>
          </a:p>
        </p:txBody>
      </p:sp>
      <p:sp>
        <p:nvSpPr>
          <p:cNvPr id="3" name="TextBox 2">
            <a:extLst>
              <a:ext uri="{FF2B5EF4-FFF2-40B4-BE49-F238E27FC236}">
                <a16:creationId xmlns:a16="http://schemas.microsoft.com/office/drawing/2014/main" id="{A802AA5E-1F13-C39A-559A-04D0816698FA}"/>
              </a:ext>
            </a:extLst>
          </p:cNvPr>
          <p:cNvSpPr txBox="1"/>
          <p:nvPr/>
        </p:nvSpPr>
        <p:spPr>
          <a:xfrm>
            <a:off x="4001728" y="737420"/>
            <a:ext cx="3667432" cy="461665"/>
          </a:xfrm>
          <a:prstGeom prst="rect">
            <a:avLst/>
          </a:prstGeom>
          <a:noFill/>
        </p:spPr>
        <p:txBody>
          <a:bodyPr wrap="square" rtlCol="0">
            <a:spAutoFit/>
          </a:bodyPr>
          <a:lstStyle/>
          <a:p>
            <a:pPr algn="ctr"/>
            <a:r>
              <a:rPr lang="en-IN" sz="2400" b="1" dirty="0">
                <a:latin typeface="Times New Roman" panose="02020603050405020304" pitchFamily="18" charset="0"/>
                <a:cs typeface="Times New Roman" panose="02020603050405020304" pitchFamily="18" charset="0"/>
              </a:rPr>
              <a:t>PROJECT ABSTRACT</a:t>
            </a:r>
          </a:p>
        </p:txBody>
      </p:sp>
    </p:spTree>
    <p:extLst>
      <p:ext uri="{BB962C8B-B14F-4D97-AF65-F5344CB8AC3E}">
        <p14:creationId xmlns:p14="http://schemas.microsoft.com/office/powerpoint/2010/main" val="11694185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E23F2B3-F275-91D0-E268-8B6667547D51}"/>
              </a:ext>
            </a:extLst>
          </p:cNvPr>
          <p:cNvSpPr txBox="1"/>
          <p:nvPr/>
        </p:nvSpPr>
        <p:spPr>
          <a:xfrm>
            <a:off x="997974" y="1936955"/>
            <a:ext cx="10196052" cy="4729500"/>
          </a:xfrm>
          <a:prstGeom prst="rect">
            <a:avLst/>
          </a:prstGeom>
          <a:noFill/>
        </p:spPr>
        <p:txBody>
          <a:bodyPr wrap="square" rtlCol="0">
            <a:spAutoFit/>
          </a:bodyPr>
          <a:lstStyle/>
          <a:p>
            <a:pPr algn="just">
              <a:lnSpc>
                <a:spcPct val="150000"/>
              </a:lnSpc>
              <a:spcAft>
                <a:spcPts val="800"/>
              </a:spcAft>
            </a:pPr>
            <a:r>
              <a:rPr lang="en-IN" sz="1800" kern="100" dirty="0">
                <a:effectLst/>
                <a:latin typeface="Times New Roman" panose="02020603050405020304" pitchFamily="18" charset="0"/>
                <a:ea typeface="Calibri" panose="020F0502020204030204" pitchFamily="34" charset="0"/>
                <a:cs typeface="Cordia New" panose="020B0304020202020204" pitchFamily="34" charset="-34"/>
              </a:rPr>
              <a:t>The dynamic world of mobile technology, the importance of accessories to complement and enhance the functionality of our devices cannot be overstated. Mobile accessories have evolved from mere add-ons to essential companions, offering users a personalized and optimized experience with their smartphones and tablets. From protective cases and stylish covers to advanced chargers and cutting-edge audio devices, mobile accessories have become an integral part of our daily lives.</a:t>
            </a:r>
            <a:r>
              <a:rPr lang="en-IN" sz="1800" kern="0" dirty="0">
                <a:effectLst/>
                <a:latin typeface="Times New Roman" panose="02020603050405020304" pitchFamily="18" charset="0"/>
                <a:ea typeface="Times New Roman" panose="02020603050405020304" pitchFamily="18" charset="0"/>
                <a:cs typeface="Cordia New" panose="020B0304020202020204" pitchFamily="34" charset="-34"/>
              </a:rPr>
              <a:t> As mobile devices continue to evolve, so too will the landscape of mobile accessories. The synergy between advancements in technology and the creativity of accessory manufacturers ensures that users can tailor their devices to meet their unique needs and preferences. The world of mobile accessories is not just about functionality; it's a canvas for personal expression and a testament to the ever-expanding possibilities within the realm of mobile technology.</a:t>
            </a:r>
            <a:endParaRPr lang="en-IN" sz="1800" kern="100" dirty="0">
              <a:effectLst/>
              <a:latin typeface="Calibri" panose="020F0502020204030204" pitchFamily="34" charset="0"/>
              <a:ea typeface="Calibri" panose="020F0502020204030204" pitchFamily="34" charset="0"/>
              <a:cs typeface="Cordia New" panose="020B0304020202020204" pitchFamily="34" charset="-34"/>
            </a:endParaRPr>
          </a:p>
          <a:p>
            <a:pPr algn="just">
              <a:lnSpc>
                <a:spcPct val="150000"/>
              </a:lnSpc>
              <a:spcAft>
                <a:spcPts val="800"/>
              </a:spcAft>
            </a:pPr>
            <a:r>
              <a:rPr lang="en-IN" sz="1800" kern="0" dirty="0">
                <a:effectLst/>
                <a:latin typeface="Times New Roman" panose="02020603050405020304" pitchFamily="18" charset="0"/>
                <a:ea typeface="Times New Roman" panose="02020603050405020304" pitchFamily="18" charset="0"/>
                <a:cs typeface="Cordia New" panose="020B0304020202020204" pitchFamily="34" charset="-34"/>
              </a:rPr>
              <a:t> </a:t>
            </a:r>
            <a:endParaRPr lang="en-IN" sz="1800" kern="100" dirty="0">
              <a:effectLst/>
              <a:latin typeface="Calibri" panose="020F0502020204030204" pitchFamily="34" charset="0"/>
              <a:ea typeface="Calibri" panose="020F0502020204030204" pitchFamily="34" charset="0"/>
              <a:cs typeface="Cordia New" panose="020B0304020202020204" pitchFamily="34" charset="-34"/>
            </a:endParaRPr>
          </a:p>
          <a:p>
            <a:endParaRPr lang="en-IN" dirty="0"/>
          </a:p>
        </p:txBody>
      </p:sp>
      <p:sp>
        <p:nvSpPr>
          <p:cNvPr id="3" name="TextBox 2">
            <a:extLst>
              <a:ext uri="{FF2B5EF4-FFF2-40B4-BE49-F238E27FC236}">
                <a16:creationId xmlns:a16="http://schemas.microsoft.com/office/drawing/2014/main" id="{64531967-2B5F-72A3-744F-058FA8D12926}"/>
              </a:ext>
            </a:extLst>
          </p:cNvPr>
          <p:cNvSpPr txBox="1"/>
          <p:nvPr/>
        </p:nvSpPr>
        <p:spPr>
          <a:xfrm>
            <a:off x="3746090" y="1081548"/>
            <a:ext cx="4552336" cy="461665"/>
          </a:xfrm>
          <a:prstGeom prst="rect">
            <a:avLst/>
          </a:prstGeom>
          <a:noFill/>
        </p:spPr>
        <p:txBody>
          <a:bodyPr wrap="square" rtlCol="0">
            <a:spAutoFit/>
          </a:bodyPr>
          <a:lstStyle/>
          <a:p>
            <a:pPr algn="ctr"/>
            <a:r>
              <a:rPr lang="en-IN" sz="2400" b="1" dirty="0">
                <a:latin typeface="Times New Roman" panose="02020603050405020304" pitchFamily="18" charset="0"/>
                <a:cs typeface="Times New Roman" panose="02020603050405020304" pitchFamily="18" charset="0"/>
              </a:rPr>
              <a:t>PROJECT INTRODUCTION</a:t>
            </a:r>
          </a:p>
        </p:txBody>
      </p:sp>
    </p:spTree>
    <p:extLst>
      <p:ext uri="{BB962C8B-B14F-4D97-AF65-F5344CB8AC3E}">
        <p14:creationId xmlns:p14="http://schemas.microsoft.com/office/powerpoint/2010/main" val="2039638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2163BAD-8D8E-E159-73BB-791D9D0B5599}"/>
              </a:ext>
            </a:extLst>
          </p:cNvPr>
          <p:cNvSpPr txBox="1"/>
          <p:nvPr/>
        </p:nvSpPr>
        <p:spPr>
          <a:xfrm>
            <a:off x="3991896" y="1120878"/>
            <a:ext cx="8121445" cy="6924973"/>
          </a:xfrm>
          <a:prstGeom prst="rect">
            <a:avLst/>
          </a:prstGeom>
          <a:noFill/>
        </p:spPr>
        <p:txBody>
          <a:bodyPr wrap="square" rtlCol="0">
            <a:spAutoFit/>
          </a:bodyPr>
          <a:lstStyle/>
          <a:p>
            <a:pPr marL="457200" indent="-457200" algn="ctr">
              <a:buAutoNum type="arabicPeriod"/>
            </a:pPr>
            <a:r>
              <a:rPr lang="en-US" sz="2400" b="1" kern="0" spc="-79" dirty="0">
                <a:latin typeface="Times New Roman" panose="02020603050405020304" pitchFamily="18" charset="0"/>
                <a:ea typeface="Inter" pitchFamily="34" charset="-122"/>
                <a:cs typeface="Times New Roman" panose="02020603050405020304" pitchFamily="18" charset="0"/>
              </a:rPr>
              <a:t>SPLASH SCREEN </a:t>
            </a:r>
          </a:p>
          <a:p>
            <a:pPr algn="ctr"/>
            <a:endParaRPr lang="en-US" sz="2000" kern="0" spc="-79" dirty="0">
              <a:latin typeface="Times New Roman" panose="02020603050405020304" pitchFamily="18" charset="0"/>
              <a:ea typeface="Inter" pitchFamily="34" charset="-122"/>
              <a:cs typeface="Times New Roman" panose="02020603050405020304" pitchFamily="18" charset="0"/>
            </a:endParaRPr>
          </a:p>
          <a:p>
            <a:endParaRPr lang="en-US" sz="2000" kern="0" spc="-79" dirty="0">
              <a:latin typeface="Times New Roman" panose="02020603050405020304" pitchFamily="18" charset="0"/>
              <a:ea typeface="Inter" pitchFamily="34" charset="-122"/>
              <a:cs typeface="Times New Roman" panose="02020603050405020304" pitchFamily="18" charset="0"/>
            </a:endParaRPr>
          </a:p>
          <a:p>
            <a:pPr marL="0" indent="0" algn="just">
              <a:lnSpc>
                <a:spcPts val="2799"/>
              </a:lnSpc>
              <a:buNone/>
            </a:pPr>
            <a:r>
              <a:rPr lang="en-US" sz="2000" kern="0" spc="-35" dirty="0">
                <a:latin typeface="Times New Roman" panose="02020603050405020304" pitchFamily="18" charset="0"/>
                <a:ea typeface="Inter" pitchFamily="34" charset="-122"/>
                <a:cs typeface="Times New Roman" panose="02020603050405020304" pitchFamily="18" charset="0"/>
              </a:rPr>
              <a:t>PLATFORM USED-ANDRIOD STUDIO</a:t>
            </a:r>
          </a:p>
          <a:p>
            <a:pPr marL="0" indent="0" algn="just">
              <a:lnSpc>
                <a:spcPts val="2799"/>
              </a:lnSpc>
              <a:buNone/>
            </a:pPr>
            <a:endParaRPr lang="en-US" sz="2000" kern="0" spc="-35" dirty="0">
              <a:latin typeface="Times New Roman" panose="02020603050405020304" pitchFamily="18" charset="0"/>
              <a:ea typeface="Inter" pitchFamily="34" charset="-122"/>
              <a:cs typeface="Times New Roman" panose="02020603050405020304" pitchFamily="18" charset="0"/>
            </a:endParaRPr>
          </a:p>
          <a:p>
            <a:pPr marL="0" indent="0" algn="just">
              <a:lnSpc>
                <a:spcPts val="2799"/>
              </a:lnSpc>
              <a:buNone/>
            </a:pPr>
            <a:r>
              <a:rPr lang="en-US" sz="2000" kern="0" spc="-35" dirty="0">
                <a:latin typeface="Times New Roman" panose="02020603050405020304" pitchFamily="18" charset="0"/>
                <a:ea typeface="Microsoft JhengHei Light" panose="020B0304030504040204" pitchFamily="34" charset="-120"/>
                <a:cs typeface="Times New Roman" panose="02020603050405020304" pitchFamily="18" charset="0"/>
              </a:rPr>
              <a:t>-</a:t>
            </a:r>
            <a:r>
              <a:rPr lang="en-US" sz="2000" kern="0" spc="-35" dirty="0">
                <a:latin typeface="Times New Roman" panose="02020603050405020304" pitchFamily="18" charset="0"/>
                <a:ea typeface="Cambria Math" panose="02040503050406030204" pitchFamily="18" charset="0"/>
                <a:cs typeface="Times New Roman" panose="02020603050405020304" pitchFamily="18" charset="0"/>
              </a:rPr>
              <a:t>utilizing Java as the primary programming language to make to screen stay for 2000ms </a:t>
            </a:r>
          </a:p>
          <a:p>
            <a:pPr marL="0" indent="0" algn="just">
              <a:lnSpc>
                <a:spcPts val="2799"/>
              </a:lnSpc>
              <a:buNone/>
            </a:pPr>
            <a:endParaRPr lang="en-US" sz="2000" dirty="0">
              <a:latin typeface="Times New Roman" panose="02020603050405020304" pitchFamily="18" charset="0"/>
              <a:ea typeface="Cambria Math" panose="02040503050406030204" pitchFamily="18" charset="0"/>
              <a:cs typeface="Times New Roman" panose="02020603050405020304" pitchFamily="18" charset="0"/>
            </a:endParaRPr>
          </a:p>
          <a:p>
            <a:pPr marL="0" indent="0" algn="just">
              <a:lnSpc>
                <a:spcPts val="2799"/>
              </a:lnSpc>
              <a:buNone/>
            </a:pPr>
            <a:r>
              <a:rPr lang="en-US" sz="2000" kern="0" spc="-35" dirty="0">
                <a:latin typeface="Times New Roman" panose="02020603050405020304" pitchFamily="18" charset="0"/>
                <a:ea typeface="Cambria Math" panose="02040503050406030204" pitchFamily="18" charset="0"/>
                <a:cs typeface="Times New Roman" panose="02020603050405020304" pitchFamily="18" charset="0"/>
              </a:rPr>
              <a:t> -XML- for designing the user interface.</a:t>
            </a:r>
            <a:endParaRPr lang="en-US" sz="2000" dirty="0">
              <a:latin typeface="Times New Roman" panose="02020603050405020304" pitchFamily="18" charset="0"/>
              <a:ea typeface="Cambria Math" panose="02040503050406030204" pitchFamily="18" charset="0"/>
              <a:cs typeface="Times New Roman" panose="02020603050405020304" pitchFamily="18" charset="0"/>
            </a:endParaRPr>
          </a:p>
          <a:p>
            <a:pPr algn="just"/>
            <a:endParaRPr lang="en-US" sz="2000" kern="0" spc="-79" dirty="0">
              <a:latin typeface="Times New Roman" panose="02020603050405020304" pitchFamily="18" charset="0"/>
              <a:ea typeface="Inter" pitchFamily="34" charset="-122"/>
              <a:cs typeface="Times New Roman" panose="02020603050405020304" pitchFamily="18" charset="0"/>
            </a:endParaRPr>
          </a:p>
          <a:p>
            <a:endParaRPr lang="en-US" sz="2000" kern="0" spc="-79" dirty="0">
              <a:latin typeface="Times New Roman" panose="02020603050405020304" pitchFamily="18" charset="0"/>
              <a:ea typeface="Inter" pitchFamily="34" charset="-122"/>
              <a:cs typeface="Times New Roman" panose="02020603050405020304" pitchFamily="18" charset="0"/>
            </a:endParaRPr>
          </a:p>
          <a:p>
            <a:endParaRPr lang="en-US" sz="2000" kern="0" spc="-79" dirty="0">
              <a:latin typeface="Times New Roman" panose="02020603050405020304" pitchFamily="18" charset="0"/>
              <a:ea typeface="Inter" pitchFamily="34" charset="-122"/>
              <a:cs typeface="Times New Roman" panose="02020603050405020304" pitchFamily="18" charset="0"/>
            </a:endParaRPr>
          </a:p>
          <a:p>
            <a:endParaRPr lang="en-US" sz="2000" kern="0" spc="-79" dirty="0">
              <a:latin typeface="Times New Roman" panose="02020603050405020304" pitchFamily="18" charset="0"/>
              <a:ea typeface="Inter" pitchFamily="34" charset="-122"/>
              <a:cs typeface="Times New Roman" panose="02020603050405020304" pitchFamily="18" charset="0"/>
            </a:endParaRPr>
          </a:p>
          <a:p>
            <a:endParaRPr lang="en-US" sz="2000" kern="0" spc="-79" dirty="0">
              <a:latin typeface="Times New Roman" panose="02020603050405020304" pitchFamily="18" charset="0"/>
              <a:ea typeface="Inter" pitchFamily="34" charset="-122"/>
              <a:cs typeface="Times New Roman" panose="02020603050405020304" pitchFamily="18" charset="0"/>
            </a:endParaRPr>
          </a:p>
          <a:p>
            <a:endParaRPr lang="en-US" sz="2000" kern="0" spc="-79" dirty="0">
              <a:latin typeface="Times New Roman" panose="02020603050405020304" pitchFamily="18" charset="0"/>
              <a:ea typeface="Inter" pitchFamily="34" charset="-122"/>
              <a:cs typeface="Times New Roman" panose="02020603050405020304" pitchFamily="18" charset="0"/>
            </a:endParaRPr>
          </a:p>
          <a:p>
            <a:endParaRPr lang="en-US" sz="2000" kern="0" spc="-79" dirty="0">
              <a:latin typeface="Times New Roman" panose="02020603050405020304" pitchFamily="18" charset="0"/>
              <a:ea typeface="Inter" pitchFamily="34" charset="-122"/>
              <a:cs typeface="Times New Roman" panose="02020603050405020304" pitchFamily="18" charset="0"/>
            </a:endParaRPr>
          </a:p>
          <a:p>
            <a:endParaRPr lang="en-US" sz="2000" kern="0" spc="-79" dirty="0">
              <a:latin typeface="Times New Roman" panose="02020603050405020304" pitchFamily="18" charset="0"/>
              <a:ea typeface="Inter" pitchFamily="34" charset="-122"/>
              <a:cs typeface="Times New Roman" panose="02020603050405020304" pitchFamily="18" charset="0"/>
            </a:endParaRPr>
          </a:p>
          <a:p>
            <a:endParaRPr lang="en-US" sz="2000" kern="0" spc="-79" dirty="0">
              <a:latin typeface="Times New Roman" panose="02020603050405020304" pitchFamily="18" charset="0"/>
              <a:ea typeface="Inter" pitchFamily="34" charset="-122"/>
              <a:cs typeface="Times New Roman" panose="02020603050405020304" pitchFamily="18" charset="0"/>
            </a:endParaRPr>
          </a:p>
          <a:p>
            <a:endParaRPr lang="en-US" sz="2000" kern="0" spc="-79" dirty="0">
              <a:latin typeface="Times New Roman" panose="02020603050405020304" pitchFamily="18" charset="0"/>
              <a:ea typeface="Inter" pitchFamily="34" charset="-122"/>
              <a:cs typeface="Times New Roman" panose="02020603050405020304" pitchFamily="18" charset="0"/>
            </a:endParaRPr>
          </a:p>
          <a:p>
            <a:endParaRPr lang="en-US" sz="2000" kern="0" spc="-79" dirty="0">
              <a:latin typeface="Times New Roman" panose="02020603050405020304" pitchFamily="18" charset="0"/>
              <a:ea typeface="Inter" pitchFamily="34" charset="-122"/>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2E3908F9-51B7-1EC9-3DD5-80895644873A}"/>
              </a:ext>
            </a:extLst>
          </p:cNvPr>
          <p:cNvSpPr>
            <a:spLocks noChangeArrowheads="1"/>
          </p:cNvSpPr>
          <p:nvPr/>
        </p:nvSpPr>
        <p:spPr bwMode="auto">
          <a:xfrm flipV="1">
            <a:off x="530941" y="1101212"/>
            <a:ext cx="11657611"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pic>
        <p:nvPicPr>
          <p:cNvPr id="1025" name="Picture 12">
            <a:extLst>
              <a:ext uri="{FF2B5EF4-FFF2-40B4-BE49-F238E27FC236}">
                <a16:creationId xmlns:a16="http://schemas.microsoft.com/office/drawing/2014/main" id="{A1D078C7-9C12-E47E-DBA6-AC7206AB7B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0942" y="635653"/>
            <a:ext cx="2684206" cy="555227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7DEF450E-1BFD-387A-B6DF-D8BD237E7C0A}"/>
              </a:ext>
            </a:extLst>
          </p:cNvPr>
          <p:cNvSpPr>
            <a:spLocks noChangeArrowheads="1"/>
          </p:cNvSpPr>
          <p:nvPr/>
        </p:nvSpPr>
        <p:spPr bwMode="auto">
          <a:xfrm>
            <a:off x="530941" y="5417127"/>
            <a:ext cx="11657611" cy="264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th-TH" altLang="en-US" sz="11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Cordia New" panose="020B0304020202020204" pitchFamily="34" charset="-34"/>
              </a:rPr>
              <a:t>                                      </a:t>
            </a:r>
            <a:endParaRPr kumimoji="0" lang="th-TH"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772722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E0C37EA-7845-CDC3-7BE5-E2CA1101DCA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2116" y="589935"/>
            <a:ext cx="2851355" cy="5732207"/>
          </a:xfrm>
          <a:prstGeom prst="rect">
            <a:avLst/>
          </a:prstGeom>
          <a:noFill/>
          <a:ln>
            <a:noFill/>
          </a:ln>
        </p:spPr>
      </p:pic>
      <p:sp>
        <p:nvSpPr>
          <p:cNvPr id="4" name="TextBox 3">
            <a:extLst>
              <a:ext uri="{FF2B5EF4-FFF2-40B4-BE49-F238E27FC236}">
                <a16:creationId xmlns:a16="http://schemas.microsoft.com/office/drawing/2014/main" id="{63AE18E2-6D9C-6174-94AE-7725F63EDF72}"/>
              </a:ext>
            </a:extLst>
          </p:cNvPr>
          <p:cNvSpPr txBox="1"/>
          <p:nvPr/>
        </p:nvSpPr>
        <p:spPr>
          <a:xfrm>
            <a:off x="4768645" y="1553497"/>
            <a:ext cx="6105832" cy="6135013"/>
          </a:xfrm>
          <a:prstGeom prst="rect">
            <a:avLst/>
          </a:prstGeom>
          <a:noFill/>
        </p:spPr>
        <p:txBody>
          <a:bodyPr wrap="square" rtlCol="0">
            <a:spAutoFit/>
          </a:bodyPr>
          <a:lstStyle/>
          <a:p>
            <a:pPr algn="ctr"/>
            <a:r>
              <a:rPr lang="en-US" sz="2400" b="1" kern="0" spc="-79" dirty="0">
                <a:latin typeface="Times New Roman" panose="02020603050405020304" pitchFamily="18" charset="0"/>
                <a:ea typeface="Inter" pitchFamily="34" charset="-122"/>
                <a:cs typeface="Times New Roman" panose="02020603050405020304" pitchFamily="18" charset="0"/>
              </a:rPr>
              <a:t>2. </a:t>
            </a:r>
            <a:r>
              <a:rPr lang="en-US" sz="2400" b="1" kern="0" spc="-131" dirty="0">
                <a:latin typeface="Times New Roman" panose="02020603050405020304" pitchFamily="18" charset="0"/>
                <a:ea typeface="Inter" pitchFamily="34" charset="-122"/>
                <a:cs typeface="Times New Roman" panose="02020603050405020304" pitchFamily="18" charset="0"/>
              </a:rPr>
              <a:t>WELCOME SCREEN</a:t>
            </a:r>
          </a:p>
          <a:p>
            <a:pPr algn="ctr"/>
            <a:endParaRPr lang="en-US" sz="2400" b="1" kern="0" spc="-131" dirty="0">
              <a:latin typeface="Times New Roman" panose="02020603050405020304" pitchFamily="18" charset="0"/>
              <a:ea typeface="Inter" pitchFamily="34" charset="-122"/>
              <a:cs typeface="Times New Roman" panose="02020603050405020304" pitchFamily="18" charset="0"/>
            </a:endParaRPr>
          </a:p>
          <a:p>
            <a:pPr marL="0" indent="0" algn="just">
              <a:lnSpc>
                <a:spcPts val="2799"/>
              </a:lnSpc>
              <a:buNone/>
            </a:pPr>
            <a:r>
              <a:rPr lang="en-US" sz="2000" kern="0" spc="-35" dirty="0">
                <a:latin typeface="Times New Roman" panose="02020603050405020304" pitchFamily="18" charset="0"/>
                <a:ea typeface="Inter" pitchFamily="34" charset="-122"/>
                <a:cs typeface="Times New Roman" panose="02020603050405020304" pitchFamily="18" charset="0"/>
              </a:rPr>
              <a:t>PLATFORM USED-ANDRIOD STUDIO</a:t>
            </a:r>
          </a:p>
          <a:p>
            <a:pPr marL="0" indent="0" algn="just">
              <a:lnSpc>
                <a:spcPts val="2799"/>
              </a:lnSpc>
              <a:buNone/>
            </a:pPr>
            <a:endParaRPr lang="en-US" sz="2000" kern="0" spc="-35" dirty="0">
              <a:latin typeface="Times New Roman" panose="02020603050405020304" pitchFamily="18" charset="0"/>
              <a:ea typeface="Inter" pitchFamily="34" charset="-122"/>
              <a:cs typeface="Times New Roman" panose="02020603050405020304" pitchFamily="18" charset="0"/>
            </a:endParaRPr>
          </a:p>
          <a:p>
            <a:pPr marL="0" indent="0" algn="just">
              <a:buNone/>
            </a:pPr>
            <a:r>
              <a:rPr lang="en-US" sz="2000" kern="0" spc="-35" dirty="0">
                <a:latin typeface="Times New Roman" panose="02020603050405020304" pitchFamily="18" charset="0"/>
                <a:ea typeface="Inter" pitchFamily="34" charset="-122"/>
                <a:cs typeface="Times New Roman" panose="02020603050405020304" pitchFamily="18" charset="0"/>
              </a:rPr>
              <a:t>The second screen of the app features a welcoming interface prompting users to either sign up if they are new or log in if they are existing users. The screen is designed using XML layout in Android Studio, incorporating intuitive buttons.</a:t>
            </a:r>
            <a:endParaRPr lang="en-US" sz="2000" dirty="0">
              <a:latin typeface="Times New Roman" panose="02020603050405020304" pitchFamily="18" charset="0"/>
              <a:cs typeface="Times New Roman" panose="02020603050405020304" pitchFamily="18" charset="0"/>
            </a:endParaRPr>
          </a:p>
          <a:p>
            <a:pPr algn="just"/>
            <a:endParaRPr lang="en-US" sz="2000" b="1" kern="0" spc="-131" dirty="0">
              <a:latin typeface="Times New Roman" panose="02020603050405020304" pitchFamily="18" charset="0"/>
              <a:ea typeface="Inter" pitchFamily="34" charset="-122"/>
              <a:cs typeface="Times New Roman" panose="02020603050405020304" pitchFamily="18" charset="0"/>
            </a:endParaRPr>
          </a:p>
          <a:p>
            <a:pPr algn="just"/>
            <a:endParaRPr lang="en-US" b="1" kern="0" spc="-131" dirty="0">
              <a:solidFill>
                <a:srgbClr val="000000"/>
              </a:solidFill>
              <a:latin typeface="Goudy Old Style" panose="02020502050305020303" pitchFamily="18" charset="0"/>
              <a:ea typeface="Inter" pitchFamily="34" charset="-122"/>
            </a:endParaRPr>
          </a:p>
          <a:p>
            <a:pPr algn="just"/>
            <a:endParaRPr lang="en-US" b="1" kern="0" spc="-131" dirty="0">
              <a:solidFill>
                <a:srgbClr val="000000"/>
              </a:solidFill>
              <a:latin typeface="Goudy Old Style" panose="02020502050305020303" pitchFamily="18" charset="0"/>
              <a:ea typeface="Inter" pitchFamily="34" charset="-122"/>
            </a:endParaRPr>
          </a:p>
          <a:p>
            <a:endParaRPr lang="en-US" b="1" kern="0" spc="-131" dirty="0">
              <a:solidFill>
                <a:srgbClr val="000000"/>
              </a:solidFill>
              <a:latin typeface="Goudy Old Style" panose="02020502050305020303" pitchFamily="18" charset="0"/>
              <a:ea typeface="Inter" pitchFamily="34" charset="-122"/>
            </a:endParaRPr>
          </a:p>
          <a:p>
            <a:endParaRPr lang="en-US" b="1" kern="0" spc="-131" dirty="0">
              <a:solidFill>
                <a:srgbClr val="000000"/>
              </a:solidFill>
              <a:latin typeface="Goudy Old Style" panose="02020502050305020303" pitchFamily="18" charset="0"/>
              <a:ea typeface="Inter" pitchFamily="34" charset="-122"/>
            </a:endParaRPr>
          </a:p>
          <a:p>
            <a:endParaRPr lang="en-US" b="1" kern="0" spc="-131" dirty="0">
              <a:solidFill>
                <a:srgbClr val="000000"/>
              </a:solidFill>
              <a:latin typeface="Goudy Old Style" panose="02020502050305020303" pitchFamily="18" charset="0"/>
              <a:ea typeface="Inter" pitchFamily="34" charset="-122"/>
            </a:endParaRPr>
          </a:p>
          <a:p>
            <a:endParaRPr lang="en-US" b="1" kern="0" spc="-131" dirty="0">
              <a:solidFill>
                <a:srgbClr val="000000"/>
              </a:solidFill>
              <a:latin typeface="Goudy Old Style" panose="02020502050305020303" pitchFamily="18" charset="0"/>
              <a:ea typeface="Inter" pitchFamily="34" charset="-122"/>
            </a:endParaRPr>
          </a:p>
          <a:p>
            <a:endParaRPr lang="en-US" b="1" kern="0" spc="-131" dirty="0">
              <a:solidFill>
                <a:srgbClr val="000000"/>
              </a:solidFill>
              <a:latin typeface="Goudy Old Style" panose="02020502050305020303" pitchFamily="18" charset="0"/>
              <a:ea typeface="Inter" pitchFamily="34" charset="-122"/>
            </a:endParaRPr>
          </a:p>
          <a:p>
            <a:endParaRPr lang="en-US" b="1" kern="0" spc="-131" dirty="0">
              <a:solidFill>
                <a:srgbClr val="000000"/>
              </a:solidFill>
              <a:latin typeface="Goudy Old Style" panose="02020502050305020303" pitchFamily="18" charset="0"/>
              <a:ea typeface="Inter" pitchFamily="34" charset="-122"/>
            </a:endParaRPr>
          </a:p>
          <a:p>
            <a:endParaRPr lang="en-US" b="1" kern="0" spc="-131" dirty="0">
              <a:solidFill>
                <a:srgbClr val="000000"/>
              </a:solidFill>
              <a:latin typeface="Goudy Old Style" panose="02020502050305020303" pitchFamily="18" charset="0"/>
              <a:ea typeface="Inter" pitchFamily="34" charset="-122"/>
            </a:endParaRPr>
          </a:p>
          <a:p>
            <a:endParaRPr lang="en-US" b="1" kern="0" spc="-131" dirty="0">
              <a:solidFill>
                <a:srgbClr val="000000"/>
              </a:solidFill>
              <a:latin typeface="Goudy Old Style" panose="02020502050305020303" pitchFamily="18" charset="0"/>
              <a:ea typeface="Inter" pitchFamily="34" charset="-122"/>
            </a:endParaRPr>
          </a:p>
          <a:p>
            <a:endParaRPr lang="en-IN" dirty="0"/>
          </a:p>
        </p:txBody>
      </p:sp>
    </p:spTree>
    <p:extLst>
      <p:ext uri="{BB962C8B-B14F-4D97-AF65-F5344CB8AC3E}">
        <p14:creationId xmlns:p14="http://schemas.microsoft.com/office/powerpoint/2010/main" val="12130007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0ADC2AA-69AD-A2EB-7205-54FAF0F5710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99768" y="589935"/>
            <a:ext cx="2448232" cy="5712542"/>
          </a:xfrm>
          <a:prstGeom prst="rect">
            <a:avLst/>
          </a:prstGeom>
          <a:noFill/>
          <a:ln>
            <a:noFill/>
          </a:ln>
        </p:spPr>
      </p:pic>
      <p:sp>
        <p:nvSpPr>
          <p:cNvPr id="4" name="TextBox 3">
            <a:extLst>
              <a:ext uri="{FF2B5EF4-FFF2-40B4-BE49-F238E27FC236}">
                <a16:creationId xmlns:a16="http://schemas.microsoft.com/office/drawing/2014/main" id="{C80B64E1-1ADB-2D09-F361-1C32AA553E81}"/>
              </a:ext>
            </a:extLst>
          </p:cNvPr>
          <p:cNvSpPr txBox="1"/>
          <p:nvPr/>
        </p:nvSpPr>
        <p:spPr>
          <a:xfrm>
            <a:off x="4689987" y="1593496"/>
            <a:ext cx="6027174" cy="4893647"/>
          </a:xfrm>
          <a:prstGeom prst="rect">
            <a:avLst/>
          </a:prstGeom>
          <a:noFill/>
        </p:spPr>
        <p:txBody>
          <a:bodyPr wrap="square" rtlCol="0">
            <a:spAutoFit/>
          </a:bodyPr>
          <a:lstStyle/>
          <a:p>
            <a:pPr marL="342900" indent="-342900" algn="ctr">
              <a:buAutoNum type="arabicPeriod" startAt="4"/>
            </a:pPr>
            <a:r>
              <a:rPr lang="en-US" sz="2400" b="1" kern="0" spc="-131" dirty="0">
                <a:latin typeface="Times New Roman" panose="02020603050405020304" pitchFamily="18" charset="0"/>
                <a:ea typeface="Inter" pitchFamily="34" charset="-122"/>
                <a:cs typeface="Times New Roman" panose="02020603050405020304" pitchFamily="18" charset="0"/>
              </a:rPr>
              <a:t>LOGIN SCREEN</a:t>
            </a:r>
          </a:p>
          <a:p>
            <a:pPr marL="342900" indent="-342900" algn="ctr">
              <a:buAutoNum type="arabicPeriod" startAt="4"/>
            </a:pPr>
            <a:endParaRPr lang="en-US" sz="2400" b="1" kern="0" spc="-131" dirty="0">
              <a:latin typeface="Times New Roman" panose="02020603050405020304" pitchFamily="18" charset="0"/>
              <a:ea typeface="Inter" pitchFamily="34" charset="-122"/>
              <a:cs typeface="Times New Roman" panose="02020603050405020304" pitchFamily="18" charset="0"/>
            </a:endParaRPr>
          </a:p>
          <a:p>
            <a:pPr algn="just"/>
            <a:r>
              <a:rPr lang="en-US" sz="2000" kern="0" spc="-28" dirty="0">
                <a:latin typeface="Times New Roman" panose="02020603050405020304" pitchFamily="18" charset="0"/>
                <a:ea typeface="Inter" pitchFamily="34" charset="-122"/>
                <a:cs typeface="Times New Roman" panose="02020603050405020304" pitchFamily="18" charset="0"/>
              </a:rPr>
              <a:t>The screen is designed using XML layout in Android Studio, incorporating intuitive buttons and input fields for email and password. The signup/login functionality is implemented using Firebase Authentication</a:t>
            </a:r>
            <a:endParaRPr lang="en-US" sz="2000" dirty="0">
              <a:latin typeface="Times New Roman" panose="02020603050405020304" pitchFamily="18" charset="0"/>
              <a:cs typeface="Times New Roman" panose="02020603050405020304" pitchFamily="18" charset="0"/>
            </a:endParaRPr>
          </a:p>
          <a:p>
            <a:pPr algn="just"/>
            <a:endParaRPr lang="en-US" sz="2000" b="1" kern="0" spc="-131" dirty="0">
              <a:latin typeface="Times New Roman" panose="02020603050405020304" pitchFamily="18" charset="0"/>
              <a:ea typeface="Inter" pitchFamily="34" charset="-122"/>
              <a:cs typeface="Times New Roman" panose="02020603050405020304" pitchFamily="18" charset="0"/>
            </a:endParaRPr>
          </a:p>
          <a:p>
            <a:pPr marL="342900" indent="-342900" algn="just">
              <a:buAutoNum type="arabicPeriod" startAt="4"/>
            </a:pPr>
            <a:endParaRPr lang="en-US" sz="2000" b="1" kern="0" spc="-131" dirty="0">
              <a:latin typeface="Times New Roman" panose="02020603050405020304" pitchFamily="18" charset="0"/>
              <a:ea typeface="Inter" pitchFamily="34" charset="-122"/>
              <a:cs typeface="Times New Roman" panose="02020603050405020304" pitchFamily="18" charset="0"/>
            </a:endParaRPr>
          </a:p>
          <a:p>
            <a:pPr marL="342900" indent="-342900" algn="just">
              <a:buAutoNum type="arabicPeriod" startAt="4"/>
            </a:pPr>
            <a:endParaRPr lang="en-US" b="1" kern="0" spc="-131" dirty="0">
              <a:solidFill>
                <a:srgbClr val="000000"/>
              </a:solidFill>
              <a:latin typeface="Goudy Old Style" panose="02020502050305020303" pitchFamily="18" charset="0"/>
              <a:ea typeface="Inter" pitchFamily="34" charset="-122"/>
            </a:endParaRPr>
          </a:p>
          <a:p>
            <a:endParaRPr lang="en-US" b="1" kern="0" spc="-131" dirty="0">
              <a:solidFill>
                <a:srgbClr val="000000"/>
              </a:solidFill>
              <a:latin typeface="Goudy Old Style" panose="02020502050305020303" pitchFamily="18" charset="0"/>
              <a:ea typeface="Inter" pitchFamily="34" charset="-122"/>
            </a:endParaRPr>
          </a:p>
          <a:p>
            <a:endParaRPr lang="en-US" b="1" kern="0" spc="-131" dirty="0">
              <a:solidFill>
                <a:srgbClr val="000000"/>
              </a:solidFill>
              <a:latin typeface="Goudy Old Style" panose="02020502050305020303" pitchFamily="18" charset="0"/>
              <a:ea typeface="Inter" pitchFamily="34" charset="-122"/>
            </a:endParaRPr>
          </a:p>
          <a:p>
            <a:endParaRPr lang="en-US" b="1" kern="0" spc="-131" dirty="0">
              <a:solidFill>
                <a:srgbClr val="000000"/>
              </a:solidFill>
              <a:latin typeface="Goudy Old Style" panose="02020502050305020303" pitchFamily="18" charset="0"/>
              <a:ea typeface="Inter" pitchFamily="34" charset="-122"/>
            </a:endParaRPr>
          </a:p>
          <a:p>
            <a:endParaRPr lang="en-US" b="1" kern="0" spc="-131" dirty="0">
              <a:solidFill>
                <a:srgbClr val="000000"/>
              </a:solidFill>
              <a:latin typeface="Goudy Old Style" panose="02020502050305020303" pitchFamily="18" charset="0"/>
              <a:ea typeface="Inter" pitchFamily="34" charset="-122"/>
            </a:endParaRPr>
          </a:p>
          <a:p>
            <a:endParaRPr lang="en-US" b="1" kern="0" spc="-131" dirty="0">
              <a:solidFill>
                <a:srgbClr val="000000"/>
              </a:solidFill>
              <a:latin typeface="Goudy Old Style" panose="02020502050305020303" pitchFamily="18" charset="0"/>
              <a:ea typeface="Inter" pitchFamily="34" charset="-122"/>
            </a:endParaRPr>
          </a:p>
          <a:p>
            <a:endParaRPr lang="en-US" b="1" kern="0" spc="-131" dirty="0">
              <a:solidFill>
                <a:srgbClr val="000000"/>
              </a:solidFill>
              <a:latin typeface="Goudy Old Style" panose="02020502050305020303" pitchFamily="18" charset="0"/>
              <a:ea typeface="Inter" pitchFamily="34" charset="-122"/>
            </a:endParaRPr>
          </a:p>
          <a:p>
            <a:endParaRPr lang="en-IN" dirty="0"/>
          </a:p>
        </p:txBody>
      </p:sp>
    </p:spTree>
    <p:extLst>
      <p:ext uri="{BB962C8B-B14F-4D97-AF65-F5344CB8AC3E}">
        <p14:creationId xmlns:p14="http://schemas.microsoft.com/office/powerpoint/2010/main" val="13348371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09BE644-AAEA-3A85-10F6-0F60B89E351E}"/>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9266" y="677045"/>
            <a:ext cx="2428566" cy="5536941"/>
          </a:xfrm>
          <a:prstGeom prst="rect">
            <a:avLst/>
          </a:prstGeom>
          <a:noFill/>
          <a:ln>
            <a:noFill/>
          </a:ln>
        </p:spPr>
      </p:pic>
      <p:sp>
        <p:nvSpPr>
          <p:cNvPr id="4" name="TextBox 3">
            <a:extLst>
              <a:ext uri="{FF2B5EF4-FFF2-40B4-BE49-F238E27FC236}">
                <a16:creationId xmlns:a16="http://schemas.microsoft.com/office/drawing/2014/main" id="{3B2ED5D7-72DD-7D7B-E6D9-84A040D298C3}"/>
              </a:ext>
            </a:extLst>
          </p:cNvPr>
          <p:cNvSpPr txBox="1"/>
          <p:nvPr/>
        </p:nvSpPr>
        <p:spPr>
          <a:xfrm>
            <a:off x="4798142" y="1897626"/>
            <a:ext cx="5338916" cy="5109091"/>
          </a:xfrm>
          <a:prstGeom prst="rect">
            <a:avLst/>
          </a:prstGeom>
          <a:noFill/>
        </p:spPr>
        <p:txBody>
          <a:bodyPr wrap="square" rtlCol="0">
            <a:spAutoFit/>
          </a:bodyPr>
          <a:lstStyle/>
          <a:p>
            <a:pPr marL="342900" indent="-342900" algn="ctr">
              <a:buAutoNum type="arabicPeriod" startAt="3"/>
            </a:pPr>
            <a:r>
              <a:rPr lang="en-US" sz="2400" b="1" kern="0" spc="-131" dirty="0">
                <a:latin typeface="Times New Roman" panose="02020603050405020304" pitchFamily="18" charset="0"/>
                <a:ea typeface="Inter" pitchFamily="34" charset="-122"/>
                <a:cs typeface="Times New Roman" panose="02020603050405020304" pitchFamily="18" charset="0"/>
              </a:rPr>
              <a:t>SIGNUP</a:t>
            </a:r>
            <a:r>
              <a:rPr lang="en-US" sz="2400" kern="0" spc="-131" dirty="0">
                <a:latin typeface="Times New Roman" panose="02020603050405020304" pitchFamily="18" charset="0"/>
                <a:ea typeface="Inter" pitchFamily="34" charset="-122"/>
                <a:cs typeface="Times New Roman" panose="02020603050405020304" pitchFamily="18" charset="0"/>
              </a:rPr>
              <a:t> </a:t>
            </a:r>
            <a:r>
              <a:rPr lang="en-US" sz="2400" b="1" kern="0" spc="-131" dirty="0">
                <a:latin typeface="Times New Roman" panose="02020603050405020304" pitchFamily="18" charset="0"/>
                <a:ea typeface="Inter" pitchFamily="34" charset="-122"/>
                <a:cs typeface="Times New Roman" panose="02020603050405020304" pitchFamily="18" charset="0"/>
              </a:rPr>
              <a:t>SCREEN</a:t>
            </a:r>
          </a:p>
          <a:p>
            <a:pPr marL="342900" indent="-342900">
              <a:buAutoNum type="arabicPeriod" startAt="3"/>
            </a:pPr>
            <a:endParaRPr lang="en-US" b="1" kern="0" spc="-131" dirty="0">
              <a:solidFill>
                <a:srgbClr val="000000"/>
              </a:solidFill>
              <a:latin typeface="Goudy Old Style" panose="02020502050305020303" pitchFamily="18" charset="0"/>
              <a:ea typeface="Inter" pitchFamily="34" charset="-122"/>
            </a:endParaRPr>
          </a:p>
          <a:p>
            <a:pPr algn="just"/>
            <a:r>
              <a:rPr lang="en-US" sz="2000" kern="0" spc="-28" dirty="0">
                <a:latin typeface="Times New Roman" panose="02020603050405020304" pitchFamily="18" charset="0"/>
                <a:ea typeface="Inter" pitchFamily="34" charset="-122"/>
                <a:cs typeface="Times New Roman" panose="02020603050405020304" pitchFamily="18" charset="0"/>
              </a:rPr>
              <a:t>The screen is designed using XML layout in Android Studio, incorporating intuitive buttons and input fields for username, email and password. validation are included to ensure accurate user input.</a:t>
            </a:r>
            <a:endParaRPr lang="en-US" sz="2000" dirty="0">
              <a:latin typeface="Times New Roman" panose="02020603050405020304" pitchFamily="18" charset="0"/>
              <a:cs typeface="Times New Roman" panose="02020603050405020304" pitchFamily="18" charset="0"/>
            </a:endParaRPr>
          </a:p>
          <a:p>
            <a:pPr algn="just"/>
            <a:endParaRPr lang="en-US" sz="2000" b="1" kern="0" spc="-131" dirty="0">
              <a:latin typeface="Times New Roman" panose="02020603050405020304" pitchFamily="18" charset="0"/>
              <a:ea typeface="Inter" pitchFamily="34" charset="-122"/>
              <a:cs typeface="Times New Roman" panose="02020603050405020304" pitchFamily="18" charset="0"/>
            </a:endParaRPr>
          </a:p>
          <a:p>
            <a:pPr marL="342900" indent="-342900">
              <a:buAutoNum type="arabicPeriod" startAt="3"/>
            </a:pPr>
            <a:endParaRPr lang="en-US" sz="2000" b="1" kern="0" spc="-131" dirty="0">
              <a:latin typeface="Times New Roman" panose="02020603050405020304" pitchFamily="18" charset="0"/>
              <a:ea typeface="Inter" pitchFamily="34" charset="-122"/>
              <a:cs typeface="Times New Roman" panose="02020603050405020304" pitchFamily="18" charset="0"/>
            </a:endParaRPr>
          </a:p>
          <a:p>
            <a:pPr marL="342900" indent="-342900">
              <a:buAutoNum type="arabicPeriod" startAt="3"/>
            </a:pPr>
            <a:endParaRPr lang="en-US" b="1" kern="0" spc="-131" dirty="0">
              <a:solidFill>
                <a:srgbClr val="000000"/>
              </a:solidFill>
              <a:latin typeface="Goudy Old Style" panose="02020502050305020303" pitchFamily="18" charset="0"/>
              <a:ea typeface="Inter" pitchFamily="34" charset="-122"/>
            </a:endParaRPr>
          </a:p>
          <a:p>
            <a:pPr marL="342900" indent="-342900">
              <a:buAutoNum type="arabicPeriod" startAt="3"/>
            </a:pPr>
            <a:endParaRPr lang="en-US" b="1" kern="0" spc="-131" dirty="0">
              <a:solidFill>
                <a:srgbClr val="000000"/>
              </a:solidFill>
              <a:latin typeface="Goudy Old Style" panose="02020502050305020303" pitchFamily="18" charset="0"/>
              <a:ea typeface="Inter" pitchFamily="34" charset="-122"/>
            </a:endParaRPr>
          </a:p>
          <a:p>
            <a:pPr marL="342900" indent="-342900">
              <a:buAutoNum type="arabicPeriod" startAt="3"/>
            </a:pPr>
            <a:endParaRPr lang="en-US" b="1" kern="0" spc="-131" dirty="0">
              <a:solidFill>
                <a:srgbClr val="000000"/>
              </a:solidFill>
              <a:latin typeface="Goudy Old Style" panose="02020502050305020303" pitchFamily="18" charset="0"/>
              <a:ea typeface="Inter" pitchFamily="34" charset="-122"/>
            </a:endParaRPr>
          </a:p>
          <a:p>
            <a:pPr marL="342900" indent="-342900">
              <a:buAutoNum type="arabicPeriod" startAt="3"/>
            </a:pPr>
            <a:endParaRPr lang="en-US" b="1" kern="0" spc="-131" dirty="0">
              <a:solidFill>
                <a:srgbClr val="000000"/>
              </a:solidFill>
              <a:latin typeface="Goudy Old Style" panose="02020502050305020303" pitchFamily="18" charset="0"/>
              <a:ea typeface="Inter" pitchFamily="34" charset="-122"/>
            </a:endParaRPr>
          </a:p>
          <a:p>
            <a:pPr marL="342900" indent="-342900">
              <a:buAutoNum type="arabicPeriod" startAt="3"/>
            </a:pPr>
            <a:endParaRPr lang="en-US" b="1" kern="0" spc="-131" dirty="0">
              <a:solidFill>
                <a:srgbClr val="000000"/>
              </a:solidFill>
              <a:latin typeface="Goudy Old Style" panose="02020502050305020303" pitchFamily="18" charset="0"/>
              <a:ea typeface="Inter" pitchFamily="34" charset="-122"/>
            </a:endParaRPr>
          </a:p>
          <a:p>
            <a:pPr marL="342900" indent="-342900">
              <a:buAutoNum type="arabicPeriod" startAt="3"/>
            </a:pPr>
            <a:endParaRPr lang="en-US" b="1" kern="0" spc="-131" dirty="0">
              <a:solidFill>
                <a:srgbClr val="000000"/>
              </a:solidFill>
              <a:latin typeface="Goudy Old Style" panose="02020502050305020303" pitchFamily="18" charset="0"/>
              <a:ea typeface="Inter" pitchFamily="34" charset="-122"/>
            </a:endParaRPr>
          </a:p>
          <a:p>
            <a:pPr marL="342900" indent="-342900">
              <a:buAutoNum type="arabicPeriod" startAt="3"/>
            </a:pPr>
            <a:endParaRPr lang="en-US" b="1" kern="0" spc="-131" dirty="0">
              <a:solidFill>
                <a:srgbClr val="000000"/>
              </a:solidFill>
              <a:latin typeface="Goudy Old Style" panose="02020502050305020303" pitchFamily="18" charset="0"/>
              <a:ea typeface="Inter" pitchFamily="34" charset="-122"/>
            </a:endParaRPr>
          </a:p>
          <a:p>
            <a:endParaRPr lang="en-IN" dirty="0"/>
          </a:p>
        </p:txBody>
      </p:sp>
    </p:spTree>
    <p:extLst>
      <p:ext uri="{BB962C8B-B14F-4D97-AF65-F5344CB8AC3E}">
        <p14:creationId xmlns:p14="http://schemas.microsoft.com/office/powerpoint/2010/main" val="24045654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9D76F9F-AFF0-5C60-F552-E1D86D83D582}"/>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9935" y="560439"/>
            <a:ext cx="2713704" cy="5810864"/>
          </a:xfrm>
          <a:prstGeom prst="rect">
            <a:avLst/>
          </a:prstGeom>
          <a:noFill/>
          <a:ln>
            <a:noFill/>
          </a:ln>
        </p:spPr>
      </p:pic>
      <p:sp>
        <p:nvSpPr>
          <p:cNvPr id="4" name="TextBox 3">
            <a:extLst>
              <a:ext uri="{FF2B5EF4-FFF2-40B4-BE49-F238E27FC236}">
                <a16:creationId xmlns:a16="http://schemas.microsoft.com/office/drawing/2014/main" id="{1A37A29C-1AA3-BE56-B908-671922B2149B}"/>
              </a:ext>
            </a:extLst>
          </p:cNvPr>
          <p:cNvSpPr txBox="1"/>
          <p:nvPr/>
        </p:nvSpPr>
        <p:spPr>
          <a:xfrm>
            <a:off x="4601497" y="786580"/>
            <a:ext cx="5850194" cy="9089668"/>
          </a:xfrm>
          <a:prstGeom prst="rect">
            <a:avLst/>
          </a:prstGeom>
          <a:noFill/>
        </p:spPr>
        <p:txBody>
          <a:bodyPr wrap="square" rtlCol="0">
            <a:spAutoFit/>
          </a:bodyPr>
          <a:lstStyle/>
          <a:p>
            <a:pPr marL="342900" indent="-342900" algn="ctr">
              <a:buAutoNum type="arabicPeriod" startAt="5"/>
            </a:pPr>
            <a:r>
              <a:rPr lang="en-US" sz="2400" b="1" kern="0" spc="-131" dirty="0">
                <a:latin typeface="Times New Roman" panose="02020603050405020304" pitchFamily="18" charset="0"/>
                <a:ea typeface="Inter" pitchFamily="34" charset="-122"/>
                <a:cs typeface="Times New Roman" panose="02020603050405020304" pitchFamily="18" charset="0"/>
              </a:rPr>
              <a:t>HOME SCREEN</a:t>
            </a:r>
          </a:p>
          <a:p>
            <a:pPr marL="342900" indent="-342900">
              <a:buAutoNum type="arabicPeriod" startAt="5"/>
            </a:pPr>
            <a:endParaRPr lang="en-US" b="1" kern="0" spc="-131" dirty="0">
              <a:solidFill>
                <a:srgbClr val="000000"/>
              </a:solidFill>
              <a:latin typeface="Goudy Old Style" panose="02020502050305020303" pitchFamily="18" charset="0"/>
              <a:ea typeface="Inter" pitchFamily="34" charset="-122"/>
            </a:endParaRPr>
          </a:p>
          <a:p>
            <a:pPr marL="0" indent="0" algn="just">
              <a:lnSpc>
                <a:spcPct val="150000"/>
              </a:lnSpc>
              <a:buNone/>
            </a:pPr>
            <a:r>
              <a:rPr lang="en-US" sz="2000" kern="0" spc="-24" dirty="0">
                <a:latin typeface="Goudy Old Style" panose="02020502050305020303" pitchFamily="18" charset="0"/>
                <a:ea typeface="Microsoft JhengHei Light" panose="020B0304030504040204" pitchFamily="34" charset="-120"/>
                <a:cs typeface="Inter" pitchFamily="34" charset="-120"/>
              </a:rPr>
              <a:t>The home screen of the app is designed with a user-friendly interface, featuring three main sections:</a:t>
            </a:r>
          </a:p>
          <a:p>
            <a:pPr algn="just">
              <a:lnSpc>
                <a:spcPct val="100000"/>
              </a:lnSpc>
              <a:buFont typeface="Wingdings" panose="05000000000000000000" pitchFamily="2" charset="2"/>
              <a:buChar char="Ø"/>
            </a:pPr>
            <a:r>
              <a:rPr lang="en-US" sz="2000" dirty="0">
                <a:latin typeface="Microsoft JhengHei Light" panose="020B0304030504040204" pitchFamily="34" charset="-120"/>
                <a:ea typeface="Microsoft JhengHei Light" panose="020B0304030504040204" pitchFamily="34" charset="-120"/>
              </a:rPr>
              <a:t> </a:t>
            </a:r>
            <a:r>
              <a:rPr lang="en-US" sz="2000" b="1" kern="0" spc="-55" dirty="0">
                <a:latin typeface="Goudy Old Style" panose="02020502050305020303" pitchFamily="18" charset="0"/>
                <a:ea typeface="Inter" pitchFamily="34" charset="-122"/>
                <a:cs typeface="Inter" pitchFamily="34" charset="-120"/>
              </a:rPr>
              <a:t>CATEGORY:</a:t>
            </a:r>
          </a:p>
          <a:p>
            <a:pPr marL="0" indent="0" algn="just">
              <a:lnSpc>
                <a:spcPct val="100000"/>
              </a:lnSpc>
              <a:buNone/>
            </a:pPr>
            <a:r>
              <a:rPr lang="en-US" sz="2000" kern="0" spc="-24" dirty="0">
                <a:latin typeface="Goudy Old Style" panose="02020502050305020303" pitchFamily="18" charset="0"/>
                <a:ea typeface="Microsoft JhengHei UI Light" panose="020B0304030504040204" pitchFamily="34" charset="-120"/>
                <a:cs typeface="Inter" pitchFamily="34" charset="-120"/>
              </a:rPr>
              <a:t>Each category is clickable, leading users to explore brands within their area of interest.</a:t>
            </a:r>
          </a:p>
          <a:p>
            <a:pPr algn="just">
              <a:lnSpc>
                <a:spcPts val="2799"/>
              </a:lnSpc>
              <a:buFont typeface="Wingdings" panose="05000000000000000000" pitchFamily="2" charset="2"/>
              <a:buChar char="Ø"/>
            </a:pPr>
            <a:r>
              <a:rPr lang="en-US" sz="2000" b="1" kern="0" spc="-55" dirty="0">
                <a:latin typeface="Goudy Old Style" panose="02020502050305020303" pitchFamily="18" charset="0"/>
                <a:ea typeface="Inter" pitchFamily="34" charset="-122"/>
                <a:cs typeface="Inter" pitchFamily="34" charset="-120"/>
              </a:rPr>
              <a:t> FEATURED:</a:t>
            </a:r>
          </a:p>
          <a:p>
            <a:pPr marL="0" indent="0" algn="just">
              <a:lnSpc>
                <a:spcPts val="2799"/>
              </a:lnSpc>
              <a:buNone/>
            </a:pPr>
            <a:r>
              <a:rPr lang="en-US" sz="2000" kern="0" spc="-24" dirty="0">
                <a:latin typeface="Goudy Old Style" panose="02020502050305020303" pitchFamily="18" charset="0"/>
                <a:ea typeface="Microsoft JhengHei UI Light" panose="020B0304030504040204" pitchFamily="34" charset="-120"/>
                <a:cs typeface="Inter" pitchFamily="34" charset="-120"/>
              </a:rPr>
              <a:t>These features are implemented using Recycler Views and custom adapters to display dynamic content efficiently</a:t>
            </a:r>
            <a:r>
              <a:rPr lang="en-US" sz="2000" kern="0" spc="-24" dirty="0">
                <a:latin typeface="Goudy Old Style" panose="02020502050305020303" pitchFamily="18" charset="0"/>
                <a:ea typeface="Inter" pitchFamily="34" charset="-122"/>
                <a:cs typeface="Inter" pitchFamily="34" charset="-120"/>
              </a:rPr>
              <a:t>.</a:t>
            </a:r>
          </a:p>
          <a:p>
            <a:pPr algn="just">
              <a:lnSpc>
                <a:spcPts val="2799"/>
              </a:lnSpc>
              <a:buFont typeface="Wingdings" panose="05000000000000000000" pitchFamily="2" charset="2"/>
              <a:buChar char="Ø"/>
            </a:pPr>
            <a:r>
              <a:rPr lang="en-US" sz="2000" b="1" kern="0" spc="-55" dirty="0">
                <a:latin typeface="Goudy Old Style" panose="02020502050305020303" pitchFamily="18" charset="0"/>
                <a:ea typeface="Inter" pitchFamily="34" charset="-122"/>
                <a:cs typeface="Inter" pitchFamily="34" charset="-120"/>
              </a:rPr>
              <a:t>BESTSELLER:</a:t>
            </a:r>
          </a:p>
          <a:p>
            <a:pPr marL="0" indent="0" algn="just">
              <a:lnSpc>
                <a:spcPts val="2799"/>
              </a:lnSpc>
              <a:buNone/>
            </a:pPr>
            <a:r>
              <a:rPr lang="en-US" sz="2000" kern="0" spc="-24" dirty="0">
                <a:latin typeface="Goudy Old Style" panose="02020502050305020303" pitchFamily="18" charset="0"/>
                <a:ea typeface="Microsoft JhengHei Light" panose="020B0304030504040204" pitchFamily="34" charset="-120"/>
                <a:cs typeface="Inter" pitchFamily="34" charset="-120"/>
              </a:rPr>
              <a:t>This section helps users discover trending items quickly. Product data is fetched from a backend database (such as Firebase Realtime Database or API calls) and displayed using appropriate layouts and designs</a:t>
            </a:r>
            <a:r>
              <a:rPr lang="en-US" sz="2000" i="1" kern="0" spc="-24" dirty="0">
                <a:latin typeface="Microsoft JhengHei Light" panose="020B0304030504040204" pitchFamily="34" charset="-120"/>
                <a:ea typeface="Microsoft JhengHei Light" panose="020B0304030504040204" pitchFamily="34" charset="-120"/>
                <a:cs typeface="Inter" pitchFamily="34" charset="-120"/>
              </a:rPr>
              <a:t>.</a:t>
            </a:r>
            <a:endParaRPr lang="en-US" sz="2000" i="1" dirty="0">
              <a:latin typeface="Microsoft JhengHei Light" panose="020B0304030504040204" pitchFamily="34" charset="-120"/>
              <a:ea typeface="Microsoft JhengHei Light" panose="020B0304030504040204" pitchFamily="34" charset="-120"/>
            </a:endParaRPr>
          </a:p>
          <a:p>
            <a:pPr algn="just"/>
            <a:endParaRPr lang="en-US" sz="2000" b="1" kern="0" spc="-131" dirty="0">
              <a:solidFill>
                <a:srgbClr val="000000"/>
              </a:solidFill>
              <a:latin typeface="Times New Roman" panose="02020603050405020304" pitchFamily="18" charset="0"/>
              <a:ea typeface="Inter" pitchFamily="34" charset="-122"/>
              <a:cs typeface="Times New Roman" panose="02020603050405020304" pitchFamily="18" charset="0"/>
            </a:endParaRPr>
          </a:p>
          <a:p>
            <a:pPr marL="342900" indent="-342900">
              <a:buAutoNum type="arabicPeriod" startAt="5"/>
            </a:pPr>
            <a:endParaRPr lang="en-US" b="1" kern="0" spc="-131" dirty="0">
              <a:solidFill>
                <a:srgbClr val="000000"/>
              </a:solidFill>
              <a:latin typeface="Goudy Old Style" panose="02020502050305020303" pitchFamily="18" charset="0"/>
              <a:ea typeface="Inter" pitchFamily="34" charset="-122"/>
            </a:endParaRPr>
          </a:p>
          <a:p>
            <a:pPr marL="342900" indent="-342900">
              <a:buAutoNum type="arabicPeriod" startAt="5"/>
            </a:pPr>
            <a:endParaRPr lang="en-US" b="1" kern="0" spc="-131" dirty="0">
              <a:solidFill>
                <a:srgbClr val="000000"/>
              </a:solidFill>
              <a:latin typeface="Goudy Old Style" panose="02020502050305020303" pitchFamily="18" charset="0"/>
              <a:ea typeface="Inter" pitchFamily="34" charset="-122"/>
            </a:endParaRPr>
          </a:p>
          <a:p>
            <a:pPr marL="342900" indent="-342900">
              <a:buAutoNum type="arabicPeriod" startAt="5"/>
            </a:pPr>
            <a:endParaRPr lang="en-US" b="1" kern="0" spc="-131" dirty="0">
              <a:solidFill>
                <a:srgbClr val="000000"/>
              </a:solidFill>
              <a:latin typeface="Goudy Old Style" panose="02020502050305020303" pitchFamily="18" charset="0"/>
              <a:ea typeface="Inter" pitchFamily="34" charset="-122"/>
            </a:endParaRPr>
          </a:p>
          <a:p>
            <a:pPr marL="342900" indent="-342900">
              <a:buAutoNum type="arabicPeriod" startAt="5"/>
            </a:pPr>
            <a:endParaRPr lang="en-US" b="1" kern="0" spc="-131" dirty="0">
              <a:solidFill>
                <a:srgbClr val="000000"/>
              </a:solidFill>
              <a:latin typeface="Goudy Old Style" panose="02020502050305020303" pitchFamily="18" charset="0"/>
              <a:ea typeface="Inter" pitchFamily="34" charset="-122"/>
            </a:endParaRPr>
          </a:p>
          <a:p>
            <a:pPr marL="342900" indent="-342900">
              <a:buAutoNum type="arabicPeriod" startAt="5"/>
            </a:pPr>
            <a:endParaRPr lang="en-US" b="1" kern="0" spc="-131" dirty="0">
              <a:solidFill>
                <a:srgbClr val="000000"/>
              </a:solidFill>
              <a:latin typeface="Goudy Old Style" panose="02020502050305020303" pitchFamily="18" charset="0"/>
              <a:ea typeface="Inter" pitchFamily="34" charset="-122"/>
            </a:endParaRPr>
          </a:p>
          <a:p>
            <a:pPr marL="342900" indent="-342900">
              <a:buAutoNum type="arabicPeriod" startAt="5"/>
            </a:pPr>
            <a:endParaRPr lang="en-US" b="1" kern="0" spc="-131" dirty="0">
              <a:solidFill>
                <a:srgbClr val="000000"/>
              </a:solidFill>
              <a:latin typeface="Goudy Old Style" panose="02020502050305020303" pitchFamily="18" charset="0"/>
              <a:ea typeface="Inter" pitchFamily="34" charset="-122"/>
            </a:endParaRPr>
          </a:p>
          <a:p>
            <a:pPr marL="342900" indent="-342900">
              <a:buAutoNum type="arabicPeriod" startAt="5"/>
            </a:pPr>
            <a:endParaRPr lang="en-US" b="1" kern="0" spc="-131" dirty="0">
              <a:solidFill>
                <a:srgbClr val="000000"/>
              </a:solidFill>
              <a:latin typeface="Goudy Old Style" panose="02020502050305020303" pitchFamily="18" charset="0"/>
              <a:ea typeface="Inter" pitchFamily="34" charset="-122"/>
            </a:endParaRPr>
          </a:p>
          <a:p>
            <a:pPr marL="342900" indent="-342900">
              <a:buAutoNum type="arabicPeriod" startAt="5"/>
            </a:pPr>
            <a:endParaRPr lang="en-US" b="1" kern="0" spc="-131" dirty="0">
              <a:solidFill>
                <a:srgbClr val="000000"/>
              </a:solidFill>
              <a:latin typeface="Goudy Old Style" panose="02020502050305020303" pitchFamily="18" charset="0"/>
              <a:ea typeface="Inter" pitchFamily="34" charset="-122"/>
            </a:endParaRPr>
          </a:p>
          <a:p>
            <a:pPr marL="342900" indent="-342900">
              <a:buAutoNum type="arabicPeriod" startAt="5"/>
            </a:pPr>
            <a:endParaRPr lang="en-US" b="1" kern="0" spc="-131" dirty="0">
              <a:solidFill>
                <a:srgbClr val="000000"/>
              </a:solidFill>
              <a:latin typeface="Goudy Old Style" panose="02020502050305020303" pitchFamily="18" charset="0"/>
              <a:ea typeface="Inter" pitchFamily="34" charset="-122"/>
            </a:endParaRPr>
          </a:p>
          <a:p>
            <a:pPr marL="342900" indent="-342900">
              <a:buAutoNum type="arabicPeriod" startAt="5"/>
            </a:pPr>
            <a:endParaRPr lang="en-US" b="1" kern="0" spc="-131" dirty="0">
              <a:solidFill>
                <a:srgbClr val="000000"/>
              </a:solidFill>
              <a:latin typeface="Goudy Old Style" panose="02020502050305020303" pitchFamily="18" charset="0"/>
              <a:ea typeface="Inter" pitchFamily="34" charset="-122"/>
            </a:endParaRPr>
          </a:p>
          <a:p>
            <a:pPr marL="342900" indent="-342900">
              <a:buAutoNum type="arabicPeriod" startAt="5"/>
            </a:pPr>
            <a:endParaRPr lang="en-US" b="1" kern="0" spc="-131" dirty="0">
              <a:solidFill>
                <a:srgbClr val="000000"/>
              </a:solidFill>
              <a:latin typeface="Goudy Old Style" panose="02020502050305020303" pitchFamily="18" charset="0"/>
              <a:ea typeface="Inter" pitchFamily="34" charset="-122"/>
            </a:endParaRPr>
          </a:p>
          <a:p>
            <a:endParaRPr lang="en-IN" b="1" dirty="0"/>
          </a:p>
        </p:txBody>
      </p:sp>
    </p:spTree>
    <p:extLst>
      <p:ext uri="{BB962C8B-B14F-4D97-AF65-F5344CB8AC3E}">
        <p14:creationId xmlns:p14="http://schemas.microsoft.com/office/powerpoint/2010/main" val="31435014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DC297AB-545A-4CDF-355A-56402EBC42E7}"/>
              </a:ext>
            </a:extLst>
          </p:cNvPr>
          <p:cNvSpPr txBox="1"/>
          <p:nvPr/>
        </p:nvSpPr>
        <p:spPr>
          <a:xfrm>
            <a:off x="4375355" y="1248697"/>
            <a:ext cx="6440129" cy="5570756"/>
          </a:xfrm>
          <a:prstGeom prst="rect">
            <a:avLst/>
          </a:prstGeom>
          <a:noFill/>
        </p:spPr>
        <p:txBody>
          <a:bodyPr wrap="square" rtlCol="0">
            <a:spAutoFit/>
          </a:bodyPr>
          <a:lstStyle/>
          <a:p>
            <a:pPr algn="ctr"/>
            <a:r>
              <a:rPr lang="en-US" sz="2400" b="1" dirty="0">
                <a:solidFill>
                  <a:schemeClr val="tx2">
                    <a:lumMod val="95000"/>
                    <a:lumOff val="5000"/>
                  </a:schemeClr>
                </a:solidFill>
                <a:latin typeface="Times New Roman" panose="02020603050405020304" pitchFamily="18" charset="0"/>
                <a:cs typeface="Times New Roman" panose="02020603050405020304" pitchFamily="18" charset="0"/>
              </a:rPr>
              <a:t>6. SEARCH IMPLEMENTATION</a:t>
            </a:r>
          </a:p>
          <a:p>
            <a:pPr algn="ctr"/>
            <a:endParaRPr lang="en-US" sz="2400" b="1" dirty="0">
              <a:solidFill>
                <a:schemeClr val="tx2">
                  <a:lumMod val="95000"/>
                  <a:lumOff val="5000"/>
                </a:schemeClr>
              </a:solidFill>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ea typeface="Cambria Math" panose="02040503050406030204" pitchFamily="18" charset="0"/>
                <a:cs typeface="Times New Roman" panose="02020603050405020304" pitchFamily="18" charset="0"/>
              </a:rPr>
              <a:t>Search-Functionality</a:t>
            </a:r>
            <a:r>
              <a:rPr lang="en-US" sz="2000" dirty="0">
                <a:latin typeface="Times New Roman" panose="02020603050405020304" pitchFamily="18" charset="0"/>
                <a:ea typeface="Cambria Math" panose="02040503050406030204" pitchFamily="18" charset="0"/>
                <a:cs typeface="Times New Roman" panose="02020603050405020304" pitchFamily="18" charset="0"/>
              </a:rPr>
              <a:t>:  Implement search functionality using Edit Text listeners or Search View widget. As the user types, filter the product list based on the search query and update the Recycler View adapter accordingly.</a:t>
            </a:r>
          </a:p>
          <a:p>
            <a:pPr algn="just"/>
            <a:endParaRPr lang="en-US" sz="2000" b="1" dirty="0">
              <a:latin typeface="Times New Roman" panose="02020603050405020304" pitchFamily="18" charset="0"/>
              <a:cs typeface="Times New Roman" panose="02020603050405020304" pitchFamily="18" charset="0"/>
            </a:endParaRPr>
          </a:p>
          <a:p>
            <a:pPr algn="just"/>
            <a:endParaRPr lang="en-US" sz="2000" b="1" dirty="0">
              <a:latin typeface="Times New Roman" panose="02020603050405020304" pitchFamily="18" charset="0"/>
              <a:cs typeface="Times New Roman" panose="02020603050405020304" pitchFamily="18" charset="0"/>
            </a:endParaRPr>
          </a:p>
          <a:p>
            <a:pPr algn="just"/>
            <a:endParaRPr lang="en-US" sz="2000" b="1" dirty="0">
              <a:latin typeface="Times New Roman" panose="02020603050405020304" pitchFamily="18" charset="0"/>
              <a:cs typeface="Times New Roman" panose="02020603050405020304" pitchFamily="18" charset="0"/>
            </a:endParaRPr>
          </a:p>
          <a:p>
            <a:pPr algn="ctr"/>
            <a:endParaRPr lang="en-US" sz="2400" b="1" dirty="0">
              <a:solidFill>
                <a:schemeClr val="tx2">
                  <a:lumMod val="95000"/>
                  <a:lumOff val="5000"/>
                </a:schemeClr>
              </a:solidFill>
              <a:latin typeface="Times New Roman" panose="02020603050405020304" pitchFamily="18" charset="0"/>
              <a:cs typeface="Times New Roman" panose="02020603050405020304" pitchFamily="18" charset="0"/>
            </a:endParaRPr>
          </a:p>
          <a:p>
            <a:pPr algn="ctr"/>
            <a:endParaRPr lang="en-US" sz="2400" b="1" dirty="0">
              <a:solidFill>
                <a:schemeClr val="tx2">
                  <a:lumMod val="95000"/>
                  <a:lumOff val="5000"/>
                </a:schemeClr>
              </a:solidFill>
              <a:latin typeface="Times New Roman" panose="02020603050405020304" pitchFamily="18" charset="0"/>
              <a:cs typeface="Times New Roman" panose="02020603050405020304" pitchFamily="18" charset="0"/>
            </a:endParaRPr>
          </a:p>
          <a:p>
            <a:pPr algn="ctr"/>
            <a:endParaRPr lang="en-US" sz="2400" b="1" dirty="0">
              <a:solidFill>
                <a:schemeClr val="tx2">
                  <a:lumMod val="95000"/>
                  <a:lumOff val="5000"/>
                </a:schemeClr>
              </a:solidFill>
              <a:latin typeface="Times New Roman" panose="02020603050405020304" pitchFamily="18" charset="0"/>
              <a:cs typeface="Times New Roman" panose="02020603050405020304" pitchFamily="18" charset="0"/>
            </a:endParaRPr>
          </a:p>
          <a:p>
            <a:pPr algn="ctr"/>
            <a:endParaRPr lang="en-US" sz="2400" b="1" dirty="0">
              <a:solidFill>
                <a:schemeClr val="tx2">
                  <a:lumMod val="95000"/>
                  <a:lumOff val="5000"/>
                </a:schemeClr>
              </a:solidFill>
              <a:latin typeface="Times New Roman" panose="02020603050405020304" pitchFamily="18" charset="0"/>
              <a:cs typeface="Times New Roman" panose="02020603050405020304" pitchFamily="18" charset="0"/>
            </a:endParaRPr>
          </a:p>
          <a:p>
            <a:pPr algn="ctr"/>
            <a:endParaRPr lang="en-US" sz="2400" b="1" dirty="0">
              <a:solidFill>
                <a:schemeClr val="tx2">
                  <a:lumMod val="95000"/>
                  <a:lumOff val="5000"/>
                </a:schemeClr>
              </a:solidFill>
              <a:latin typeface="Times New Roman" panose="02020603050405020304" pitchFamily="18" charset="0"/>
              <a:cs typeface="Times New Roman" panose="02020603050405020304" pitchFamily="18" charset="0"/>
            </a:endParaRPr>
          </a:p>
          <a:p>
            <a:pPr algn="ctr"/>
            <a:endParaRPr lang="en-US" sz="2400" b="1" dirty="0">
              <a:solidFill>
                <a:schemeClr val="tx2">
                  <a:lumMod val="95000"/>
                  <a:lumOff val="5000"/>
                </a:schemeClr>
              </a:solidFill>
              <a:latin typeface="Times New Roman" panose="02020603050405020304" pitchFamily="18" charset="0"/>
              <a:cs typeface="Times New Roman" panose="02020603050405020304" pitchFamily="18" charset="0"/>
            </a:endParaRPr>
          </a:p>
          <a:p>
            <a:pPr algn="ctr"/>
            <a:endParaRPr lang="en-IN"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DE0052F4-306C-A760-2BBF-4100DC465EB0}"/>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2955" y="481781"/>
            <a:ext cx="2841522" cy="5938684"/>
          </a:xfrm>
          <a:prstGeom prst="rect">
            <a:avLst/>
          </a:prstGeom>
          <a:noFill/>
          <a:ln>
            <a:noFill/>
          </a:ln>
        </p:spPr>
      </p:pic>
    </p:spTree>
    <p:extLst>
      <p:ext uri="{BB962C8B-B14F-4D97-AF65-F5344CB8AC3E}">
        <p14:creationId xmlns:p14="http://schemas.microsoft.com/office/powerpoint/2010/main" val="38619454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
  <TotalTime>104</TotalTime>
  <Words>1218</Words>
  <Application>Microsoft Office PowerPoint</Application>
  <PresentationFormat>Widescreen</PresentationFormat>
  <Paragraphs>213</Paragraphs>
  <Slides>15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Microsoft JhengHei Light</vt:lpstr>
      <vt:lpstr>Arial</vt:lpstr>
      <vt:lpstr>Calibri</vt:lpstr>
      <vt:lpstr>Calibri Light</vt:lpstr>
      <vt:lpstr>Cambria Math</vt:lpstr>
      <vt:lpstr>Goudy Old Style</vt:lpstr>
      <vt:lpstr>Times New Roman</vt:lpstr>
      <vt:lpstr>Wingdings</vt:lpstr>
      <vt:lpstr>Celestial</vt:lpstr>
      <vt:lpstr>  Mob hub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Mob hub</dc:title>
  <dc:creator>Sana Samreen</dc:creator>
  <cp:lastModifiedBy>samreenfathima1503@outlook.com</cp:lastModifiedBy>
  <cp:revision>2</cp:revision>
  <dcterms:created xsi:type="dcterms:W3CDTF">2024-04-03T14:39:34Z</dcterms:created>
  <dcterms:modified xsi:type="dcterms:W3CDTF">2024-04-03T16:33:26Z</dcterms:modified>
</cp:coreProperties>
</file>