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78"/>
      </p:cViewPr>
      <p:guideLst>
        <p:guide orient="horz" pos="230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7187"/>
            <a:ext cx="9144000" cy="2546773"/>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842174"/>
            <a:ext cx="9144000" cy="176614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A0CA8F-4F53-4C0C-9BF6-6CA9803E1C66}"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22E23-4B36-4832-B912-6CAC7F55126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0CA8F-4F53-4C0C-9BF6-6CA9803E1C66}"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22E23-4B36-4832-B912-6CAC7F5512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89467"/>
            <a:ext cx="2628900" cy="61992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89467"/>
            <a:ext cx="7734300" cy="61992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0CA8F-4F53-4C0C-9BF6-6CA9803E1C66}"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22E23-4B36-4832-B912-6CAC7F55126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0CA8F-4F53-4C0C-9BF6-6CA9803E1C66}"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22E23-4B36-4832-B912-6CAC7F55126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823721"/>
            <a:ext cx="10515600" cy="304291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895428"/>
            <a:ext cx="10515600" cy="160019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0CA8F-4F53-4C0C-9BF6-6CA9803E1C66}"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22E23-4B36-4832-B912-6CAC7F55126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947333"/>
            <a:ext cx="518160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947333"/>
            <a:ext cx="518160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A0CA8F-4F53-4C0C-9BF6-6CA9803E1C66}"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22E23-4B36-4832-B912-6CAC7F55126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89467"/>
            <a:ext cx="10515600" cy="14139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793241"/>
            <a:ext cx="5157787" cy="878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672080"/>
            <a:ext cx="5157787"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93241"/>
            <a:ext cx="5183188" cy="878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672080"/>
            <a:ext cx="5183188"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A0CA8F-4F53-4C0C-9BF6-6CA9803E1C66}" type="datetimeFigureOut">
              <a:rPr lang="en-US" smtClean="0"/>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C22E23-4B36-4832-B912-6CAC7F55126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A0CA8F-4F53-4C0C-9BF6-6CA9803E1C66}" type="datetimeFigureOut">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C22E23-4B36-4832-B912-6CAC7F55126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0CA8F-4F53-4C0C-9BF6-6CA9803E1C66}" type="datetimeFigureOut">
              <a:rPr lang="en-US" smtClean="0"/>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C22E23-4B36-4832-B912-6CAC7F5512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87680"/>
            <a:ext cx="3932237" cy="17068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053254"/>
            <a:ext cx="6172200" cy="519853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194560"/>
            <a:ext cx="3932237" cy="40656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0CA8F-4F53-4C0C-9BF6-6CA9803E1C66}"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22E23-4B36-4832-B912-6CAC7F55126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87680"/>
            <a:ext cx="3932237" cy="170688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053254"/>
            <a:ext cx="6172200" cy="519853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194560"/>
            <a:ext cx="3932237" cy="40656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0CA8F-4F53-4C0C-9BF6-6CA9803E1C66}"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22E23-4B36-4832-B912-6CAC7F55126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89467"/>
            <a:ext cx="10515600" cy="14139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947333"/>
            <a:ext cx="10515600" cy="4641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780107"/>
            <a:ext cx="274320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F2A0CA8F-4F53-4C0C-9BF6-6CA9803E1C66}" type="datetimeFigureOut">
              <a:rPr lang="en-US" smtClean="0"/>
              <a:t>1/3/2024</a:t>
            </a:fld>
            <a:endParaRPr lang="en-US"/>
          </a:p>
        </p:txBody>
      </p:sp>
      <p:sp>
        <p:nvSpPr>
          <p:cNvPr id="5" name="Footer Placeholder 4"/>
          <p:cNvSpPr>
            <a:spLocks noGrp="1"/>
          </p:cNvSpPr>
          <p:nvPr>
            <p:ph type="ftr" sz="quarter" idx="3"/>
          </p:nvPr>
        </p:nvSpPr>
        <p:spPr>
          <a:xfrm>
            <a:off x="4038600" y="6780107"/>
            <a:ext cx="411480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780107"/>
            <a:ext cx="274320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F8C22E23-4B36-4832-B912-6CAC7F55126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10;&#10;Description automatically generated"/>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0" y="-29392"/>
            <a:ext cx="12192000" cy="73152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481" y="160635"/>
            <a:ext cx="776229" cy="780757"/>
          </a:xfrm>
          <a:prstGeom prst="rect">
            <a:avLst/>
          </a:prstGeom>
        </p:spPr>
      </p:pic>
      <p:pic>
        <p:nvPicPr>
          <p:cNvPr id="8" name="Picture 7" descr="A picture containing text, sign, clock&#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9891" y="165163"/>
            <a:ext cx="776229" cy="776229"/>
          </a:xfrm>
          <a:prstGeom prst="rect">
            <a:avLst/>
          </a:prstGeom>
        </p:spPr>
      </p:pic>
      <p:sp>
        <p:nvSpPr>
          <p:cNvPr id="10" name="Rectangle: Rounded Corners 9"/>
          <p:cNvSpPr/>
          <p:nvPr/>
        </p:nvSpPr>
        <p:spPr>
          <a:xfrm>
            <a:off x="1148275" y="259120"/>
            <a:ext cx="9565794" cy="583785"/>
          </a:xfrm>
          <a:prstGeom prst="roundRect">
            <a:avLst>
              <a:gd name="adj" fmla="val 26340"/>
            </a:avLst>
          </a:prstGeom>
          <a:solidFill>
            <a:srgbClr val="0F07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00" b="1" dirty="0"/>
          </a:p>
        </p:txBody>
      </p:sp>
      <p:sp>
        <p:nvSpPr>
          <p:cNvPr id="11" name="TextBox 10"/>
          <p:cNvSpPr txBox="1"/>
          <p:nvPr/>
        </p:nvSpPr>
        <p:spPr>
          <a:xfrm>
            <a:off x="1254530" y="197068"/>
            <a:ext cx="9852404" cy="707886"/>
          </a:xfrm>
          <a:prstGeom prst="rect">
            <a:avLst/>
          </a:prstGeom>
          <a:noFill/>
        </p:spPr>
        <p:txBody>
          <a:bodyPr wrap="square" rtlCol="0">
            <a:spAutoFit/>
          </a:bodyPr>
          <a:lstStyle/>
          <a:p>
            <a:r>
              <a:rPr lang="en-US" sz="4000" b="1" dirty="0">
                <a:solidFill>
                  <a:schemeClr val="bg1"/>
                </a:solidFill>
              </a:rPr>
              <a:t>DEPARTMENT OF COMPUTER ENGINEERING</a:t>
            </a:r>
          </a:p>
        </p:txBody>
      </p:sp>
      <p:sp>
        <p:nvSpPr>
          <p:cNvPr id="12" name="Rectangle: Rounded Corners 11"/>
          <p:cNvSpPr/>
          <p:nvPr/>
        </p:nvSpPr>
        <p:spPr>
          <a:xfrm>
            <a:off x="861985" y="960191"/>
            <a:ext cx="10211335" cy="5837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8709" y="842904"/>
            <a:ext cx="10522570" cy="784830"/>
          </a:xfrm>
          <a:prstGeom prst="rect">
            <a:avLst/>
          </a:prstGeom>
          <a:noFill/>
        </p:spPr>
        <p:txBody>
          <a:bodyPr wrap="square" rtlCol="0">
            <a:spAutoFit/>
          </a:bodyPr>
          <a:lstStyle/>
          <a:p>
            <a:pPr algn="ctr"/>
            <a:r>
              <a:rPr lang="en-US" sz="4500" b="1" dirty="0"/>
              <a:t>Restaurant Management System</a:t>
            </a:r>
          </a:p>
        </p:txBody>
      </p:sp>
      <p:sp>
        <p:nvSpPr>
          <p:cNvPr id="14" name="Rectangle: Rounded Corners 13"/>
          <p:cNvSpPr/>
          <p:nvPr/>
        </p:nvSpPr>
        <p:spPr>
          <a:xfrm>
            <a:off x="354619" y="1686315"/>
            <a:ext cx="5759381" cy="929088"/>
          </a:xfrm>
          <a:prstGeom prst="roundRect">
            <a:avLst>
              <a:gd name="adj" fmla="val 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8568" y="1636473"/>
            <a:ext cx="1657245" cy="430887"/>
          </a:xfrm>
          <a:prstGeom prst="rect">
            <a:avLst/>
          </a:prstGeom>
          <a:noFill/>
        </p:spPr>
        <p:txBody>
          <a:bodyPr wrap="square" rtlCol="0">
            <a:spAutoFit/>
          </a:bodyPr>
          <a:lstStyle/>
          <a:p>
            <a:r>
              <a:rPr lang="en-US" sz="2200" b="1" dirty="0"/>
              <a:t>OBJECTIVE</a:t>
            </a:r>
          </a:p>
        </p:txBody>
      </p:sp>
      <p:sp>
        <p:nvSpPr>
          <p:cNvPr id="19" name="TextBox 18"/>
          <p:cNvSpPr txBox="1"/>
          <p:nvPr/>
        </p:nvSpPr>
        <p:spPr>
          <a:xfrm>
            <a:off x="383464" y="1655656"/>
            <a:ext cx="5723382" cy="984885"/>
          </a:xfrm>
          <a:prstGeom prst="rect">
            <a:avLst/>
          </a:prstGeom>
          <a:noFill/>
        </p:spPr>
        <p:txBody>
          <a:bodyPr wrap="square" rtlCol="0">
            <a:spAutoFit/>
          </a:bodyPr>
          <a:lstStyle/>
          <a:p>
            <a:pPr algn="just"/>
            <a:br>
              <a:rPr lang="en-US" sz="1600" dirty="0"/>
            </a:br>
            <a:r>
              <a:rPr lang="en-US" sz="1400" b="0" i="0" dirty="0">
                <a:effectLst/>
                <a:latin typeface="Söhne"/>
              </a:rPr>
              <a:t>Efficiently manage restaurant operations, including orders, tables, employees, reservations, payments, and menus, through the development of a Restaurant Management System.</a:t>
            </a:r>
            <a:endParaRPr lang="en-US" sz="1600" b="1" dirty="0"/>
          </a:p>
        </p:txBody>
      </p:sp>
      <p:sp>
        <p:nvSpPr>
          <p:cNvPr id="22" name="Rectangle: Rounded Corners 21"/>
          <p:cNvSpPr/>
          <p:nvPr/>
        </p:nvSpPr>
        <p:spPr>
          <a:xfrm>
            <a:off x="354619" y="2703829"/>
            <a:ext cx="5741381" cy="1502613"/>
          </a:xfrm>
          <a:prstGeom prst="roundRect">
            <a:avLst>
              <a:gd name="adj" fmla="val 11364"/>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0595" y="2764968"/>
            <a:ext cx="2800564" cy="430887"/>
          </a:xfrm>
          <a:prstGeom prst="rect">
            <a:avLst/>
          </a:prstGeom>
          <a:noFill/>
        </p:spPr>
        <p:txBody>
          <a:bodyPr wrap="square" rtlCol="0">
            <a:spAutoFit/>
          </a:bodyPr>
          <a:lstStyle/>
          <a:p>
            <a:r>
              <a:rPr lang="en-US" sz="2200" b="1" dirty="0"/>
              <a:t>TABLES</a:t>
            </a:r>
          </a:p>
        </p:txBody>
      </p:sp>
      <p:sp>
        <p:nvSpPr>
          <p:cNvPr id="24" name="TextBox 23"/>
          <p:cNvSpPr txBox="1"/>
          <p:nvPr/>
        </p:nvSpPr>
        <p:spPr>
          <a:xfrm>
            <a:off x="553036" y="3100168"/>
            <a:ext cx="3202733" cy="1169551"/>
          </a:xfrm>
          <a:prstGeom prst="rect">
            <a:avLst/>
          </a:prstGeom>
          <a:noFill/>
        </p:spPr>
        <p:txBody>
          <a:bodyPr wrap="square" rtlCol="0">
            <a:spAutoFit/>
          </a:bodyPr>
          <a:lstStyle/>
          <a:p>
            <a:pPr marL="285750" indent="-285750">
              <a:buSzPct val="135000"/>
              <a:buFont typeface="Arial" panose="020B0604020202020204" pitchFamily="34" charset="0"/>
              <a:buChar char="•"/>
            </a:pPr>
            <a:r>
              <a:rPr lang="en-US" sz="1400" b="1" dirty="0"/>
              <a:t>Order Item</a:t>
            </a:r>
          </a:p>
          <a:p>
            <a:pPr marL="285750" indent="-285750">
              <a:buSzPct val="135000"/>
              <a:buFont typeface="Arial" panose="020B0604020202020204" pitchFamily="34" charset="0"/>
              <a:buChar char="•"/>
            </a:pPr>
            <a:r>
              <a:rPr lang="en-US" sz="1400" b="1" dirty="0"/>
              <a:t>Restaurants</a:t>
            </a:r>
          </a:p>
          <a:p>
            <a:pPr marL="285750" indent="-285750">
              <a:buSzPct val="135000"/>
              <a:buFont typeface="Arial" panose="020B0604020202020204" pitchFamily="34" charset="0"/>
              <a:buChar char="•"/>
            </a:pPr>
            <a:r>
              <a:rPr lang="en-US" sz="1400" b="1" dirty="0"/>
              <a:t>Menu Categories</a:t>
            </a:r>
          </a:p>
          <a:p>
            <a:pPr marL="285750" indent="-285750">
              <a:buSzPct val="135000"/>
              <a:buFont typeface="Arial" panose="020B0604020202020204" pitchFamily="34" charset="0"/>
              <a:buChar char="•"/>
            </a:pPr>
            <a:r>
              <a:rPr lang="en-US" sz="1400" b="1" dirty="0"/>
              <a:t>Menu Items</a:t>
            </a:r>
          </a:p>
          <a:p>
            <a:pPr marL="285750" indent="-285750">
              <a:buSzPct val="135000"/>
              <a:buFont typeface="Arial" panose="020B0604020202020204" pitchFamily="34" charset="0"/>
              <a:buChar char="•"/>
            </a:pPr>
            <a:r>
              <a:rPr lang="en-US" sz="1400" b="1" dirty="0"/>
              <a:t>Customers</a:t>
            </a:r>
          </a:p>
        </p:txBody>
      </p:sp>
      <p:sp>
        <p:nvSpPr>
          <p:cNvPr id="25" name="TextBox 24"/>
          <p:cNvSpPr txBox="1"/>
          <p:nvPr/>
        </p:nvSpPr>
        <p:spPr>
          <a:xfrm>
            <a:off x="3176257" y="3044984"/>
            <a:ext cx="2517581" cy="1169551"/>
          </a:xfrm>
          <a:prstGeom prst="rect">
            <a:avLst/>
          </a:prstGeom>
          <a:noFill/>
        </p:spPr>
        <p:txBody>
          <a:bodyPr wrap="square" rtlCol="0">
            <a:spAutoFit/>
          </a:bodyPr>
          <a:lstStyle/>
          <a:p>
            <a:pPr marL="285750" indent="-285750">
              <a:buSzPct val="135000"/>
              <a:buFont typeface="Arial" panose="020B0604020202020204" pitchFamily="34" charset="0"/>
              <a:buChar char="•"/>
            </a:pPr>
            <a:r>
              <a:rPr lang="en-US" sz="1400" b="1" dirty="0"/>
              <a:t>Orders</a:t>
            </a:r>
          </a:p>
          <a:p>
            <a:pPr marL="285750" indent="-285750">
              <a:buSzPct val="135000"/>
              <a:buFont typeface="Arial" panose="020B0604020202020204" pitchFamily="34" charset="0"/>
              <a:buChar char="•"/>
            </a:pPr>
            <a:r>
              <a:rPr lang="en-US" sz="1400" b="1" dirty="0"/>
              <a:t>Tables</a:t>
            </a:r>
          </a:p>
          <a:p>
            <a:pPr marL="285750" indent="-285750">
              <a:buSzPct val="135000"/>
              <a:buFont typeface="Arial" panose="020B0604020202020204" pitchFamily="34" charset="0"/>
              <a:buChar char="•"/>
            </a:pPr>
            <a:r>
              <a:rPr lang="en-US" sz="1400" b="1" dirty="0"/>
              <a:t>Employees</a:t>
            </a:r>
          </a:p>
          <a:p>
            <a:pPr marL="285750" indent="-285750">
              <a:buSzPct val="135000"/>
              <a:buFont typeface="Arial" panose="020B0604020202020204" pitchFamily="34" charset="0"/>
              <a:buChar char="•"/>
            </a:pPr>
            <a:r>
              <a:rPr lang="en-US" sz="1400" b="1" dirty="0"/>
              <a:t>Reservation</a:t>
            </a:r>
          </a:p>
          <a:p>
            <a:pPr marL="285750" indent="-285750">
              <a:buSzPct val="135000"/>
              <a:buFont typeface="Arial" panose="020B0604020202020204" pitchFamily="34" charset="0"/>
              <a:buChar char="•"/>
            </a:pPr>
            <a:r>
              <a:rPr lang="en-US" sz="1400" b="1" dirty="0"/>
              <a:t>Payments</a:t>
            </a:r>
          </a:p>
        </p:txBody>
      </p:sp>
      <p:sp>
        <p:nvSpPr>
          <p:cNvPr id="26" name="Rectangle: Rounded Corners 25"/>
          <p:cNvSpPr/>
          <p:nvPr/>
        </p:nvSpPr>
        <p:spPr>
          <a:xfrm>
            <a:off x="6172052" y="1618146"/>
            <a:ext cx="5562598" cy="2588296"/>
          </a:xfrm>
          <a:prstGeom prst="roundRect">
            <a:avLst>
              <a:gd name="adj" fmla="val 1136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192445" y="1645418"/>
            <a:ext cx="1584649" cy="430887"/>
          </a:xfrm>
          <a:prstGeom prst="rect">
            <a:avLst/>
          </a:prstGeom>
          <a:noFill/>
        </p:spPr>
        <p:txBody>
          <a:bodyPr wrap="square" rtlCol="0">
            <a:spAutoFit/>
          </a:bodyPr>
          <a:lstStyle/>
          <a:p>
            <a:r>
              <a:rPr lang="en-US" sz="2200" b="1" dirty="0"/>
              <a:t>ABSTRACT</a:t>
            </a:r>
          </a:p>
        </p:txBody>
      </p:sp>
      <p:sp>
        <p:nvSpPr>
          <p:cNvPr id="28" name="TextBox 27"/>
          <p:cNvSpPr txBox="1"/>
          <p:nvPr/>
        </p:nvSpPr>
        <p:spPr>
          <a:xfrm>
            <a:off x="6201597" y="2076305"/>
            <a:ext cx="5533053" cy="1569660"/>
          </a:xfrm>
          <a:prstGeom prst="rect">
            <a:avLst/>
          </a:prstGeom>
          <a:noFill/>
        </p:spPr>
        <p:txBody>
          <a:bodyPr wrap="square" rtlCol="0">
            <a:spAutoFit/>
          </a:bodyPr>
          <a:lstStyle/>
          <a:p>
            <a:pPr algn="just"/>
            <a:r>
              <a:rPr lang="en-US" sz="1600" b="1" i="0" dirty="0">
                <a:effectLst/>
                <a:latin typeface="Söhne"/>
              </a:rPr>
              <a:t>The Restaurant Management System project is designed to streamline restaurant operations by integrating functionalities for order management, table allocation, employee coordination, reservation handling, payment processing, and comprehensive menu management, enhancing overall efficiency and customer service.</a:t>
            </a:r>
            <a:endParaRPr lang="en-US" sz="1600" b="1" dirty="0"/>
          </a:p>
        </p:txBody>
      </p:sp>
      <p:sp>
        <p:nvSpPr>
          <p:cNvPr id="29" name="Rectangle: Rounded Corners 28"/>
          <p:cNvSpPr/>
          <p:nvPr/>
        </p:nvSpPr>
        <p:spPr>
          <a:xfrm>
            <a:off x="8180995" y="4401941"/>
            <a:ext cx="3479489" cy="2400641"/>
          </a:xfrm>
          <a:prstGeom prst="roundRect">
            <a:avLst>
              <a:gd name="adj" fmla="val 1211"/>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098475" y="4664601"/>
            <a:ext cx="3562009" cy="2000548"/>
          </a:xfrm>
          <a:prstGeom prst="rect">
            <a:avLst/>
          </a:prstGeom>
          <a:noFill/>
        </p:spPr>
        <p:txBody>
          <a:bodyPr wrap="square" rtlCol="0">
            <a:spAutoFit/>
          </a:bodyPr>
          <a:lstStyle/>
          <a:p>
            <a:pPr algn="ctr">
              <a:buSzPct val="130000"/>
            </a:pPr>
            <a:r>
              <a:rPr lang="en-US" sz="1450" b="1" dirty="0">
                <a:latin typeface="Arial Black" panose="020B0A04020102020204" pitchFamily="34" charset="0"/>
                <a:cs typeface="Arial" panose="020B0604020202020204" pitchFamily="34" charset="0"/>
              </a:rPr>
              <a:t>2023-2024 CE Semester Project</a:t>
            </a:r>
          </a:p>
          <a:p>
            <a:pPr algn="ctr">
              <a:buSzPct val="130000"/>
            </a:pPr>
            <a:r>
              <a:rPr lang="en-US" sz="1450" b="1" dirty="0">
                <a:latin typeface="Arial Black" panose="020B0A04020102020204" pitchFamily="34" charset="0"/>
                <a:cs typeface="Arial" panose="020B0604020202020204" pitchFamily="34" charset="0"/>
              </a:rPr>
              <a:t>Submitted by</a:t>
            </a:r>
          </a:p>
          <a:p>
            <a:pPr algn="ctr">
              <a:buSzPct val="130000"/>
            </a:pPr>
            <a:endParaRPr lang="en-US" sz="1450" b="1" dirty="0">
              <a:latin typeface="Arial Black" panose="020B0A04020102020204" pitchFamily="34" charset="0"/>
              <a:cs typeface="Arial" panose="020B0604020202020204" pitchFamily="34" charset="0"/>
            </a:endParaRPr>
          </a:p>
          <a:p>
            <a:pPr>
              <a:buSzPct val="130000"/>
            </a:pPr>
            <a:r>
              <a:rPr lang="en-US" sz="1450" b="1" dirty="0">
                <a:latin typeface="Arial" panose="020B0604020202020204" pitchFamily="34" charset="0"/>
                <a:cs typeface="Arial" panose="020B0604020202020204" pitchFamily="34" charset="0"/>
              </a:rPr>
              <a:t>   Aiman Malik         (2021-CE-23)</a:t>
            </a:r>
          </a:p>
          <a:p>
            <a:pPr algn="ctr"/>
            <a:endParaRPr lang="en-US" b="1" dirty="0">
              <a:latin typeface="Aharoni" panose="02010803020104030203" pitchFamily="2" charset="-79"/>
              <a:cs typeface="Aharoni" panose="02010803020104030203" pitchFamily="2" charset="-79"/>
            </a:endParaRPr>
          </a:p>
          <a:p>
            <a:pPr algn="ctr"/>
            <a:r>
              <a:rPr lang="en-US" b="1" dirty="0">
                <a:latin typeface="Aharoni" panose="02010803020104030203" pitchFamily="2" charset="-79"/>
                <a:cs typeface="Aharoni" panose="02010803020104030203" pitchFamily="2" charset="-79"/>
              </a:rPr>
              <a:t>Submitted to</a:t>
            </a:r>
          </a:p>
          <a:p>
            <a:pPr algn="ctr"/>
            <a:r>
              <a:rPr lang="en-US" sz="1600" b="1" dirty="0">
                <a:latin typeface="Arial" panose="020B0604020202020204" pitchFamily="34" charset="0"/>
                <a:cs typeface="Arial" panose="020B0604020202020204" pitchFamily="34" charset="0"/>
              </a:rPr>
              <a:t>Sir Waseem </a:t>
            </a:r>
          </a:p>
          <a:p>
            <a:pPr algn="ctr"/>
            <a:r>
              <a:rPr lang="en-US" sz="1400" b="1" dirty="0">
                <a:latin typeface="Arial" panose="020B0604020202020204" pitchFamily="34" charset="0"/>
                <a:cs typeface="Arial" panose="020B0604020202020204" pitchFamily="34" charset="0"/>
              </a:rPr>
              <a:t>(</a:t>
            </a:r>
            <a:r>
              <a:rPr lang="en-US" sz="1300" b="1" dirty="0">
                <a:latin typeface="Arial" panose="020B0604020202020204" pitchFamily="34" charset="0"/>
                <a:cs typeface="Arial" panose="020B0604020202020204" pitchFamily="34" charset="0"/>
              </a:rPr>
              <a:t>Course Instructor)</a:t>
            </a:r>
          </a:p>
        </p:txBody>
      </p:sp>
      <p:pic>
        <p:nvPicPr>
          <p:cNvPr id="3" name="Picture 2">
            <a:extLst>
              <a:ext uri="{FF2B5EF4-FFF2-40B4-BE49-F238E27FC236}">
                <a16:creationId xmlns:a16="http://schemas.microsoft.com/office/drawing/2014/main" id="{264F6BEC-5160-2AAE-254B-22890300BD52}"/>
              </a:ext>
            </a:extLst>
          </p:cNvPr>
          <p:cNvPicPr>
            <a:picLocks noChangeAspect="1"/>
          </p:cNvPicPr>
          <p:nvPr/>
        </p:nvPicPr>
        <p:blipFill>
          <a:blip r:embed="rId5"/>
          <a:stretch>
            <a:fillRect/>
          </a:stretch>
        </p:blipFill>
        <p:spPr>
          <a:xfrm>
            <a:off x="4093525" y="4333006"/>
            <a:ext cx="4004949" cy="2663737"/>
          </a:xfrm>
          <a:prstGeom prst="rect">
            <a:avLst/>
          </a:prstGeom>
        </p:spPr>
      </p:pic>
      <p:pic>
        <p:nvPicPr>
          <p:cNvPr id="7" name="Picture 6">
            <a:extLst>
              <a:ext uri="{FF2B5EF4-FFF2-40B4-BE49-F238E27FC236}">
                <a16:creationId xmlns:a16="http://schemas.microsoft.com/office/drawing/2014/main" id="{712661A6-CC9A-323F-7183-59D5ECFD258B}"/>
              </a:ext>
            </a:extLst>
          </p:cNvPr>
          <p:cNvPicPr>
            <a:picLocks noChangeAspect="1"/>
          </p:cNvPicPr>
          <p:nvPr/>
        </p:nvPicPr>
        <p:blipFill rotWithShape="1">
          <a:blip r:embed="rId6">
            <a:extLst>
              <a:ext uri="{28A0092B-C50C-407E-A947-70E740481C1C}">
                <a14:useLocalDpi xmlns:a14="http://schemas.microsoft.com/office/drawing/2010/main" val="0"/>
              </a:ext>
            </a:extLst>
          </a:blip>
          <a:srcRect t="7936"/>
          <a:stretch/>
        </p:blipFill>
        <p:spPr>
          <a:xfrm>
            <a:off x="65550" y="4324903"/>
            <a:ext cx="3945074" cy="273117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TotalTime>
  <Words>114</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Arial</vt:lpstr>
      <vt:lpstr>Arial Black</vt:lpstr>
      <vt:lpstr>Calibri</vt:lpstr>
      <vt:lpstr>Calibri Light</vt:lpstr>
      <vt:lpstr>Söhne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FA21-BCE-017 (MIAN MUHAMMAD FARAZ CH)</dc:creator>
  <cp:lastModifiedBy>0809-MPHIL-CHEM-19</cp:lastModifiedBy>
  <cp:revision>17</cp:revision>
  <dcterms:created xsi:type="dcterms:W3CDTF">2022-12-17T06:13:00Z</dcterms:created>
  <dcterms:modified xsi:type="dcterms:W3CDTF">2024-01-03T08:40:07Z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0x010100CAFA3CFDF8FF314EB25A37546F758071</vt:lpwstr>
  </property>
  <property fmtid="{D5CDD505-2E9C-101B-9397-08002B2CF9AE}" pid="3" name="ICV">
    <vt:lpwstr>51F077411C854D448803A57CCA20331D</vt:lpwstr>
  </property>
  <property fmtid="{D5CDD505-2E9C-101B-9397-08002B2CF9AE}" pid="4" name="KSOProductBuildVer">
    <vt:lpwstr>1033-11.2.0.11417</vt:lpwstr>
  </property>
</Properties>
</file>