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6669075" cy="97758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079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  <p:ext uri="GoogleSlidesCustomDataVersion2">
      <go:slidesCustomData xmlns:go="http://customooxmlschemas.google.com/" r:id="rId25" roundtripDataSignature="AMtx7mhtuDCLBZZNMRgUhtDuThZfGiBv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1946F2-0726-4AF6-BEAB-2F2A7B365A55}">
  <a:tblStyle styleId="{611946F2-0726-4AF6-BEAB-2F2A7B365A5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2772BFAB-FA99-405C-A6CD-D0F783E190B7}" styleName="Table_1">
    <a:wholeTbl>
      <a:tcTxStyle b="off" i="off">
        <a:font>
          <a:latin typeface="Times New Roman"/>
          <a:ea typeface="Times New Roman"/>
          <a:cs typeface="Times New Roman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6EF"/>
          </a:solidFill>
        </a:fill>
      </a:tcStyle>
    </a:wholeTbl>
    <a:band1H>
      <a:tcTxStyle b="off" i="off"/>
      <a:tcStyle>
        <a:fill>
          <a:solidFill>
            <a:srgbClr val="CAECDD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ECDD"/>
          </a:solidFill>
        </a:fill>
      </a:tcStyle>
    </a:band1V>
    <a:band2V>
      <a:tcTxStyle b="off" i="off"/>
    </a:band2V>
    <a:la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Times New Roman"/>
          <a:ea typeface="Times New Roman"/>
          <a:cs typeface="Times New Roman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79" orient="horz"/>
        <p:guide pos="210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890838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776663" y="0"/>
            <a:ext cx="2890837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92175" y="733425"/>
            <a:ext cx="4884738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66750" y="4643438"/>
            <a:ext cx="5335588" cy="439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285288"/>
            <a:ext cx="2890838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776663" y="9285288"/>
            <a:ext cx="2890837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66750" y="4643438"/>
            <a:ext cx="5335588" cy="439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/>
          <p:nvPr>
            <p:ph idx="2" type="sldImg"/>
          </p:nvPr>
        </p:nvSpPr>
        <p:spPr>
          <a:xfrm>
            <a:off x="892175" y="733425"/>
            <a:ext cx="4884738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ce410cc9c_0_15:notes"/>
          <p:cNvSpPr txBox="1"/>
          <p:nvPr>
            <p:ph idx="1" type="body"/>
          </p:nvPr>
        </p:nvSpPr>
        <p:spPr>
          <a:xfrm>
            <a:off x="666750" y="4643438"/>
            <a:ext cx="5335500" cy="43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35ce410cc9c_0_15:notes"/>
          <p:cNvSpPr/>
          <p:nvPr>
            <p:ph idx="2" type="sldImg"/>
          </p:nvPr>
        </p:nvSpPr>
        <p:spPr>
          <a:xfrm>
            <a:off x="892175" y="733425"/>
            <a:ext cx="4884600" cy="366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:notes"/>
          <p:cNvSpPr txBox="1"/>
          <p:nvPr>
            <p:ph idx="1" type="body"/>
          </p:nvPr>
        </p:nvSpPr>
        <p:spPr>
          <a:xfrm>
            <a:off x="666750" y="4643438"/>
            <a:ext cx="5335500" cy="43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16:notes"/>
          <p:cNvSpPr/>
          <p:nvPr>
            <p:ph idx="2" type="sldImg"/>
          </p:nvPr>
        </p:nvSpPr>
        <p:spPr>
          <a:xfrm>
            <a:off x="892175" y="733425"/>
            <a:ext cx="4884600" cy="366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cfdf4d2e9_0_12:notes"/>
          <p:cNvSpPr txBox="1"/>
          <p:nvPr>
            <p:ph idx="1" type="body"/>
          </p:nvPr>
        </p:nvSpPr>
        <p:spPr>
          <a:xfrm>
            <a:off x="666750" y="4643438"/>
            <a:ext cx="5335500" cy="43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35cfdf4d2e9_0_12:notes"/>
          <p:cNvSpPr/>
          <p:nvPr>
            <p:ph idx="2" type="sldImg"/>
          </p:nvPr>
        </p:nvSpPr>
        <p:spPr>
          <a:xfrm>
            <a:off x="892175" y="733425"/>
            <a:ext cx="4884600" cy="366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cfdf4d2e9_0_29:notes"/>
          <p:cNvSpPr txBox="1"/>
          <p:nvPr>
            <p:ph idx="1" type="body"/>
          </p:nvPr>
        </p:nvSpPr>
        <p:spPr>
          <a:xfrm>
            <a:off x="666750" y="4643438"/>
            <a:ext cx="5335500" cy="43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35cfdf4d2e9_0_29:notes"/>
          <p:cNvSpPr/>
          <p:nvPr>
            <p:ph idx="2" type="sldImg"/>
          </p:nvPr>
        </p:nvSpPr>
        <p:spPr>
          <a:xfrm>
            <a:off x="892175" y="733425"/>
            <a:ext cx="4884600" cy="366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cfdf4d2e9_0_44:notes"/>
          <p:cNvSpPr txBox="1"/>
          <p:nvPr>
            <p:ph idx="1" type="body"/>
          </p:nvPr>
        </p:nvSpPr>
        <p:spPr>
          <a:xfrm>
            <a:off x="666750" y="4643438"/>
            <a:ext cx="5335500" cy="43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35cfdf4d2e9_0_44:notes"/>
          <p:cNvSpPr/>
          <p:nvPr>
            <p:ph idx="2" type="sldImg"/>
          </p:nvPr>
        </p:nvSpPr>
        <p:spPr>
          <a:xfrm>
            <a:off x="892175" y="733425"/>
            <a:ext cx="4884600" cy="366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cfdf4d2e9_0_0:notes"/>
          <p:cNvSpPr txBox="1"/>
          <p:nvPr>
            <p:ph idx="1" type="body"/>
          </p:nvPr>
        </p:nvSpPr>
        <p:spPr>
          <a:xfrm>
            <a:off x="666750" y="4643438"/>
            <a:ext cx="5335500" cy="43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35cfdf4d2e9_0_0:notes"/>
          <p:cNvSpPr/>
          <p:nvPr>
            <p:ph idx="2" type="sldImg"/>
          </p:nvPr>
        </p:nvSpPr>
        <p:spPr>
          <a:xfrm>
            <a:off x="892175" y="733425"/>
            <a:ext cx="4884600" cy="366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cfdf4d2e9_0_74:notes"/>
          <p:cNvSpPr txBox="1"/>
          <p:nvPr>
            <p:ph idx="1" type="body"/>
          </p:nvPr>
        </p:nvSpPr>
        <p:spPr>
          <a:xfrm>
            <a:off x="666750" y="4643438"/>
            <a:ext cx="5335500" cy="43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35cfdf4d2e9_0_74:notes"/>
          <p:cNvSpPr/>
          <p:nvPr>
            <p:ph idx="2" type="sldImg"/>
          </p:nvPr>
        </p:nvSpPr>
        <p:spPr>
          <a:xfrm>
            <a:off x="892175" y="733425"/>
            <a:ext cx="4884600" cy="366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66750" y="4643438"/>
            <a:ext cx="5335588" cy="439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/>
          <p:nvPr>
            <p:ph idx="2" type="sldImg"/>
          </p:nvPr>
        </p:nvSpPr>
        <p:spPr>
          <a:xfrm>
            <a:off x="892175" y="733425"/>
            <a:ext cx="4884738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:notes"/>
          <p:cNvSpPr/>
          <p:nvPr>
            <p:ph idx="2" type="sldImg"/>
          </p:nvPr>
        </p:nvSpPr>
        <p:spPr>
          <a:xfrm>
            <a:off x="892175" y="733425"/>
            <a:ext cx="4884738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1:notes"/>
          <p:cNvSpPr txBox="1"/>
          <p:nvPr>
            <p:ph idx="1" type="body"/>
          </p:nvPr>
        </p:nvSpPr>
        <p:spPr>
          <a:xfrm>
            <a:off x="666750" y="4643438"/>
            <a:ext cx="5335500" cy="43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21:notes"/>
          <p:cNvSpPr txBox="1"/>
          <p:nvPr>
            <p:ph idx="12" type="sldNum"/>
          </p:nvPr>
        </p:nvSpPr>
        <p:spPr>
          <a:xfrm>
            <a:off x="3776663" y="9285288"/>
            <a:ext cx="28908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75" lIns="91550" spcFirstLastPara="1" rIns="91550" wrap="square" tIns="457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:notes"/>
          <p:cNvSpPr txBox="1"/>
          <p:nvPr>
            <p:ph idx="1" type="body"/>
          </p:nvPr>
        </p:nvSpPr>
        <p:spPr>
          <a:xfrm>
            <a:off x="685638" y="4343326"/>
            <a:ext cx="5486737" cy="4114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" name="Google Shape;3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/>
          <p:cNvSpPr txBox="1"/>
          <p:nvPr>
            <p:ph idx="1" type="body"/>
          </p:nvPr>
        </p:nvSpPr>
        <p:spPr>
          <a:xfrm>
            <a:off x="666750" y="4643438"/>
            <a:ext cx="5335588" cy="439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" name="Google Shape;41;p3:notes"/>
          <p:cNvSpPr/>
          <p:nvPr>
            <p:ph idx="2" type="sldImg"/>
          </p:nvPr>
        </p:nvSpPr>
        <p:spPr>
          <a:xfrm>
            <a:off x="892175" y="733425"/>
            <a:ext cx="4884738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5cd5b7ff13_0_0:notes"/>
          <p:cNvSpPr txBox="1"/>
          <p:nvPr>
            <p:ph idx="1" type="body"/>
          </p:nvPr>
        </p:nvSpPr>
        <p:spPr>
          <a:xfrm>
            <a:off x="666750" y="4643438"/>
            <a:ext cx="5335500" cy="43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" name="Google Shape;53;g35cd5b7ff13_0_0:notes"/>
          <p:cNvSpPr/>
          <p:nvPr>
            <p:ph idx="2" type="sldImg"/>
          </p:nvPr>
        </p:nvSpPr>
        <p:spPr>
          <a:xfrm>
            <a:off x="892175" y="733425"/>
            <a:ext cx="4884600" cy="366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cd5b7ff13_0_21:notes"/>
          <p:cNvSpPr txBox="1"/>
          <p:nvPr>
            <p:ph idx="1" type="body"/>
          </p:nvPr>
        </p:nvSpPr>
        <p:spPr>
          <a:xfrm>
            <a:off x="666750" y="4643438"/>
            <a:ext cx="5335500" cy="43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" name="Google Shape;65;g35cd5b7ff13_0_21:notes"/>
          <p:cNvSpPr/>
          <p:nvPr>
            <p:ph idx="2" type="sldImg"/>
          </p:nvPr>
        </p:nvSpPr>
        <p:spPr>
          <a:xfrm>
            <a:off x="892175" y="733425"/>
            <a:ext cx="4884600" cy="366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cd5b7ff13_0_37:notes"/>
          <p:cNvSpPr txBox="1"/>
          <p:nvPr>
            <p:ph idx="1" type="body"/>
          </p:nvPr>
        </p:nvSpPr>
        <p:spPr>
          <a:xfrm>
            <a:off x="666750" y="4643438"/>
            <a:ext cx="5335500" cy="43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g35cd5b7ff13_0_37:notes"/>
          <p:cNvSpPr/>
          <p:nvPr>
            <p:ph idx="2" type="sldImg"/>
          </p:nvPr>
        </p:nvSpPr>
        <p:spPr>
          <a:xfrm>
            <a:off x="892175" y="733425"/>
            <a:ext cx="4884600" cy="366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:notes"/>
          <p:cNvSpPr txBox="1"/>
          <p:nvPr>
            <p:ph idx="1" type="body"/>
          </p:nvPr>
        </p:nvSpPr>
        <p:spPr>
          <a:xfrm>
            <a:off x="666750" y="4643438"/>
            <a:ext cx="5335588" cy="439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14:notes"/>
          <p:cNvSpPr/>
          <p:nvPr>
            <p:ph idx="2" type="sldImg"/>
          </p:nvPr>
        </p:nvSpPr>
        <p:spPr>
          <a:xfrm>
            <a:off x="892175" y="733425"/>
            <a:ext cx="4884738" cy="36655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ce410cc9c_0_0:notes"/>
          <p:cNvSpPr txBox="1"/>
          <p:nvPr>
            <p:ph idx="1" type="body"/>
          </p:nvPr>
        </p:nvSpPr>
        <p:spPr>
          <a:xfrm>
            <a:off x="666750" y="4643438"/>
            <a:ext cx="5335500" cy="43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35ce410cc9c_0_0:notes"/>
          <p:cNvSpPr/>
          <p:nvPr>
            <p:ph idx="2" type="sldImg"/>
          </p:nvPr>
        </p:nvSpPr>
        <p:spPr>
          <a:xfrm>
            <a:off x="892175" y="733425"/>
            <a:ext cx="4884600" cy="366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ce410cc9c_0_34:notes"/>
          <p:cNvSpPr txBox="1"/>
          <p:nvPr>
            <p:ph idx="1" type="body"/>
          </p:nvPr>
        </p:nvSpPr>
        <p:spPr>
          <a:xfrm>
            <a:off x="666750" y="4643438"/>
            <a:ext cx="5335500" cy="43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75" lIns="91550" spcFirstLastPara="1" rIns="91550" wrap="square" tIns="45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35ce410cc9c_0_34:notes"/>
          <p:cNvSpPr/>
          <p:nvPr>
            <p:ph idx="2" type="sldImg"/>
          </p:nvPr>
        </p:nvSpPr>
        <p:spPr>
          <a:xfrm>
            <a:off x="892175" y="733425"/>
            <a:ext cx="4884600" cy="366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.jp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Dr. Faisal Hayat\OneDrive - Higher Education Commission\FYP Committee\Proposal Sample Latex\images\images.jpg"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45" y="285728"/>
            <a:ext cx="8858311" cy="128588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 txBox="1"/>
          <p:nvPr>
            <p:ph idx="1" type="subTitle"/>
          </p:nvPr>
        </p:nvSpPr>
        <p:spPr>
          <a:xfrm>
            <a:off x="-324544" y="2092473"/>
            <a:ext cx="11215766" cy="2824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1"/>
          <p:cNvCxnSpPr/>
          <p:nvPr/>
        </p:nvCxnSpPr>
        <p:spPr>
          <a:xfrm>
            <a:off x="304800" y="1628775"/>
            <a:ext cx="8534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1"/>
          <p:cNvCxnSpPr/>
          <p:nvPr/>
        </p:nvCxnSpPr>
        <p:spPr>
          <a:xfrm>
            <a:off x="228600" y="6215082"/>
            <a:ext cx="8610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1"/>
          <p:cNvSpPr/>
          <p:nvPr/>
        </p:nvSpPr>
        <p:spPr>
          <a:xfrm>
            <a:off x="0" y="-26988"/>
            <a:ext cx="9144000" cy="228601"/>
          </a:xfrm>
          <a:prstGeom prst="rect">
            <a:avLst/>
          </a:prstGeom>
          <a:gradFill>
            <a:gsLst>
              <a:gs pos="0">
                <a:srgbClr val="22699A"/>
              </a:gs>
              <a:gs pos="50000">
                <a:srgbClr val="BACCF0"/>
              </a:gs>
              <a:gs pos="100000">
                <a:srgbClr val="DEE6F7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		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304800" y="252175"/>
            <a:ext cx="91440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76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Supervisor</a:t>
            </a:r>
            <a:endParaRPr b="1" i="0" sz="7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72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Yasir Saleem</a:t>
            </a:r>
            <a:endParaRPr b="1" i="0" sz="7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76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Co-Supervisor</a:t>
            </a:r>
            <a:endParaRPr b="1" i="0" sz="7600" u="none" cap="none" strike="noStrike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en-US" sz="72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Engr. Afeef Obaid</a:t>
            </a:r>
            <a:endParaRPr b="1" i="0" sz="7200" u="none" cap="none" strike="noStrike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48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b="0" i="0" sz="4800" u="none" cap="none" strike="noStrike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72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7200" u="none" cap="none" strike="noStrike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gradFill>
            <a:gsLst>
              <a:gs pos="0">
                <a:srgbClr val="22699A"/>
              </a:gs>
              <a:gs pos="50000">
                <a:srgbClr val="BACCF0"/>
              </a:gs>
              <a:gs pos="100000">
                <a:srgbClr val="DEE6F7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Dr. Yasir Saleem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481012" y="2403754"/>
            <a:ext cx="8412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GlucoSense: Smart Non-Invasive Glucose Monitoring System</a:t>
            </a:r>
            <a:endParaRPr b="1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Dr. Faisal Hayat\OneDrive - Higher Education Commission\FYP Committee\Proposal Sample Latex\images\logouet.png" id="24" name="Google Shape;2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6572" y="313438"/>
            <a:ext cx="1214446" cy="1224483"/>
          </a:xfrm>
          <a:prstGeom prst="rect">
            <a:avLst/>
          </a:prstGeom>
          <a:noFill/>
          <a:ln>
            <a:noFill/>
          </a:ln>
        </p:spPr>
      </p:pic>
      <p:sp>
        <p:nvSpPr>
          <p:cNvPr descr="Department of Computer Science and Engineering UET Lahore - Home ..." id="25" name="Google Shape;25;p1"/>
          <p:cNvSpPr/>
          <p:nvPr/>
        </p:nvSpPr>
        <p:spPr>
          <a:xfrm>
            <a:off x="176213" y="-1825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59225" y="310818"/>
            <a:ext cx="1214446" cy="122972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" name="Google Shape;27;p1"/>
          <p:cNvGraphicFramePr/>
          <p:nvPr/>
        </p:nvGraphicFramePr>
        <p:xfrm>
          <a:off x="952500" y="490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{611946F2-0726-4AF6-BEAB-2F2A7B365A55}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</a:t>
                      </a:r>
                      <a:r>
                        <a:rPr b="1"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en-US" sz="1900" u="none" cap="none" strike="noStrike">
                          <a:solidFill>
                            <a:srgbClr val="2B2BB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Student # 1</a:t>
                      </a:r>
                      <a:endParaRPr b="1" sz="1900" u="none" cap="none" strike="noStrike">
                        <a:solidFill>
                          <a:srgbClr val="2B2BB8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</a:t>
                      </a:r>
                      <a:r>
                        <a:rPr b="1" lang="en-US" sz="1900" u="none" cap="none" strike="noStrike">
                          <a:solidFill>
                            <a:srgbClr val="2B2BB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Student # 2</a:t>
                      </a:r>
                      <a:endParaRPr b="1" sz="1900" u="none" cap="none" strike="noStrike">
                        <a:solidFill>
                          <a:srgbClr val="2B2BB8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</a:t>
                      </a:r>
                      <a:r>
                        <a:rPr b="1" lang="en-US" sz="1900" u="none" cap="none" strike="noStrike">
                          <a:solidFill>
                            <a:srgbClr val="2B2BB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Student # 3</a:t>
                      </a:r>
                      <a:r>
                        <a:rPr b="1" lang="en-US" sz="1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 sz="1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</a:t>
                      </a:r>
                      <a:r>
                        <a:rPr b="1" lang="en-US" sz="1900" u="none" cap="none" strike="noStrike">
                          <a:solidFill>
                            <a:srgbClr val="2B2BB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Student # 4</a:t>
                      </a:r>
                      <a:endParaRPr b="1" sz="1900" u="none" cap="none" strike="noStrike">
                        <a:solidFill>
                          <a:srgbClr val="2B2BB8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US" sz="17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</a:t>
                      </a:r>
                      <a:r>
                        <a:rPr b="1" lang="en-US" sz="1800" u="none" cap="none" strike="noStrike">
                          <a:solidFill>
                            <a:srgbClr val="6767A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2021-CE-23</a:t>
                      </a:r>
                      <a:endParaRPr b="1" sz="1800" u="none" cap="none" strike="noStrike">
                        <a:solidFill>
                          <a:srgbClr val="6767A8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</a:t>
                      </a:r>
                      <a:r>
                        <a:rPr b="1" lang="en-US" sz="1800" u="none" cap="none" strike="noStrike">
                          <a:solidFill>
                            <a:srgbClr val="6767A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2021-CE-18</a:t>
                      </a:r>
                      <a:endParaRPr b="1" sz="1800" u="none" cap="none" strike="noStrike">
                        <a:solidFill>
                          <a:srgbClr val="6767A8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</a:t>
                      </a:r>
                      <a:r>
                        <a:rPr b="1" lang="en-US" sz="1800" u="none" cap="none" strike="noStrike">
                          <a:solidFill>
                            <a:srgbClr val="6767A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2021-CE-13</a:t>
                      </a:r>
                      <a:endParaRPr b="1" sz="1800" u="none" cap="none" strike="noStrike">
                        <a:solidFill>
                          <a:srgbClr val="6767A8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</a:t>
                      </a:r>
                      <a:r>
                        <a:rPr b="1" lang="en-US" sz="1800" u="none" cap="none" strike="noStrike">
                          <a:solidFill>
                            <a:srgbClr val="6767A8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2021-CE-15</a:t>
                      </a:r>
                      <a:endParaRPr b="1" sz="1800" u="none" cap="none" strike="noStrike">
                        <a:solidFill>
                          <a:srgbClr val="6767A8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Google Shape;127;g35ce410cc9c_0_15"/>
          <p:cNvCxnSpPr/>
          <p:nvPr/>
        </p:nvCxnSpPr>
        <p:spPr>
          <a:xfrm>
            <a:off x="304800" y="1066800"/>
            <a:ext cx="853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g35ce410cc9c_0_15"/>
          <p:cNvCxnSpPr/>
          <p:nvPr/>
        </p:nvCxnSpPr>
        <p:spPr>
          <a:xfrm>
            <a:off x="304800" y="6629400"/>
            <a:ext cx="853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g35ce410cc9c_0_15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gradFill>
            <a:gsLst>
              <a:gs pos="0">
                <a:srgbClr val="22699A"/>
              </a:gs>
              <a:gs pos="50000">
                <a:srgbClr val="BACCF0"/>
              </a:gs>
              <a:gs pos="100000">
                <a:srgbClr val="DEE6F7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		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35ce410cc9c_0_15"/>
          <p:cNvSpPr txBox="1"/>
          <p:nvPr/>
        </p:nvSpPr>
        <p:spPr>
          <a:xfrm>
            <a:off x="1979613" y="342900"/>
            <a:ext cx="5113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 Mechanism</a:t>
            </a:r>
            <a:endParaRPr b="1" i="0" sz="3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Dr. Faisal Hayat\OneDrive - Higher Education Commission\FYP Committee\Proposal Sample Latex\images\logouet.png" id="131" name="Google Shape;131;g35ce410cc9c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246" y="357166"/>
            <a:ext cx="640292" cy="645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35ce410cc9c_0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7029" y="285728"/>
            <a:ext cx="702369" cy="71120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35ce410cc9c_0_15"/>
          <p:cNvSpPr/>
          <p:nvPr/>
        </p:nvSpPr>
        <p:spPr>
          <a:xfrm>
            <a:off x="304800" y="1393025"/>
            <a:ext cx="8534400" cy="496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with Traditional Finger-Prick Glucometer Readings.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Trials Conducted on Different Individuals.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Statistical Tools to Analyze Prediction Accuracy.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Model Evaluation through Performance Metrics.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a Dark Black Enclosure to Minimize Light Interference.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g35ce410cc9c_0_15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gradFill>
            <a:gsLst>
              <a:gs pos="0">
                <a:srgbClr val="22699A"/>
              </a:gs>
              <a:gs pos="50000">
                <a:srgbClr val="BACCF0"/>
              </a:gs>
              <a:gs pos="100000">
                <a:srgbClr val="DEE6F7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Dr. Yasir Saleem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16"/>
          <p:cNvCxnSpPr/>
          <p:nvPr/>
        </p:nvCxnSpPr>
        <p:spPr>
          <a:xfrm>
            <a:off x="304800" y="1066800"/>
            <a:ext cx="853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" name="Google Shape;140;p16"/>
          <p:cNvCxnSpPr/>
          <p:nvPr/>
        </p:nvCxnSpPr>
        <p:spPr>
          <a:xfrm>
            <a:off x="304800" y="6629400"/>
            <a:ext cx="853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p16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gradFill>
            <a:gsLst>
              <a:gs pos="0">
                <a:srgbClr val="22699A"/>
              </a:gs>
              <a:gs pos="50000">
                <a:srgbClr val="BACCF0"/>
              </a:gs>
              <a:gs pos="100000">
                <a:srgbClr val="DEE6F7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		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2827026" y="342899"/>
            <a:ext cx="34899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en-US" sz="3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b="1" i="0" sz="3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Dr. Faisal Hayat\OneDrive - Higher Education Commission\FYP Committee\Proposal Sample Latex\images\logouet.png" id="143" name="Google Shape;14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246" y="357166"/>
            <a:ext cx="640292" cy="645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7029" y="285728"/>
            <a:ext cx="702369" cy="71120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/>
          <p:nvPr/>
        </p:nvSpPr>
        <p:spPr>
          <a:xfrm>
            <a:off x="3310716" y="1215028"/>
            <a:ext cx="2522700" cy="423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1600" marR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Amplifier circuit</a:t>
            </a:r>
            <a:endParaRPr b="1" i="0" sz="2400" u="none" cap="none" strike="noStrike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gradFill>
            <a:gsLst>
              <a:gs pos="0">
                <a:srgbClr val="22699A"/>
              </a:gs>
              <a:gs pos="50000">
                <a:srgbClr val="BACCF0"/>
              </a:gs>
              <a:gs pos="100000">
                <a:srgbClr val="DEE6F7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Dr. Yasir Saleem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2682" y="1943099"/>
            <a:ext cx="6538627" cy="4257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Google Shape;152;g35cfdf4d2e9_0_12"/>
          <p:cNvCxnSpPr/>
          <p:nvPr/>
        </p:nvCxnSpPr>
        <p:spPr>
          <a:xfrm>
            <a:off x="304800" y="1066800"/>
            <a:ext cx="853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g35cfdf4d2e9_0_12"/>
          <p:cNvCxnSpPr/>
          <p:nvPr/>
        </p:nvCxnSpPr>
        <p:spPr>
          <a:xfrm>
            <a:off x="304800" y="6629400"/>
            <a:ext cx="853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g35cfdf4d2e9_0_12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gradFill>
            <a:gsLst>
              <a:gs pos="0">
                <a:srgbClr val="22699A"/>
              </a:gs>
              <a:gs pos="50000">
                <a:srgbClr val="BACCF0"/>
              </a:gs>
              <a:gs pos="100000">
                <a:srgbClr val="DEE6F7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		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35cfdf4d2e9_0_12"/>
          <p:cNvSpPr txBox="1"/>
          <p:nvPr/>
        </p:nvSpPr>
        <p:spPr>
          <a:xfrm>
            <a:off x="1979613" y="342900"/>
            <a:ext cx="5113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Cases &amp; Validation</a:t>
            </a:r>
            <a:endParaRPr b="1" i="0" sz="3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Dr. Faisal Hayat\OneDrive - Higher Education Commission\FYP Committee\Proposal Sample Latex\images\logouet.png" id="156" name="Google Shape;156;g35cfdf4d2e9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246" y="357166"/>
            <a:ext cx="640292" cy="645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35cfdf4d2e9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7029" y="285728"/>
            <a:ext cx="702369" cy="71120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35cfdf4d2e9_0_12"/>
          <p:cNvSpPr/>
          <p:nvPr/>
        </p:nvSpPr>
        <p:spPr>
          <a:xfrm>
            <a:off x="304800" y="1214537"/>
            <a:ext cx="8534400" cy="4886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Registration &amp; Login: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Checks secure access flow using valid/invalid email, password, age, and gender inputs.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 if success message is shown after valid input, and error message appears for invalid or duplicate entries.</a:t>
            </a:r>
            <a:endParaRPr sz="2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Validation</a:t>
            </a: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Verifies stable data from IR and ultrasonic sensors when the finger is placed properly.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 if real-time values are correctly displayed and transmitted to the app without noise.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g35cfdf4d2e9_0_1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gradFill>
            <a:gsLst>
              <a:gs pos="0">
                <a:srgbClr val="22699A"/>
              </a:gs>
              <a:gs pos="50000">
                <a:srgbClr val="BACCF0"/>
              </a:gs>
              <a:gs pos="100000">
                <a:srgbClr val="DEE6F7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Dr. Yasir Saleem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g35cfdf4d2e9_0_29"/>
          <p:cNvCxnSpPr/>
          <p:nvPr/>
        </p:nvCxnSpPr>
        <p:spPr>
          <a:xfrm>
            <a:off x="304800" y="1066800"/>
            <a:ext cx="853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g35cfdf4d2e9_0_29"/>
          <p:cNvCxnSpPr/>
          <p:nvPr/>
        </p:nvCxnSpPr>
        <p:spPr>
          <a:xfrm>
            <a:off x="304800" y="6629400"/>
            <a:ext cx="853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g35cfdf4d2e9_0_29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gradFill>
            <a:gsLst>
              <a:gs pos="0">
                <a:srgbClr val="22699A"/>
              </a:gs>
              <a:gs pos="50000">
                <a:srgbClr val="BACCF0"/>
              </a:gs>
              <a:gs pos="100000">
                <a:srgbClr val="DEE6F7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		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35cfdf4d2e9_0_29"/>
          <p:cNvSpPr txBox="1"/>
          <p:nvPr/>
        </p:nvSpPr>
        <p:spPr>
          <a:xfrm>
            <a:off x="1854751" y="340563"/>
            <a:ext cx="5434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Cases &amp; Validation </a:t>
            </a:r>
            <a:r>
              <a:rPr b="1" lang="en-US" sz="3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Cont'd</a:t>
            </a:r>
            <a:endParaRPr b="1" i="0" sz="3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Dr. Faisal Hayat\OneDrive - Higher Education Commission\FYP Committee\Proposal Sample Latex\images\logouet.png" id="168" name="Google Shape;168;g35cfdf4d2e9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246" y="357166"/>
            <a:ext cx="640292" cy="645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35cfdf4d2e9_0_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7029" y="285728"/>
            <a:ext cx="702369" cy="71120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35cfdf4d2e9_0_29"/>
          <p:cNvSpPr/>
          <p:nvPr/>
        </p:nvSpPr>
        <p:spPr>
          <a:xfrm>
            <a:off x="304800" y="1214537"/>
            <a:ext cx="8534400" cy="4886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Glucose Prediction Accuracy: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Tests the neural network model with varied glucose patterns (low/normal/high).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 if predictions match expected glucose range with correct condition label (hypo, normal, hyper).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Logging &amp; Report Generation: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Ensures glucose values with context are saved in the PHPMyAdmin database.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 if values are stored with timestamp and visible in user history and charts.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g35cfdf4d2e9_0_29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gradFill>
            <a:gsLst>
              <a:gs pos="0">
                <a:srgbClr val="22699A"/>
              </a:gs>
              <a:gs pos="50000">
                <a:srgbClr val="BACCF0"/>
              </a:gs>
              <a:gs pos="100000">
                <a:srgbClr val="DEE6F7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Dr. Yasir Saleem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g35cfdf4d2e9_0_44"/>
          <p:cNvCxnSpPr/>
          <p:nvPr/>
        </p:nvCxnSpPr>
        <p:spPr>
          <a:xfrm>
            <a:off x="304800" y="1066800"/>
            <a:ext cx="853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g35cfdf4d2e9_0_44"/>
          <p:cNvCxnSpPr/>
          <p:nvPr/>
        </p:nvCxnSpPr>
        <p:spPr>
          <a:xfrm>
            <a:off x="304800" y="6629400"/>
            <a:ext cx="853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" name="Google Shape;178;g35cfdf4d2e9_0_44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gradFill>
            <a:gsLst>
              <a:gs pos="0">
                <a:srgbClr val="22699A"/>
              </a:gs>
              <a:gs pos="50000">
                <a:srgbClr val="BACCF0"/>
              </a:gs>
              <a:gs pos="100000">
                <a:srgbClr val="DEE6F7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		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35cfdf4d2e9_0_44"/>
          <p:cNvSpPr txBox="1"/>
          <p:nvPr/>
        </p:nvSpPr>
        <p:spPr>
          <a:xfrm>
            <a:off x="1979613" y="342900"/>
            <a:ext cx="5113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of Results</a:t>
            </a:r>
            <a:endParaRPr b="1" i="0" sz="3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Dr. Faisal Hayat\OneDrive - Higher Education Commission\FYP Committee\Proposal Sample Latex\images\logouet.png" id="180" name="Google Shape;180;g35cfdf4d2e9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246" y="357166"/>
            <a:ext cx="640292" cy="645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35cfdf4d2e9_0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7029" y="285728"/>
            <a:ext cx="702369" cy="71120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35cfdf4d2e9_0_44"/>
          <p:cNvSpPr/>
          <p:nvPr/>
        </p:nvSpPr>
        <p:spPr>
          <a:xfrm>
            <a:off x="304800" y="1393025"/>
            <a:ext cx="8534400" cy="496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GlucoSense system successfully predicted blood glucose levels using a non-invasive IR sensor setup, paired with an amplifier and low-pass filter circuit for signal conditioning.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neural network model gave accurate glucose predictions after analyzing real-time sensor data from the user’s finger.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showed a strong correlation with expected glucose trends in users (e.g., fasting or post-meal states), validating the model’s predictive accuracy.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generated a glucose report on the connected PC, which can be accessed through the administrator for record review and tracking.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Tests on different users showed that the system gave consistent results, supporting its potential use for easy daily monitoring.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g35cfdf4d2e9_0_4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gradFill>
            <a:gsLst>
              <a:gs pos="0">
                <a:srgbClr val="22699A"/>
              </a:gs>
              <a:gs pos="50000">
                <a:srgbClr val="BACCF0"/>
              </a:gs>
              <a:gs pos="100000">
                <a:srgbClr val="DEE6F7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Dr. Yasir Saleem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Google Shape;188;g35cfdf4d2e9_0_0"/>
          <p:cNvCxnSpPr/>
          <p:nvPr/>
        </p:nvCxnSpPr>
        <p:spPr>
          <a:xfrm>
            <a:off x="304800" y="1066800"/>
            <a:ext cx="853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g35cfdf4d2e9_0_0"/>
          <p:cNvCxnSpPr/>
          <p:nvPr/>
        </p:nvCxnSpPr>
        <p:spPr>
          <a:xfrm>
            <a:off x="304800" y="6629400"/>
            <a:ext cx="853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" name="Google Shape;190;g35cfdf4d2e9_0_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gradFill>
            <a:gsLst>
              <a:gs pos="0">
                <a:srgbClr val="22699A"/>
              </a:gs>
              <a:gs pos="50000">
                <a:srgbClr val="BACCF0"/>
              </a:gs>
              <a:gs pos="100000">
                <a:srgbClr val="DEE6F7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		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35cfdf4d2e9_0_0"/>
          <p:cNvSpPr txBox="1"/>
          <p:nvPr/>
        </p:nvSpPr>
        <p:spPr>
          <a:xfrm>
            <a:off x="955344" y="340568"/>
            <a:ext cx="6837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Enhancements</a:t>
            </a:r>
            <a:endParaRPr b="1" i="0" sz="3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Dr. Faisal Hayat\OneDrive - Higher Education Commission\FYP Committee\Proposal Sample Latex\images\logouet.png" id="192" name="Google Shape;192;g35cfdf4d2e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246" y="357166"/>
            <a:ext cx="640292" cy="645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35cfdf4d2e9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7029" y="285728"/>
            <a:ext cx="702369" cy="71120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35cfdf4d2e9_0_0"/>
          <p:cNvSpPr/>
          <p:nvPr/>
        </p:nvSpPr>
        <p:spPr>
          <a:xfrm>
            <a:off x="304800" y="1539825"/>
            <a:ext cx="8534400" cy="4491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of a camera module to capture multifactorial skin parameters (color, texture).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Improved machine learning model accuracy using more training data.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Cloud-based storage of patient reports for remote access.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doctor integration and remote monitoring.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 of a health dashboard in the app with alerts and lifestyle tips.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g35cfdf4d2e9_0_0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gradFill>
            <a:gsLst>
              <a:gs pos="0">
                <a:srgbClr val="22699A"/>
              </a:gs>
              <a:gs pos="50000">
                <a:srgbClr val="BACCF0"/>
              </a:gs>
              <a:gs pos="100000">
                <a:srgbClr val="DEE6F7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Dr. Yasir Saleem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0" name="Google Shape;200;g35cfdf4d2e9_0_74"/>
          <p:cNvCxnSpPr/>
          <p:nvPr/>
        </p:nvCxnSpPr>
        <p:spPr>
          <a:xfrm>
            <a:off x="304800" y="1066800"/>
            <a:ext cx="853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g35cfdf4d2e9_0_74"/>
          <p:cNvCxnSpPr/>
          <p:nvPr/>
        </p:nvCxnSpPr>
        <p:spPr>
          <a:xfrm>
            <a:off x="304800" y="6629400"/>
            <a:ext cx="853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2" name="Google Shape;202;g35cfdf4d2e9_0_74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gradFill>
            <a:gsLst>
              <a:gs pos="0">
                <a:srgbClr val="22699A"/>
              </a:gs>
              <a:gs pos="50000">
                <a:srgbClr val="BACCF0"/>
              </a:gs>
              <a:gs pos="100000">
                <a:srgbClr val="DEE6F7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		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35cfdf4d2e9_0_74"/>
          <p:cNvSpPr txBox="1"/>
          <p:nvPr/>
        </p:nvSpPr>
        <p:spPr>
          <a:xfrm>
            <a:off x="955344" y="340568"/>
            <a:ext cx="6837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-US" sz="3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Handover/Takeover (HOTO)</a:t>
            </a:r>
            <a:endParaRPr b="1" i="0" sz="3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Dr. Faisal Hayat\OneDrive - Higher Education Commission\FYP Committee\Proposal Sample Latex\images\logouet.png" id="204" name="Google Shape;204;g35cfdf4d2e9_0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246" y="357166"/>
            <a:ext cx="640292" cy="645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35cfdf4d2e9_0_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7029" y="285728"/>
            <a:ext cx="702369" cy="71120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35cfdf4d2e9_0_74"/>
          <p:cNvSpPr/>
          <p:nvPr/>
        </p:nvSpPr>
        <p:spPr>
          <a:xfrm>
            <a:off x="304800" y="1214524"/>
            <a:ext cx="8534400" cy="525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 documentation has been prepared: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&amp; mobile app source code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 neural network model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Circuit diagrams &amp; component list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Flowcharts, use cases &amp; test data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is ready to be handed over to the department for future    research or enhancement.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g35cfdf4d2e9_0_7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gradFill>
            <a:gsLst>
              <a:gs pos="0">
                <a:srgbClr val="22699A"/>
              </a:gs>
              <a:gs pos="50000">
                <a:srgbClr val="BACCF0"/>
              </a:gs>
              <a:gs pos="100000">
                <a:srgbClr val="DEE6F7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Dr. Yasir Saleem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20"/>
          <p:cNvCxnSpPr/>
          <p:nvPr/>
        </p:nvCxnSpPr>
        <p:spPr>
          <a:xfrm>
            <a:off x="304800" y="1066800"/>
            <a:ext cx="853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" name="Google Shape;213;p2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gradFill>
            <a:gsLst>
              <a:gs pos="0">
                <a:srgbClr val="22699A"/>
              </a:gs>
              <a:gs pos="50000">
                <a:srgbClr val="BACCF0"/>
              </a:gs>
              <a:gs pos="100000">
                <a:srgbClr val="DEE6F7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		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Dr. Faisal Hayat\OneDrive - Higher Education Commission\FYP Committee\Proposal Sample Latex\images\logouet.png" id="214" name="Google Shape;21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246" y="357166"/>
            <a:ext cx="640292" cy="645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7029" y="285728"/>
            <a:ext cx="702369" cy="71120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0"/>
          <p:cNvSpPr txBox="1"/>
          <p:nvPr/>
        </p:nvSpPr>
        <p:spPr>
          <a:xfrm>
            <a:off x="1035750" y="345252"/>
            <a:ext cx="7072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58775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lang="en-US" sz="3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 of the Artifact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7" name="Google Shape;217;p20"/>
          <p:cNvGraphicFramePr/>
          <p:nvPr/>
        </p:nvGraphicFramePr>
        <p:xfrm>
          <a:off x="432923" y="12239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{2772BFAB-FA99-405C-A6CD-D0F783E190B7}</a:tableStyleId>
              </a:tblPr>
              <a:tblGrid>
                <a:gridCol w="4139075"/>
                <a:gridCol w="4139075"/>
              </a:tblGrid>
              <a:tr h="559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300"/>
                        <a:t>Functional Status</a:t>
                      </a:r>
                      <a:endParaRPr sz="23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300"/>
                        <a:t>Operational Status</a:t>
                      </a:r>
                      <a:endParaRPr sz="2300" u="none" cap="none" strike="noStrike"/>
                    </a:p>
                  </a:txBody>
                  <a:tcPr marT="45725" marB="45725" marR="91450" marL="91450"/>
                </a:tc>
              </a:tr>
              <a:tr h="4621075">
                <a:tc>
                  <a:txBody>
                    <a:bodyPr/>
                    <a:lstStyle/>
                    <a:p>
                      <a:pPr indent="-3619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100"/>
                        <a:buChar char="•"/>
                      </a:pPr>
                      <a:r>
                        <a:rPr lang="en-US" sz="2100"/>
                        <a:t>IR sensor and receiver </a:t>
                      </a:r>
                      <a:r>
                        <a:rPr b="1" lang="en-US" sz="2100"/>
                        <a:t>successfully read signals</a:t>
                      </a:r>
                      <a:br>
                        <a:rPr lang="en-US" sz="2100"/>
                      </a:br>
                      <a:endParaRPr sz="2100"/>
                    </a:p>
                    <a:p>
                      <a:pPr indent="-3619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100"/>
                        <a:buChar char="•"/>
                      </a:pPr>
                      <a:r>
                        <a:rPr lang="en-US" sz="2100"/>
                        <a:t>Amplifier circuit </a:t>
                      </a:r>
                      <a:r>
                        <a:rPr b="1" lang="en-US" sz="2100"/>
                        <a:t>boosts weak signals accurately</a:t>
                      </a:r>
                      <a:br>
                        <a:rPr lang="en-US" sz="2100"/>
                      </a:br>
                      <a:endParaRPr sz="2100"/>
                    </a:p>
                    <a:p>
                      <a:pPr indent="-3619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100"/>
                        <a:buChar char="•"/>
                      </a:pPr>
                      <a:r>
                        <a:rPr b="1" lang="en-US" sz="2100"/>
                        <a:t>Preprocessing is done</a:t>
                      </a:r>
                      <a:r>
                        <a:rPr lang="en-US" sz="2100"/>
                        <a:t> before ML prediction</a:t>
                      </a:r>
                      <a:br>
                        <a:rPr lang="en-US" sz="2100"/>
                      </a:br>
                      <a:endParaRPr sz="2100"/>
                    </a:p>
                    <a:p>
                      <a:pPr indent="-3619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100"/>
                        <a:buChar char="•"/>
                      </a:pPr>
                      <a:r>
                        <a:rPr lang="en-US" sz="2100"/>
                        <a:t>Neural Network </a:t>
                      </a:r>
                      <a:r>
                        <a:rPr b="1" lang="en-US" sz="2100"/>
                        <a:t>predicts glucose level correctly</a:t>
                      </a:r>
                      <a:br>
                        <a:rPr lang="en-US" sz="2100"/>
                      </a:br>
                      <a:endParaRPr sz="2100"/>
                    </a:p>
                    <a:p>
                      <a:pPr indent="-3619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100"/>
                        <a:buChar char="•"/>
                      </a:pPr>
                      <a:r>
                        <a:rPr lang="en-US" sz="2100"/>
                        <a:t>Patient </a:t>
                      </a:r>
                      <a:r>
                        <a:rPr b="1" lang="en-US" sz="2100"/>
                        <a:t>report is generated</a:t>
                      </a:r>
                      <a:r>
                        <a:rPr lang="en-US" sz="2100"/>
                        <a:t> and displayed in the app</a:t>
                      </a:r>
                      <a:endParaRPr sz="21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619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100"/>
                        <a:buFont typeface="Times New Roman"/>
                        <a:buChar char="•"/>
                      </a:pPr>
                      <a:r>
                        <a:rPr lang="en-US" sz="2100"/>
                        <a:t>Complete prototype is working and tested</a:t>
                      </a:r>
                      <a:br>
                        <a:rPr lang="en-US" sz="2100"/>
                      </a:br>
                      <a:endParaRPr sz="2100"/>
                    </a:p>
                    <a:p>
                      <a:pPr indent="-3619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100"/>
                        <a:buFont typeface="Times New Roman"/>
                        <a:buChar char="•"/>
                      </a:pPr>
                      <a:r>
                        <a:rPr lang="en-US" sz="2100"/>
                        <a:t>Real-time data is processed and output shown</a:t>
                      </a:r>
                      <a:br>
                        <a:rPr lang="en-US" sz="2100"/>
                      </a:br>
                      <a:endParaRPr sz="2100"/>
                    </a:p>
                    <a:p>
                      <a:pPr indent="-3619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100"/>
                        <a:buFont typeface="Times New Roman"/>
                        <a:buChar char="•"/>
                      </a:pPr>
                      <a:r>
                        <a:rPr lang="en-US" sz="2100"/>
                        <a:t>System performs well in dark light</a:t>
                      </a:r>
                      <a:br>
                        <a:rPr lang="en-US" sz="2100"/>
                      </a:br>
                      <a:endParaRPr sz="2100"/>
                    </a:p>
                    <a:p>
                      <a:pPr indent="-3619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100"/>
                        <a:buFont typeface="Times New Roman"/>
                        <a:buChar char="•"/>
                      </a:pPr>
                      <a:r>
                        <a:rPr lang="en-US" sz="2100"/>
                        <a:t>User can interact easily and view final glucose report</a:t>
                      </a:r>
                      <a:br>
                        <a:rPr lang="en-US" sz="2100"/>
                      </a:br>
                      <a:endParaRPr sz="2100"/>
                    </a:p>
                    <a:p>
                      <a:pPr indent="-3619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100"/>
                        <a:buChar char="•"/>
                      </a:pPr>
                      <a:r>
                        <a:rPr lang="en-US" sz="2100"/>
                        <a:t>Device is </a:t>
                      </a:r>
                      <a:r>
                        <a:rPr b="1" lang="en-US" sz="2100"/>
                        <a:t>ready for demo and presentation</a:t>
                      </a:r>
                      <a:endParaRPr sz="21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8" name="Google Shape;218;p20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gradFill>
            <a:gsLst>
              <a:gs pos="0">
                <a:srgbClr val="22699A"/>
              </a:gs>
              <a:gs pos="50000">
                <a:srgbClr val="BACCF0"/>
              </a:gs>
              <a:gs pos="100000">
                <a:srgbClr val="DEE6F7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Dr. Yasir Saleem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575" y="2318363"/>
            <a:ext cx="7876849" cy="222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2"/>
          <p:cNvCxnSpPr/>
          <p:nvPr/>
        </p:nvCxnSpPr>
        <p:spPr>
          <a:xfrm>
            <a:off x="304800" y="1081099"/>
            <a:ext cx="853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2"/>
          <p:cNvSpPr txBox="1"/>
          <p:nvPr>
            <p:ph type="title"/>
          </p:nvPr>
        </p:nvSpPr>
        <p:spPr>
          <a:xfrm>
            <a:off x="3685801" y="460625"/>
            <a:ext cx="19578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b="1" i="0" sz="3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0" y="-1"/>
            <a:ext cx="9157504" cy="188637"/>
          </a:xfrm>
          <a:prstGeom prst="rect">
            <a:avLst/>
          </a:prstGeom>
          <a:gradFill>
            <a:gsLst>
              <a:gs pos="0">
                <a:srgbClr val="22699A"/>
              </a:gs>
              <a:gs pos="50000">
                <a:srgbClr val="BACCF0"/>
              </a:gs>
              <a:gs pos="100000">
                <a:srgbClr val="DEE6F7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		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431250" y="1291950"/>
            <a:ext cx="8105400" cy="51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58775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indent="-342900" lvl="0" marL="358775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Problems Identified</a:t>
            </a:r>
            <a:endParaRPr/>
          </a:p>
          <a:p>
            <a:pPr indent="-342900" lvl="0" marL="358775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Solutions Explained</a:t>
            </a:r>
            <a:endParaRPr/>
          </a:p>
          <a:p>
            <a:pPr indent="-342900" lvl="0" marL="358775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Shortlisted Solutions</a:t>
            </a:r>
            <a:endParaRPr/>
          </a:p>
          <a:p>
            <a:pPr indent="-342900" lvl="0" marL="358775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Implementation Details</a:t>
            </a:r>
            <a:endParaRPr/>
          </a:p>
          <a:p>
            <a:pPr indent="-342900" lvl="0" marL="358775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Experiments and Results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8775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Validation Mechanism</a:t>
            </a:r>
            <a:endParaRPr/>
          </a:p>
          <a:p>
            <a:pPr indent="-342900" lvl="0" marL="358775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Test Cases</a:t>
            </a:r>
            <a:endParaRPr/>
          </a:p>
          <a:p>
            <a:pPr indent="-342900" lvl="0" marL="358775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Analysis of Results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8775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Future Direction and HOTO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8775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⮚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Status of the Artifact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Dr. Faisal Hayat\OneDrive - Higher Education Commission\FYP Committee\Proposal Sample Latex\images\logouet.png" id="36" name="Google Shape;3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247" y="548873"/>
            <a:ext cx="480219" cy="484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32534" y="548680"/>
            <a:ext cx="480219" cy="48625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2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gradFill>
            <a:gsLst>
              <a:gs pos="0">
                <a:srgbClr val="22699A"/>
              </a:gs>
              <a:gs pos="50000">
                <a:srgbClr val="BACCF0"/>
              </a:gs>
              <a:gs pos="100000">
                <a:srgbClr val="DEE6F7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Dr. Yasir Saleem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3"/>
          <p:cNvCxnSpPr/>
          <p:nvPr/>
        </p:nvCxnSpPr>
        <p:spPr>
          <a:xfrm>
            <a:off x="304800" y="1066800"/>
            <a:ext cx="853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3"/>
          <p:cNvCxnSpPr/>
          <p:nvPr/>
        </p:nvCxnSpPr>
        <p:spPr>
          <a:xfrm>
            <a:off x="304800" y="6629400"/>
            <a:ext cx="853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3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gradFill>
            <a:gsLst>
              <a:gs pos="0">
                <a:srgbClr val="22699A"/>
              </a:gs>
              <a:gs pos="50000">
                <a:srgbClr val="BACCF0"/>
              </a:gs>
              <a:gs pos="100000">
                <a:srgbClr val="DEE6F7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		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1979613" y="342900"/>
            <a:ext cx="51133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en-US" sz="3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i="0" sz="3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Dr. Faisal Hayat\OneDrive - Higher Education Commission\FYP Committee\Proposal Sample Latex\images\logouet.png" id="47" name="Google Shape;4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246" y="357166"/>
            <a:ext cx="640292" cy="645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7029" y="285728"/>
            <a:ext cx="702369" cy="711204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"/>
          <p:cNvSpPr/>
          <p:nvPr/>
        </p:nvSpPr>
        <p:spPr>
          <a:xfrm>
            <a:off x="304800" y="1324350"/>
            <a:ext cx="8534400" cy="4779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non-invasive glucose monitoring system designed to eliminate painful finger-pricking.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Uses infrared (IR) sensor, increasing its amplification through amplification circuit, to measure glucose levels through the skin, offering a comfortable alternative.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Traditional glucometers are invasive, while existing non-invasive solutions often suffer from limited accuracy.</a:t>
            </a:r>
            <a:endParaRPr/>
          </a:p>
          <a:p>
            <a:pPr indent="-355600" lvl="0" marL="4572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Times New Roman"/>
              <a:buChar char="●"/>
            </a:pPr>
            <a:r>
              <a:rPr b="0" i="0" lang="en-US" sz="20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This project aims to enhance accuracy using improved circuit design, skin thickness analysis, and machine learning for more reliable results.</a:t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gradFill>
            <a:gsLst>
              <a:gs pos="0">
                <a:srgbClr val="22699A"/>
              </a:gs>
              <a:gs pos="50000">
                <a:srgbClr val="BACCF0"/>
              </a:gs>
              <a:gs pos="100000">
                <a:srgbClr val="DEE6F7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Dr. Yasir Saleem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g35cd5b7ff13_0_0"/>
          <p:cNvCxnSpPr/>
          <p:nvPr/>
        </p:nvCxnSpPr>
        <p:spPr>
          <a:xfrm>
            <a:off x="304800" y="1066800"/>
            <a:ext cx="853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g35cd5b7ff13_0_0"/>
          <p:cNvCxnSpPr/>
          <p:nvPr/>
        </p:nvCxnSpPr>
        <p:spPr>
          <a:xfrm>
            <a:off x="304800" y="6629400"/>
            <a:ext cx="853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g35cd5b7ff13_0_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gradFill>
            <a:gsLst>
              <a:gs pos="0">
                <a:srgbClr val="22699A"/>
              </a:gs>
              <a:gs pos="50000">
                <a:srgbClr val="BACCF0"/>
              </a:gs>
              <a:gs pos="100000">
                <a:srgbClr val="DEE6F7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		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35cd5b7ff13_0_0"/>
          <p:cNvSpPr txBox="1"/>
          <p:nvPr/>
        </p:nvSpPr>
        <p:spPr>
          <a:xfrm>
            <a:off x="1979613" y="342900"/>
            <a:ext cx="5113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-US" sz="3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 Identified</a:t>
            </a:r>
            <a:endParaRPr b="1" i="0" sz="3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Dr. Faisal Hayat\OneDrive - Higher Education Commission\FYP Committee\Proposal Sample Latex\images\logouet.png" id="59" name="Google Shape;59;g35cd5b7ff1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246" y="357166"/>
            <a:ext cx="640292" cy="645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g35cd5b7ff13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7029" y="285728"/>
            <a:ext cx="702369" cy="71120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g35cd5b7ff13_0_0"/>
          <p:cNvSpPr/>
          <p:nvPr/>
        </p:nvSpPr>
        <p:spPr>
          <a:xfrm>
            <a:off x="304800" y="1214538"/>
            <a:ext cx="8534400" cy="5197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Painful and Invasive Nature of Traditional Glucose Monitoring Methods.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Real-Time Monitoring and Accuracy in Existing Medical Devices.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Cost and Limited Accessibility of Current Glucose Testing Solutions.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Poor User Experience and Lack of Smart Features in Traditional Devices.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Technical Barriers in Developing Reliable Non-Invasive Glucose Monitoring Systems.</a:t>
            </a:r>
            <a:endParaRPr/>
          </a:p>
        </p:txBody>
      </p:sp>
      <p:sp>
        <p:nvSpPr>
          <p:cNvPr id="62" name="Google Shape;62;g35cd5b7ff13_0_0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gradFill>
            <a:gsLst>
              <a:gs pos="0">
                <a:srgbClr val="22699A"/>
              </a:gs>
              <a:gs pos="50000">
                <a:srgbClr val="BACCF0"/>
              </a:gs>
              <a:gs pos="100000">
                <a:srgbClr val="DEE6F7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Dr. Yasir Saleem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g35cd5b7ff13_0_21"/>
          <p:cNvCxnSpPr/>
          <p:nvPr/>
        </p:nvCxnSpPr>
        <p:spPr>
          <a:xfrm>
            <a:off x="304800" y="1066800"/>
            <a:ext cx="853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g35cd5b7ff13_0_21"/>
          <p:cNvCxnSpPr/>
          <p:nvPr/>
        </p:nvCxnSpPr>
        <p:spPr>
          <a:xfrm>
            <a:off x="304800" y="6629400"/>
            <a:ext cx="853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g35cd5b7ff13_0_21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gradFill>
            <a:gsLst>
              <a:gs pos="0">
                <a:srgbClr val="22699A"/>
              </a:gs>
              <a:gs pos="50000">
                <a:srgbClr val="BACCF0"/>
              </a:gs>
              <a:gs pos="100000">
                <a:srgbClr val="DEE6F7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		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35cd5b7ff13_0_21"/>
          <p:cNvSpPr txBox="1"/>
          <p:nvPr/>
        </p:nvSpPr>
        <p:spPr>
          <a:xfrm>
            <a:off x="1979613" y="342900"/>
            <a:ext cx="5113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lang="en-US" sz="3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Solutions Explained</a:t>
            </a:r>
            <a:endParaRPr b="1" i="0" sz="3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Dr. Faisal Hayat\OneDrive - Higher Education Commission\FYP Committee\Proposal Sample Latex\images\logouet.png" id="71" name="Google Shape;71;g35cd5b7ff13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246" y="357166"/>
            <a:ext cx="640292" cy="645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g35cd5b7ff13_0_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7029" y="285728"/>
            <a:ext cx="702369" cy="71120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g35cd5b7ff13_0_21"/>
          <p:cNvSpPr/>
          <p:nvPr/>
        </p:nvSpPr>
        <p:spPr>
          <a:xfrm>
            <a:off x="304800" y="1393024"/>
            <a:ext cx="8534400" cy="4643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Replacing Painful Finger-Prick Method with Infrared-Based Non-Invasive Sensing</a:t>
            </a:r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Enhancing Signal Quality Through Amplification and Filtering Circuits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Addressing Individual Differences with Finger Thickness Measurement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Accurate Glucose Prediction Using Arduino and Machine Learning Integration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Providing Real-Time, Historical, and Trend-Based Data via Mobile Application.</a:t>
            </a:r>
            <a:endParaRPr/>
          </a:p>
        </p:txBody>
      </p:sp>
      <p:sp>
        <p:nvSpPr>
          <p:cNvPr id="74" name="Google Shape;74;g35cd5b7ff13_0_21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gradFill>
            <a:gsLst>
              <a:gs pos="0">
                <a:srgbClr val="22699A"/>
              </a:gs>
              <a:gs pos="50000">
                <a:srgbClr val="BACCF0"/>
              </a:gs>
              <a:gs pos="100000">
                <a:srgbClr val="DEE6F7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Dr. Yasir Saleem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g35cd5b7ff13_0_37"/>
          <p:cNvCxnSpPr/>
          <p:nvPr/>
        </p:nvCxnSpPr>
        <p:spPr>
          <a:xfrm>
            <a:off x="304800" y="1066800"/>
            <a:ext cx="853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g35cd5b7ff13_0_37"/>
          <p:cNvCxnSpPr/>
          <p:nvPr/>
        </p:nvCxnSpPr>
        <p:spPr>
          <a:xfrm>
            <a:off x="304800" y="6629400"/>
            <a:ext cx="853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g35cd5b7ff13_0_37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gradFill>
            <a:gsLst>
              <a:gs pos="0">
                <a:srgbClr val="22699A"/>
              </a:gs>
              <a:gs pos="50000">
                <a:srgbClr val="BACCF0"/>
              </a:gs>
              <a:gs pos="100000">
                <a:srgbClr val="DEE6F7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		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35cd5b7ff13_0_37"/>
          <p:cNvSpPr txBox="1"/>
          <p:nvPr/>
        </p:nvSpPr>
        <p:spPr>
          <a:xfrm>
            <a:off x="1979613" y="342900"/>
            <a:ext cx="5113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en-US" sz="3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Shortlisted</a:t>
            </a: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3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Solutions</a:t>
            </a:r>
            <a:endParaRPr b="1" i="0" sz="3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Dr. Faisal Hayat\OneDrive - Higher Education Commission\FYP Committee\Proposal Sample Latex\images\logouet.png" id="83" name="Google Shape;83;g35cd5b7ff13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246" y="357166"/>
            <a:ext cx="640292" cy="645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35cd5b7ff13_0_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7029" y="285728"/>
            <a:ext cx="702369" cy="71120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35cd5b7ff13_0_37"/>
          <p:cNvSpPr/>
          <p:nvPr/>
        </p:nvSpPr>
        <p:spPr>
          <a:xfrm>
            <a:off x="304800" y="1393024"/>
            <a:ext cx="8534400" cy="4643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Adoption of Infrared (IR) Sensors for Painless Glucose Detection.</a:t>
            </a:r>
            <a:endParaRPr sz="20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of Signal Amplification and Low-Pass Filtering Circuit.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of Ultrasonic Sensor for Personalization Based on Finger Thickness.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Utilization of Arduino Nano for Signal Digitization and On-Device Processing.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Development of a Mobile Application for Live Monitoring and User Engagement.</a:t>
            </a:r>
            <a:endParaRPr/>
          </a:p>
        </p:txBody>
      </p:sp>
      <p:sp>
        <p:nvSpPr>
          <p:cNvPr id="86" name="Google Shape;86;g35cd5b7ff13_0_37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gradFill>
            <a:gsLst>
              <a:gs pos="0">
                <a:srgbClr val="22699A"/>
              </a:gs>
              <a:gs pos="50000">
                <a:srgbClr val="BACCF0"/>
              </a:gs>
              <a:gs pos="100000">
                <a:srgbClr val="DEE6F7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Dr. Yasir Saleem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Google Shape;91;p14"/>
          <p:cNvCxnSpPr/>
          <p:nvPr/>
        </p:nvCxnSpPr>
        <p:spPr>
          <a:xfrm>
            <a:off x="304800" y="1066800"/>
            <a:ext cx="853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14"/>
          <p:cNvCxnSpPr/>
          <p:nvPr/>
        </p:nvCxnSpPr>
        <p:spPr>
          <a:xfrm>
            <a:off x="304800" y="6629400"/>
            <a:ext cx="853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14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gradFill>
            <a:gsLst>
              <a:gs pos="0">
                <a:srgbClr val="22699A"/>
              </a:gs>
              <a:gs pos="50000">
                <a:srgbClr val="BACCF0"/>
              </a:gs>
              <a:gs pos="100000">
                <a:srgbClr val="DEE6F7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		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1979613" y="342900"/>
            <a:ext cx="5113337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en-US" sz="3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b="1" i="0" sz="3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Dr. Faisal Hayat\OneDrive - Higher Education Commission\FYP Committee\Proposal Sample Latex\images\logouet.png"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246" y="357166"/>
            <a:ext cx="640292" cy="645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7029" y="285728"/>
            <a:ext cx="702369" cy="71120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/>
          <p:nvPr/>
        </p:nvSpPr>
        <p:spPr>
          <a:xfrm>
            <a:off x="304800" y="1214537"/>
            <a:ext cx="8534400" cy="488601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16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Hardware setup:</a:t>
            </a:r>
            <a:endParaRPr sz="2200"/>
          </a:p>
          <a:p>
            <a:pPr indent="-342900" lvl="0" marL="4445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IR sender and receiver are placed to detect IR absorption through skin thickness.</a:t>
            </a:r>
            <a:endParaRPr/>
          </a:p>
          <a:p>
            <a:pPr indent="-342900" lvl="0" marL="4445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Amplification circuit built to enhance the weak sensor signals.</a:t>
            </a:r>
            <a:endParaRPr/>
          </a:p>
          <a:p>
            <a:pPr indent="-342900" lvl="0" marL="4445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Arduino Nano programmed to capture amplified signals and send them for prediction.</a:t>
            </a:r>
            <a:endParaRPr/>
          </a:p>
          <a:p>
            <a:pPr indent="0" lvl="0" marL="1016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Software setup:</a:t>
            </a:r>
            <a:endParaRPr sz="2200"/>
          </a:p>
          <a:p>
            <a:pPr indent="-342900" lvl="0" marL="4445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Neural Network trained on collected sensor data for glucose prediction.</a:t>
            </a:r>
            <a:endParaRPr/>
          </a:p>
          <a:p>
            <a:pPr indent="-342900" lvl="0" marL="44450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Mobile application developed to display the real-time glucose readings.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gradFill>
            <a:gsLst>
              <a:gs pos="0">
                <a:srgbClr val="22699A"/>
              </a:gs>
              <a:gs pos="50000">
                <a:srgbClr val="BACCF0"/>
              </a:gs>
              <a:gs pos="100000">
                <a:srgbClr val="DEE6F7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Dr. Yasir Saleem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g35ce410cc9c_0_0"/>
          <p:cNvCxnSpPr/>
          <p:nvPr/>
        </p:nvCxnSpPr>
        <p:spPr>
          <a:xfrm>
            <a:off x="304800" y="1066800"/>
            <a:ext cx="853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g35ce410cc9c_0_0"/>
          <p:cNvCxnSpPr/>
          <p:nvPr/>
        </p:nvCxnSpPr>
        <p:spPr>
          <a:xfrm>
            <a:off x="304800" y="6629400"/>
            <a:ext cx="853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g35ce410cc9c_0_0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gradFill>
            <a:gsLst>
              <a:gs pos="0">
                <a:srgbClr val="22699A"/>
              </a:gs>
              <a:gs pos="50000">
                <a:srgbClr val="BACCF0"/>
              </a:gs>
              <a:gs pos="100000">
                <a:srgbClr val="DEE6F7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		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35ce410cc9c_0_0"/>
          <p:cNvSpPr txBox="1"/>
          <p:nvPr/>
        </p:nvSpPr>
        <p:spPr>
          <a:xfrm>
            <a:off x="1979613" y="342900"/>
            <a:ext cx="51132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 and Results</a:t>
            </a:r>
            <a:endParaRPr b="1" i="0" sz="3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Dr. Faisal Hayat\OneDrive - Higher Education Commission\FYP Committee\Proposal Sample Latex\images\logouet.png" id="107" name="Google Shape;107;g35ce410cc9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246" y="357166"/>
            <a:ext cx="640292" cy="645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35ce410cc9c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7029" y="285728"/>
            <a:ext cx="702369" cy="71120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35ce410cc9c_0_0"/>
          <p:cNvSpPr/>
          <p:nvPr/>
        </p:nvSpPr>
        <p:spPr>
          <a:xfrm>
            <a:off x="304800" y="1214537"/>
            <a:ext cx="8534400" cy="4886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Collection: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Collected paired data: IR sensor voltage readings and actual invasive glucose values (via glucometer).</a:t>
            </a:r>
            <a:b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Included diverse samples: age, weight, thickness, and dia/non-dia individuals.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Training &amp; Accuracy Achieved: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 a regression-based Neural Network using 80% of data; 20% used for testing.</a:t>
            </a:r>
            <a:b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achieved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80% accuracy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predicting glucose values within an acceptable error margin.</a:t>
            </a:r>
            <a:endParaRPr b="1" sz="20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g35ce410cc9c_0_0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gradFill>
            <a:gsLst>
              <a:gs pos="0">
                <a:srgbClr val="22699A"/>
              </a:gs>
              <a:gs pos="50000">
                <a:srgbClr val="BACCF0"/>
              </a:gs>
              <a:gs pos="100000">
                <a:srgbClr val="DEE6F7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Dr. Yasir Saleem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g35ce410cc9c_0_34"/>
          <p:cNvCxnSpPr/>
          <p:nvPr/>
        </p:nvCxnSpPr>
        <p:spPr>
          <a:xfrm>
            <a:off x="304800" y="1066800"/>
            <a:ext cx="853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g35ce410cc9c_0_34"/>
          <p:cNvCxnSpPr/>
          <p:nvPr/>
        </p:nvCxnSpPr>
        <p:spPr>
          <a:xfrm>
            <a:off x="304800" y="6629400"/>
            <a:ext cx="853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g35ce410cc9c_0_34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gradFill>
            <a:gsLst>
              <a:gs pos="0">
                <a:srgbClr val="22699A"/>
              </a:gs>
              <a:gs pos="50000">
                <a:srgbClr val="BACCF0"/>
              </a:gs>
              <a:gs pos="100000">
                <a:srgbClr val="DEE6F7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		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35ce410cc9c_0_34"/>
          <p:cNvSpPr txBox="1"/>
          <p:nvPr/>
        </p:nvSpPr>
        <p:spPr>
          <a:xfrm>
            <a:off x="1297850" y="342900"/>
            <a:ext cx="64353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 and Results Cont’d</a:t>
            </a:r>
            <a:endParaRPr b="1" i="0" sz="34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C:\Users\Dr. Faisal Hayat\OneDrive - Higher Education Commission\FYP Committee\Proposal Sample Latex\images\logouet.png" id="119" name="Google Shape;119;g35ce410cc9c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246" y="357166"/>
            <a:ext cx="640292" cy="645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35ce410cc9c_0_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7029" y="285728"/>
            <a:ext cx="702369" cy="71120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35ce410cc9c_0_34"/>
          <p:cNvSpPr/>
          <p:nvPr/>
        </p:nvSpPr>
        <p:spPr>
          <a:xfrm>
            <a:off x="642950" y="1553775"/>
            <a:ext cx="7715400" cy="4080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Testing: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Tested on 100+ individuals with varying glucose levels.</a:t>
            </a:r>
            <a:b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Predictions closely aligned with actual values recorded by glucometer.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g35ce410cc9c_0_34"/>
          <p:cNvSpPr/>
          <p:nvPr/>
        </p:nvSpPr>
        <p:spPr>
          <a:xfrm>
            <a:off x="0" y="6629400"/>
            <a:ext cx="9144000" cy="228600"/>
          </a:xfrm>
          <a:prstGeom prst="rect">
            <a:avLst/>
          </a:prstGeom>
          <a:gradFill>
            <a:gsLst>
              <a:gs pos="0">
                <a:srgbClr val="22699A"/>
              </a:gs>
              <a:gs pos="50000">
                <a:srgbClr val="BACCF0"/>
              </a:gs>
              <a:gs pos="100000">
                <a:srgbClr val="DEE6F7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Dr. Yasir Saleem</a:t>
            </a:r>
            <a:endParaRPr b="1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