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1" r:id="rId7"/>
    <p:sldId id="282" r:id="rId8"/>
    <p:sldId id="262" r:id="rId9"/>
    <p:sldId id="274" r:id="rId10"/>
    <p:sldId id="263" r:id="rId11"/>
    <p:sldId id="264" r:id="rId12"/>
    <p:sldId id="279" r:id="rId13"/>
    <p:sldId id="269" r:id="rId14"/>
    <p:sldId id="265" r:id="rId15"/>
    <p:sldId id="283" r:id="rId16"/>
    <p:sldId id="266" r:id="rId17"/>
    <p:sldId id="267" r:id="rId18"/>
    <p:sldId id="270" r:id="rId19"/>
    <p:sldId id="271" r:id="rId20"/>
    <p:sldId id="272" r:id="rId21"/>
    <p:sldId id="273"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882" autoAdjust="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8081-EF79-4ED2-8485-481496D7FB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267C3E-0E51-4A77-BBA8-2EB4F605E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72D70D-B614-4FB7-AC73-7A0449954B71}"/>
              </a:ext>
            </a:extLst>
          </p:cNvPr>
          <p:cNvSpPr>
            <a:spLocks noGrp="1"/>
          </p:cNvSpPr>
          <p:nvPr>
            <p:ph type="dt" sz="half" idx="10"/>
          </p:nvPr>
        </p:nvSpPr>
        <p:spPr/>
        <p:txBody>
          <a:bodyPr/>
          <a:lstStyle/>
          <a:p>
            <a:fld id="{7BE079CE-2C9A-46C3-9285-1E40C4649B92}" type="datetimeFigureOut">
              <a:rPr lang="en-IN" smtClean="0"/>
              <a:t>09-12-2021</a:t>
            </a:fld>
            <a:endParaRPr lang="en-IN"/>
          </a:p>
        </p:txBody>
      </p:sp>
      <p:sp>
        <p:nvSpPr>
          <p:cNvPr id="5" name="Footer Placeholder 4">
            <a:extLst>
              <a:ext uri="{FF2B5EF4-FFF2-40B4-BE49-F238E27FC236}">
                <a16:creationId xmlns:a16="http://schemas.microsoft.com/office/drawing/2014/main" id="{44C39B38-318D-4539-B3D3-0B86F0ED7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D11111-CA7C-43AE-9AF9-0D28554098F1}"/>
              </a:ext>
            </a:extLst>
          </p:cNvPr>
          <p:cNvSpPr>
            <a:spLocks noGrp="1"/>
          </p:cNvSpPr>
          <p:nvPr>
            <p:ph type="sldNum" sz="quarter" idx="12"/>
          </p:nvPr>
        </p:nvSpPr>
        <p:spPr/>
        <p:txBody>
          <a:bodyPr/>
          <a:lstStyle/>
          <a:p>
            <a:fld id="{36704B4D-BC39-4D13-A82E-7BA00C914064}" type="slidenum">
              <a:rPr lang="en-IN" smtClean="0"/>
              <a:t>‹#›</a:t>
            </a:fld>
            <a:endParaRPr lang="en-IN"/>
          </a:p>
        </p:txBody>
      </p:sp>
    </p:spTree>
    <p:extLst>
      <p:ext uri="{BB962C8B-B14F-4D97-AF65-F5344CB8AC3E}">
        <p14:creationId xmlns:p14="http://schemas.microsoft.com/office/powerpoint/2010/main" val="66553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49B5-6BC2-4946-AD6F-CF3A597B01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DC4B67-4B36-4BB8-AC64-7F37546379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3425F0-3145-44B0-AFDC-3C2FE3044418}"/>
              </a:ext>
            </a:extLst>
          </p:cNvPr>
          <p:cNvSpPr>
            <a:spLocks noGrp="1"/>
          </p:cNvSpPr>
          <p:nvPr>
            <p:ph type="dt" sz="half" idx="10"/>
          </p:nvPr>
        </p:nvSpPr>
        <p:spPr/>
        <p:txBody>
          <a:bodyPr/>
          <a:lstStyle/>
          <a:p>
            <a:fld id="{7BE079CE-2C9A-46C3-9285-1E40C4649B92}" type="datetimeFigureOut">
              <a:rPr lang="en-IN" smtClean="0"/>
              <a:t>09-12-2021</a:t>
            </a:fld>
            <a:endParaRPr lang="en-IN"/>
          </a:p>
        </p:txBody>
      </p:sp>
      <p:sp>
        <p:nvSpPr>
          <p:cNvPr id="5" name="Footer Placeholder 4">
            <a:extLst>
              <a:ext uri="{FF2B5EF4-FFF2-40B4-BE49-F238E27FC236}">
                <a16:creationId xmlns:a16="http://schemas.microsoft.com/office/drawing/2014/main" id="{2CFAED87-0878-4E5F-B2D6-27DF17F27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A0C58-8C38-4FFF-8700-FC0511B8C824}"/>
              </a:ext>
            </a:extLst>
          </p:cNvPr>
          <p:cNvSpPr>
            <a:spLocks noGrp="1"/>
          </p:cNvSpPr>
          <p:nvPr>
            <p:ph type="sldNum" sz="quarter" idx="12"/>
          </p:nvPr>
        </p:nvSpPr>
        <p:spPr/>
        <p:txBody>
          <a:bodyPr/>
          <a:lstStyle/>
          <a:p>
            <a:fld id="{36704B4D-BC39-4D13-A82E-7BA00C914064}" type="slidenum">
              <a:rPr lang="en-IN" smtClean="0"/>
              <a:t>‹#›</a:t>
            </a:fld>
            <a:endParaRPr lang="en-IN"/>
          </a:p>
        </p:txBody>
      </p:sp>
    </p:spTree>
    <p:extLst>
      <p:ext uri="{BB962C8B-B14F-4D97-AF65-F5344CB8AC3E}">
        <p14:creationId xmlns:p14="http://schemas.microsoft.com/office/powerpoint/2010/main" val="240035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03A929-4C68-4C9F-A3F3-9123D0A9D3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B1618C-F427-4BBF-8CE0-AF01461ED9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6C3236-2E59-4F53-AC8C-719932307E7E}"/>
              </a:ext>
            </a:extLst>
          </p:cNvPr>
          <p:cNvSpPr>
            <a:spLocks noGrp="1"/>
          </p:cNvSpPr>
          <p:nvPr>
            <p:ph type="dt" sz="half" idx="10"/>
          </p:nvPr>
        </p:nvSpPr>
        <p:spPr/>
        <p:txBody>
          <a:bodyPr/>
          <a:lstStyle/>
          <a:p>
            <a:fld id="{7BE079CE-2C9A-46C3-9285-1E40C4649B92}" type="datetimeFigureOut">
              <a:rPr lang="en-IN" smtClean="0"/>
              <a:t>09-12-2021</a:t>
            </a:fld>
            <a:endParaRPr lang="en-IN"/>
          </a:p>
        </p:txBody>
      </p:sp>
      <p:sp>
        <p:nvSpPr>
          <p:cNvPr id="5" name="Footer Placeholder 4">
            <a:extLst>
              <a:ext uri="{FF2B5EF4-FFF2-40B4-BE49-F238E27FC236}">
                <a16:creationId xmlns:a16="http://schemas.microsoft.com/office/drawing/2014/main" id="{2B86A7C9-E81D-4022-B95B-7399DCD57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DE65E-0051-4128-AAFE-BC03EFD756DD}"/>
              </a:ext>
            </a:extLst>
          </p:cNvPr>
          <p:cNvSpPr>
            <a:spLocks noGrp="1"/>
          </p:cNvSpPr>
          <p:nvPr>
            <p:ph type="sldNum" sz="quarter" idx="12"/>
          </p:nvPr>
        </p:nvSpPr>
        <p:spPr/>
        <p:txBody>
          <a:bodyPr/>
          <a:lstStyle/>
          <a:p>
            <a:fld id="{36704B4D-BC39-4D13-A82E-7BA00C914064}" type="slidenum">
              <a:rPr lang="en-IN" smtClean="0"/>
              <a:t>‹#›</a:t>
            </a:fld>
            <a:endParaRPr lang="en-IN"/>
          </a:p>
        </p:txBody>
      </p:sp>
    </p:spTree>
    <p:extLst>
      <p:ext uri="{BB962C8B-B14F-4D97-AF65-F5344CB8AC3E}">
        <p14:creationId xmlns:p14="http://schemas.microsoft.com/office/powerpoint/2010/main" val="254032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7999-2B4E-42C5-90DE-B3A8E811AD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862FB0-ABFA-4E36-9DE0-92C0B24786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430FB-D3DA-4529-98C5-4DA59860524A}"/>
              </a:ext>
            </a:extLst>
          </p:cNvPr>
          <p:cNvSpPr>
            <a:spLocks noGrp="1"/>
          </p:cNvSpPr>
          <p:nvPr>
            <p:ph type="dt" sz="half" idx="10"/>
          </p:nvPr>
        </p:nvSpPr>
        <p:spPr/>
        <p:txBody>
          <a:bodyPr/>
          <a:lstStyle/>
          <a:p>
            <a:fld id="{7BE079CE-2C9A-46C3-9285-1E40C4649B92}" type="datetimeFigureOut">
              <a:rPr lang="en-IN" smtClean="0"/>
              <a:t>09-12-2021</a:t>
            </a:fld>
            <a:endParaRPr lang="en-IN"/>
          </a:p>
        </p:txBody>
      </p:sp>
      <p:sp>
        <p:nvSpPr>
          <p:cNvPr id="5" name="Footer Placeholder 4">
            <a:extLst>
              <a:ext uri="{FF2B5EF4-FFF2-40B4-BE49-F238E27FC236}">
                <a16:creationId xmlns:a16="http://schemas.microsoft.com/office/drawing/2014/main" id="{E4E3E69D-5DD7-4A2D-8A89-DA1BBB5A02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F4644B-525F-4847-AADF-D8D314B3D2CB}"/>
              </a:ext>
            </a:extLst>
          </p:cNvPr>
          <p:cNvSpPr>
            <a:spLocks noGrp="1"/>
          </p:cNvSpPr>
          <p:nvPr>
            <p:ph type="sldNum" sz="quarter" idx="12"/>
          </p:nvPr>
        </p:nvSpPr>
        <p:spPr/>
        <p:txBody>
          <a:bodyPr/>
          <a:lstStyle/>
          <a:p>
            <a:fld id="{36704B4D-BC39-4D13-A82E-7BA00C914064}" type="slidenum">
              <a:rPr lang="en-IN" smtClean="0"/>
              <a:t>‹#›</a:t>
            </a:fld>
            <a:endParaRPr lang="en-IN"/>
          </a:p>
        </p:txBody>
      </p:sp>
    </p:spTree>
    <p:extLst>
      <p:ext uri="{BB962C8B-B14F-4D97-AF65-F5344CB8AC3E}">
        <p14:creationId xmlns:p14="http://schemas.microsoft.com/office/powerpoint/2010/main" val="7779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FC0E-1B12-44FE-8462-C4A819867F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9C50C4-6F52-4881-9CD7-53E89A536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443866-D413-4E30-BEDB-27E405AA9DBB}"/>
              </a:ext>
            </a:extLst>
          </p:cNvPr>
          <p:cNvSpPr>
            <a:spLocks noGrp="1"/>
          </p:cNvSpPr>
          <p:nvPr>
            <p:ph type="dt" sz="half" idx="10"/>
          </p:nvPr>
        </p:nvSpPr>
        <p:spPr/>
        <p:txBody>
          <a:bodyPr/>
          <a:lstStyle/>
          <a:p>
            <a:fld id="{7BE079CE-2C9A-46C3-9285-1E40C4649B92}" type="datetimeFigureOut">
              <a:rPr lang="en-IN" smtClean="0"/>
              <a:t>09-12-2021</a:t>
            </a:fld>
            <a:endParaRPr lang="en-IN"/>
          </a:p>
        </p:txBody>
      </p:sp>
      <p:sp>
        <p:nvSpPr>
          <p:cNvPr id="5" name="Footer Placeholder 4">
            <a:extLst>
              <a:ext uri="{FF2B5EF4-FFF2-40B4-BE49-F238E27FC236}">
                <a16:creationId xmlns:a16="http://schemas.microsoft.com/office/drawing/2014/main" id="{B301292D-252B-4692-939B-1E08880E4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066FB-855B-4EAA-8589-19EFFCC454D3}"/>
              </a:ext>
            </a:extLst>
          </p:cNvPr>
          <p:cNvSpPr>
            <a:spLocks noGrp="1"/>
          </p:cNvSpPr>
          <p:nvPr>
            <p:ph type="sldNum" sz="quarter" idx="12"/>
          </p:nvPr>
        </p:nvSpPr>
        <p:spPr/>
        <p:txBody>
          <a:bodyPr/>
          <a:lstStyle/>
          <a:p>
            <a:fld id="{36704B4D-BC39-4D13-A82E-7BA00C914064}" type="slidenum">
              <a:rPr lang="en-IN" smtClean="0"/>
              <a:t>‹#›</a:t>
            </a:fld>
            <a:endParaRPr lang="en-IN"/>
          </a:p>
        </p:txBody>
      </p:sp>
    </p:spTree>
    <p:extLst>
      <p:ext uri="{BB962C8B-B14F-4D97-AF65-F5344CB8AC3E}">
        <p14:creationId xmlns:p14="http://schemas.microsoft.com/office/powerpoint/2010/main" val="428064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28E6-0202-4DD2-A612-ECEE90F5E6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00D303-79AC-4F59-86A8-525809D60B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8B9708-77F1-4599-ACB9-A6631EDE9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02933A-EC05-4BB5-AE5F-DB8F6268763C}"/>
              </a:ext>
            </a:extLst>
          </p:cNvPr>
          <p:cNvSpPr>
            <a:spLocks noGrp="1"/>
          </p:cNvSpPr>
          <p:nvPr>
            <p:ph type="dt" sz="half" idx="10"/>
          </p:nvPr>
        </p:nvSpPr>
        <p:spPr/>
        <p:txBody>
          <a:bodyPr/>
          <a:lstStyle/>
          <a:p>
            <a:fld id="{7BE079CE-2C9A-46C3-9285-1E40C4649B92}" type="datetimeFigureOut">
              <a:rPr lang="en-IN" smtClean="0"/>
              <a:t>09-12-2021</a:t>
            </a:fld>
            <a:endParaRPr lang="en-IN"/>
          </a:p>
        </p:txBody>
      </p:sp>
      <p:sp>
        <p:nvSpPr>
          <p:cNvPr id="6" name="Footer Placeholder 5">
            <a:extLst>
              <a:ext uri="{FF2B5EF4-FFF2-40B4-BE49-F238E27FC236}">
                <a16:creationId xmlns:a16="http://schemas.microsoft.com/office/drawing/2014/main" id="{96D12E69-3D4B-44E7-9065-9344C90581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37EFBF-DE6F-4B0F-8B8C-EFE89E856DDB}"/>
              </a:ext>
            </a:extLst>
          </p:cNvPr>
          <p:cNvSpPr>
            <a:spLocks noGrp="1"/>
          </p:cNvSpPr>
          <p:nvPr>
            <p:ph type="sldNum" sz="quarter" idx="12"/>
          </p:nvPr>
        </p:nvSpPr>
        <p:spPr/>
        <p:txBody>
          <a:bodyPr/>
          <a:lstStyle/>
          <a:p>
            <a:fld id="{36704B4D-BC39-4D13-A82E-7BA00C914064}" type="slidenum">
              <a:rPr lang="en-IN" smtClean="0"/>
              <a:t>‹#›</a:t>
            </a:fld>
            <a:endParaRPr lang="en-IN"/>
          </a:p>
        </p:txBody>
      </p:sp>
    </p:spTree>
    <p:extLst>
      <p:ext uri="{BB962C8B-B14F-4D97-AF65-F5344CB8AC3E}">
        <p14:creationId xmlns:p14="http://schemas.microsoft.com/office/powerpoint/2010/main" val="427428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2713-F0B2-4864-840D-9F85A77030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1A29C1-8E98-4356-A215-C10D68ADC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DC33B1-A9DC-4157-97AE-F4E6D50449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378ACE-BEC5-49C2-9B7C-24C3BCB9E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37C2F-FC34-4D59-9083-8456F35B1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344D59-816F-485A-B434-4FD8C813BE95}"/>
              </a:ext>
            </a:extLst>
          </p:cNvPr>
          <p:cNvSpPr>
            <a:spLocks noGrp="1"/>
          </p:cNvSpPr>
          <p:nvPr>
            <p:ph type="dt" sz="half" idx="10"/>
          </p:nvPr>
        </p:nvSpPr>
        <p:spPr/>
        <p:txBody>
          <a:bodyPr/>
          <a:lstStyle/>
          <a:p>
            <a:fld id="{7BE079CE-2C9A-46C3-9285-1E40C4649B92}" type="datetimeFigureOut">
              <a:rPr lang="en-IN" smtClean="0"/>
              <a:t>09-12-2021</a:t>
            </a:fld>
            <a:endParaRPr lang="en-IN"/>
          </a:p>
        </p:txBody>
      </p:sp>
      <p:sp>
        <p:nvSpPr>
          <p:cNvPr id="8" name="Footer Placeholder 7">
            <a:extLst>
              <a:ext uri="{FF2B5EF4-FFF2-40B4-BE49-F238E27FC236}">
                <a16:creationId xmlns:a16="http://schemas.microsoft.com/office/drawing/2014/main" id="{4E945F63-77D7-41F0-9396-6A554134A0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E0D86F-8AC3-47DA-B902-D2574DE70FBD}"/>
              </a:ext>
            </a:extLst>
          </p:cNvPr>
          <p:cNvSpPr>
            <a:spLocks noGrp="1"/>
          </p:cNvSpPr>
          <p:nvPr>
            <p:ph type="sldNum" sz="quarter" idx="12"/>
          </p:nvPr>
        </p:nvSpPr>
        <p:spPr/>
        <p:txBody>
          <a:bodyPr/>
          <a:lstStyle/>
          <a:p>
            <a:fld id="{36704B4D-BC39-4D13-A82E-7BA00C914064}" type="slidenum">
              <a:rPr lang="en-IN" smtClean="0"/>
              <a:t>‹#›</a:t>
            </a:fld>
            <a:endParaRPr lang="en-IN"/>
          </a:p>
        </p:txBody>
      </p:sp>
    </p:spTree>
    <p:extLst>
      <p:ext uri="{BB962C8B-B14F-4D97-AF65-F5344CB8AC3E}">
        <p14:creationId xmlns:p14="http://schemas.microsoft.com/office/powerpoint/2010/main" val="333316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AFBF-8808-40F8-9D9E-16F64EF9D3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606141-F62E-4EF6-B925-DCE2562CBA34}"/>
              </a:ext>
            </a:extLst>
          </p:cNvPr>
          <p:cNvSpPr>
            <a:spLocks noGrp="1"/>
          </p:cNvSpPr>
          <p:nvPr>
            <p:ph type="dt" sz="half" idx="10"/>
          </p:nvPr>
        </p:nvSpPr>
        <p:spPr/>
        <p:txBody>
          <a:bodyPr/>
          <a:lstStyle/>
          <a:p>
            <a:fld id="{7BE079CE-2C9A-46C3-9285-1E40C4649B92}" type="datetimeFigureOut">
              <a:rPr lang="en-IN" smtClean="0"/>
              <a:t>09-12-2021</a:t>
            </a:fld>
            <a:endParaRPr lang="en-IN"/>
          </a:p>
        </p:txBody>
      </p:sp>
      <p:sp>
        <p:nvSpPr>
          <p:cNvPr id="4" name="Footer Placeholder 3">
            <a:extLst>
              <a:ext uri="{FF2B5EF4-FFF2-40B4-BE49-F238E27FC236}">
                <a16:creationId xmlns:a16="http://schemas.microsoft.com/office/drawing/2014/main" id="{8D94E8E9-1FDF-4E65-9E57-C4346BEA5E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697645-BFC7-42AC-A668-6980E0419C3D}"/>
              </a:ext>
            </a:extLst>
          </p:cNvPr>
          <p:cNvSpPr>
            <a:spLocks noGrp="1"/>
          </p:cNvSpPr>
          <p:nvPr>
            <p:ph type="sldNum" sz="quarter" idx="12"/>
          </p:nvPr>
        </p:nvSpPr>
        <p:spPr/>
        <p:txBody>
          <a:bodyPr/>
          <a:lstStyle/>
          <a:p>
            <a:fld id="{36704B4D-BC39-4D13-A82E-7BA00C914064}" type="slidenum">
              <a:rPr lang="en-IN" smtClean="0"/>
              <a:t>‹#›</a:t>
            </a:fld>
            <a:endParaRPr lang="en-IN"/>
          </a:p>
        </p:txBody>
      </p:sp>
    </p:spTree>
    <p:extLst>
      <p:ext uri="{BB962C8B-B14F-4D97-AF65-F5344CB8AC3E}">
        <p14:creationId xmlns:p14="http://schemas.microsoft.com/office/powerpoint/2010/main" val="265142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9A7F7-F500-4707-8F5D-4E0225872EF1}"/>
              </a:ext>
            </a:extLst>
          </p:cNvPr>
          <p:cNvSpPr>
            <a:spLocks noGrp="1"/>
          </p:cNvSpPr>
          <p:nvPr>
            <p:ph type="dt" sz="half" idx="10"/>
          </p:nvPr>
        </p:nvSpPr>
        <p:spPr/>
        <p:txBody>
          <a:bodyPr/>
          <a:lstStyle/>
          <a:p>
            <a:fld id="{7BE079CE-2C9A-46C3-9285-1E40C4649B92}" type="datetimeFigureOut">
              <a:rPr lang="en-IN" smtClean="0"/>
              <a:t>09-12-2021</a:t>
            </a:fld>
            <a:endParaRPr lang="en-IN"/>
          </a:p>
        </p:txBody>
      </p:sp>
      <p:sp>
        <p:nvSpPr>
          <p:cNvPr id="3" name="Footer Placeholder 2">
            <a:extLst>
              <a:ext uri="{FF2B5EF4-FFF2-40B4-BE49-F238E27FC236}">
                <a16:creationId xmlns:a16="http://schemas.microsoft.com/office/drawing/2014/main" id="{2BACE540-1C3B-40C9-B712-C25587B8F3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72D089-8281-4E78-91EE-4AFDCED19736}"/>
              </a:ext>
            </a:extLst>
          </p:cNvPr>
          <p:cNvSpPr>
            <a:spLocks noGrp="1"/>
          </p:cNvSpPr>
          <p:nvPr>
            <p:ph type="sldNum" sz="quarter" idx="12"/>
          </p:nvPr>
        </p:nvSpPr>
        <p:spPr/>
        <p:txBody>
          <a:bodyPr/>
          <a:lstStyle/>
          <a:p>
            <a:fld id="{36704B4D-BC39-4D13-A82E-7BA00C914064}" type="slidenum">
              <a:rPr lang="en-IN" smtClean="0"/>
              <a:t>‹#›</a:t>
            </a:fld>
            <a:endParaRPr lang="en-IN"/>
          </a:p>
        </p:txBody>
      </p:sp>
    </p:spTree>
    <p:extLst>
      <p:ext uri="{BB962C8B-B14F-4D97-AF65-F5344CB8AC3E}">
        <p14:creationId xmlns:p14="http://schemas.microsoft.com/office/powerpoint/2010/main" val="104085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A542-162E-4C05-B0D1-F9FD189B1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773F6D-B9D3-4031-B291-BA2034FC3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7938B7-11F3-4FB1-8AA9-F9DF9D048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9327C-B264-43FB-B890-9B8D09CEED15}"/>
              </a:ext>
            </a:extLst>
          </p:cNvPr>
          <p:cNvSpPr>
            <a:spLocks noGrp="1"/>
          </p:cNvSpPr>
          <p:nvPr>
            <p:ph type="dt" sz="half" idx="10"/>
          </p:nvPr>
        </p:nvSpPr>
        <p:spPr/>
        <p:txBody>
          <a:bodyPr/>
          <a:lstStyle/>
          <a:p>
            <a:fld id="{7BE079CE-2C9A-46C3-9285-1E40C4649B92}" type="datetimeFigureOut">
              <a:rPr lang="en-IN" smtClean="0"/>
              <a:t>09-12-2021</a:t>
            </a:fld>
            <a:endParaRPr lang="en-IN"/>
          </a:p>
        </p:txBody>
      </p:sp>
      <p:sp>
        <p:nvSpPr>
          <p:cNvPr id="6" name="Footer Placeholder 5">
            <a:extLst>
              <a:ext uri="{FF2B5EF4-FFF2-40B4-BE49-F238E27FC236}">
                <a16:creationId xmlns:a16="http://schemas.microsoft.com/office/drawing/2014/main" id="{C85AF6C7-A446-4A30-85BA-E9E65C1171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3DFDF7-F50B-44E4-AB08-2A590626C065}"/>
              </a:ext>
            </a:extLst>
          </p:cNvPr>
          <p:cNvSpPr>
            <a:spLocks noGrp="1"/>
          </p:cNvSpPr>
          <p:nvPr>
            <p:ph type="sldNum" sz="quarter" idx="12"/>
          </p:nvPr>
        </p:nvSpPr>
        <p:spPr/>
        <p:txBody>
          <a:bodyPr/>
          <a:lstStyle/>
          <a:p>
            <a:fld id="{36704B4D-BC39-4D13-A82E-7BA00C914064}" type="slidenum">
              <a:rPr lang="en-IN" smtClean="0"/>
              <a:t>‹#›</a:t>
            </a:fld>
            <a:endParaRPr lang="en-IN"/>
          </a:p>
        </p:txBody>
      </p:sp>
    </p:spTree>
    <p:extLst>
      <p:ext uri="{BB962C8B-B14F-4D97-AF65-F5344CB8AC3E}">
        <p14:creationId xmlns:p14="http://schemas.microsoft.com/office/powerpoint/2010/main" val="416290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E5F2-01E5-4A03-AAD6-210E6FF50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D9356C-3E59-4450-A9ED-12481D86A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C9C10C-E8BB-44A9-9F1B-D5E746963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68DC5-3F4A-4E06-92CD-3D62F7917048}"/>
              </a:ext>
            </a:extLst>
          </p:cNvPr>
          <p:cNvSpPr>
            <a:spLocks noGrp="1"/>
          </p:cNvSpPr>
          <p:nvPr>
            <p:ph type="dt" sz="half" idx="10"/>
          </p:nvPr>
        </p:nvSpPr>
        <p:spPr/>
        <p:txBody>
          <a:bodyPr/>
          <a:lstStyle/>
          <a:p>
            <a:fld id="{7BE079CE-2C9A-46C3-9285-1E40C4649B92}" type="datetimeFigureOut">
              <a:rPr lang="en-IN" smtClean="0"/>
              <a:t>09-12-2021</a:t>
            </a:fld>
            <a:endParaRPr lang="en-IN"/>
          </a:p>
        </p:txBody>
      </p:sp>
      <p:sp>
        <p:nvSpPr>
          <p:cNvPr id="6" name="Footer Placeholder 5">
            <a:extLst>
              <a:ext uri="{FF2B5EF4-FFF2-40B4-BE49-F238E27FC236}">
                <a16:creationId xmlns:a16="http://schemas.microsoft.com/office/drawing/2014/main" id="{ED3C99D4-D050-4477-9048-733EE73C8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64A55-6589-401A-8424-0233C91A21AF}"/>
              </a:ext>
            </a:extLst>
          </p:cNvPr>
          <p:cNvSpPr>
            <a:spLocks noGrp="1"/>
          </p:cNvSpPr>
          <p:nvPr>
            <p:ph type="sldNum" sz="quarter" idx="12"/>
          </p:nvPr>
        </p:nvSpPr>
        <p:spPr/>
        <p:txBody>
          <a:bodyPr/>
          <a:lstStyle/>
          <a:p>
            <a:fld id="{36704B4D-BC39-4D13-A82E-7BA00C914064}" type="slidenum">
              <a:rPr lang="en-IN" smtClean="0"/>
              <a:t>‹#›</a:t>
            </a:fld>
            <a:endParaRPr lang="en-IN"/>
          </a:p>
        </p:txBody>
      </p:sp>
    </p:spTree>
    <p:extLst>
      <p:ext uri="{BB962C8B-B14F-4D97-AF65-F5344CB8AC3E}">
        <p14:creationId xmlns:p14="http://schemas.microsoft.com/office/powerpoint/2010/main" val="298246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F34227-C3A7-498E-8FAF-782AE9DBC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8E4B23-AE77-4704-99EC-D4B041CBD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DBE2-9039-4691-8213-306B8E4D55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079CE-2C9A-46C3-9285-1E40C4649B92}" type="datetimeFigureOut">
              <a:rPr lang="en-IN" smtClean="0"/>
              <a:t>09-12-2021</a:t>
            </a:fld>
            <a:endParaRPr lang="en-IN"/>
          </a:p>
        </p:txBody>
      </p:sp>
      <p:sp>
        <p:nvSpPr>
          <p:cNvPr id="5" name="Footer Placeholder 4">
            <a:extLst>
              <a:ext uri="{FF2B5EF4-FFF2-40B4-BE49-F238E27FC236}">
                <a16:creationId xmlns:a16="http://schemas.microsoft.com/office/drawing/2014/main" id="{27FBC1E7-DC10-4802-AC07-92D204059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A042D5-1245-4F92-B502-B22A102B0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04B4D-BC39-4D13-A82E-7BA00C914064}" type="slidenum">
              <a:rPr lang="en-IN" smtClean="0"/>
              <a:t>‹#›</a:t>
            </a:fld>
            <a:endParaRPr lang="en-IN"/>
          </a:p>
        </p:txBody>
      </p:sp>
    </p:spTree>
    <p:extLst>
      <p:ext uri="{BB962C8B-B14F-4D97-AF65-F5344CB8AC3E}">
        <p14:creationId xmlns:p14="http://schemas.microsoft.com/office/powerpoint/2010/main" val="3553198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Internet_of_Things"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heiotprojects.com/iot-fire-detector-automatic-extinguisher-using-nodemcu/" TargetMode="External"/><Relationship Id="rId2" Type="http://schemas.openxmlformats.org/officeDocument/2006/relationships/hyperlink" Target="https://www.ijcttjournal.org/2018/Volume58/number-1/IJCTT-V58P109.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6BE1-7DA1-4C3C-B13E-CEB7EF3743B4}"/>
              </a:ext>
            </a:extLst>
          </p:cNvPr>
          <p:cNvSpPr>
            <a:spLocks noGrp="1"/>
          </p:cNvSpPr>
          <p:nvPr>
            <p:ph type="ctrTitle"/>
          </p:nvPr>
        </p:nvSpPr>
        <p:spPr/>
        <p:txBody>
          <a:bodyPr>
            <a:normAutofit fontScale="90000"/>
          </a:bodyPr>
          <a:lstStyle/>
          <a:p>
            <a:pPr algn="ctr"/>
            <a:br>
              <a:rPr lang="en-IN" sz="1600" b="1" dirty="0">
                <a:latin typeface="Times New Roman" panose="02020603050405020304" pitchFamily="18" charset="0"/>
                <a:cs typeface="Times New Roman" panose="02020603050405020304" pitchFamily="18" charset="0"/>
              </a:rPr>
            </a:br>
            <a:br>
              <a:rPr lang="en-IN" sz="16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 Socially Relevant Project -I Presentation on</a:t>
            </a:r>
            <a:br>
              <a:rPr lang="en-IN" sz="2200" dirty="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IoT based Fire Alarm System</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200" b="1" dirty="0">
                <a:solidFill>
                  <a:srgbClr val="FF0000"/>
                </a:solidFill>
                <a:latin typeface="Times New Roman" panose="02020603050405020304" pitchFamily="18" charset="0"/>
                <a:cs typeface="Times New Roman" panose="02020603050405020304" pitchFamily="18" charset="0"/>
              </a:rPr>
              <a:t>Presented by the Batch</a:t>
            </a:r>
            <a:br>
              <a:rPr lang="en-IN" sz="2200" b="1" dirty="0">
                <a:solidFill>
                  <a:srgbClr val="FF0000"/>
                </a:solidFill>
                <a:latin typeface="Times New Roman" panose="02020603050405020304" pitchFamily="18" charset="0"/>
                <a:cs typeface="Times New Roman" panose="02020603050405020304" pitchFamily="18" charset="0"/>
              </a:rPr>
            </a:br>
            <a:br>
              <a:rPr lang="en-IN" sz="2200" b="1" dirty="0">
                <a:solidFill>
                  <a:srgbClr val="C00000"/>
                </a:solidFill>
                <a:latin typeface="Times New Roman" panose="02020603050405020304" pitchFamily="18" charset="0"/>
                <a:cs typeface="Times New Roman" panose="02020603050405020304" pitchFamily="18" charset="0"/>
              </a:rPr>
            </a:br>
            <a:r>
              <a:rPr lang="en-IN" sz="2200" b="1" dirty="0" err="1">
                <a:solidFill>
                  <a:srgbClr val="FF0000"/>
                </a:solidFill>
                <a:latin typeface="Times New Roman" panose="02020603050405020304" pitchFamily="18" charset="0"/>
                <a:cs typeface="Times New Roman" panose="02020603050405020304" pitchFamily="18" charset="0"/>
              </a:rPr>
              <a:t>Saladagu</a:t>
            </a:r>
            <a:r>
              <a:rPr lang="en-IN" sz="2200" b="1" dirty="0">
                <a:solidFill>
                  <a:srgbClr val="FF0000"/>
                </a:solidFill>
                <a:latin typeface="Times New Roman" panose="02020603050405020304" pitchFamily="18" charset="0"/>
                <a:cs typeface="Times New Roman" panose="02020603050405020304" pitchFamily="18" charset="0"/>
              </a:rPr>
              <a:t> Deepthi                    19121A1594           </a:t>
            </a:r>
            <a:br>
              <a:rPr lang="en-IN" sz="2200" b="1" dirty="0">
                <a:solidFill>
                  <a:srgbClr val="FF0000"/>
                </a:solidFill>
                <a:latin typeface="Times New Roman" panose="02020603050405020304" pitchFamily="18" charset="0"/>
                <a:cs typeface="Times New Roman" panose="02020603050405020304" pitchFamily="18" charset="0"/>
              </a:rPr>
            </a:br>
            <a:r>
              <a:rPr lang="en-IN" sz="2200" b="1" dirty="0">
                <a:solidFill>
                  <a:srgbClr val="FF0000"/>
                </a:solidFill>
                <a:latin typeface="Times New Roman" panose="02020603050405020304" pitchFamily="18" charset="0"/>
                <a:cs typeface="Times New Roman" panose="02020603050405020304" pitchFamily="18" charset="0"/>
              </a:rPr>
              <a:t>Mitta Devi </a:t>
            </a:r>
            <a:r>
              <a:rPr lang="en-IN" sz="2200" b="1" dirty="0" err="1">
                <a:solidFill>
                  <a:srgbClr val="FF0000"/>
                </a:solidFill>
                <a:latin typeface="Times New Roman" panose="02020603050405020304" pitchFamily="18" charset="0"/>
                <a:cs typeface="Times New Roman" panose="02020603050405020304" pitchFamily="18" charset="0"/>
              </a:rPr>
              <a:t>Sahithi</a:t>
            </a:r>
            <a:r>
              <a:rPr lang="en-IN" sz="2200" b="1" dirty="0">
                <a:solidFill>
                  <a:srgbClr val="FF0000"/>
                </a:solidFill>
                <a:latin typeface="Times New Roman" panose="02020603050405020304" pitchFamily="18" charset="0"/>
                <a:cs typeface="Times New Roman" panose="02020603050405020304" pitchFamily="18" charset="0"/>
              </a:rPr>
              <a:t>                   19121A1569</a:t>
            </a:r>
            <a:br>
              <a:rPr lang="en-IN" sz="2200" b="1" dirty="0">
                <a:solidFill>
                  <a:srgbClr val="FF0000"/>
                </a:solidFill>
                <a:latin typeface="Times New Roman" panose="02020603050405020304" pitchFamily="18" charset="0"/>
                <a:cs typeface="Times New Roman" panose="02020603050405020304" pitchFamily="18" charset="0"/>
              </a:rPr>
            </a:br>
            <a:r>
              <a:rPr lang="en-IN" sz="2200" b="1" dirty="0" err="1">
                <a:solidFill>
                  <a:srgbClr val="FF0000"/>
                </a:solidFill>
                <a:latin typeface="Times New Roman" panose="02020603050405020304" pitchFamily="18" charset="0"/>
                <a:cs typeface="Times New Roman" panose="02020603050405020304" pitchFamily="18" charset="0"/>
              </a:rPr>
              <a:t>Sunkesula</a:t>
            </a:r>
            <a:r>
              <a:rPr lang="en-IN" sz="2200" b="1" dirty="0">
                <a:solidFill>
                  <a:srgbClr val="FF0000"/>
                </a:solidFill>
                <a:latin typeface="Times New Roman" panose="02020603050405020304" pitchFamily="18" charset="0"/>
                <a:cs typeface="Times New Roman" panose="02020603050405020304" pitchFamily="18" charset="0"/>
              </a:rPr>
              <a:t> Ansari                     19121A15A7</a:t>
            </a:r>
            <a:br>
              <a:rPr lang="en-IN" sz="2200" b="1" dirty="0">
                <a:solidFill>
                  <a:srgbClr val="FF0000"/>
                </a:solidFill>
                <a:latin typeface="Times New Roman" panose="02020603050405020304" pitchFamily="18" charset="0"/>
                <a:cs typeface="Times New Roman" panose="02020603050405020304" pitchFamily="18" charset="0"/>
              </a:rPr>
            </a:br>
            <a:r>
              <a:rPr lang="en-IN" sz="2200" b="1" dirty="0">
                <a:solidFill>
                  <a:srgbClr val="FF0000"/>
                </a:solidFill>
                <a:latin typeface="Times New Roman" panose="02020603050405020304" pitchFamily="18" charset="0"/>
                <a:cs typeface="Times New Roman" panose="02020603050405020304" pitchFamily="18" charset="0"/>
              </a:rPr>
              <a:t>Shaik </a:t>
            </a:r>
            <a:r>
              <a:rPr lang="en-IN" sz="2200" b="1" dirty="0" err="1">
                <a:solidFill>
                  <a:srgbClr val="FF0000"/>
                </a:solidFill>
                <a:latin typeface="Times New Roman" panose="02020603050405020304" pitchFamily="18" charset="0"/>
                <a:cs typeface="Times New Roman" panose="02020603050405020304" pitchFamily="18" charset="0"/>
              </a:rPr>
              <a:t>Bunglow</a:t>
            </a:r>
            <a:r>
              <a:rPr lang="en-IN" sz="2200" b="1" dirty="0">
                <a:solidFill>
                  <a:srgbClr val="FF0000"/>
                </a:solidFill>
                <a:latin typeface="Times New Roman" panose="02020603050405020304" pitchFamily="18" charset="0"/>
                <a:cs typeface="Times New Roman" panose="02020603050405020304" pitchFamily="18" charset="0"/>
              </a:rPr>
              <a:t> </a:t>
            </a:r>
            <a:r>
              <a:rPr lang="en-IN" sz="2200" b="1" dirty="0" err="1">
                <a:solidFill>
                  <a:srgbClr val="FF0000"/>
                </a:solidFill>
                <a:latin typeface="Times New Roman" panose="02020603050405020304" pitchFamily="18" charset="0"/>
                <a:cs typeface="Times New Roman" panose="02020603050405020304" pitchFamily="18" charset="0"/>
              </a:rPr>
              <a:t>Samreen</a:t>
            </a:r>
            <a:r>
              <a:rPr lang="en-IN" sz="2200" b="1" dirty="0">
                <a:solidFill>
                  <a:srgbClr val="FF0000"/>
                </a:solidFill>
                <a:latin typeface="Times New Roman" panose="02020603050405020304" pitchFamily="18" charset="0"/>
                <a:cs typeface="Times New Roman" panose="02020603050405020304" pitchFamily="18" charset="0"/>
              </a:rPr>
              <a:t>         19121A15A0</a:t>
            </a:r>
            <a:br>
              <a:rPr lang="en-IN" sz="2200" b="1" dirty="0">
                <a:solidFill>
                  <a:srgbClr val="FF0000"/>
                </a:solidFill>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5D70B28-6FD2-4C2D-BE17-E0496699A069}"/>
              </a:ext>
            </a:extLst>
          </p:cNvPr>
          <p:cNvSpPr>
            <a:spLocks noGrp="1"/>
          </p:cNvSpPr>
          <p:nvPr>
            <p:ph type="subTitle" idx="1"/>
          </p:nvPr>
        </p:nvSpPr>
        <p:spPr/>
        <p:txBody>
          <a:bodyPr/>
          <a:lstStyle/>
          <a:p>
            <a:endParaRPr lang="en-IN" sz="2400" b="1" dirty="0">
              <a:solidFill>
                <a:srgbClr val="00B050"/>
              </a:solidFill>
              <a:latin typeface="Times New Roman" panose="02020603050405020304" pitchFamily="18" charset="0"/>
              <a:cs typeface="Times New Roman" panose="02020603050405020304" pitchFamily="18" charset="0"/>
            </a:endParaRPr>
          </a:p>
          <a:p>
            <a:endParaRPr lang="en-IN" b="1" dirty="0">
              <a:solidFill>
                <a:srgbClr val="00B050"/>
              </a:solidFill>
              <a:latin typeface="Times New Roman" panose="02020603050405020304" pitchFamily="18" charset="0"/>
              <a:cs typeface="Times New Roman" panose="02020603050405020304" pitchFamily="18" charset="0"/>
            </a:endParaRPr>
          </a:p>
          <a:p>
            <a:r>
              <a:rPr lang="en-IN" sz="2000" b="1" dirty="0">
                <a:solidFill>
                  <a:srgbClr val="00B050"/>
                </a:solidFill>
                <a:latin typeface="Times New Roman" panose="02020603050405020304" pitchFamily="18" charset="0"/>
                <a:cs typeface="Times New Roman" panose="02020603050405020304" pitchFamily="18" charset="0"/>
              </a:rPr>
              <a:t>Computer Science and Systems Engineering</a:t>
            </a:r>
          </a:p>
          <a:p>
            <a:endParaRPr lang="en-IN" dirty="0"/>
          </a:p>
        </p:txBody>
      </p:sp>
      <p:pic>
        <p:nvPicPr>
          <p:cNvPr id="4" name="Content Placeholder 3" descr="clge">
            <a:extLst>
              <a:ext uri="{FF2B5EF4-FFF2-40B4-BE49-F238E27FC236}">
                <a16:creationId xmlns:a16="http://schemas.microsoft.com/office/drawing/2014/main" id="{D7D553F2-9FDE-4ED6-9103-D7ED39A9100F}"/>
              </a:ext>
            </a:extLst>
          </p:cNvPr>
          <p:cNvPicPr>
            <a:picLocks noChangeAspect="1" noChangeArrowheads="1"/>
          </p:cNvPicPr>
          <p:nvPr/>
        </p:nvPicPr>
        <p:blipFill>
          <a:blip r:embed="rId2" cstate="print"/>
          <a:srcRect/>
          <a:stretch>
            <a:fillRect/>
          </a:stretch>
        </p:blipFill>
        <p:spPr bwMode="auto">
          <a:xfrm>
            <a:off x="5179503" y="3255962"/>
            <a:ext cx="3276600" cy="1143000"/>
          </a:xfrm>
          <a:prstGeom prst="rect">
            <a:avLst/>
          </a:prstGeom>
          <a:noFill/>
          <a:ln w="9525">
            <a:noFill/>
            <a:miter lim="800000"/>
            <a:headEnd/>
            <a:tailEnd/>
          </a:ln>
        </p:spPr>
      </p:pic>
      <p:sp>
        <p:nvSpPr>
          <p:cNvPr id="6" name="TextBox 5">
            <a:extLst>
              <a:ext uri="{FF2B5EF4-FFF2-40B4-BE49-F238E27FC236}">
                <a16:creationId xmlns:a16="http://schemas.microsoft.com/office/drawing/2014/main" id="{FF5C37D3-9609-4A43-BA30-1CE089E1F971}"/>
              </a:ext>
            </a:extLst>
          </p:cNvPr>
          <p:cNvSpPr txBox="1"/>
          <p:nvPr/>
        </p:nvSpPr>
        <p:spPr>
          <a:xfrm>
            <a:off x="1557557" y="4959304"/>
            <a:ext cx="3621946" cy="1200329"/>
          </a:xfrm>
          <a:prstGeom prst="rect">
            <a:avLst/>
          </a:prstGeom>
          <a:noFill/>
        </p:spPr>
        <p:txBody>
          <a:bodyPr wrap="square">
            <a:spAutoFit/>
          </a:bodyPr>
          <a:lstStyle/>
          <a:p>
            <a:pPr marL="0" indent="0">
              <a:buNone/>
            </a:pPr>
            <a:r>
              <a:rPr lang="en-IN" sz="1800" b="1" dirty="0">
                <a:solidFill>
                  <a:srgbClr val="0070C0"/>
                </a:solidFill>
                <a:latin typeface="Times New Roman" panose="02020603050405020304" pitchFamily="18" charset="0"/>
                <a:cs typeface="Times New Roman" panose="02020603050405020304" pitchFamily="18" charset="0"/>
              </a:rPr>
              <a:t>Under the guidance of</a:t>
            </a:r>
            <a:endParaRPr lang="en-IN"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1800" b="1" dirty="0" err="1">
                <a:solidFill>
                  <a:srgbClr val="FF0000"/>
                </a:solidFill>
                <a:latin typeface="Times New Roman" panose="02020603050405020304" pitchFamily="18" charset="0"/>
                <a:cs typeface="Times New Roman" panose="02020603050405020304" pitchFamily="18" charset="0"/>
              </a:rPr>
              <a:t>K.Pujitha</a:t>
            </a:r>
            <a:endParaRPr lang="en-IN" sz="1800" b="1" dirty="0">
              <a:solidFill>
                <a:srgbClr val="FF0000"/>
              </a:solidFill>
              <a:latin typeface="Times New Roman" panose="02020603050405020304" pitchFamily="18" charset="0"/>
              <a:cs typeface="Times New Roman" panose="02020603050405020304" pitchFamily="18" charset="0"/>
            </a:endParaRPr>
          </a:p>
          <a:p>
            <a:pPr marL="0" indent="0">
              <a:buNone/>
            </a:pPr>
            <a:r>
              <a:rPr lang="en-IN" sz="1800" b="1" dirty="0">
                <a:solidFill>
                  <a:srgbClr val="FF0000"/>
                </a:solidFill>
                <a:latin typeface="Times New Roman" panose="02020603050405020304" pitchFamily="18" charset="0"/>
                <a:cs typeface="Times New Roman" panose="02020603050405020304" pitchFamily="18" charset="0"/>
              </a:rPr>
              <a:t>Assistant Professor</a:t>
            </a:r>
          </a:p>
          <a:p>
            <a:pPr marL="0" indent="0">
              <a:buNone/>
            </a:pPr>
            <a:r>
              <a:rPr lang="en-IN" sz="1800" b="1" dirty="0">
                <a:solidFill>
                  <a:srgbClr val="FF0000"/>
                </a:solidFill>
                <a:latin typeface="Times New Roman" panose="02020603050405020304" pitchFamily="18" charset="0"/>
                <a:cs typeface="Times New Roman" panose="02020603050405020304" pitchFamily="18" charset="0"/>
              </a:rPr>
              <a:t>Dept. of CSSE</a:t>
            </a:r>
            <a:endParaRPr lang="en-IN" dirty="0"/>
          </a:p>
        </p:txBody>
      </p:sp>
      <p:sp>
        <p:nvSpPr>
          <p:cNvPr id="8" name="TextBox 7">
            <a:extLst>
              <a:ext uri="{FF2B5EF4-FFF2-40B4-BE49-F238E27FC236}">
                <a16:creationId xmlns:a16="http://schemas.microsoft.com/office/drawing/2014/main" id="{537C4429-DF43-4B43-86E7-7DF3459B76E8}"/>
              </a:ext>
            </a:extLst>
          </p:cNvPr>
          <p:cNvSpPr txBox="1"/>
          <p:nvPr/>
        </p:nvSpPr>
        <p:spPr>
          <a:xfrm>
            <a:off x="7550093" y="4973649"/>
            <a:ext cx="3151464" cy="1200329"/>
          </a:xfrm>
          <a:prstGeom prst="rect">
            <a:avLst/>
          </a:prstGeom>
          <a:noFill/>
        </p:spPr>
        <p:txBody>
          <a:bodyPr wrap="square">
            <a:spAutoFit/>
          </a:bodyPr>
          <a:lstStyle/>
          <a:p>
            <a:r>
              <a:rPr lang="en-IN" sz="1800" b="1" dirty="0">
                <a:solidFill>
                  <a:srgbClr val="0070C0"/>
                </a:solidFill>
                <a:latin typeface="Times New Roman" panose="02020603050405020304" pitchFamily="18" charset="0"/>
                <a:cs typeface="Times New Roman" panose="02020603050405020304" pitchFamily="18" charset="0"/>
              </a:rPr>
              <a:t>HOD:</a:t>
            </a:r>
          </a:p>
          <a:p>
            <a:r>
              <a:rPr lang="en-IN" sz="1800" b="1" dirty="0" err="1">
                <a:solidFill>
                  <a:srgbClr val="FF0000"/>
                </a:solidFill>
                <a:latin typeface="Times New Roman" panose="02020603050405020304" pitchFamily="18" charset="0"/>
                <a:cs typeface="Times New Roman" panose="02020603050405020304" pitchFamily="18" charset="0"/>
              </a:rPr>
              <a:t>Dr.</a:t>
            </a:r>
            <a:r>
              <a:rPr lang="en-IN" sz="1800" b="1" dirty="0">
                <a:solidFill>
                  <a:srgbClr val="FF0000"/>
                </a:solidFill>
                <a:latin typeface="Times New Roman" panose="02020603050405020304" pitchFamily="18" charset="0"/>
                <a:cs typeface="Times New Roman" panose="02020603050405020304" pitchFamily="18" charset="0"/>
              </a:rPr>
              <a:t> A. </a:t>
            </a:r>
            <a:r>
              <a:rPr lang="en-IN" sz="1800" b="1" dirty="0" err="1">
                <a:solidFill>
                  <a:srgbClr val="FF0000"/>
                </a:solidFill>
                <a:latin typeface="Times New Roman" panose="02020603050405020304" pitchFamily="18" charset="0"/>
                <a:cs typeface="Times New Roman" panose="02020603050405020304" pitchFamily="18" charset="0"/>
              </a:rPr>
              <a:t>Balasubramani</a:t>
            </a:r>
            <a:r>
              <a:rPr lang="en-IN" sz="1800" b="1" dirty="0">
                <a:solidFill>
                  <a:srgbClr val="FF0000"/>
                </a:solidFill>
                <a:latin typeface="Times New Roman" panose="02020603050405020304" pitchFamily="18" charset="0"/>
                <a:cs typeface="Times New Roman" panose="02020603050405020304" pitchFamily="18" charset="0"/>
              </a:rPr>
              <a:t>,</a:t>
            </a:r>
          </a:p>
          <a:p>
            <a:r>
              <a:rPr lang="en-IN" sz="1800" b="1" dirty="0">
                <a:solidFill>
                  <a:srgbClr val="FF0000"/>
                </a:solidFill>
                <a:latin typeface="Times New Roman" panose="02020603050405020304" pitchFamily="18" charset="0"/>
                <a:cs typeface="Times New Roman" panose="02020603050405020304" pitchFamily="18" charset="0"/>
              </a:rPr>
              <a:t>Professor &amp; Head, </a:t>
            </a:r>
          </a:p>
          <a:p>
            <a:r>
              <a:rPr lang="en-IN" sz="1800" b="1" dirty="0">
                <a:solidFill>
                  <a:srgbClr val="FF0000"/>
                </a:solidFill>
                <a:latin typeface="Times New Roman" panose="02020603050405020304" pitchFamily="18" charset="0"/>
                <a:cs typeface="Times New Roman" panose="02020603050405020304" pitchFamily="18" charset="0"/>
              </a:rPr>
              <a:t>Dept. of CSSE</a:t>
            </a:r>
          </a:p>
        </p:txBody>
      </p:sp>
    </p:spTree>
    <p:extLst>
      <p:ext uri="{BB962C8B-B14F-4D97-AF65-F5344CB8AC3E}">
        <p14:creationId xmlns:p14="http://schemas.microsoft.com/office/powerpoint/2010/main" val="3988746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892D051-2B43-47A6-B18F-3ACD39AF34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47491" y="2308806"/>
            <a:ext cx="4346792" cy="2548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5D6691-2B33-4477-9209-63FC31BFFD0B}"/>
              </a:ext>
            </a:extLst>
          </p:cNvPr>
          <p:cNvSpPr txBox="1"/>
          <p:nvPr/>
        </p:nvSpPr>
        <p:spPr>
          <a:xfrm>
            <a:off x="838200" y="2509225"/>
            <a:ext cx="6094602" cy="400110"/>
          </a:xfrm>
          <a:prstGeom prst="rect">
            <a:avLst/>
          </a:prstGeom>
          <a:noFill/>
        </p:spPr>
        <p:txBody>
          <a:bodyPr wrap="square">
            <a:spAutoFit/>
          </a:bodyPr>
          <a:lstStyle/>
          <a:p>
            <a:r>
              <a:rPr lang="en-US" sz="2000" b="1" i="0" dirty="0" err="1">
                <a:solidFill>
                  <a:srgbClr val="202122"/>
                </a:solidFill>
                <a:effectLst/>
                <a:latin typeface="Times New Roman" panose="02020603050405020304" pitchFamily="18" charset="0"/>
                <a:cs typeface="Times New Roman" panose="02020603050405020304" pitchFamily="18" charset="0"/>
              </a:rPr>
              <a:t>NodeMCU</a:t>
            </a:r>
            <a:r>
              <a:rPr lang="en-US" sz="2000" b="0" i="0" dirty="0">
                <a:solidFill>
                  <a:srgbClr val="202122"/>
                </a:solidFill>
                <a:effectLst/>
                <a:latin typeface="Times New Roman" panose="02020603050405020304" pitchFamily="18" charset="0"/>
                <a:cs typeface="Times New Roman" panose="02020603050405020304" pitchFamily="18" charset="0"/>
              </a:rPr>
              <a:t> is a low-cost open source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3" tooltip="Internet of Things"/>
              </a:rPr>
              <a:t>IoT</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dirty="0">
                <a:solidFill>
                  <a:srgbClr val="202122"/>
                </a:solidFill>
                <a:latin typeface="Times New Roman" panose="02020603050405020304" pitchFamily="18" charset="0"/>
                <a:cs typeface="Times New Roman" panose="02020603050405020304" pitchFamily="18" charset="0"/>
              </a:rPr>
              <a:t>Device</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3A23560-D63C-4A27-B97F-4746ABA3E6D9}"/>
              </a:ext>
            </a:extLst>
          </p:cNvPr>
          <p:cNvSpPr txBox="1"/>
          <p:nvPr/>
        </p:nvSpPr>
        <p:spPr>
          <a:xfrm>
            <a:off x="838200" y="2983431"/>
            <a:ext cx="6094602" cy="1938992"/>
          </a:xfrm>
          <a:prstGeom prst="rect">
            <a:avLst/>
          </a:prstGeom>
          <a:noFill/>
        </p:spPr>
        <p:txBody>
          <a:bodyPr wrap="square">
            <a:spAutoFit/>
          </a:bodyPr>
          <a:lstStyle/>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includes firmware which runs on the low cost Wi-Fi enabled ESP8266 Wi-Fi SoC from </a:t>
            </a:r>
            <a:r>
              <a:rPr lang="en-US" sz="2000" b="0" i="0" dirty="0" err="1">
                <a:solidFill>
                  <a:srgbClr val="000000"/>
                </a:solidFill>
                <a:effectLst/>
                <a:latin typeface="Times New Roman" panose="02020603050405020304" pitchFamily="18" charset="0"/>
                <a:cs typeface="Times New Roman" panose="02020603050405020304" pitchFamily="18" charset="0"/>
              </a:rPr>
              <a:t>Espressif</a:t>
            </a:r>
            <a:r>
              <a:rPr lang="en-US" sz="2000" b="0" i="0" dirty="0">
                <a:solidFill>
                  <a:srgbClr val="000000"/>
                </a:solidFill>
                <a:effectLst/>
                <a:latin typeface="Times New Roman" panose="02020603050405020304" pitchFamily="18" charset="0"/>
                <a:cs typeface="Times New Roman" panose="02020603050405020304" pitchFamily="18" charset="0"/>
              </a:rPr>
              <a:t> Systems, and hardware which is based on the ESP-12 module.</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has GPIO, SPI, I2C, ADC, PWM AND UART pins for communication and controlling other peripherals attached to it.</a:t>
            </a:r>
          </a:p>
        </p:txBody>
      </p:sp>
    </p:spTree>
    <p:extLst>
      <p:ext uri="{BB962C8B-B14F-4D97-AF65-F5344CB8AC3E}">
        <p14:creationId xmlns:p14="http://schemas.microsoft.com/office/powerpoint/2010/main" val="260169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1DB1-5BAD-4748-9B84-C4BB22164A72}"/>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Circuit Diagram</a:t>
            </a:r>
          </a:p>
        </p:txBody>
      </p:sp>
      <p:pic>
        <p:nvPicPr>
          <p:cNvPr id="5" name="Picture 4">
            <a:extLst>
              <a:ext uri="{FF2B5EF4-FFF2-40B4-BE49-F238E27FC236}">
                <a16:creationId xmlns:a16="http://schemas.microsoft.com/office/drawing/2014/main" id="{BEF506FE-5AD2-4CF4-BABE-4F05623A9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45578"/>
            <a:ext cx="10515600" cy="4152550"/>
          </a:xfrm>
          <a:prstGeom prst="rect">
            <a:avLst/>
          </a:prstGeom>
        </p:spPr>
      </p:pic>
    </p:spTree>
    <p:extLst>
      <p:ext uri="{BB962C8B-B14F-4D97-AF65-F5344CB8AC3E}">
        <p14:creationId xmlns:p14="http://schemas.microsoft.com/office/powerpoint/2010/main" val="82472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79A6-E563-4C2E-96E6-C5713312CD81}"/>
              </a:ext>
            </a:extLst>
          </p:cNvPr>
          <p:cNvSpPr>
            <a:spLocks noGrp="1"/>
          </p:cNvSpPr>
          <p:nvPr>
            <p:ph type="title"/>
          </p:nvPr>
        </p:nvSpPr>
        <p:spPr/>
        <p:txBody>
          <a:bodyPr>
            <a:norm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System Requirements</a:t>
            </a:r>
          </a:p>
        </p:txBody>
      </p:sp>
      <p:sp>
        <p:nvSpPr>
          <p:cNvPr id="4" name="Content Placeholder 2">
            <a:extLst>
              <a:ext uri="{FF2B5EF4-FFF2-40B4-BE49-F238E27FC236}">
                <a16:creationId xmlns:a16="http://schemas.microsoft.com/office/drawing/2014/main" id="{20794DE7-9F96-499F-80B9-D4AAEAF18F09}"/>
              </a:ext>
            </a:extLst>
          </p:cNvPr>
          <p:cNvSpPr>
            <a:spLocks noGrp="1"/>
          </p:cNvSpPr>
          <p:nvPr>
            <p:ph idx="1"/>
          </p:nvPr>
        </p:nvSpPr>
        <p:spPr>
          <a:xfrm>
            <a:off x="838200" y="1476462"/>
            <a:ext cx="10515600" cy="5016413"/>
          </a:xfrm>
        </p:spPr>
        <p:txBody>
          <a:bodyPr>
            <a:normAutofit fontScale="25000" lnSpcReduction="20000"/>
          </a:bodyPr>
          <a:lstStyle/>
          <a:p>
            <a:pPr marL="0" indent="0">
              <a:lnSpc>
                <a:spcPct val="107000"/>
              </a:lnSpc>
              <a:spcAft>
                <a:spcPts val="800"/>
              </a:spcAft>
              <a:buNone/>
            </a:pPr>
            <a:r>
              <a:rPr lang="en-IN" sz="64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SOFTWARE USED</a:t>
            </a:r>
            <a:r>
              <a:rPr lang="en-IN" sz="6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Blynk App</a:t>
            </a:r>
          </a:p>
          <a:p>
            <a:pPr marL="0" indent="0">
              <a:lnSpc>
                <a:spcPct val="107000"/>
              </a:lnSpc>
              <a:spcAft>
                <a:spcPts val="800"/>
              </a:spcAft>
              <a:buNone/>
            </a:pPr>
            <a:r>
              <a:rPr lang="en-IN" sz="6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Cloud: ThingSpeak</a:t>
            </a:r>
          </a:p>
          <a:p>
            <a:pPr marL="0" indent="0">
              <a:lnSpc>
                <a:spcPct val="107000"/>
              </a:lnSpc>
              <a:spcAft>
                <a:spcPts val="800"/>
              </a:spcAft>
              <a:buNone/>
            </a:pPr>
            <a:endParaRPr lang="en-IN" sz="64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SOFTWARE COMPONENTS: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6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NodeMCU ESP8266 12-E Development Board</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6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 5V Relay Module</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6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Infrared Flame Sensor</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6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 LED</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6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12 volt DC Fan</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6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Few jumpers wires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6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12-volt adaptor</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6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Breadboard</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45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45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320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F1B-B2CE-4BBD-BEA6-224D1C0133F4}"/>
              </a:ext>
            </a:extLst>
          </p:cNvPr>
          <p:cNvSpPr>
            <a:spLocks noGrp="1"/>
          </p:cNvSpPr>
          <p:nvPr>
            <p:ph type="title"/>
          </p:nvPr>
        </p:nvSpPr>
        <p:spPr/>
        <p:txBody>
          <a:bodyPr>
            <a:norm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Implementation</a:t>
            </a:r>
          </a:p>
        </p:txBody>
      </p:sp>
      <p:pic>
        <p:nvPicPr>
          <p:cNvPr id="7" name="Picture 6">
            <a:extLst>
              <a:ext uri="{FF2B5EF4-FFF2-40B4-BE49-F238E27FC236}">
                <a16:creationId xmlns:a16="http://schemas.microsoft.com/office/drawing/2014/main" id="{0E73DCE3-F923-496D-A855-7842CC39A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09" y="1577131"/>
            <a:ext cx="10658286" cy="4974672"/>
          </a:xfrm>
          <a:prstGeom prst="rect">
            <a:avLst/>
          </a:prstGeom>
        </p:spPr>
      </p:pic>
    </p:spTree>
    <p:extLst>
      <p:ext uri="{BB962C8B-B14F-4D97-AF65-F5344CB8AC3E}">
        <p14:creationId xmlns:p14="http://schemas.microsoft.com/office/powerpoint/2010/main" val="3590793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7E305D-A1C3-4C6A-AA1E-4C28409DB0D0}"/>
              </a:ext>
            </a:extLst>
          </p:cNvPr>
          <p:cNvSpPr>
            <a:spLocks noGrp="1"/>
          </p:cNvSpPr>
          <p:nvPr>
            <p:ph idx="1"/>
          </p:nvPr>
        </p:nvSpPr>
        <p:spPr/>
        <p:txBody>
          <a:bodyPr>
            <a:normAutofit/>
          </a:bodyPr>
          <a:lstStyle/>
          <a:p>
            <a:pPr marL="0" indent="0">
              <a:buNone/>
            </a:pPr>
            <a:r>
              <a:rPr lang="en-US" sz="2400" b="1" i="0" dirty="0">
                <a:solidFill>
                  <a:srgbClr val="666666"/>
                </a:solidFill>
                <a:effectLst/>
                <a:latin typeface="Times New Roman" panose="02020603050405020304" pitchFamily="18" charset="0"/>
                <a:cs typeface="Times New Roman" panose="02020603050405020304" pitchFamily="18" charset="0"/>
              </a:rPr>
              <a:t>Setting Up a Blynk Project</a:t>
            </a:r>
            <a:endParaRPr lang="en-US" sz="2400" dirty="0">
              <a:solidFill>
                <a:srgbClr val="000000"/>
              </a:solidFill>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We have connected the components as per the circuit diagram and now its time to test the project.</a:t>
            </a:r>
          </a:p>
          <a:p>
            <a:pPr algn="l"/>
            <a:r>
              <a:rPr lang="en-US" sz="2400" b="0" i="0" dirty="0">
                <a:solidFill>
                  <a:srgbClr val="000000"/>
                </a:solidFill>
                <a:effectLst/>
                <a:latin typeface="Times New Roman" panose="02020603050405020304" pitchFamily="18" charset="0"/>
                <a:cs typeface="Times New Roman" panose="02020603050405020304" pitchFamily="18" charset="0"/>
              </a:rPr>
              <a:t>For both the alert LED will glow and buzzer will start beeping.</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You will receive below alert notification when flame sensor detects flame or fire.</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Once the smoke sensor detects smoke and the value in the gauge goes beyond 500 then smoke alert will be detected. You can change the value in the code as per your need.</a:t>
            </a:r>
          </a:p>
          <a:p>
            <a:endParaRPr lang="en-IN" dirty="0"/>
          </a:p>
        </p:txBody>
      </p:sp>
    </p:spTree>
    <p:extLst>
      <p:ext uri="{BB962C8B-B14F-4D97-AF65-F5344CB8AC3E}">
        <p14:creationId xmlns:p14="http://schemas.microsoft.com/office/powerpoint/2010/main" val="177007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C13ABD-EA1B-4ABE-A904-DDD66CD377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924" y="969183"/>
            <a:ext cx="2061160" cy="4351338"/>
          </a:xfrm>
        </p:spPr>
      </p:pic>
      <p:pic>
        <p:nvPicPr>
          <p:cNvPr id="7" name="Picture 6">
            <a:extLst>
              <a:ext uri="{FF2B5EF4-FFF2-40B4-BE49-F238E27FC236}">
                <a16:creationId xmlns:a16="http://schemas.microsoft.com/office/drawing/2014/main" id="{38E57782-6086-421A-AE8B-5FC1874DA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7338" y="969183"/>
            <a:ext cx="2239456" cy="4626274"/>
          </a:xfrm>
          <a:prstGeom prst="rect">
            <a:avLst/>
          </a:prstGeom>
        </p:spPr>
      </p:pic>
      <p:pic>
        <p:nvPicPr>
          <p:cNvPr id="9" name="Picture 8">
            <a:extLst>
              <a:ext uri="{FF2B5EF4-FFF2-40B4-BE49-F238E27FC236}">
                <a16:creationId xmlns:a16="http://schemas.microsoft.com/office/drawing/2014/main" id="{B8F7522A-8089-4483-AA30-F911AC96F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926" y="969183"/>
            <a:ext cx="2151493" cy="4351338"/>
          </a:xfrm>
          <a:prstGeom prst="rect">
            <a:avLst/>
          </a:prstGeom>
        </p:spPr>
      </p:pic>
      <p:pic>
        <p:nvPicPr>
          <p:cNvPr id="11" name="Picture 10">
            <a:extLst>
              <a:ext uri="{FF2B5EF4-FFF2-40B4-BE49-F238E27FC236}">
                <a16:creationId xmlns:a16="http://schemas.microsoft.com/office/drawing/2014/main" id="{C9E0968F-4A0D-4088-8E05-B5D49F1BC4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9752" y="969183"/>
            <a:ext cx="2435091" cy="4351338"/>
          </a:xfrm>
          <a:prstGeom prst="rect">
            <a:avLst/>
          </a:prstGeom>
        </p:spPr>
      </p:pic>
    </p:spTree>
    <p:extLst>
      <p:ext uri="{BB962C8B-B14F-4D97-AF65-F5344CB8AC3E}">
        <p14:creationId xmlns:p14="http://schemas.microsoft.com/office/powerpoint/2010/main" val="29978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DE3CE5-E5E7-486E-B822-7CF1CFBBD8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460" y="562062"/>
            <a:ext cx="6493079" cy="6123964"/>
          </a:xfrm>
        </p:spPr>
      </p:pic>
    </p:spTree>
    <p:extLst>
      <p:ext uri="{BB962C8B-B14F-4D97-AF65-F5344CB8AC3E}">
        <p14:creationId xmlns:p14="http://schemas.microsoft.com/office/powerpoint/2010/main" val="739020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B8315A-77B8-4E7B-B043-E1C70BF92C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526" y="746621"/>
            <a:ext cx="6620947" cy="5578679"/>
          </a:xfrm>
        </p:spPr>
      </p:pic>
    </p:spTree>
    <p:extLst>
      <p:ext uri="{BB962C8B-B14F-4D97-AF65-F5344CB8AC3E}">
        <p14:creationId xmlns:p14="http://schemas.microsoft.com/office/powerpoint/2010/main" val="265669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241D-ACBA-438A-80A9-BB07CCF79404}"/>
              </a:ext>
            </a:extLst>
          </p:cNvPr>
          <p:cNvSpPr>
            <a:spLocks noGrp="1"/>
          </p:cNvSpPr>
          <p:nvPr>
            <p:ph type="title"/>
          </p:nvPr>
        </p:nvSpPr>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Result</a:t>
            </a:r>
          </a:p>
        </p:txBody>
      </p:sp>
      <p:pic>
        <p:nvPicPr>
          <p:cNvPr id="11" name="Content Placeholder 10">
            <a:extLst>
              <a:ext uri="{FF2B5EF4-FFF2-40B4-BE49-F238E27FC236}">
                <a16:creationId xmlns:a16="http://schemas.microsoft.com/office/drawing/2014/main" id="{ECD78322-CE0E-4124-A027-59D021F4A6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5222" y="1825625"/>
            <a:ext cx="3372374" cy="4533230"/>
          </a:xfrm>
        </p:spPr>
      </p:pic>
    </p:spTree>
    <p:extLst>
      <p:ext uri="{BB962C8B-B14F-4D97-AF65-F5344CB8AC3E}">
        <p14:creationId xmlns:p14="http://schemas.microsoft.com/office/powerpoint/2010/main" val="967744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E369-6C68-4EE3-B0BF-3C90F6886129}"/>
              </a:ext>
            </a:extLst>
          </p:cNvPr>
          <p:cNvSpPr>
            <a:spLocks noGrp="1"/>
          </p:cNvSpPr>
          <p:nvPr>
            <p:ph type="title"/>
          </p:nvPr>
        </p:nvSpPr>
        <p:spPr>
          <a:xfrm>
            <a:off x="838200" y="365126"/>
            <a:ext cx="10515600" cy="188548"/>
          </a:xfrm>
        </p:spPr>
        <p:txBody>
          <a:bodyPr>
            <a:normAutofit fontScale="90000"/>
          </a:bodyPr>
          <a:lstStyle/>
          <a:p>
            <a:br>
              <a:rPr lang="en-IN" dirty="0"/>
            </a:br>
            <a:endParaRPr lang="en-IN" dirty="0"/>
          </a:p>
        </p:txBody>
      </p:sp>
      <p:pic>
        <p:nvPicPr>
          <p:cNvPr id="5" name="Content Placeholder 4">
            <a:extLst>
              <a:ext uri="{FF2B5EF4-FFF2-40B4-BE49-F238E27FC236}">
                <a16:creationId xmlns:a16="http://schemas.microsoft.com/office/drawing/2014/main" id="{B0643F98-6932-46AA-9C44-4070D7AB11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3034" y="784677"/>
            <a:ext cx="3405931" cy="4566277"/>
          </a:xfrm>
        </p:spPr>
      </p:pic>
    </p:spTree>
    <p:extLst>
      <p:ext uri="{BB962C8B-B14F-4D97-AF65-F5344CB8AC3E}">
        <p14:creationId xmlns:p14="http://schemas.microsoft.com/office/powerpoint/2010/main" val="321239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B000-3D59-424C-8D53-97F7B89625B3}"/>
              </a:ext>
            </a:extLst>
          </p:cNvPr>
          <p:cNvSpPr>
            <a:spLocks noGrp="1"/>
          </p:cNvSpPr>
          <p:nvPr>
            <p:ph type="title"/>
          </p:nvPr>
        </p:nvSpPr>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ADA38B1-4233-4AB2-81C5-27A1EBBAF6A9}"/>
              </a:ext>
            </a:extLst>
          </p:cNvPr>
          <p:cNvSpPr>
            <a:spLocks noGrp="1"/>
          </p:cNvSpPr>
          <p:nvPr>
            <p:ph idx="1"/>
          </p:nvPr>
        </p:nvSpPr>
        <p:spPr/>
        <p:txBody>
          <a:bodyPr>
            <a:normAutofit lnSpcReduction="10000"/>
          </a:bodyPr>
          <a:lstStyle/>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Objectives</a:t>
            </a:r>
          </a:p>
          <a:p>
            <a:r>
              <a:rPr lang="en-IN" sz="2400" dirty="0">
                <a:latin typeface="Times New Roman" panose="02020603050405020304" pitchFamily="18" charset="0"/>
                <a:cs typeface="Times New Roman" panose="02020603050405020304" pitchFamily="18" charset="0"/>
              </a:rPr>
              <a:t>Analysis</a:t>
            </a:r>
          </a:p>
          <a:p>
            <a:r>
              <a:rPr lang="en-IN" sz="2400" dirty="0">
                <a:latin typeface="Times New Roman" panose="02020603050405020304" pitchFamily="18" charset="0"/>
                <a:cs typeface="Times New Roman" panose="02020603050405020304" pitchFamily="18" charset="0"/>
              </a:rPr>
              <a:t>Design</a:t>
            </a:r>
          </a:p>
          <a:p>
            <a:r>
              <a:rPr lang="en-IN" sz="2400" dirty="0">
                <a:latin typeface="Times New Roman" panose="02020603050405020304" pitchFamily="18" charset="0"/>
                <a:cs typeface="Times New Roman" panose="02020603050405020304" pitchFamily="18" charset="0"/>
              </a:rPr>
              <a:t>Implementation</a:t>
            </a:r>
          </a:p>
          <a:p>
            <a:r>
              <a:rPr lang="en-IN" sz="2400" dirty="0">
                <a:latin typeface="Times New Roman" panose="02020603050405020304" pitchFamily="18" charset="0"/>
                <a:cs typeface="Times New Roman" panose="02020603050405020304" pitchFamily="18" charset="0"/>
              </a:rPr>
              <a:t>Results</a:t>
            </a:r>
          </a:p>
          <a:p>
            <a:r>
              <a:rPr lang="en-IN" sz="2400" dirty="0">
                <a:latin typeface="Times New Roman" panose="02020603050405020304" pitchFamily="18" charset="0"/>
                <a:cs typeface="Times New Roman" panose="02020603050405020304" pitchFamily="18" charset="0"/>
              </a:rPr>
              <a:t>Applications</a:t>
            </a:r>
          </a:p>
          <a:p>
            <a:r>
              <a:rPr lang="en-IN" sz="2400" dirty="0">
                <a:latin typeface="Times New Roman" panose="02020603050405020304" pitchFamily="18" charset="0"/>
                <a:cs typeface="Times New Roman" panose="02020603050405020304" pitchFamily="18" charset="0"/>
              </a:rPr>
              <a:t>Limitations</a:t>
            </a:r>
          </a:p>
          <a:p>
            <a:r>
              <a:rPr lang="en-IN" sz="2400" dirty="0">
                <a:latin typeface="Times New Roman" panose="02020603050405020304" pitchFamily="18" charset="0"/>
                <a:cs typeface="Times New Roman" panose="02020603050405020304" pitchFamily="18" charset="0"/>
              </a:rPr>
              <a:t> Conclusion and Future Work</a:t>
            </a:r>
          </a:p>
          <a:p>
            <a:pPr marL="0" indent="0">
              <a:buNone/>
            </a:pPr>
            <a:r>
              <a:rPr lang="en-IN" sz="2400"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64078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977-069C-45AD-BB31-7853719406F5}"/>
              </a:ext>
            </a:extLst>
          </p:cNvPr>
          <p:cNvSpPr>
            <a:spLocks noGrp="1"/>
          </p:cNvSpPr>
          <p:nvPr>
            <p:ph type="title"/>
          </p:nvPr>
        </p:nvSpPr>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7F4947EA-FFA5-43BF-9E52-4CA4A55AAB03}"/>
              </a:ext>
            </a:extLst>
          </p:cNvPr>
          <p:cNvSpPr>
            <a:spLocks noGrp="1"/>
          </p:cNvSpPr>
          <p:nvPr>
            <p:ph idx="1"/>
          </p:nvPr>
        </p:nvSpPr>
        <p:spPr/>
        <p:txBody>
          <a:bodyPr/>
          <a:lstStyle/>
          <a:p>
            <a:pPr marL="342900" lvl="0" indent="-342900">
              <a:lnSpc>
                <a:spcPct val="107000"/>
              </a:lnSpc>
              <a:buClr>
                <a:srgbClr val="000000"/>
              </a:buClr>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Fire alarms that are properly installed and maintained play a vital role in reducing fire deaths and injuries.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Clr>
                <a:srgbClr val="000000"/>
              </a:buClr>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will automatically detect and warn you of the presence of fire.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Clr>
                <a:srgbClr val="000000"/>
              </a:buClr>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cost-effective fire alarm system which performs reliably to ensure safety from fire.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Clr>
                <a:srgbClr val="000000"/>
              </a:buClr>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can save your life in the event of the fire.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rgbClr val="000000"/>
              </a:buClr>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Helps in reducing the fire accidents in the society.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0180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F250-05A9-44FB-BB57-6D2DD696F01E}"/>
              </a:ext>
            </a:extLst>
          </p:cNvPr>
          <p:cNvSpPr>
            <a:spLocks noGrp="1"/>
          </p:cNvSpPr>
          <p:nvPr>
            <p:ph type="title"/>
          </p:nvPr>
        </p:nvSpPr>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9B7C4312-8E57-4E82-8DEB-E12E4F3A0D9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amount of “smoke” present may be insufficient to alarm smoke detectors. Smoke detectors are designed to alarm at various levels of smoke density. If such density levels are not created by a developing fire at the location of detectors, the detectors will not go into alarm.</a:t>
            </a:r>
          </a:p>
          <a:p>
            <a:r>
              <a:rPr lang="en-US" sz="2400" dirty="0">
                <a:latin typeface="Times New Roman" panose="02020603050405020304" pitchFamily="18" charset="0"/>
                <a:cs typeface="Times New Roman" panose="02020603050405020304" pitchFamily="18" charset="0"/>
              </a:rPr>
              <a:t>Smoke detectors are subject to false alarms and nuisance alarms. For example, a smoke detector located in or near a kitchen may go into nuisance alarm during normal operation of kitchen appliances. In addition, dusty or steamy environments may cause a smoke detector to falsely alarm.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26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2041-893E-40FB-8D7F-901790CED42B}"/>
              </a:ext>
            </a:extLst>
          </p:cNvPr>
          <p:cNvSpPr>
            <a:spLocks noGrp="1"/>
          </p:cNvSpPr>
          <p:nvPr>
            <p:ph type="title"/>
          </p:nvPr>
        </p:nvSpPr>
        <p:spPr/>
        <p:txBody>
          <a:bodyPr>
            <a:norm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4D02F645-F6B3-40CF-A9A9-AFF1E5C27104}"/>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In conclusion it is important to have a fire protection system in place as a part of a building’s safety plan. Without a fire protection system, the lives of those who are inside the building are placed at a high risk in the event an emergency.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avoid financial loss and also save people from dangerous fire accidents.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In future we can work on phone calls as well. At the same time we can work on overcoming the above mentioned limitations. </a:t>
            </a:r>
          </a:p>
        </p:txBody>
      </p:sp>
    </p:spTree>
    <p:extLst>
      <p:ext uri="{BB962C8B-B14F-4D97-AF65-F5344CB8AC3E}">
        <p14:creationId xmlns:p14="http://schemas.microsoft.com/office/powerpoint/2010/main" val="2624756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2C4A-0DF8-4072-9126-E6E8A43C798A}"/>
              </a:ext>
            </a:extLst>
          </p:cNvPr>
          <p:cNvSpPr>
            <a:spLocks noGrp="1"/>
          </p:cNvSpPr>
          <p:nvPr>
            <p:ph type="title"/>
          </p:nvPr>
        </p:nvSpPr>
        <p:spPr/>
        <p:txBody>
          <a:bodyPr>
            <a:norm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2421481-4A07-4135-AC04-C1EC9E8A0076}"/>
              </a:ext>
            </a:extLst>
          </p:cNvPr>
          <p:cNvSpPr>
            <a:spLocks noGrp="1"/>
          </p:cNvSpPr>
          <p:nvPr>
            <p:ph idx="1"/>
          </p:nvPr>
        </p:nvSpPr>
        <p:spPr/>
        <p:txBody>
          <a:bodyPr/>
          <a:lstStyle/>
          <a:p>
            <a:pPr>
              <a:lnSpc>
                <a:spcPct val="107000"/>
              </a:lnSpc>
              <a:spcAft>
                <a:spcPts val="800"/>
              </a:spcAft>
            </a:pPr>
            <a:r>
              <a:rPr lang="en-IN" sz="2400" u="sng" dirty="0">
                <a:solidFill>
                  <a:srgbClr val="1155CC"/>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https://www.ijcttjournal.org/2018/Volume58/number-1/IJCTT-V58P109.pdf</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https://theiotprojects.com/iot-fire-detector-automatic-extinguisher-using-nodemcu/</a:t>
            </a:r>
            <a:endParaRPr lang="en-IN"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https://ieeexplore.ieee.org/</a:t>
            </a:r>
          </a:p>
          <a:p>
            <a:pPr>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0696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2A78B-C420-4E34-9F3F-FFD3B6AC127F}"/>
              </a:ext>
            </a:extLst>
          </p:cNvPr>
          <p:cNvSpPr>
            <a:spLocks noGrp="1"/>
          </p:cNvSpPr>
          <p:nvPr>
            <p:ph idx="1"/>
          </p:nvPr>
        </p:nvSpPr>
        <p:spPr/>
        <p:txBody>
          <a:bodyPr>
            <a:normAutofit/>
          </a:bodyPr>
          <a:lstStyle/>
          <a:p>
            <a:pPr marL="0" indent="0" algn="ctr">
              <a:buNone/>
            </a:pPr>
            <a:endParaRPr lang="en-IN" sz="40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IN" sz="4000" b="1"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IN" sz="4000" b="1" dirty="0">
                <a:solidFill>
                  <a:srgbClr val="FF0000"/>
                </a:solidFill>
                <a:latin typeface="Times New Roman" panose="02020603050405020304" pitchFamily="18" charset="0"/>
                <a:cs typeface="Times New Roman" panose="02020603050405020304" pitchFamily="18" charset="0"/>
              </a:rPr>
              <a:t>Queries</a:t>
            </a:r>
          </a:p>
        </p:txBody>
      </p:sp>
    </p:spTree>
    <p:extLst>
      <p:ext uri="{BB962C8B-B14F-4D97-AF65-F5344CB8AC3E}">
        <p14:creationId xmlns:p14="http://schemas.microsoft.com/office/powerpoint/2010/main" val="2197748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4829B-8B67-40E0-B728-C3464BB49069}"/>
              </a:ext>
            </a:extLst>
          </p:cNvPr>
          <p:cNvSpPr>
            <a:spLocks noGrp="1"/>
          </p:cNvSpPr>
          <p:nvPr>
            <p:ph idx="1"/>
          </p:nvPr>
        </p:nvSpPr>
        <p:spPr/>
        <p:txBody>
          <a:bodyPr>
            <a:normAutofit/>
          </a:bodyPr>
          <a:lstStyle/>
          <a:p>
            <a:pPr marL="0" indent="0" algn="ctr">
              <a:buNone/>
            </a:pPr>
            <a:endParaRPr lang="en-IN" sz="40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IN" sz="4000" b="1"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IN" sz="40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119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E78E-0361-42DA-94D1-9FDE534C020A}"/>
              </a:ext>
            </a:extLst>
          </p:cNvPr>
          <p:cNvSpPr>
            <a:spLocks noGrp="1"/>
          </p:cNvSpPr>
          <p:nvPr>
            <p:ph type="title"/>
          </p:nvPr>
        </p:nvSpPr>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95899F8-7A59-4D3B-9BB0-986F4F75095B}"/>
              </a:ext>
            </a:extLst>
          </p:cNvPr>
          <p:cNvSpPr>
            <a:spLocks noGrp="1"/>
          </p:cNvSpPr>
          <p:nvPr>
            <p:ph idx="1"/>
          </p:nvPr>
        </p:nvSpPr>
        <p:spPr/>
        <p:txBody>
          <a:bodyPr/>
          <a:lstStyle/>
          <a:p>
            <a:pPr marL="0" indent="0" algn="just">
              <a:buNone/>
            </a:pPr>
            <a:r>
              <a:rPr lang="en-IN" sz="2400" dirty="0">
                <a:solidFill>
                  <a:srgbClr val="515253"/>
                </a:solidFill>
                <a:effectLst/>
                <a:latin typeface="Times New Roman" panose="02020603050405020304" pitchFamily="18" charset="0"/>
                <a:ea typeface="Calibri" panose="020F0502020204030204" pitchFamily="34" charset="0"/>
                <a:cs typeface="Times New Roman" panose="02020603050405020304" pitchFamily="18" charset="0"/>
              </a:rPr>
              <a:t>	Fire is the most widespread cause of death by accident. Fire affects thousand of residents each year, resulting in injury and loss of life. In this project, an Internet of Things (IoT) based Fire Detection System is designed to prevent people from fire by providing an alert message in the emergency. The system is designed using (temperature) sensors embedded with </a:t>
            </a:r>
            <a:r>
              <a:rPr lang="en-IN" sz="240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NodeMCU</a:t>
            </a:r>
            <a:r>
              <a:rPr lang="en-IN" sz="2400" dirty="0">
                <a:solidFill>
                  <a:srgbClr val="515253"/>
                </a:solidFill>
                <a:effectLst/>
                <a:latin typeface="Times New Roman" panose="02020603050405020304" pitchFamily="18" charset="0"/>
                <a:ea typeface="Calibri" panose="020F0502020204030204" pitchFamily="34" charset="0"/>
                <a:cs typeface="Times New Roman" panose="02020603050405020304" pitchFamily="18" charset="0"/>
              </a:rPr>
              <a:t> to get the fire event information in the surrounding more accurately. This research distinguishes the conditions in a surrounding as fire, no fire, and may be fire. It is used for classification, and if fire conditions arise then a safety message is sent to the registered mobile number using Python programming.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61730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EC38-91DB-447E-AA90-A6E05249D76B}"/>
              </a:ext>
            </a:extLst>
          </p:cNvPr>
          <p:cNvSpPr>
            <a:spLocks noGrp="1"/>
          </p:cNvSpPr>
          <p:nvPr>
            <p:ph type="title"/>
          </p:nvPr>
        </p:nvSpPr>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Objectives</a:t>
            </a:r>
            <a:endParaRPr lang="en-IN" sz="3600" dirty="0"/>
          </a:p>
        </p:txBody>
      </p:sp>
      <p:sp>
        <p:nvSpPr>
          <p:cNvPr id="3" name="Content Placeholder 2">
            <a:extLst>
              <a:ext uri="{FF2B5EF4-FFF2-40B4-BE49-F238E27FC236}">
                <a16:creationId xmlns:a16="http://schemas.microsoft.com/office/drawing/2014/main" id="{E98E7411-2FC1-4D9A-9F2A-F4F4104A948A}"/>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aim of this project is to provide a reliable and swift responsive fire alarm system through the use of SMS.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design and construct a fire alarm for a building that will detect the presence of fire accident in the building.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provide cost-effective fire alarm system which performs reliably to ensure safety from fire.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Larger scale industrial or residential area can be monitored through the proposed system installing multiple modules, each for one floor or unit.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avoid financial loss and also save people from dangerous fire accidents.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26380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3FCA5E-511B-4992-B206-50C4C0904010}"/>
              </a:ext>
            </a:extLst>
          </p:cNvPr>
          <p:cNvSpPr>
            <a:spLocks noGrp="1"/>
          </p:cNvSpPr>
          <p:nvPr>
            <p:ph idx="1"/>
          </p:nvPr>
        </p:nvSpPr>
        <p:spPr/>
        <p:txBody>
          <a:bodyPr>
            <a:normAutofit/>
          </a:bodyPr>
          <a:lstStyle/>
          <a:p>
            <a:pPr marL="0" indent="0" algn="ctr">
              <a:buNone/>
            </a:pPr>
            <a:endParaRPr lang="en-IN" sz="36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IN" sz="3600" b="1" dirty="0">
              <a:solidFill>
                <a:srgbClr val="FF0000"/>
              </a:solidFill>
              <a:latin typeface="Times New Roman" panose="02020603050405020304" pitchFamily="18" charset="0"/>
              <a:cs typeface="Times New Roman" panose="02020603050405020304" pitchFamily="18" charset="0"/>
            </a:endParaRPr>
          </a:p>
          <a:p>
            <a:pPr marL="0" indent="0" algn="ctr">
              <a:buNone/>
            </a:pPr>
            <a:r>
              <a:rPr lang="en-IN" sz="4000" b="1" dirty="0">
                <a:solidFill>
                  <a:srgbClr val="FF0000"/>
                </a:solidFill>
                <a:latin typeface="Times New Roman" panose="02020603050405020304" pitchFamily="18" charset="0"/>
                <a:cs typeface="Times New Roman" panose="02020603050405020304" pitchFamily="18" charset="0"/>
              </a:rPr>
              <a:t>Analysis</a:t>
            </a:r>
          </a:p>
        </p:txBody>
      </p:sp>
    </p:spTree>
    <p:extLst>
      <p:ext uri="{BB962C8B-B14F-4D97-AF65-F5344CB8AC3E}">
        <p14:creationId xmlns:p14="http://schemas.microsoft.com/office/powerpoint/2010/main" val="12447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412E-459C-4E8F-AE11-5AA6B9DDD32D}"/>
              </a:ext>
            </a:extLst>
          </p:cNvPr>
          <p:cNvSpPr>
            <a:spLocks noGrp="1"/>
          </p:cNvSpPr>
          <p:nvPr>
            <p:ph type="title"/>
          </p:nvPr>
        </p:nvSpPr>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Block Diagram</a:t>
            </a:r>
          </a:p>
        </p:txBody>
      </p:sp>
      <p:pic>
        <p:nvPicPr>
          <p:cNvPr id="4" name="Content Placeholder 3">
            <a:extLst>
              <a:ext uri="{FF2B5EF4-FFF2-40B4-BE49-F238E27FC236}">
                <a16:creationId xmlns:a16="http://schemas.microsoft.com/office/drawing/2014/main" id="{975234DE-7B0B-415F-92E7-9C4AE14D48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3441" y="1347452"/>
            <a:ext cx="6082838" cy="4751344"/>
          </a:xfrm>
          <a:prstGeom prst="rect">
            <a:avLst/>
          </a:prstGeom>
          <a:noFill/>
          <a:ln>
            <a:noFill/>
          </a:ln>
        </p:spPr>
      </p:pic>
    </p:spTree>
    <p:extLst>
      <p:ext uri="{BB962C8B-B14F-4D97-AF65-F5344CB8AC3E}">
        <p14:creationId xmlns:p14="http://schemas.microsoft.com/office/powerpoint/2010/main" val="262149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B787-251F-4C5D-B4D1-1E558032C515}"/>
              </a:ext>
            </a:extLst>
          </p:cNvPr>
          <p:cNvSpPr>
            <a:spLocks noGrp="1"/>
          </p:cNvSpPr>
          <p:nvPr>
            <p:ph type="title"/>
          </p:nvPr>
        </p:nvSpPr>
        <p:spPr/>
        <p:txBody>
          <a:bodyPr>
            <a:normAutofit/>
          </a:bodyPr>
          <a:lstStyle/>
          <a:p>
            <a:pPr algn="ctr"/>
            <a:r>
              <a:rPr lang="en-IN" sz="3600" dirty="0">
                <a:solidFill>
                  <a:srgbClr val="FF0000"/>
                </a:solidFill>
                <a:latin typeface="Times New Roman" panose="02020603050405020304" pitchFamily="18" charset="0"/>
                <a:cs typeface="Times New Roman" panose="02020603050405020304" pitchFamily="18" charset="0"/>
              </a:rPr>
              <a:t>Flow Chart</a:t>
            </a:r>
          </a:p>
        </p:txBody>
      </p:sp>
      <p:pic>
        <p:nvPicPr>
          <p:cNvPr id="5" name="Content Placeholder 3">
            <a:extLst>
              <a:ext uri="{FF2B5EF4-FFF2-40B4-BE49-F238E27FC236}">
                <a16:creationId xmlns:a16="http://schemas.microsoft.com/office/drawing/2014/main" id="{591E0046-7776-4B00-8295-255A191572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1484" y="1442907"/>
            <a:ext cx="5829031" cy="5326805"/>
          </a:xfrm>
          <a:prstGeom prst="rect">
            <a:avLst/>
          </a:prstGeom>
          <a:noFill/>
          <a:ln>
            <a:noFill/>
          </a:ln>
        </p:spPr>
      </p:pic>
    </p:spTree>
    <p:extLst>
      <p:ext uri="{BB962C8B-B14F-4D97-AF65-F5344CB8AC3E}">
        <p14:creationId xmlns:p14="http://schemas.microsoft.com/office/powerpoint/2010/main" val="306807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DE65-DD42-4D76-913F-544C21C28C4B}"/>
              </a:ext>
            </a:extLst>
          </p:cNvPr>
          <p:cNvSpPr>
            <a:spLocks noGrp="1"/>
          </p:cNvSpPr>
          <p:nvPr>
            <p:ph type="title"/>
          </p:nvPr>
        </p:nvSpPr>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Design</a:t>
            </a:r>
            <a:endParaRPr lang="en-IN" sz="3600" dirty="0"/>
          </a:p>
        </p:txBody>
      </p:sp>
      <p:sp>
        <p:nvSpPr>
          <p:cNvPr id="3" name="Content Placeholder 2">
            <a:extLst>
              <a:ext uri="{FF2B5EF4-FFF2-40B4-BE49-F238E27FC236}">
                <a16:creationId xmlns:a16="http://schemas.microsoft.com/office/drawing/2014/main" id="{C7AD4397-28F0-4A96-B6C9-940DC9B34DA5}"/>
              </a:ext>
            </a:extLst>
          </p:cNvPr>
          <p:cNvSpPr>
            <a:spLocks noGrp="1"/>
          </p:cNvSpPr>
          <p:nvPr>
            <p:ph idx="1"/>
          </p:nvPr>
        </p:nvSpPr>
        <p:spPr/>
        <p:txBody>
          <a:bodyPr/>
          <a:lstStyle/>
          <a:p>
            <a:pPr marL="0" indent="0">
              <a:buNone/>
            </a:pPr>
            <a:endParaRPr lang="en-IN" sz="2400" b="1" i="0" dirty="0">
              <a:solidFill>
                <a:srgbClr val="666666"/>
              </a:solidFill>
              <a:effectLst/>
              <a:latin typeface="Times New Roman" panose="02020603050405020304" pitchFamily="18" charset="0"/>
              <a:cs typeface="Times New Roman" panose="02020603050405020304" pitchFamily="18" charset="0"/>
            </a:endParaRPr>
          </a:p>
          <a:p>
            <a:pPr marL="0" indent="0">
              <a:buNone/>
            </a:pPr>
            <a:r>
              <a:rPr lang="en-IN" sz="2400" b="1" i="0" dirty="0">
                <a:solidFill>
                  <a:srgbClr val="666666"/>
                </a:solidFill>
                <a:effectLst/>
                <a:latin typeface="Times New Roman" panose="02020603050405020304" pitchFamily="18" charset="0"/>
                <a:cs typeface="Times New Roman" panose="02020603050405020304" pitchFamily="18" charset="0"/>
              </a:rPr>
              <a:t>Flame Sensor</a:t>
            </a:r>
          </a:p>
          <a:p>
            <a:pPr marL="0" indent="0">
              <a:buNone/>
            </a:pPr>
            <a:endParaRPr lang="en-IN" dirty="0"/>
          </a:p>
        </p:txBody>
      </p:sp>
      <p:sp>
        <p:nvSpPr>
          <p:cNvPr id="5" name="TextBox 4">
            <a:extLst>
              <a:ext uri="{FF2B5EF4-FFF2-40B4-BE49-F238E27FC236}">
                <a16:creationId xmlns:a16="http://schemas.microsoft.com/office/drawing/2014/main" id="{A8DF3776-44CC-4E79-8FCE-17801B151C01}"/>
              </a:ext>
            </a:extLst>
          </p:cNvPr>
          <p:cNvSpPr txBox="1"/>
          <p:nvPr/>
        </p:nvSpPr>
        <p:spPr>
          <a:xfrm>
            <a:off x="838200" y="2258689"/>
            <a:ext cx="6094602" cy="2616101"/>
          </a:xfrm>
          <a:prstGeom prst="rect">
            <a:avLst/>
          </a:prstGeom>
          <a:noFill/>
        </p:spPr>
        <p:txBody>
          <a:bodyPr wrap="square">
            <a:spAutoFit/>
          </a:bodyPr>
          <a:lstStyle/>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 Flame Sensor is a device that can be used to detect presence of a fire source or any other bright light sources. </a:t>
            </a:r>
          </a:p>
          <a:p>
            <a:pPr marL="342900"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There are several ways to </a:t>
            </a:r>
            <a:r>
              <a:rPr lang="en-US" sz="2400" b="0" i="0" dirty="0">
                <a:solidFill>
                  <a:srgbClr val="000000"/>
                </a:solidFill>
                <a:effectLst/>
                <a:latin typeface="Times New Roman" panose="02020603050405020304" pitchFamily="18" charset="0"/>
                <a:cs typeface="Times New Roman" panose="02020603050405020304" pitchFamily="18" charset="0"/>
              </a:rPr>
              <a:t>implement</a:t>
            </a:r>
            <a:r>
              <a:rPr lang="en-US" sz="2000" b="0" i="0" dirty="0">
                <a:solidFill>
                  <a:srgbClr val="000000"/>
                </a:solidFill>
                <a:effectLst/>
                <a:latin typeface="Times New Roman" panose="02020603050405020304" pitchFamily="18" charset="0"/>
                <a:cs typeface="Times New Roman" panose="02020603050405020304" pitchFamily="18" charset="0"/>
              </a:rPr>
              <a:t> a Flame Sensor but the module used in this project is an Infrared Radiation Sensitive Sensor.</a:t>
            </a:r>
            <a:endParaRPr lang="en-IN" sz="2000" dirty="0">
              <a:latin typeface="Times New Roman" panose="02020603050405020304" pitchFamily="18" charset="0"/>
              <a:cs typeface="Times New Roman" panose="02020603050405020304" pitchFamily="18" charset="0"/>
            </a:endParaRPr>
          </a:p>
        </p:txBody>
      </p:sp>
      <p:pic>
        <p:nvPicPr>
          <p:cNvPr id="6" name="Picture 2" descr="flame sensor">
            <a:extLst>
              <a:ext uri="{FF2B5EF4-FFF2-40B4-BE49-F238E27FC236}">
                <a16:creationId xmlns:a16="http://schemas.microsoft.com/office/drawing/2014/main" id="{89405BE1-452C-4B64-9456-5D6218192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758" y="2147044"/>
            <a:ext cx="3473042" cy="308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41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8382-DDF9-46D0-9158-1EEBD64588AF}"/>
              </a:ext>
            </a:extLst>
          </p:cNvPr>
          <p:cNvSpPr>
            <a:spLocks noGrp="1"/>
          </p:cNvSpPr>
          <p:nvPr>
            <p:ph type="title"/>
          </p:nvPr>
        </p:nvSpPr>
        <p:spPr/>
        <p:txBody>
          <a:bodyPr>
            <a:normAutofit fontScale="90000"/>
          </a:bodyPr>
          <a:lstStyle/>
          <a:p>
            <a:br>
              <a:rPr lang="en-IN" sz="2800" b="1" i="0" dirty="0">
                <a:solidFill>
                  <a:srgbClr val="666666"/>
                </a:solidFill>
                <a:effectLst/>
                <a:latin typeface="Times New Roman" panose="02020603050405020304" pitchFamily="18" charset="0"/>
                <a:cs typeface="Times New Roman" panose="02020603050405020304" pitchFamily="18" charset="0"/>
              </a:rPr>
            </a:br>
            <a:br>
              <a:rPr lang="en-IN" sz="2800" b="1" i="0" dirty="0">
                <a:solidFill>
                  <a:srgbClr val="666666"/>
                </a:solidFill>
                <a:effectLst/>
                <a:latin typeface="Times New Roman" panose="02020603050405020304" pitchFamily="18" charset="0"/>
                <a:cs typeface="Times New Roman" panose="02020603050405020304" pitchFamily="18" charset="0"/>
              </a:rPr>
            </a:br>
            <a:br>
              <a:rPr lang="en-IN" sz="2800" b="1" i="0" dirty="0">
                <a:solidFill>
                  <a:srgbClr val="666666"/>
                </a:solidFill>
                <a:effectLst/>
                <a:latin typeface="Times New Roman" panose="02020603050405020304" pitchFamily="18" charset="0"/>
                <a:cs typeface="Times New Roman" panose="02020603050405020304" pitchFamily="18" charset="0"/>
              </a:rPr>
            </a:br>
            <a:br>
              <a:rPr lang="en-IN" sz="2800" b="1" i="0" dirty="0">
                <a:solidFill>
                  <a:srgbClr val="666666"/>
                </a:solidFill>
                <a:effectLst/>
                <a:latin typeface="Times New Roman" panose="02020603050405020304" pitchFamily="18" charset="0"/>
                <a:cs typeface="Times New Roman" panose="02020603050405020304" pitchFamily="18" charset="0"/>
              </a:rPr>
            </a:br>
            <a:br>
              <a:rPr lang="en-IN" sz="2800" b="1" i="0" dirty="0">
                <a:solidFill>
                  <a:srgbClr val="666666"/>
                </a:solidFill>
                <a:effectLst/>
                <a:latin typeface="Times New Roman" panose="02020603050405020304" pitchFamily="18" charset="0"/>
                <a:cs typeface="Times New Roman" panose="02020603050405020304" pitchFamily="18" charset="0"/>
              </a:rPr>
            </a:br>
            <a:br>
              <a:rPr lang="en-IN" sz="2800" b="1" i="0" dirty="0">
                <a:solidFill>
                  <a:srgbClr val="666666"/>
                </a:solidFill>
                <a:effectLst/>
                <a:latin typeface="Times New Roman" panose="02020603050405020304" pitchFamily="18" charset="0"/>
                <a:cs typeface="Times New Roman" panose="02020603050405020304" pitchFamily="18" charset="0"/>
              </a:rPr>
            </a:br>
            <a:r>
              <a:rPr lang="en-IN" sz="2700" b="1" i="0" dirty="0">
                <a:solidFill>
                  <a:srgbClr val="666666"/>
                </a:solidFill>
                <a:effectLst/>
                <a:latin typeface="Times New Roman" panose="02020603050405020304" pitchFamily="18" charset="0"/>
                <a:cs typeface="Times New Roman" panose="02020603050405020304" pitchFamily="18" charset="0"/>
              </a:rPr>
              <a:t>Smoke Sensor</a:t>
            </a:r>
            <a:br>
              <a:rPr lang="en-IN" sz="2800" b="1" i="0" dirty="0">
                <a:solidFill>
                  <a:srgbClr val="666666"/>
                </a:solidFill>
                <a:effectLst/>
                <a:latin typeface="Times New Roman" panose="02020603050405020304" pitchFamily="18" charset="0"/>
                <a:cs typeface="Times New Roman" panose="02020603050405020304" pitchFamily="18" charset="0"/>
              </a:rPr>
            </a:br>
            <a:br>
              <a:rPr lang="en-IN" sz="4400" b="1" i="0" dirty="0">
                <a:solidFill>
                  <a:srgbClr val="666666"/>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94C6FF9-6729-421C-B78C-69D8F9547AC8}"/>
              </a:ext>
            </a:extLst>
          </p:cNvPr>
          <p:cNvSpPr>
            <a:spLocks noGrp="1"/>
          </p:cNvSpPr>
          <p:nvPr>
            <p:ph idx="1"/>
          </p:nvPr>
        </p:nvSpPr>
        <p:spPr>
          <a:xfrm>
            <a:off x="838200" y="1825625"/>
            <a:ext cx="6594446" cy="4351338"/>
          </a:xfrm>
        </p:spPr>
        <p:txBody>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In this project we are using a MQ2 smoke sensor.</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This sensor can detect various gases including Methane, Butane and LPG. We are using a MQ2 gas sensor module in this project for better interface.</a:t>
            </a:r>
          </a:p>
          <a:p>
            <a:endParaRPr lang="en-IN" dirty="0"/>
          </a:p>
        </p:txBody>
      </p:sp>
      <p:pic>
        <p:nvPicPr>
          <p:cNvPr id="4" name="Picture 4">
            <a:extLst>
              <a:ext uri="{FF2B5EF4-FFF2-40B4-BE49-F238E27FC236}">
                <a16:creationId xmlns:a16="http://schemas.microsoft.com/office/drawing/2014/main" id="{B61B40AF-A4A3-4616-AFE0-36C82F53C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6807" y="1518572"/>
            <a:ext cx="3586993" cy="325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822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917</Words>
  <Application>Microsoft Office PowerPoint</Application>
  <PresentationFormat>Widescreen</PresentationFormat>
  <Paragraphs>96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Symbol</vt:lpstr>
      <vt:lpstr>Times New Roman</vt:lpstr>
      <vt:lpstr>Wingdings</vt:lpstr>
      <vt:lpstr>Office Theme</vt:lpstr>
      <vt:lpstr>    A Socially Relevant Project -I Presentation on IoT based Fire Alarm System  Presented by the Batch  Saladagu Deepthi                    19121A1594            Mitta Devi Sahithi                   19121A1569 Sunkesula Ansari                     19121A15A7 Shaik Bunglow Samreen         19121A15A0 </vt:lpstr>
      <vt:lpstr>CONTENTS</vt:lpstr>
      <vt:lpstr>Abstract</vt:lpstr>
      <vt:lpstr>Objectives</vt:lpstr>
      <vt:lpstr>PowerPoint Presentation</vt:lpstr>
      <vt:lpstr>Block Diagram</vt:lpstr>
      <vt:lpstr>Flow Chart</vt:lpstr>
      <vt:lpstr>Design</vt:lpstr>
      <vt:lpstr>      Smoke Sensor  </vt:lpstr>
      <vt:lpstr>PowerPoint Presentation</vt:lpstr>
      <vt:lpstr>Circuit Diagram</vt:lpstr>
      <vt:lpstr>System Requirements</vt:lpstr>
      <vt:lpstr>Implementation</vt:lpstr>
      <vt:lpstr>PowerPoint Presentation</vt:lpstr>
      <vt:lpstr>PowerPoint Presentation</vt:lpstr>
      <vt:lpstr>PowerPoint Presentation</vt:lpstr>
      <vt:lpstr>PowerPoint Presentation</vt:lpstr>
      <vt:lpstr>Result</vt:lpstr>
      <vt:lpstr> </vt:lpstr>
      <vt:lpstr>Applications</vt:lpstr>
      <vt:lpstr>Limitations</vt:lpstr>
      <vt:lpstr>Conclusion and Future Work</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Socially Relevant Project -I Presentation on IoT based Fire Alarm System  Presented by the Batch  Saladagu Deepthi                    19121A1594            Mitta Devi Sahithi                   19121A1569 Sunkesula Ansari                     19121A15A7 Shaik Bunglow Samreen         19121A15A0</dc:title>
  <dc:creator>hemanth kumar</dc:creator>
  <cp:lastModifiedBy>hemanth kumar</cp:lastModifiedBy>
  <cp:revision>5</cp:revision>
  <dcterms:created xsi:type="dcterms:W3CDTF">2021-12-08T14:15:40Z</dcterms:created>
  <dcterms:modified xsi:type="dcterms:W3CDTF">2021-12-09T05:47:06Z</dcterms:modified>
</cp:coreProperties>
</file>