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Roboto"/>
      <p:regular r:id="rId48"/>
      <p:bold r:id="rId49"/>
      <p:italic r:id="rId50"/>
      <p:boldItalic r:id="rId51"/>
    </p:embeddedFont>
    <p:embeddedFont>
      <p:font typeface="Arial Narrow"/>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regular.fntdata"/><Relationship Id="rId47" Type="http://schemas.openxmlformats.org/officeDocument/2006/relationships/slide" Target="slides/slide43.xml"/><Relationship Id="rId4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ArialNarrow-bold.fntdata"/><Relationship Id="rId52" Type="http://schemas.openxmlformats.org/officeDocument/2006/relationships/font" Target="fonts/ArialNarrow-regular.fntdata"/><Relationship Id="rId11" Type="http://schemas.openxmlformats.org/officeDocument/2006/relationships/slide" Target="slides/slide7.xml"/><Relationship Id="rId55" Type="http://schemas.openxmlformats.org/officeDocument/2006/relationships/font" Target="fonts/ArialNarrow-boldItalic.fntdata"/><Relationship Id="rId10" Type="http://schemas.openxmlformats.org/officeDocument/2006/relationships/slide" Target="slides/slide6.xml"/><Relationship Id="rId54" Type="http://schemas.openxmlformats.org/officeDocument/2006/relationships/font" Target="fonts/ArialNarrow-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1c3e6d31f_2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1c3e6d31f_2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1c3e6d31f_2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1c3e6d31f_2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1c3e6d31f_2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1c3e6d31f_2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FEFEFE"/>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5" name="Google Shape;15;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8" name="Google Shape;18;p2"/>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
        <p:nvSpPr>
          <p:cNvPr id="19" name="Google Shape;19;p2"/>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12"/>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 name="Shape 20"/>
        <p:cNvGrpSpPr/>
        <p:nvPr/>
      </p:nvGrpSpPr>
      <p:grpSpPr>
        <a:xfrm>
          <a:off x="0" y="0"/>
          <a:ext cx="0" cy="0"/>
          <a:chOff x="0" y="0"/>
          <a:chExt cx="0" cy="0"/>
        </a:xfrm>
      </p:grpSpPr>
      <p:sp>
        <p:nvSpPr>
          <p:cNvPr id="21" name="Google Shape;21;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2" name="Shape 42"/>
        <p:cNvGrpSpPr/>
        <p:nvPr/>
      </p:nvGrpSpPr>
      <p:grpSpPr>
        <a:xfrm>
          <a:off x="0" y="0"/>
          <a:ext cx="0" cy="0"/>
          <a:chOff x="0" y="0"/>
          <a:chExt cx="0" cy="0"/>
        </a:xfrm>
      </p:grpSpPr>
      <p:sp>
        <p:nvSpPr>
          <p:cNvPr id="43" name="Google Shape;43;p7"/>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FEFEFE"/>
                </a:solidFill>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45" name="Google Shape;45;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8" name="Google Shape;48;p7"/>
          <p:cNvCxnSpPr/>
          <p:nvPr/>
        </p:nvCxnSpPr>
        <p:spPr>
          <a:xfrm rot="10800000">
            <a:off x="8386843" y="5264106"/>
            <a:ext cx="0" cy="914400"/>
          </a:xfrm>
          <a:prstGeom prst="straightConnector1">
            <a:avLst/>
          </a:prstGeom>
          <a:noFill/>
          <a:ln cap="flat" cmpd="sng" w="19050">
            <a:solidFill>
              <a:srgbClr val="848057"/>
            </a:solidFill>
            <a:prstDash val="solid"/>
            <a:round/>
            <a:headEnd len="sm" w="sm" type="none"/>
            <a:tailEnd len="sm" w="sm" type="none"/>
          </a:ln>
        </p:spPr>
      </p:cxnSp>
      <p:cxnSp>
        <p:nvCxnSpPr>
          <p:cNvPr id="49" name="Google Shape;49;p7"/>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
        <p:nvSpPr>
          <p:cNvPr id="50" name="Google Shape;50;p7"/>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8"/>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8"/>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8"/>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FEFEFE"/>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3" name="Google Shape;63;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4" name="Google Shape;64;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1"/>
            <a:ext cx="12188952" cy="4572000"/>
          </a:xfrm>
          <a:prstGeom prst="rect">
            <a:avLst/>
          </a:prstGeom>
          <a:solidFill>
            <a:srgbClr val="C3D7D7"/>
          </a:solidFill>
          <a:ln>
            <a:noFill/>
          </a:ln>
        </p:spPr>
      </p:sp>
      <p:sp>
        <p:nvSpPr>
          <p:cNvPr id="70" name="Google Shape;70;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FEFEFE"/>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1" name="Google Shape;71;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4" name="Google Shape;74;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FEFEFE"/>
              </a:buClr>
              <a:buSzPts val="5000"/>
              <a:buFont typeface="Twentieth Century"/>
              <a:buNone/>
              <a:defRPr b="0" i="0" sz="50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lt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FEFEFE"/>
              </a:buClr>
              <a:buSzPts val="5000"/>
              <a:buFont typeface="Twentieth Century"/>
              <a:buNone/>
            </a:pPr>
            <a:r>
              <a:rPr lang="en-US"/>
              <a:t>CREDIT- CARD FRAUD DETECTION</a:t>
            </a:r>
            <a:endParaRPr/>
          </a:p>
        </p:txBody>
      </p:sp>
      <p:sp>
        <p:nvSpPr>
          <p:cNvPr id="93" name="Google Shape;93;p1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TEAM - 7</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THE </a:t>
            </a:r>
            <a:r>
              <a:rPr lang="en-US">
                <a:solidFill>
                  <a:srgbClr val="FF0000"/>
                </a:solidFill>
              </a:rPr>
              <a:t>PROBLEM</a:t>
            </a:r>
            <a:r>
              <a:rPr lang="en-US"/>
              <a:t> STATEMENT</a:t>
            </a:r>
            <a:endParaRPr/>
          </a:p>
        </p:txBody>
      </p:sp>
      <p:sp>
        <p:nvSpPr>
          <p:cNvPr id="174" name="Google Shape;174;p2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254000" lvl="0" marL="91440" rtl="0" algn="l">
              <a:lnSpc>
                <a:spcPct val="90000"/>
              </a:lnSpc>
              <a:spcBef>
                <a:spcPts val="0"/>
              </a:spcBef>
              <a:spcAft>
                <a:spcPts val="0"/>
              </a:spcAft>
              <a:buSzPts val="4000"/>
              <a:buChar char=" "/>
            </a:pPr>
            <a:r>
              <a:rPr lang="en-US" sz="4000">
                <a:solidFill>
                  <a:srgbClr val="D8D8D8"/>
                </a:solidFill>
              </a:rPr>
              <a:t>To Develop an effective fraud detection system exclusively for credit card transactions, aiming to identify and prevent unauthorized activities while maintaining the integrity of legitimate transactions and ensuring customer satisfaction.</a:t>
            </a:r>
            <a:endParaRPr sz="4000">
              <a:solidFill>
                <a:srgbClr val="D8D8D8"/>
              </a:solidFil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OPTIMIZING DATA FOR FRAUD DETECTION: STRATEGIES IN </a:t>
            </a:r>
            <a:r>
              <a:rPr lang="en-US">
                <a:solidFill>
                  <a:srgbClr val="FF0000"/>
                </a:solidFill>
              </a:rPr>
              <a:t>DATA PREPARATION</a:t>
            </a:r>
            <a:endParaRPr>
              <a:solidFill>
                <a:srgbClr val="FF0000"/>
              </a:solidFill>
            </a:endParaRPr>
          </a:p>
        </p:txBody>
      </p:sp>
      <p:pic>
        <p:nvPicPr>
          <p:cNvPr id="180" name="Google Shape;180;p23"/>
          <p:cNvPicPr preferRelativeResize="0"/>
          <p:nvPr/>
        </p:nvPicPr>
        <p:blipFill rotWithShape="1">
          <a:blip r:embed="rId3">
            <a:alphaModFix/>
          </a:blip>
          <a:srcRect b="0" l="0" r="0" t="0"/>
          <a:stretch/>
        </p:blipFill>
        <p:spPr>
          <a:xfrm>
            <a:off x="2975419" y="1986376"/>
            <a:ext cx="6241162" cy="4600444"/>
          </a:xfrm>
          <a:prstGeom prst="rect">
            <a:avLst/>
          </a:prstGeom>
          <a:noFill/>
          <a:ln>
            <a:noFill/>
          </a:ln>
        </p:spPr>
      </p:pic>
      <p:sp>
        <p:nvSpPr>
          <p:cNvPr id="181" name="Google Shape;181;p23"/>
          <p:cNvSpPr/>
          <p:nvPr/>
        </p:nvSpPr>
        <p:spPr>
          <a:xfrm>
            <a:off x="7342909" y="3149276"/>
            <a:ext cx="1764146" cy="942433"/>
          </a:xfrm>
          <a:prstGeom prst="ellipse">
            <a:avLst/>
          </a:prstGeom>
          <a:solidFill>
            <a:schemeClr val="accent1"/>
          </a:solidFill>
          <a:ln cap="flat" cmpd="sng" w="15875">
            <a:solidFill>
              <a:srgbClr val="4745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Narrow"/>
                <a:ea typeface="Arial Narrow"/>
                <a:cs typeface="Arial Narrow"/>
                <a:sym typeface="Arial Narrow"/>
              </a:rPr>
              <a:t>Data</a:t>
            </a:r>
            <a:br>
              <a:rPr b="1" i="0" lang="en-US" sz="1800" u="none" cap="none" strike="noStrike">
                <a:solidFill>
                  <a:schemeClr val="dk1"/>
                </a:solidFill>
                <a:latin typeface="Arial Narrow"/>
                <a:ea typeface="Arial Narrow"/>
                <a:cs typeface="Arial Narrow"/>
                <a:sym typeface="Arial Narrow"/>
              </a:rPr>
            </a:br>
            <a:r>
              <a:rPr b="1" i="0" lang="en-US" sz="1800" u="none" cap="none" strike="noStrike">
                <a:solidFill>
                  <a:schemeClr val="dk1"/>
                </a:solidFill>
                <a:latin typeface="Arial Narrow"/>
                <a:ea typeface="Arial Narrow"/>
                <a:cs typeface="Arial Narrow"/>
                <a:sym typeface="Arial Narrow"/>
              </a:rPr>
              <a:t>Preparation</a:t>
            </a:r>
            <a:endParaRPr b="1" i="0" sz="1800" u="none" cap="none" strike="noStrike">
              <a:solidFill>
                <a:schemeClr val="dk1"/>
              </a:solidFill>
              <a:latin typeface="Arial Narrow"/>
              <a:ea typeface="Arial Narrow"/>
              <a:cs typeface="Arial Narrow"/>
              <a:sym typeface="Arial Narrow"/>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1024127" y="794327"/>
            <a:ext cx="4754880" cy="5515033"/>
          </a:xfrm>
          <a:prstGeom prst="rect">
            <a:avLst/>
          </a:prstGeom>
          <a:noFill/>
          <a:ln>
            <a:noFill/>
          </a:ln>
        </p:spPr>
        <p:txBody>
          <a:bodyPr anchorCtr="0" anchor="t" bIns="45700" lIns="45700" spcFirstLastPara="1" rIns="45700" wrap="square" tIns="45700">
            <a:normAutofit fontScale="92500" lnSpcReduction="20000"/>
          </a:bodyPr>
          <a:lstStyle/>
          <a:p>
            <a:pPr indent="-140970" lvl="0" marL="91440" rtl="0" algn="l">
              <a:lnSpc>
                <a:spcPct val="90000"/>
              </a:lnSpc>
              <a:spcBef>
                <a:spcPts val="0"/>
              </a:spcBef>
              <a:spcAft>
                <a:spcPts val="0"/>
              </a:spcAft>
              <a:buSzPct val="100000"/>
              <a:buFont typeface="Noto Sans Symbols"/>
              <a:buChar char="▪"/>
            </a:pPr>
            <a:r>
              <a:rPr b="1" i="0" lang="en-US" sz="2400">
                <a:solidFill>
                  <a:srgbClr val="ECECEC"/>
                </a:solidFill>
                <a:latin typeface="Arial"/>
                <a:ea typeface="Arial"/>
                <a:cs typeface="Arial"/>
                <a:sym typeface="Arial"/>
              </a:rPr>
              <a:t>Sandbox Setup:</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Objective: Create workspace for modelling.</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Actions: Establish isolated environment, install essential tools.</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Example: Setup Python environment for analysis.</a:t>
            </a:r>
            <a:endParaRPr/>
          </a:p>
          <a:p>
            <a:pPr indent="-140970" lvl="0" marL="91440" rtl="0" algn="l">
              <a:lnSpc>
                <a:spcPct val="90000"/>
              </a:lnSpc>
              <a:spcBef>
                <a:spcPts val="1600"/>
              </a:spcBef>
              <a:spcAft>
                <a:spcPts val="0"/>
              </a:spcAft>
              <a:buSzPct val="100000"/>
              <a:buFont typeface="Noto Sans Symbols"/>
              <a:buChar char="▪"/>
            </a:pPr>
            <a:r>
              <a:rPr b="1" i="0" lang="en-US" sz="2400">
                <a:solidFill>
                  <a:srgbClr val="ECECEC"/>
                </a:solidFill>
                <a:latin typeface="Arial"/>
                <a:ea typeface="Arial"/>
                <a:cs typeface="Arial"/>
                <a:sym typeface="Arial"/>
              </a:rPr>
              <a:t>ETLT Process:</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Objective: Extract, transform, load, and validate data.</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Actions: Extract transaction data, clean, transform, test quality.</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Example: Extract records, clean timestamps, ensure integrity.</a:t>
            </a:r>
            <a:endParaRPr/>
          </a:p>
          <a:p>
            <a:pPr indent="-140970" lvl="0" marL="91440" rtl="0" algn="l">
              <a:lnSpc>
                <a:spcPct val="90000"/>
              </a:lnSpc>
              <a:spcBef>
                <a:spcPts val="1600"/>
              </a:spcBef>
              <a:spcAft>
                <a:spcPts val="0"/>
              </a:spcAft>
              <a:buSzPct val="100000"/>
              <a:buFont typeface="Noto Sans Symbols"/>
              <a:buChar char="▪"/>
            </a:pPr>
            <a:r>
              <a:rPr b="1" i="0" lang="en-US" sz="2400">
                <a:solidFill>
                  <a:srgbClr val="ECECEC"/>
                </a:solidFill>
                <a:latin typeface="Arial"/>
                <a:ea typeface="Arial"/>
                <a:cs typeface="Arial"/>
                <a:sym typeface="Arial"/>
              </a:rPr>
              <a:t>Data Understanding:</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Objective: Understand data structure and context.</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Actions: Explore schema, identify key features, learn limitations.</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Example: Study transaction dataset for attributes.</a:t>
            </a:r>
            <a:endParaRPr/>
          </a:p>
          <a:p>
            <a:pPr indent="0" lvl="0" marL="91440" rtl="0" algn="l">
              <a:lnSpc>
                <a:spcPct val="90000"/>
              </a:lnSpc>
              <a:spcBef>
                <a:spcPts val="1600"/>
              </a:spcBef>
              <a:spcAft>
                <a:spcPts val="0"/>
              </a:spcAft>
              <a:buSzPct val="100000"/>
              <a:buNone/>
            </a:pPr>
            <a:r>
              <a:t/>
            </a:r>
            <a:endParaRPr sz="2400"/>
          </a:p>
        </p:txBody>
      </p:sp>
      <p:sp>
        <p:nvSpPr>
          <p:cNvPr id="187" name="Google Shape;187;p24"/>
          <p:cNvSpPr txBox="1"/>
          <p:nvPr>
            <p:ph idx="2" type="body"/>
          </p:nvPr>
        </p:nvSpPr>
        <p:spPr>
          <a:xfrm>
            <a:off x="5989320" y="794327"/>
            <a:ext cx="4754880" cy="5515033"/>
          </a:xfrm>
          <a:prstGeom prst="rect">
            <a:avLst/>
          </a:prstGeom>
          <a:noFill/>
          <a:ln>
            <a:noFill/>
          </a:ln>
        </p:spPr>
        <p:txBody>
          <a:bodyPr anchorCtr="0" anchor="t" bIns="45700" lIns="45700" spcFirstLastPara="1" rIns="45700" wrap="square" tIns="45700">
            <a:normAutofit fontScale="92500" lnSpcReduction="20000"/>
          </a:bodyPr>
          <a:lstStyle/>
          <a:p>
            <a:pPr indent="-140970" lvl="0" marL="91440" rtl="0" algn="l">
              <a:lnSpc>
                <a:spcPct val="90000"/>
              </a:lnSpc>
              <a:spcBef>
                <a:spcPts val="0"/>
              </a:spcBef>
              <a:spcAft>
                <a:spcPts val="0"/>
              </a:spcAft>
              <a:buSzPct val="100000"/>
              <a:buFont typeface="Noto Sans Symbols"/>
              <a:buChar char="▪"/>
            </a:pPr>
            <a:r>
              <a:rPr b="1" i="0" lang="en-US" sz="2400">
                <a:solidFill>
                  <a:srgbClr val="ECECEC"/>
                </a:solidFill>
                <a:latin typeface="Arial"/>
                <a:ea typeface="Arial"/>
                <a:cs typeface="Arial"/>
                <a:sym typeface="Arial"/>
              </a:rPr>
              <a:t>Data Cleaning:</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Objective: Address inconsistencies and missing values.</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Actions: Remove duplicates, impute missing values, correct errors.</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Example: Remove duplicate transactions, fill missing timestamps.</a:t>
            </a:r>
            <a:endParaRPr/>
          </a:p>
          <a:p>
            <a:pPr indent="-140970" lvl="0" marL="91440" rtl="0" algn="l">
              <a:lnSpc>
                <a:spcPct val="90000"/>
              </a:lnSpc>
              <a:spcBef>
                <a:spcPts val="1600"/>
              </a:spcBef>
              <a:spcAft>
                <a:spcPts val="0"/>
              </a:spcAft>
              <a:buSzPct val="100000"/>
              <a:buFont typeface="Noto Sans Symbols"/>
              <a:buChar char="▪"/>
            </a:pPr>
            <a:r>
              <a:rPr b="1" i="0" lang="en-US" sz="2400">
                <a:solidFill>
                  <a:srgbClr val="ECECEC"/>
                </a:solidFill>
                <a:latin typeface="Arial"/>
                <a:ea typeface="Arial"/>
                <a:cs typeface="Arial"/>
                <a:sym typeface="Arial"/>
              </a:rPr>
              <a:t>Survey &amp; Visualization:</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Objective: Explore distribution, detect anomalies.</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Actions: Plot histograms, analyse stats, detect outliers.</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Example: Visualize transaction amounts over time.</a:t>
            </a:r>
            <a:endParaRPr/>
          </a:p>
          <a:p>
            <a:pPr indent="-140970" lvl="0" marL="91440" rtl="0" algn="l">
              <a:lnSpc>
                <a:spcPct val="90000"/>
              </a:lnSpc>
              <a:spcBef>
                <a:spcPts val="1600"/>
              </a:spcBef>
              <a:spcAft>
                <a:spcPts val="0"/>
              </a:spcAft>
              <a:buSzPct val="100000"/>
              <a:buFont typeface="Noto Sans Symbols"/>
              <a:buChar char="▪"/>
            </a:pPr>
            <a:r>
              <a:rPr b="1" i="0" lang="en-US" sz="2400">
                <a:solidFill>
                  <a:srgbClr val="ECECEC"/>
                </a:solidFill>
                <a:latin typeface="Arial"/>
                <a:ea typeface="Arial"/>
                <a:cs typeface="Arial"/>
                <a:sym typeface="Arial"/>
              </a:rPr>
              <a:t>Common Tools:</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Objective: Utilize tools for streamlined processing.</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Actions: Use Pandas for filtering and cleaning data.</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Examples: Pandas, NumPy, Seaborn/Matplotlib, SQL.</a:t>
            </a:r>
            <a:endParaRPr/>
          </a:p>
          <a:p>
            <a:pPr indent="0" lvl="0" marL="91440" rtl="0" algn="l">
              <a:lnSpc>
                <a:spcPct val="90000"/>
              </a:lnSpc>
              <a:spcBef>
                <a:spcPts val="1600"/>
              </a:spcBef>
              <a:spcAft>
                <a:spcPts val="0"/>
              </a:spcAft>
              <a:buSzPct val="100000"/>
              <a:buNone/>
            </a:pPr>
            <a:r>
              <a:t/>
            </a:r>
            <a:endParaRPr sz="2400"/>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ABOUT</a:t>
            </a:r>
            <a:r>
              <a:rPr lang="en-US"/>
              <a:t> DATASET</a:t>
            </a:r>
            <a:endParaRPr/>
          </a:p>
        </p:txBody>
      </p:sp>
      <p:sp>
        <p:nvSpPr>
          <p:cNvPr id="193" name="Google Shape;193;p25"/>
          <p:cNvSpPr txBox="1"/>
          <p:nvPr>
            <p:ph idx="1" type="body"/>
          </p:nvPr>
        </p:nvSpPr>
        <p:spPr>
          <a:xfrm>
            <a:off x="1024128" y="1819374"/>
            <a:ext cx="9720073" cy="4706803"/>
          </a:xfrm>
          <a:prstGeom prst="rect">
            <a:avLst/>
          </a:prstGeom>
          <a:noFill/>
          <a:ln>
            <a:noFill/>
          </a:ln>
        </p:spPr>
        <p:txBody>
          <a:bodyPr anchorCtr="0" anchor="t" bIns="45700" lIns="45700" spcFirstLastPara="1" rIns="45700" wrap="square" tIns="45700">
            <a:noAutofit/>
          </a:bodyPr>
          <a:lstStyle/>
          <a:p>
            <a:pPr indent="-132885" lvl="0" marL="91440" rtl="0" algn="l">
              <a:lnSpc>
                <a:spcPct val="70000"/>
              </a:lnSpc>
              <a:spcBef>
                <a:spcPts val="1400"/>
              </a:spcBef>
              <a:spcAft>
                <a:spcPts val="0"/>
              </a:spcAft>
              <a:buSzPts val="2093"/>
              <a:buChar char=" "/>
            </a:pPr>
            <a:r>
              <a:rPr b="1" lang="en-US" sz="2092"/>
              <a:t>Dataset source:</a:t>
            </a:r>
            <a:endParaRPr b="1" sz="2092"/>
          </a:p>
          <a:p>
            <a:pPr indent="-132885" lvl="0" marL="91440" rtl="0" algn="l">
              <a:lnSpc>
                <a:spcPct val="70000"/>
              </a:lnSpc>
              <a:spcBef>
                <a:spcPts val="1400"/>
              </a:spcBef>
              <a:spcAft>
                <a:spcPts val="0"/>
              </a:spcAft>
              <a:buSzPts val="2093"/>
              <a:buChar char=" "/>
            </a:pPr>
            <a:r>
              <a:rPr lang="en-US" sz="2092"/>
              <a:t>The dataset contains credit card transactions made by European cardholders in September 2013. Due to confidentiality issues, the specific source of the dataset is not disclosed, but it's likely obtained from a financial institution or research institution.</a:t>
            </a:r>
            <a:endParaRPr sz="2092"/>
          </a:p>
          <a:p>
            <a:pPr indent="-132885" lvl="0" marL="91440" rtl="0" algn="l">
              <a:lnSpc>
                <a:spcPct val="70000"/>
              </a:lnSpc>
              <a:spcBef>
                <a:spcPts val="1400"/>
              </a:spcBef>
              <a:spcAft>
                <a:spcPts val="0"/>
              </a:spcAft>
              <a:buSzPts val="2093"/>
              <a:buChar char=" "/>
            </a:pPr>
            <a:br>
              <a:rPr b="1" lang="en-US" sz="2092"/>
            </a:br>
            <a:r>
              <a:rPr lang="en-US" sz="2092" u="sng"/>
              <a:t>Site link:</a:t>
            </a:r>
            <a:r>
              <a:rPr b="1" lang="en-US" sz="2092"/>
              <a:t> </a:t>
            </a:r>
            <a:r>
              <a:rPr lang="en-US" sz="2092"/>
              <a:t>https://www.kaggle.com/datasets/mlg-ulb/creditcardfraud</a:t>
            </a:r>
            <a:endParaRPr sz="2092"/>
          </a:p>
          <a:p>
            <a:pPr indent="-132885" lvl="0" marL="91440" rtl="0" algn="l">
              <a:lnSpc>
                <a:spcPct val="70000"/>
              </a:lnSpc>
              <a:spcBef>
                <a:spcPts val="1400"/>
              </a:spcBef>
              <a:spcAft>
                <a:spcPts val="0"/>
              </a:spcAft>
              <a:buSzPts val="2093"/>
              <a:buChar char=" "/>
            </a:pPr>
            <a:r>
              <a:rPr b="1" lang="en-US" sz="2092"/>
              <a:t>Attributes</a:t>
            </a:r>
            <a:r>
              <a:rPr b="1" lang="en-US" sz="2092"/>
              <a:t>:</a:t>
            </a:r>
            <a:endParaRPr b="1" sz="2092"/>
          </a:p>
          <a:p>
            <a:pPr indent="-132885" lvl="0" marL="91440" rtl="0" algn="l">
              <a:lnSpc>
                <a:spcPct val="70000"/>
              </a:lnSpc>
              <a:spcBef>
                <a:spcPts val="1400"/>
              </a:spcBef>
              <a:spcAft>
                <a:spcPts val="0"/>
              </a:spcAft>
              <a:buSzPts val="2093"/>
              <a:buChar char=" "/>
            </a:pPr>
            <a:r>
              <a:rPr lang="en-US" sz="1868"/>
              <a:t>The attributes in the dataset can vary, but the one taken by us includes:</a:t>
            </a:r>
            <a:endParaRPr sz="1868"/>
          </a:p>
          <a:p>
            <a:pPr indent="-118631" lvl="0" marL="91440" rtl="0" algn="l">
              <a:lnSpc>
                <a:spcPct val="70000"/>
              </a:lnSpc>
              <a:spcBef>
                <a:spcPts val="1400"/>
              </a:spcBef>
              <a:spcAft>
                <a:spcPts val="0"/>
              </a:spcAft>
              <a:buSzPts val="1868"/>
              <a:buChar char=" "/>
            </a:pPr>
            <a:r>
              <a:rPr lang="en-US" sz="1868" u="sng"/>
              <a:t>Time:</a:t>
            </a:r>
            <a:r>
              <a:rPr lang="en-US" sz="1868"/>
              <a:t> Time elapsed between this transaction and the first transaction in the dataset (in seconds).</a:t>
            </a:r>
            <a:endParaRPr sz="1868"/>
          </a:p>
          <a:p>
            <a:pPr indent="-118631" lvl="0" marL="91440" rtl="0" algn="l">
              <a:lnSpc>
                <a:spcPct val="70000"/>
              </a:lnSpc>
              <a:spcBef>
                <a:spcPts val="1400"/>
              </a:spcBef>
              <a:spcAft>
                <a:spcPts val="0"/>
              </a:spcAft>
              <a:buSzPts val="1868"/>
              <a:buChar char=" "/>
            </a:pPr>
            <a:r>
              <a:rPr lang="en-US" sz="1868" u="sng"/>
              <a:t>Amount:</a:t>
            </a:r>
            <a:r>
              <a:rPr lang="en-US" sz="1868"/>
              <a:t> Transaction amount.</a:t>
            </a:r>
            <a:endParaRPr sz="1868"/>
          </a:p>
          <a:p>
            <a:pPr indent="-118631" lvl="0" marL="91440" rtl="0" algn="l">
              <a:lnSpc>
                <a:spcPct val="70000"/>
              </a:lnSpc>
              <a:spcBef>
                <a:spcPts val="1400"/>
              </a:spcBef>
              <a:spcAft>
                <a:spcPts val="0"/>
              </a:spcAft>
              <a:buSzPts val="1868"/>
              <a:buChar char=" "/>
            </a:pPr>
            <a:r>
              <a:rPr lang="en-US" sz="1868" u="sng"/>
              <a:t>V1, V2, ..., V28: </a:t>
            </a:r>
            <a:r>
              <a:rPr lang="en-US" sz="1868"/>
              <a:t>Principal components obtained with PCA transformation (to protect sensitive information).</a:t>
            </a:r>
            <a:endParaRPr sz="1868"/>
          </a:p>
          <a:p>
            <a:pPr indent="-118631" lvl="0" marL="91440" rtl="0" algn="l">
              <a:lnSpc>
                <a:spcPct val="70000"/>
              </a:lnSpc>
              <a:spcBef>
                <a:spcPts val="1400"/>
              </a:spcBef>
              <a:spcAft>
                <a:spcPts val="0"/>
              </a:spcAft>
              <a:buSzPts val="1868"/>
              <a:buChar char=" "/>
            </a:pPr>
            <a:r>
              <a:rPr lang="en-US" sz="1868" u="sng"/>
              <a:t>Class:</a:t>
            </a:r>
            <a:r>
              <a:rPr lang="en-US" sz="1868"/>
              <a:t> Binary variable indicating whether the transaction is fraudulent (1) or not (0).</a:t>
            </a:r>
            <a:endParaRPr sz="1868"/>
          </a:p>
          <a:p>
            <a:pPr indent="0" lvl="0" marL="457200" rtl="0" algn="l">
              <a:lnSpc>
                <a:spcPct val="95000"/>
              </a:lnSpc>
              <a:spcBef>
                <a:spcPts val="0"/>
              </a:spcBef>
              <a:spcAft>
                <a:spcPts val="0"/>
              </a:spcAft>
              <a:buSzPts val="605"/>
              <a:buNone/>
            </a:pPr>
            <a:r>
              <a:t/>
            </a:r>
            <a:endParaRPr sz="960">
              <a:solidFill>
                <a:srgbClr val="ECECEC"/>
              </a:solidFill>
              <a:highlight>
                <a:srgbClr val="212121"/>
              </a:highlight>
              <a:latin typeface="Roboto"/>
              <a:ea typeface="Roboto"/>
              <a:cs typeface="Roboto"/>
              <a:sym typeface="Roboto"/>
            </a:endParaRPr>
          </a:p>
          <a:p>
            <a:pPr indent="0" lvl="0" marL="91440" rtl="0" algn="l">
              <a:lnSpc>
                <a:spcPct val="70000"/>
              </a:lnSpc>
              <a:spcBef>
                <a:spcPts val="1400"/>
              </a:spcBef>
              <a:spcAft>
                <a:spcPts val="0"/>
              </a:spcAft>
              <a:buNone/>
            </a:pPr>
            <a:r>
              <a:t/>
            </a:r>
            <a:endParaRPr sz="1510"/>
          </a:p>
          <a:p>
            <a:pPr indent="-95885" lvl="0" marL="91440" rtl="0" algn="l">
              <a:lnSpc>
                <a:spcPct val="70000"/>
              </a:lnSpc>
              <a:spcBef>
                <a:spcPts val="1400"/>
              </a:spcBef>
              <a:spcAft>
                <a:spcPts val="0"/>
              </a:spcAft>
              <a:buSzPts val="1510"/>
              <a:buChar char=" "/>
            </a:pPr>
            <a:br>
              <a:rPr b="1" lang="en-US" sz="1510"/>
            </a:br>
            <a:endParaRPr b="1" sz="1510"/>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1402819" y="2349361"/>
            <a:ext cx="9720072" cy="14996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FEFEFE"/>
              </a:buClr>
              <a:buSzPct val="100000"/>
              <a:buFont typeface="Twentieth Century"/>
              <a:buNone/>
            </a:pPr>
            <a:r>
              <a:rPr lang="en-US"/>
              <a:t>DATA CLEANSING JOURNEY OF OUR PROJECT: ENSURING ROBUSTNESS IN FRAUD DETECTION DATASET</a:t>
            </a:r>
            <a:endParaRPr>
              <a:solidFill>
                <a:srgbClr val="FF0000"/>
              </a:solidFill>
            </a:endParaRPr>
          </a:p>
        </p:txBody>
      </p:sp>
      <p:pic>
        <p:nvPicPr>
          <p:cNvPr id="199" name="Google Shape;199;p26"/>
          <p:cNvPicPr preferRelativeResize="0"/>
          <p:nvPr/>
        </p:nvPicPr>
        <p:blipFill rotWithShape="1">
          <a:blip r:embed="rId3">
            <a:alphaModFix/>
          </a:blip>
          <a:srcRect b="0" l="0" r="0" t="0"/>
          <a:stretch/>
        </p:blipFill>
        <p:spPr>
          <a:xfrm>
            <a:off x="8355723" y="3602182"/>
            <a:ext cx="4229977" cy="4229977"/>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DATA REVIEW: </a:t>
            </a:r>
            <a:r>
              <a:rPr lang="en-US">
                <a:solidFill>
                  <a:srgbClr val="FF0000"/>
                </a:solidFill>
              </a:rPr>
              <a:t>UNDERSTANDING</a:t>
            </a:r>
            <a:r>
              <a:rPr lang="en-US"/>
              <a:t> THE DATASET</a:t>
            </a:r>
            <a:endParaRPr/>
          </a:p>
        </p:txBody>
      </p:sp>
      <p:pic>
        <p:nvPicPr>
          <p:cNvPr id="205" name="Google Shape;205;p27"/>
          <p:cNvPicPr preferRelativeResize="0"/>
          <p:nvPr/>
        </p:nvPicPr>
        <p:blipFill rotWithShape="1">
          <a:blip r:embed="rId3">
            <a:alphaModFix/>
          </a:blip>
          <a:srcRect b="0" l="0" r="0" t="0"/>
          <a:stretch/>
        </p:blipFill>
        <p:spPr>
          <a:xfrm>
            <a:off x="1181100" y="2223378"/>
            <a:ext cx="9563100" cy="3514725"/>
          </a:xfrm>
          <a:prstGeom prst="rect">
            <a:avLst/>
          </a:prstGeom>
          <a:noFill/>
          <a:ln>
            <a:noFill/>
          </a:ln>
        </p:spPr>
      </p:pic>
      <p:pic>
        <p:nvPicPr>
          <p:cNvPr id="206" name="Google Shape;206;p27"/>
          <p:cNvPicPr preferRelativeResize="0"/>
          <p:nvPr/>
        </p:nvPicPr>
        <p:blipFill>
          <a:blip r:embed="rId4">
            <a:alphaModFix/>
          </a:blip>
          <a:stretch>
            <a:fillRect/>
          </a:stretch>
        </p:blipFill>
        <p:spPr>
          <a:xfrm>
            <a:off x="950850" y="2005150"/>
            <a:ext cx="10416549" cy="419315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1024128" y="585216"/>
            <a:ext cx="4047493"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SCATTER PLOT FOR THE INITIAL DATA</a:t>
            </a:r>
            <a:endParaRPr/>
          </a:p>
        </p:txBody>
      </p:sp>
      <p:pic>
        <p:nvPicPr>
          <p:cNvPr id="212" name="Google Shape;212;p28"/>
          <p:cNvPicPr preferRelativeResize="0"/>
          <p:nvPr/>
        </p:nvPicPr>
        <p:blipFill rotWithShape="1">
          <a:blip r:embed="rId3">
            <a:alphaModFix/>
          </a:blip>
          <a:srcRect b="0" l="0" r="0" t="0"/>
          <a:stretch/>
        </p:blipFill>
        <p:spPr>
          <a:xfrm>
            <a:off x="6096000" y="77130"/>
            <a:ext cx="5557728" cy="6703740"/>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TRANSFORMING</a:t>
            </a:r>
            <a:r>
              <a:rPr lang="en-US"/>
              <a:t> TRANSACTION AMOUNT FOR CLARITY AND USABILITY</a:t>
            </a:r>
            <a:endParaRPr/>
          </a:p>
        </p:txBody>
      </p:sp>
      <p:pic>
        <p:nvPicPr>
          <p:cNvPr id="218" name="Google Shape;218;p29"/>
          <p:cNvPicPr preferRelativeResize="0"/>
          <p:nvPr/>
        </p:nvPicPr>
        <p:blipFill>
          <a:blip r:embed="rId3">
            <a:alphaModFix/>
          </a:blip>
          <a:stretch>
            <a:fillRect/>
          </a:stretch>
        </p:blipFill>
        <p:spPr>
          <a:xfrm>
            <a:off x="10658275" y="4304157"/>
            <a:ext cx="1228725" cy="1914525"/>
          </a:xfrm>
          <a:prstGeom prst="rect">
            <a:avLst/>
          </a:prstGeom>
          <a:noFill/>
          <a:ln>
            <a:noFill/>
          </a:ln>
        </p:spPr>
      </p:pic>
      <p:pic>
        <p:nvPicPr>
          <p:cNvPr id="219" name="Google Shape;219;p29"/>
          <p:cNvPicPr preferRelativeResize="0"/>
          <p:nvPr/>
        </p:nvPicPr>
        <p:blipFill>
          <a:blip r:embed="rId4">
            <a:alphaModFix/>
          </a:blip>
          <a:stretch>
            <a:fillRect/>
          </a:stretch>
        </p:blipFill>
        <p:spPr>
          <a:xfrm>
            <a:off x="152400" y="2826757"/>
            <a:ext cx="10181198" cy="2401443"/>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EXCLUDING TIME COLUMN FOR </a:t>
            </a:r>
            <a:r>
              <a:rPr lang="en-US">
                <a:solidFill>
                  <a:srgbClr val="FF0000"/>
                </a:solidFill>
              </a:rPr>
              <a:t>STREAMLINED ANALYSIS</a:t>
            </a:r>
            <a:endParaRPr>
              <a:solidFill>
                <a:srgbClr val="FF0000"/>
              </a:solidFill>
            </a:endParaRPr>
          </a:p>
        </p:txBody>
      </p:sp>
      <p:pic>
        <p:nvPicPr>
          <p:cNvPr id="225" name="Google Shape;225;p30"/>
          <p:cNvPicPr preferRelativeResize="0"/>
          <p:nvPr/>
        </p:nvPicPr>
        <p:blipFill>
          <a:blip r:embed="rId3">
            <a:alphaModFix/>
          </a:blip>
          <a:stretch>
            <a:fillRect/>
          </a:stretch>
        </p:blipFill>
        <p:spPr>
          <a:xfrm>
            <a:off x="152400" y="2237225"/>
            <a:ext cx="11038300" cy="2790825"/>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REMOVING DUPLICATE ENTRIES FOR </a:t>
            </a:r>
            <a:r>
              <a:rPr lang="en-US">
                <a:solidFill>
                  <a:srgbClr val="FF0000"/>
                </a:solidFill>
              </a:rPr>
              <a:t>DATA CONSISTENCY</a:t>
            </a:r>
            <a:endParaRPr>
              <a:solidFill>
                <a:srgbClr val="FF0000"/>
              </a:solidFill>
            </a:endParaRPr>
          </a:p>
        </p:txBody>
      </p:sp>
      <p:pic>
        <p:nvPicPr>
          <p:cNvPr id="231" name="Google Shape;231;p31"/>
          <p:cNvPicPr preferRelativeResize="0"/>
          <p:nvPr/>
        </p:nvPicPr>
        <p:blipFill>
          <a:blip r:embed="rId3">
            <a:alphaModFix/>
          </a:blip>
          <a:stretch>
            <a:fillRect/>
          </a:stretch>
        </p:blipFill>
        <p:spPr>
          <a:xfrm>
            <a:off x="152400" y="2237223"/>
            <a:ext cx="5142950" cy="1714325"/>
          </a:xfrm>
          <a:prstGeom prst="rect">
            <a:avLst/>
          </a:prstGeom>
          <a:noFill/>
          <a:ln>
            <a:noFill/>
          </a:ln>
        </p:spPr>
      </p:pic>
      <p:pic>
        <p:nvPicPr>
          <p:cNvPr id="232" name="Google Shape;232;p31"/>
          <p:cNvPicPr preferRelativeResize="0"/>
          <p:nvPr/>
        </p:nvPicPr>
        <p:blipFill>
          <a:blip r:embed="rId4">
            <a:alphaModFix/>
          </a:blip>
          <a:stretch>
            <a:fillRect/>
          </a:stretch>
        </p:blipFill>
        <p:spPr>
          <a:xfrm>
            <a:off x="5295350" y="4053477"/>
            <a:ext cx="5142950" cy="2173311"/>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1799054" y="1982450"/>
            <a:ext cx="8593891"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DCDAC9"/>
                </a:solidFill>
                <a:latin typeface="Twentieth Century"/>
                <a:ea typeface="Twentieth Century"/>
                <a:cs typeface="Twentieth Century"/>
                <a:sym typeface="Twentieth Century"/>
              </a:rPr>
              <a:t>UNDERSTANDING</a:t>
            </a:r>
            <a:endParaRPr/>
          </a:p>
          <a:p>
            <a:pPr indent="0" lvl="0" marL="0" marR="0" rtl="0" algn="ctr">
              <a:spcBef>
                <a:spcPts val="0"/>
              </a:spcBef>
              <a:spcAft>
                <a:spcPts val="0"/>
              </a:spcAft>
              <a:buNone/>
            </a:pPr>
            <a:r>
              <a:rPr b="1" i="0" lang="en-US" sz="4400" u="none" cap="none" strike="noStrike">
                <a:solidFill>
                  <a:srgbClr val="DCDAC9"/>
                </a:solidFill>
                <a:latin typeface="Twentieth Century"/>
                <a:ea typeface="Twentieth Century"/>
                <a:cs typeface="Twentieth Century"/>
                <a:sym typeface="Twentieth Century"/>
              </a:rPr>
              <a:t>CREDIT CA</a:t>
            </a:r>
            <a:r>
              <a:rPr b="1" lang="en-US" sz="4400">
                <a:solidFill>
                  <a:srgbClr val="DCDAC9"/>
                </a:solidFill>
                <a:latin typeface="Twentieth Century"/>
                <a:ea typeface="Twentieth Century"/>
                <a:cs typeface="Twentieth Century"/>
                <a:sym typeface="Twentieth Century"/>
              </a:rPr>
              <a:t>R</a:t>
            </a:r>
            <a:r>
              <a:rPr b="1" i="0" lang="en-US" sz="4400" u="none" cap="none" strike="noStrike">
                <a:solidFill>
                  <a:srgbClr val="DCDAC9"/>
                </a:solidFill>
                <a:latin typeface="Twentieth Century"/>
                <a:ea typeface="Twentieth Century"/>
                <a:cs typeface="Twentieth Century"/>
                <a:sym typeface="Twentieth Century"/>
              </a:rPr>
              <a:t>D FRAUD DETECTION?</a:t>
            </a:r>
            <a:endParaRPr b="1" i="0" sz="4400" u="none" cap="none" strike="noStrike">
              <a:solidFill>
                <a:srgbClr val="DCDAC9"/>
              </a:solidFill>
              <a:latin typeface="Twentieth Century"/>
              <a:ea typeface="Twentieth Century"/>
              <a:cs typeface="Twentieth Century"/>
              <a:sym typeface="Twentieth Century"/>
            </a:endParaRPr>
          </a:p>
        </p:txBody>
      </p:sp>
      <p:pic>
        <p:nvPicPr>
          <p:cNvPr id="99" name="Google Shape;99;p14"/>
          <p:cNvPicPr preferRelativeResize="0"/>
          <p:nvPr/>
        </p:nvPicPr>
        <p:blipFill rotWithShape="1">
          <a:blip r:embed="rId3">
            <a:alphaModFix/>
          </a:blip>
          <a:srcRect b="0" l="0" r="0" t="0"/>
          <a:stretch/>
        </p:blipFill>
        <p:spPr>
          <a:xfrm>
            <a:off x="7158037" y="2600325"/>
            <a:ext cx="5324475" cy="425767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IDENTIFYING</a:t>
            </a:r>
            <a:r>
              <a:rPr lang="en-US"/>
              <a:t> NORMAL AND FRAUDULENT TRANSACTIONS</a:t>
            </a:r>
            <a:endParaRPr>
              <a:solidFill>
                <a:srgbClr val="FF0000"/>
              </a:solidFill>
            </a:endParaRPr>
          </a:p>
        </p:txBody>
      </p:sp>
      <p:pic>
        <p:nvPicPr>
          <p:cNvPr id="238" name="Google Shape;238;p32"/>
          <p:cNvPicPr preferRelativeResize="0"/>
          <p:nvPr/>
        </p:nvPicPr>
        <p:blipFill>
          <a:blip r:embed="rId3">
            <a:alphaModFix/>
          </a:blip>
          <a:stretch>
            <a:fillRect/>
          </a:stretch>
        </p:blipFill>
        <p:spPr>
          <a:xfrm>
            <a:off x="3928469" y="2084825"/>
            <a:ext cx="3911400" cy="2362200"/>
          </a:xfrm>
          <a:prstGeom prst="rect">
            <a:avLst/>
          </a:prstGeom>
          <a:noFill/>
          <a:ln>
            <a:noFill/>
          </a:ln>
        </p:spPr>
      </p:pic>
      <p:pic>
        <p:nvPicPr>
          <p:cNvPr id="239" name="Google Shape;239;p32"/>
          <p:cNvPicPr preferRelativeResize="0"/>
          <p:nvPr/>
        </p:nvPicPr>
        <p:blipFill>
          <a:blip r:embed="rId4">
            <a:alphaModFix/>
          </a:blip>
          <a:stretch>
            <a:fillRect/>
          </a:stretch>
        </p:blipFill>
        <p:spPr>
          <a:xfrm>
            <a:off x="152400" y="4686775"/>
            <a:ext cx="8034760" cy="2018825"/>
          </a:xfrm>
          <a:prstGeom prst="rect">
            <a:avLst/>
          </a:prstGeom>
          <a:noFill/>
          <a:ln>
            <a:noFill/>
          </a:ln>
        </p:spPr>
      </p:pic>
      <p:pic>
        <p:nvPicPr>
          <p:cNvPr id="240" name="Google Shape;240;p32"/>
          <p:cNvPicPr preferRelativeResize="0"/>
          <p:nvPr/>
        </p:nvPicPr>
        <p:blipFill>
          <a:blip r:embed="rId5">
            <a:alphaModFix/>
          </a:blip>
          <a:stretch>
            <a:fillRect/>
          </a:stretch>
        </p:blipFill>
        <p:spPr>
          <a:xfrm>
            <a:off x="8330622" y="5031772"/>
            <a:ext cx="3581350" cy="1259075"/>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FINAL</a:t>
            </a:r>
            <a:r>
              <a:rPr lang="en-US"/>
              <a:t> DATA REVIEW AND VALIDATION</a:t>
            </a:r>
            <a:endParaRPr>
              <a:solidFill>
                <a:srgbClr val="FF0000"/>
              </a:solidFill>
            </a:endParaRPr>
          </a:p>
        </p:txBody>
      </p:sp>
      <p:pic>
        <p:nvPicPr>
          <p:cNvPr id="246" name="Google Shape;246;p33"/>
          <p:cNvPicPr preferRelativeResize="0"/>
          <p:nvPr/>
        </p:nvPicPr>
        <p:blipFill>
          <a:blip r:embed="rId3">
            <a:alphaModFix/>
          </a:blip>
          <a:stretch>
            <a:fillRect/>
          </a:stretch>
        </p:blipFill>
        <p:spPr>
          <a:xfrm>
            <a:off x="278625" y="2084825"/>
            <a:ext cx="8034760" cy="2018825"/>
          </a:xfrm>
          <a:prstGeom prst="rect">
            <a:avLst/>
          </a:prstGeom>
          <a:noFill/>
          <a:ln>
            <a:noFill/>
          </a:ln>
        </p:spPr>
      </p:pic>
      <p:pic>
        <p:nvPicPr>
          <p:cNvPr id="247" name="Google Shape;247;p33"/>
          <p:cNvPicPr preferRelativeResize="0"/>
          <p:nvPr/>
        </p:nvPicPr>
        <p:blipFill>
          <a:blip r:embed="rId4">
            <a:alphaModFix/>
          </a:blip>
          <a:stretch>
            <a:fillRect/>
          </a:stretch>
        </p:blipFill>
        <p:spPr>
          <a:xfrm>
            <a:off x="152400" y="4256050"/>
            <a:ext cx="8160974" cy="1400175"/>
          </a:xfrm>
          <a:prstGeom prst="rect">
            <a:avLst/>
          </a:prstGeom>
          <a:noFill/>
          <a:ln>
            <a:noFill/>
          </a:ln>
        </p:spPr>
      </p:pic>
      <p:pic>
        <p:nvPicPr>
          <p:cNvPr id="248" name="Google Shape;248;p33"/>
          <p:cNvPicPr preferRelativeResize="0"/>
          <p:nvPr/>
        </p:nvPicPr>
        <p:blipFill>
          <a:blip r:embed="rId5">
            <a:alphaModFix/>
          </a:blip>
          <a:stretch>
            <a:fillRect/>
          </a:stretch>
        </p:blipFill>
        <p:spPr>
          <a:xfrm>
            <a:off x="8459172" y="3264672"/>
            <a:ext cx="3581350" cy="1259075"/>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nvSpPr>
        <p:spPr>
          <a:xfrm>
            <a:off x="6593457" y="1923690"/>
            <a:ext cx="4528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254" name="Google Shape;254;p34"/>
          <p:cNvPicPr preferRelativeResize="0"/>
          <p:nvPr/>
        </p:nvPicPr>
        <p:blipFill>
          <a:blip r:embed="rId3">
            <a:alphaModFix/>
          </a:blip>
          <a:stretch>
            <a:fillRect/>
          </a:stretch>
        </p:blipFill>
        <p:spPr>
          <a:xfrm>
            <a:off x="2114975" y="667923"/>
            <a:ext cx="7865950" cy="5989650"/>
          </a:xfrm>
          <a:prstGeom prst="rect">
            <a:avLst/>
          </a:prstGeom>
          <a:noFill/>
          <a:ln>
            <a:noFill/>
          </a:ln>
        </p:spPr>
      </p:pic>
      <p:sp>
        <p:nvSpPr>
          <p:cNvPr id="255" name="Google Shape;255;p34"/>
          <p:cNvSpPr txBox="1"/>
          <p:nvPr/>
        </p:nvSpPr>
        <p:spPr>
          <a:xfrm>
            <a:off x="4561725" y="173350"/>
            <a:ext cx="5419200" cy="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1"/>
                </a:solidFill>
                <a:latin typeface="Twentieth Century"/>
                <a:ea typeface="Twentieth Century"/>
                <a:cs typeface="Twentieth Century"/>
                <a:sym typeface="Twentieth Century"/>
              </a:rPr>
              <a:t>Correlation Matrix</a:t>
            </a:r>
            <a:endParaRPr sz="2200">
              <a:solidFill>
                <a:schemeClr val="lt1"/>
              </a:solidFill>
              <a:latin typeface="Twentieth Century"/>
              <a:ea typeface="Twentieth Century"/>
              <a:cs typeface="Twentieth Century"/>
              <a:sym typeface="Twentieth Century"/>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BUILDING THE BRAINS: DATA-DRIVEN </a:t>
            </a:r>
            <a:r>
              <a:rPr lang="en-US">
                <a:solidFill>
                  <a:srgbClr val="FF0000"/>
                </a:solidFill>
              </a:rPr>
              <a:t>MODEL PLANNING </a:t>
            </a:r>
            <a:r>
              <a:rPr lang="en-US"/>
              <a:t>FOR ACCURATE FRAUD DETECTION</a:t>
            </a:r>
            <a:endParaRPr>
              <a:solidFill>
                <a:srgbClr val="FF0000"/>
              </a:solidFill>
            </a:endParaRPr>
          </a:p>
        </p:txBody>
      </p:sp>
      <p:pic>
        <p:nvPicPr>
          <p:cNvPr id="261" name="Google Shape;261;p35"/>
          <p:cNvPicPr preferRelativeResize="0"/>
          <p:nvPr/>
        </p:nvPicPr>
        <p:blipFill rotWithShape="1">
          <a:blip r:embed="rId3">
            <a:alphaModFix/>
          </a:blip>
          <a:srcRect b="0" l="0" r="0" t="0"/>
          <a:stretch/>
        </p:blipFill>
        <p:spPr>
          <a:xfrm>
            <a:off x="2975419" y="1986376"/>
            <a:ext cx="6241162" cy="4600444"/>
          </a:xfrm>
          <a:prstGeom prst="rect">
            <a:avLst/>
          </a:prstGeom>
          <a:noFill/>
          <a:ln>
            <a:noFill/>
          </a:ln>
        </p:spPr>
      </p:pic>
      <p:sp>
        <p:nvSpPr>
          <p:cNvPr id="262" name="Google Shape;262;p35"/>
          <p:cNvSpPr/>
          <p:nvPr/>
        </p:nvSpPr>
        <p:spPr>
          <a:xfrm>
            <a:off x="7398826" y="4525495"/>
            <a:ext cx="1569683" cy="914723"/>
          </a:xfrm>
          <a:prstGeom prst="ellipse">
            <a:avLst/>
          </a:prstGeom>
          <a:solidFill>
            <a:schemeClr val="accent1"/>
          </a:solidFill>
          <a:ln cap="flat" cmpd="sng" w="15875">
            <a:solidFill>
              <a:srgbClr val="4745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Model Planning</a:t>
            </a:r>
            <a:endParaRPr b="1" sz="1800">
              <a:solidFill>
                <a:schemeClr val="dk1"/>
              </a:solidFill>
              <a:latin typeface="Arial Narrow"/>
              <a:ea typeface="Arial Narrow"/>
              <a:cs typeface="Arial Narrow"/>
              <a:sym typeface="Arial Narrow"/>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1024125" y="585221"/>
            <a:ext cx="9720000" cy="900000"/>
          </a:xfrm>
          <a:prstGeom prst="rect">
            <a:avLst/>
          </a:prstGeom>
        </p:spPr>
        <p:txBody>
          <a:bodyPr anchorCtr="0" anchor="ctr" bIns="45700" lIns="91425" spcFirstLastPara="1" rIns="91425" wrap="square" tIns="45700">
            <a:normAutofit/>
          </a:bodyPr>
          <a:lstStyle/>
          <a:p>
            <a:pPr indent="-349250" lvl="0" marL="457200" rtl="0" algn="l">
              <a:lnSpc>
                <a:spcPct val="90000"/>
              </a:lnSpc>
              <a:spcBef>
                <a:spcPts val="1200"/>
              </a:spcBef>
              <a:spcAft>
                <a:spcPts val="0"/>
              </a:spcAft>
              <a:buClr>
                <a:srgbClr val="ECECEC"/>
              </a:buClr>
              <a:buSzPts val="1900"/>
              <a:buFont typeface="Arial"/>
              <a:buChar char="❏"/>
            </a:pPr>
            <a:r>
              <a:rPr b="1" lang="en-US" sz="1900">
                <a:solidFill>
                  <a:srgbClr val="ECECEC"/>
                </a:solidFill>
                <a:latin typeface="Arial"/>
                <a:ea typeface="Arial"/>
                <a:cs typeface="Arial"/>
                <a:sym typeface="Arial"/>
              </a:rPr>
              <a:t>Logistic Regression:</a:t>
            </a:r>
            <a:endParaRPr/>
          </a:p>
        </p:txBody>
      </p:sp>
      <p:sp>
        <p:nvSpPr>
          <p:cNvPr id="268" name="Google Shape;268;p36"/>
          <p:cNvSpPr txBox="1"/>
          <p:nvPr/>
        </p:nvSpPr>
        <p:spPr>
          <a:xfrm>
            <a:off x="792825" y="1485225"/>
            <a:ext cx="5037000" cy="51873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200"/>
              </a:spcBef>
              <a:spcAft>
                <a:spcPts val="0"/>
              </a:spcAft>
              <a:buClr>
                <a:srgbClr val="ECECEC"/>
              </a:buClr>
              <a:buSzPts val="1500"/>
              <a:buChar char="●"/>
            </a:pPr>
            <a:r>
              <a:rPr lang="en-US" sz="1500">
                <a:solidFill>
                  <a:srgbClr val="ECECEC"/>
                </a:solidFill>
              </a:rPr>
              <a:t>Logistic regression is a statistical method   used for binary classification, which means predicting the probability of occurrence of an event or outcome.</a:t>
            </a:r>
            <a:endParaRPr sz="1500">
              <a:solidFill>
                <a:srgbClr val="ECECEC"/>
              </a:solidFill>
            </a:endParaRPr>
          </a:p>
          <a:p>
            <a:pPr indent="-323850" lvl="0" marL="457200" rtl="0" algn="l">
              <a:lnSpc>
                <a:spcPct val="90000"/>
              </a:lnSpc>
              <a:spcBef>
                <a:spcPts val="0"/>
              </a:spcBef>
              <a:spcAft>
                <a:spcPts val="0"/>
              </a:spcAft>
              <a:buClr>
                <a:srgbClr val="ECECEC"/>
              </a:buClr>
              <a:buSzPts val="1500"/>
              <a:buChar char="●"/>
            </a:pPr>
            <a:r>
              <a:rPr lang="en-US" sz="1500">
                <a:solidFill>
                  <a:srgbClr val="ECECEC"/>
                </a:solidFill>
              </a:rPr>
              <a:t>Simple and interpretable.</a:t>
            </a:r>
            <a:endParaRPr sz="1500">
              <a:solidFill>
                <a:srgbClr val="ECECEC"/>
              </a:solidFill>
            </a:endParaRPr>
          </a:p>
          <a:p>
            <a:pPr indent="-323850" lvl="0" marL="457200" rtl="0" algn="l">
              <a:lnSpc>
                <a:spcPct val="90000"/>
              </a:lnSpc>
              <a:spcBef>
                <a:spcPts val="0"/>
              </a:spcBef>
              <a:spcAft>
                <a:spcPts val="0"/>
              </a:spcAft>
              <a:buClr>
                <a:srgbClr val="ECECEC"/>
              </a:buClr>
              <a:buSzPts val="1500"/>
              <a:buChar char="●"/>
            </a:pPr>
            <a:r>
              <a:rPr lang="en-US" sz="1500">
                <a:solidFill>
                  <a:srgbClr val="ECECEC"/>
                </a:solidFill>
              </a:rPr>
              <a:t>dependent variable is dichotomous(binary).</a:t>
            </a:r>
            <a:endParaRPr sz="1500">
              <a:solidFill>
                <a:srgbClr val="ECECEC"/>
              </a:solidFill>
            </a:endParaRPr>
          </a:p>
          <a:p>
            <a:pPr indent="-323850" lvl="0" marL="457200" rtl="0" algn="l">
              <a:lnSpc>
                <a:spcPct val="90000"/>
              </a:lnSpc>
              <a:spcBef>
                <a:spcPts val="0"/>
              </a:spcBef>
              <a:spcAft>
                <a:spcPts val="0"/>
              </a:spcAft>
              <a:buClr>
                <a:srgbClr val="ECECEC"/>
              </a:buClr>
              <a:buSzPts val="1500"/>
              <a:buChar char="●"/>
            </a:pPr>
            <a:r>
              <a:rPr lang="en-US" sz="1500">
                <a:solidFill>
                  <a:srgbClr val="ECECEC"/>
                </a:solidFill>
              </a:rPr>
              <a:t>explain the relationship between one dependent binary variable and one or more independent variables.</a:t>
            </a:r>
            <a:endParaRPr sz="1500">
              <a:solidFill>
                <a:srgbClr val="ECECEC"/>
              </a:solidFill>
            </a:endParaRPr>
          </a:p>
          <a:p>
            <a:pPr indent="-323850" lvl="0" marL="457200" rtl="0" algn="l">
              <a:lnSpc>
                <a:spcPct val="90000"/>
              </a:lnSpc>
              <a:spcBef>
                <a:spcPts val="0"/>
              </a:spcBef>
              <a:spcAft>
                <a:spcPts val="0"/>
              </a:spcAft>
              <a:buClr>
                <a:srgbClr val="ECECEC"/>
              </a:buClr>
              <a:buSzPts val="1500"/>
              <a:buChar char="●"/>
            </a:pPr>
            <a:r>
              <a:rPr lang="en-US" sz="1500">
                <a:solidFill>
                  <a:srgbClr val="ECECEC"/>
                </a:solidFill>
              </a:rPr>
              <a:t>It assumes a linear relationship between the independent variables and the log-odds of the outcome.</a:t>
            </a:r>
            <a:endParaRPr sz="1500">
              <a:solidFill>
                <a:srgbClr val="ECECEC"/>
              </a:solidFill>
            </a:endParaRPr>
          </a:p>
          <a:p>
            <a:pPr indent="-323850" lvl="0" marL="457200" rtl="0" algn="l">
              <a:lnSpc>
                <a:spcPct val="90000"/>
              </a:lnSpc>
              <a:spcBef>
                <a:spcPts val="0"/>
              </a:spcBef>
              <a:spcAft>
                <a:spcPts val="0"/>
              </a:spcAft>
              <a:buClr>
                <a:srgbClr val="ECECEC"/>
              </a:buClr>
              <a:buSzPts val="1500"/>
              <a:buChar char="●"/>
            </a:pPr>
            <a:r>
              <a:rPr lang="en-US" sz="1500">
                <a:solidFill>
                  <a:srgbClr val="ECECEC"/>
                </a:solidFill>
              </a:rPr>
              <a:t>Fast Training and Prediction: Logistic regression is computationally efficient and can handle large datasets with relatively low memory and CPU requirements. Training and prediction times are typically faster compared to more complex models like neural networks.</a:t>
            </a:r>
            <a:endParaRPr sz="1500">
              <a:solidFill>
                <a:srgbClr val="ECECEC"/>
              </a:solidFill>
            </a:endParaRPr>
          </a:p>
          <a:p>
            <a:pPr indent="-323850" lvl="0" marL="457200" rtl="0" algn="l">
              <a:lnSpc>
                <a:spcPct val="90000"/>
              </a:lnSpc>
              <a:spcBef>
                <a:spcPts val="0"/>
              </a:spcBef>
              <a:spcAft>
                <a:spcPts val="0"/>
              </a:spcAft>
              <a:buClr>
                <a:srgbClr val="ECECEC"/>
              </a:buClr>
              <a:buSzPts val="1500"/>
              <a:buChar char="●"/>
            </a:pPr>
            <a:r>
              <a:rPr lang="en-US" sz="1500">
                <a:solidFill>
                  <a:srgbClr val="ECECEC"/>
                </a:solidFill>
              </a:rPr>
              <a:t>Example: Good starting point for its simplicity.</a:t>
            </a:r>
            <a:endParaRPr sz="1500">
              <a:solidFill>
                <a:srgbClr val="ECECEC"/>
              </a:solidFill>
            </a:endParaRPr>
          </a:p>
          <a:p>
            <a:pPr indent="0" lvl="0" marL="457200" rtl="0" algn="l">
              <a:lnSpc>
                <a:spcPct val="90000"/>
              </a:lnSpc>
              <a:spcBef>
                <a:spcPts val="400"/>
              </a:spcBef>
              <a:spcAft>
                <a:spcPts val="0"/>
              </a:spcAft>
              <a:buNone/>
            </a:pPr>
            <a:r>
              <a:t/>
            </a:r>
            <a:endParaRPr sz="1500">
              <a:solidFill>
                <a:srgbClr val="ECECEC"/>
              </a:solidFill>
            </a:endParaRPr>
          </a:p>
          <a:p>
            <a:pPr indent="0" lvl="0" marL="457200" rtl="0" algn="l">
              <a:lnSpc>
                <a:spcPct val="90000"/>
              </a:lnSpc>
              <a:spcBef>
                <a:spcPts val="400"/>
              </a:spcBef>
              <a:spcAft>
                <a:spcPts val="0"/>
              </a:spcAft>
              <a:buNone/>
            </a:pPr>
            <a:r>
              <a:t/>
            </a:r>
            <a:endParaRPr sz="1500">
              <a:solidFill>
                <a:srgbClr val="ECECEC"/>
              </a:solidFill>
            </a:endParaRPr>
          </a:p>
          <a:p>
            <a:pPr indent="0" lvl="0" marL="457200" rtl="0" algn="l">
              <a:lnSpc>
                <a:spcPct val="90000"/>
              </a:lnSpc>
              <a:spcBef>
                <a:spcPts val="400"/>
              </a:spcBef>
              <a:spcAft>
                <a:spcPts val="400"/>
              </a:spcAft>
              <a:buNone/>
            </a:pPr>
            <a:r>
              <a:t/>
            </a:r>
            <a:endParaRPr sz="1500">
              <a:solidFill>
                <a:srgbClr val="ECECEC"/>
              </a:solidFill>
            </a:endParaRPr>
          </a:p>
        </p:txBody>
      </p:sp>
      <p:pic>
        <p:nvPicPr>
          <p:cNvPr id="269" name="Google Shape;269;p36"/>
          <p:cNvPicPr preferRelativeResize="0"/>
          <p:nvPr/>
        </p:nvPicPr>
        <p:blipFill>
          <a:blip r:embed="rId3">
            <a:alphaModFix/>
          </a:blip>
          <a:stretch>
            <a:fillRect/>
          </a:stretch>
        </p:blipFill>
        <p:spPr>
          <a:xfrm>
            <a:off x="7389199" y="2111626"/>
            <a:ext cx="3688375" cy="2822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1024125" y="585221"/>
            <a:ext cx="9720000" cy="913200"/>
          </a:xfrm>
          <a:prstGeom prst="rect">
            <a:avLst/>
          </a:prstGeom>
        </p:spPr>
        <p:txBody>
          <a:bodyPr anchorCtr="0" anchor="ctr" bIns="45700" lIns="91425" spcFirstLastPara="1" rIns="91425" wrap="square" tIns="45700">
            <a:normAutofit/>
          </a:bodyPr>
          <a:lstStyle/>
          <a:p>
            <a:pPr indent="-349250" lvl="0" marL="457200" rtl="0" algn="l">
              <a:lnSpc>
                <a:spcPct val="90000"/>
              </a:lnSpc>
              <a:spcBef>
                <a:spcPts val="1200"/>
              </a:spcBef>
              <a:spcAft>
                <a:spcPts val="0"/>
              </a:spcAft>
              <a:buClr>
                <a:srgbClr val="ECECEC"/>
              </a:buClr>
              <a:buSzPts val="1900"/>
              <a:buFont typeface="Arial"/>
              <a:buChar char="❏"/>
            </a:pPr>
            <a:r>
              <a:rPr b="1" lang="en-US" sz="1900">
                <a:solidFill>
                  <a:srgbClr val="ECECEC"/>
                </a:solidFill>
                <a:latin typeface="Arial"/>
                <a:ea typeface="Arial"/>
                <a:cs typeface="Arial"/>
                <a:sym typeface="Arial"/>
              </a:rPr>
              <a:t>Random Forest (RF):</a:t>
            </a:r>
            <a:endParaRPr/>
          </a:p>
        </p:txBody>
      </p:sp>
      <p:sp>
        <p:nvSpPr>
          <p:cNvPr id="275" name="Google Shape;275;p37"/>
          <p:cNvSpPr txBox="1"/>
          <p:nvPr>
            <p:ph idx="1" type="body"/>
          </p:nvPr>
        </p:nvSpPr>
        <p:spPr>
          <a:xfrm>
            <a:off x="799477" y="1731025"/>
            <a:ext cx="4755000" cy="4023300"/>
          </a:xfrm>
          <a:prstGeom prst="rect">
            <a:avLst/>
          </a:prstGeom>
        </p:spPr>
        <p:txBody>
          <a:bodyPr anchorCtr="0" anchor="t" bIns="45700" lIns="45700" spcFirstLastPara="1" rIns="45700" wrap="square" tIns="45700">
            <a:normAutofit lnSpcReduction="20000"/>
          </a:bodyPr>
          <a:lstStyle/>
          <a:p>
            <a:pPr indent="-323850" lvl="0" marL="457200" rtl="0" algn="l">
              <a:spcBef>
                <a:spcPts val="200"/>
              </a:spcBef>
              <a:spcAft>
                <a:spcPts val="0"/>
              </a:spcAft>
              <a:buClr>
                <a:srgbClr val="ECECEC"/>
              </a:buClr>
              <a:buSzPts val="1500"/>
              <a:buFont typeface="Arial"/>
              <a:buChar char="●"/>
            </a:pPr>
            <a:r>
              <a:rPr lang="en-US" sz="1500">
                <a:solidFill>
                  <a:srgbClr val="ECECEC"/>
                </a:solidFill>
                <a:latin typeface="Arial"/>
                <a:ea typeface="Arial"/>
                <a:cs typeface="Arial"/>
                <a:sym typeface="Arial"/>
              </a:rPr>
              <a:t>Handles non-linear relationships.</a:t>
            </a:r>
            <a:endParaRPr sz="1500">
              <a:solidFill>
                <a:srgbClr val="ECECEC"/>
              </a:solidFill>
              <a:latin typeface="Arial"/>
              <a:ea typeface="Arial"/>
              <a:cs typeface="Arial"/>
              <a:sym typeface="Arial"/>
            </a:endParaRPr>
          </a:p>
          <a:p>
            <a:pPr indent="-323850" lvl="0" marL="457200" rtl="0" algn="l">
              <a:spcBef>
                <a:spcPts val="0"/>
              </a:spcBef>
              <a:spcAft>
                <a:spcPts val="0"/>
              </a:spcAft>
              <a:buClr>
                <a:srgbClr val="ECECEC"/>
              </a:buClr>
              <a:buSzPts val="1500"/>
              <a:buFont typeface="Arial"/>
              <a:buChar char="●"/>
            </a:pPr>
            <a:r>
              <a:rPr lang="en-US" sz="1500">
                <a:solidFill>
                  <a:srgbClr val="ECECEC"/>
                </a:solidFill>
                <a:latin typeface="Arial"/>
                <a:ea typeface="Arial"/>
                <a:cs typeface="Arial"/>
                <a:sym typeface="Arial"/>
              </a:rPr>
              <a:t>Random Forest is a classification algorithm that is comprised of many Decision Trees.</a:t>
            </a:r>
            <a:endParaRPr sz="1500">
              <a:solidFill>
                <a:srgbClr val="ECECEC"/>
              </a:solidFill>
              <a:latin typeface="Arial"/>
              <a:ea typeface="Arial"/>
              <a:cs typeface="Arial"/>
              <a:sym typeface="Arial"/>
            </a:endParaRPr>
          </a:p>
          <a:p>
            <a:pPr indent="-323850" lvl="0" marL="457200" rtl="0" algn="l">
              <a:spcBef>
                <a:spcPts val="0"/>
              </a:spcBef>
              <a:spcAft>
                <a:spcPts val="0"/>
              </a:spcAft>
              <a:buClr>
                <a:srgbClr val="ECECEC"/>
              </a:buClr>
              <a:buSzPts val="1500"/>
              <a:buFont typeface="Arial"/>
              <a:buChar char="●"/>
            </a:pPr>
            <a:r>
              <a:rPr lang="en-US" sz="1500">
                <a:solidFill>
                  <a:srgbClr val="ECECEC"/>
                </a:solidFill>
                <a:latin typeface="Arial"/>
                <a:ea typeface="Arial"/>
                <a:cs typeface="Arial"/>
                <a:sym typeface="Arial"/>
              </a:rPr>
              <a:t>Each tree has nodes with conditions, which define the final decision based on the highest value.</a:t>
            </a:r>
            <a:endParaRPr sz="1500">
              <a:solidFill>
                <a:srgbClr val="ECECEC"/>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solidFill>
                  <a:srgbClr val="9CBEBD"/>
                </a:solidFill>
                <a:latin typeface="Arial"/>
                <a:ea typeface="Arial"/>
                <a:cs typeface="Arial"/>
                <a:sym typeface="Arial"/>
              </a:rPr>
              <a:t>­</a:t>
            </a:r>
            <a:r>
              <a:rPr lang="en-US" sz="1500">
                <a:solidFill>
                  <a:srgbClr val="ECECEC"/>
                </a:solidFill>
                <a:latin typeface="Arial"/>
                <a:ea typeface="Arial"/>
                <a:cs typeface="Arial"/>
                <a:sym typeface="Arial"/>
              </a:rPr>
              <a:t>It is like a group decision-making team in   machine learning.</a:t>
            </a:r>
            <a:endParaRPr sz="1500">
              <a:solidFill>
                <a:srgbClr val="ECECEC"/>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solidFill>
                  <a:srgbClr val="9CBEBD"/>
                </a:solidFill>
                <a:latin typeface="Arial"/>
                <a:ea typeface="Arial"/>
                <a:cs typeface="Arial"/>
                <a:sym typeface="Arial"/>
              </a:rPr>
              <a:t>­</a:t>
            </a:r>
            <a:r>
              <a:rPr lang="en-US" sz="1500">
                <a:solidFill>
                  <a:srgbClr val="ECECEC"/>
                </a:solidFill>
                <a:latin typeface="Arial"/>
                <a:ea typeface="Arial"/>
                <a:cs typeface="Arial"/>
                <a:sym typeface="Arial"/>
              </a:rPr>
              <a:t>It combines the opinions of many “trees” (individual models) to make better predictions of model.</a:t>
            </a:r>
            <a:endParaRPr sz="1500">
              <a:solidFill>
                <a:srgbClr val="ECECEC"/>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solidFill>
                  <a:srgbClr val="9CBEBD"/>
                </a:solidFill>
                <a:latin typeface="Arial"/>
                <a:ea typeface="Arial"/>
                <a:cs typeface="Arial"/>
                <a:sym typeface="Arial"/>
              </a:rPr>
              <a:t>­</a:t>
            </a:r>
            <a:r>
              <a:rPr lang="en-US" sz="1500">
                <a:solidFill>
                  <a:srgbClr val="ECECEC"/>
                </a:solidFill>
                <a:latin typeface="Arial"/>
                <a:ea typeface="Arial"/>
                <a:cs typeface="Arial"/>
                <a:sym typeface="Arial"/>
              </a:rPr>
              <a:t>It tackle both classification and regression problems effectively.</a:t>
            </a:r>
            <a:endParaRPr sz="1500">
              <a:solidFill>
                <a:srgbClr val="ECECEC"/>
              </a:solidFill>
              <a:latin typeface="Arial"/>
              <a:ea typeface="Arial"/>
              <a:cs typeface="Arial"/>
              <a:sym typeface="Arial"/>
            </a:endParaRPr>
          </a:p>
          <a:p>
            <a:pPr indent="-323850" lvl="0" marL="457200" rtl="0" algn="l">
              <a:spcBef>
                <a:spcPts val="0"/>
              </a:spcBef>
              <a:spcAft>
                <a:spcPts val="0"/>
              </a:spcAft>
              <a:buClr>
                <a:srgbClr val="ECECEC"/>
              </a:buClr>
              <a:buSzPts val="1500"/>
              <a:buFont typeface="Arial"/>
              <a:buChar char="●"/>
            </a:pPr>
            <a:r>
              <a:rPr lang="en-US" sz="1500">
                <a:solidFill>
                  <a:srgbClr val="ECECEC"/>
                </a:solidFill>
                <a:latin typeface="Arial"/>
                <a:ea typeface="Arial"/>
                <a:cs typeface="Arial"/>
                <a:sym typeface="Arial"/>
              </a:rPr>
              <a:t>It has ability to handle complex Datasets &amp; Robust against overfitting.</a:t>
            </a:r>
            <a:endParaRPr sz="1500">
              <a:solidFill>
                <a:srgbClr val="ECECEC"/>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solidFill>
                  <a:srgbClr val="9CBEBD"/>
                </a:solidFill>
                <a:latin typeface="Arial"/>
                <a:ea typeface="Arial"/>
                <a:cs typeface="Arial"/>
                <a:sym typeface="Arial"/>
              </a:rPr>
              <a:t>I</a:t>
            </a:r>
            <a:r>
              <a:rPr lang="en-US" sz="1500">
                <a:solidFill>
                  <a:srgbClr val="ECECEC"/>
                </a:solidFill>
                <a:latin typeface="Arial"/>
                <a:ea typeface="Arial"/>
                <a:cs typeface="Arial"/>
                <a:sym typeface="Arial"/>
              </a:rPr>
              <a:t>t can handle the data set containing continuous variables, as in the case of regression, and categorical variables, as in the case of classification.</a:t>
            </a:r>
            <a:endParaRPr sz="1500">
              <a:solidFill>
                <a:srgbClr val="ECECEC"/>
              </a:solidFill>
              <a:latin typeface="Arial"/>
              <a:ea typeface="Arial"/>
              <a:cs typeface="Arial"/>
              <a:sym typeface="Arial"/>
            </a:endParaRPr>
          </a:p>
          <a:p>
            <a:pPr indent="-323850" lvl="0" marL="457200" rtl="0" algn="l">
              <a:spcBef>
                <a:spcPts val="0"/>
              </a:spcBef>
              <a:spcAft>
                <a:spcPts val="0"/>
              </a:spcAft>
              <a:buClr>
                <a:srgbClr val="ECECEC"/>
              </a:buClr>
              <a:buSzPts val="1500"/>
              <a:buFont typeface="Arial"/>
              <a:buChar char="●"/>
            </a:pPr>
            <a:r>
              <a:rPr lang="en-US" sz="1500">
                <a:solidFill>
                  <a:srgbClr val="ECECEC"/>
                </a:solidFill>
                <a:latin typeface="Arial"/>
                <a:ea typeface="Arial"/>
                <a:cs typeface="Arial"/>
                <a:sym typeface="Arial"/>
              </a:rPr>
              <a:t>Example: Suitable for imbalanced data, captures complex patterns.</a:t>
            </a:r>
            <a:endParaRPr/>
          </a:p>
        </p:txBody>
      </p:sp>
      <p:sp>
        <p:nvSpPr>
          <p:cNvPr id="276" name="Google Shape;276;p37"/>
          <p:cNvSpPr txBox="1"/>
          <p:nvPr>
            <p:ph idx="2" type="body"/>
          </p:nvPr>
        </p:nvSpPr>
        <p:spPr>
          <a:xfrm>
            <a:off x="6026500" y="1731025"/>
            <a:ext cx="5805000" cy="35256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lang="en-US"/>
              <a:t>.</a:t>
            </a:r>
            <a:endParaRPr/>
          </a:p>
        </p:txBody>
      </p:sp>
      <p:pic>
        <p:nvPicPr>
          <p:cNvPr id="277" name="Google Shape;277;p37"/>
          <p:cNvPicPr preferRelativeResize="0"/>
          <p:nvPr/>
        </p:nvPicPr>
        <p:blipFill>
          <a:blip r:embed="rId3">
            <a:alphaModFix/>
          </a:blip>
          <a:stretch>
            <a:fillRect/>
          </a:stretch>
        </p:blipFill>
        <p:spPr>
          <a:xfrm>
            <a:off x="6026501" y="1926200"/>
            <a:ext cx="5676225" cy="34067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1024125" y="585233"/>
            <a:ext cx="9720000" cy="398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 </a:t>
            </a:r>
            <a:endParaRPr/>
          </a:p>
        </p:txBody>
      </p:sp>
      <p:sp>
        <p:nvSpPr>
          <p:cNvPr id="283" name="Google Shape;283;p38"/>
          <p:cNvSpPr txBox="1"/>
          <p:nvPr>
            <p:ph idx="1" type="body"/>
          </p:nvPr>
        </p:nvSpPr>
        <p:spPr>
          <a:xfrm>
            <a:off x="1024125" y="906150"/>
            <a:ext cx="10060800" cy="5084400"/>
          </a:xfrm>
          <a:prstGeom prst="rect">
            <a:avLst/>
          </a:prstGeom>
        </p:spPr>
        <p:txBody>
          <a:bodyPr anchorCtr="0" anchor="t" bIns="45700" lIns="45700" spcFirstLastPara="1" rIns="45700" wrap="square" tIns="45700">
            <a:normAutofit fontScale="85000" lnSpcReduction="20000"/>
          </a:bodyPr>
          <a:lstStyle/>
          <a:p>
            <a:pPr indent="0" lvl="0" marL="0" rtl="0" algn="l">
              <a:spcBef>
                <a:spcPts val="1200"/>
              </a:spcBef>
              <a:spcAft>
                <a:spcPts val="0"/>
              </a:spcAft>
              <a:buNone/>
            </a:pPr>
            <a:r>
              <a:rPr lang="en-US"/>
              <a:t>Data Instances:</a:t>
            </a:r>
            <a:endParaRPr/>
          </a:p>
          <a:p>
            <a:pPr indent="-325755" lvl="0" marL="457200" rtl="0" algn="l">
              <a:spcBef>
                <a:spcPts val="1200"/>
              </a:spcBef>
              <a:spcAft>
                <a:spcPts val="0"/>
              </a:spcAft>
              <a:buSzPct val="81818"/>
              <a:buChar char="●"/>
            </a:pPr>
            <a:r>
              <a:rPr lang="en-US"/>
              <a:t>Data instances for credit card fraud detection typically consist of individual credit card transactions, each represented as a data point.</a:t>
            </a:r>
            <a:endParaRPr/>
          </a:p>
          <a:p>
            <a:pPr indent="-325755" lvl="0" marL="457200" rtl="0" algn="l">
              <a:spcBef>
                <a:spcPts val="0"/>
              </a:spcBef>
              <a:spcAft>
                <a:spcPts val="0"/>
              </a:spcAft>
              <a:buSzPct val="81818"/>
              <a:buChar char="●"/>
            </a:pPr>
            <a:r>
              <a:rPr lang="en-US"/>
              <a:t>Each instance contains various features (attributes) that describe the transaction, and a label indicating whether the transaction is fraudulent or legitimate.</a:t>
            </a:r>
            <a:endParaRPr/>
          </a:p>
          <a:p>
            <a:pPr indent="-325755" lvl="0" marL="457200" rtl="0" algn="l">
              <a:spcBef>
                <a:spcPts val="0"/>
              </a:spcBef>
              <a:spcAft>
                <a:spcPts val="0"/>
              </a:spcAft>
              <a:buSzPct val="81818"/>
              <a:buChar char="●"/>
            </a:pPr>
            <a:r>
              <a:rPr lang="en-US"/>
              <a:t>Amount with transaction location.</a:t>
            </a:r>
            <a:endParaRPr/>
          </a:p>
          <a:p>
            <a:pPr indent="-325755" lvl="0" marL="457200" rtl="0" algn="l">
              <a:spcBef>
                <a:spcPts val="0"/>
              </a:spcBef>
              <a:spcAft>
                <a:spcPts val="0"/>
              </a:spcAft>
              <a:buSzPct val="81818"/>
              <a:buChar char="●"/>
            </a:pPr>
            <a:r>
              <a:rPr lang="en-US"/>
              <a:t>Amount with Previous transaction Location.</a:t>
            </a:r>
            <a:endParaRPr/>
          </a:p>
          <a:p>
            <a:pPr indent="-325755" lvl="0" marL="457200" rtl="0" algn="l">
              <a:spcBef>
                <a:spcPts val="0"/>
              </a:spcBef>
              <a:spcAft>
                <a:spcPts val="0"/>
              </a:spcAft>
              <a:buSzPct val="81818"/>
              <a:buChar char="●"/>
            </a:pPr>
            <a:r>
              <a:rPr lang="en-US"/>
              <a:t>Card Holder’s Information.</a:t>
            </a:r>
            <a:endParaRPr/>
          </a:p>
          <a:p>
            <a:pPr indent="-325755" lvl="0" marL="457200" rtl="0" algn="l">
              <a:spcBef>
                <a:spcPts val="0"/>
              </a:spcBef>
              <a:spcAft>
                <a:spcPts val="0"/>
              </a:spcAft>
              <a:buSzPct val="81818"/>
              <a:buChar char="●"/>
            </a:pPr>
            <a:r>
              <a:rPr lang="en-US"/>
              <a:t>class with merchant_id.</a:t>
            </a:r>
            <a:endParaRPr/>
          </a:p>
          <a:p>
            <a:pPr indent="-325755" lvl="0" marL="457200" rtl="0" algn="l">
              <a:spcBef>
                <a:spcPts val="0"/>
              </a:spcBef>
              <a:spcAft>
                <a:spcPts val="0"/>
              </a:spcAft>
              <a:buSzPct val="81818"/>
              <a:buChar char="●"/>
            </a:pPr>
            <a:r>
              <a:rPr lang="en-US"/>
              <a:t>Type of Transaction.</a:t>
            </a:r>
            <a:endParaRPr/>
          </a:p>
          <a:p>
            <a:pPr indent="-325755" lvl="0" marL="457200" rtl="0" algn="l">
              <a:spcBef>
                <a:spcPts val="0"/>
              </a:spcBef>
              <a:spcAft>
                <a:spcPts val="0"/>
              </a:spcAft>
              <a:buSzPct val="81818"/>
              <a:buChar char="●"/>
            </a:pPr>
            <a:r>
              <a:rPr lang="en-US"/>
              <a:t>Fraudulent or legitimate: A binary label indicating whether the transaction is fraudulent (1) or legitimate (0).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Key Features:</a:t>
            </a:r>
            <a:endParaRPr/>
          </a:p>
          <a:p>
            <a:pPr indent="-325755" lvl="0" marL="457200" rtl="0" algn="l">
              <a:lnSpc>
                <a:spcPct val="115000"/>
              </a:lnSpc>
              <a:spcBef>
                <a:spcPts val="1200"/>
              </a:spcBef>
              <a:spcAft>
                <a:spcPts val="0"/>
              </a:spcAft>
              <a:buSzPct val="81818"/>
              <a:buChar char="●"/>
            </a:pPr>
            <a:r>
              <a:rPr lang="en-US"/>
              <a:t>Time since last transaction.</a:t>
            </a:r>
            <a:endParaRPr/>
          </a:p>
          <a:p>
            <a:pPr indent="-325755" lvl="0" marL="457200" rtl="0" algn="l">
              <a:lnSpc>
                <a:spcPct val="115000"/>
              </a:lnSpc>
              <a:spcBef>
                <a:spcPts val="0"/>
              </a:spcBef>
              <a:spcAft>
                <a:spcPts val="0"/>
              </a:spcAft>
              <a:buSzPct val="81818"/>
              <a:buChar char="●"/>
            </a:pPr>
            <a:r>
              <a:rPr lang="en-US"/>
              <a:t>Frequency of transactions.</a:t>
            </a:r>
            <a:endParaRPr/>
          </a:p>
          <a:p>
            <a:pPr indent="-325755" lvl="0" marL="457200" rtl="0" algn="l">
              <a:lnSpc>
                <a:spcPct val="115000"/>
              </a:lnSpc>
              <a:spcBef>
                <a:spcPts val="0"/>
              </a:spcBef>
              <a:spcAft>
                <a:spcPts val="0"/>
              </a:spcAft>
              <a:buSzPct val="81818"/>
              <a:buChar char="●"/>
            </a:pPr>
            <a:r>
              <a:rPr lang="en-US"/>
              <a:t>Transaction amount relative to cardholder's typical spending pattern.</a:t>
            </a:r>
            <a:endParaRPr/>
          </a:p>
          <a:p>
            <a:pPr indent="0" lvl="0" marL="0" rtl="0" algn="l">
              <a:spcBef>
                <a:spcPts val="1200"/>
              </a:spcBef>
              <a:spcAft>
                <a:spcPts val="200"/>
              </a:spcAft>
              <a:buNone/>
            </a:pPr>
            <a:r>
              <a:rPr lang="en-US"/>
              <a:t>	According to the Correlation matrix these three features are the most dependent variables to consider whether the fraud has been detected or not.</a:t>
            </a:r>
            <a:endParaRPr/>
          </a:p>
        </p:txBody>
      </p:sp>
      <p:sp>
        <p:nvSpPr>
          <p:cNvPr id="284" name="Google Shape;284;p38"/>
          <p:cNvSpPr txBox="1"/>
          <p:nvPr>
            <p:ph idx="2" type="body"/>
          </p:nvPr>
        </p:nvSpPr>
        <p:spPr>
          <a:xfrm>
            <a:off x="7336945" y="214900"/>
            <a:ext cx="4755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RANDOM FOREST </a:t>
            </a:r>
            <a:r>
              <a:rPr lang="en-US"/>
              <a:t>IMPLEMENTATION</a:t>
            </a:r>
            <a:endParaRPr/>
          </a:p>
        </p:txBody>
      </p:sp>
      <p:pic>
        <p:nvPicPr>
          <p:cNvPr id="290" name="Google Shape;290;p39"/>
          <p:cNvPicPr preferRelativeResize="0"/>
          <p:nvPr/>
        </p:nvPicPr>
        <p:blipFill>
          <a:blip r:embed="rId3">
            <a:alphaModFix/>
          </a:blip>
          <a:stretch>
            <a:fillRect/>
          </a:stretch>
        </p:blipFill>
        <p:spPr>
          <a:xfrm>
            <a:off x="2601075" y="1698707"/>
            <a:ext cx="6229350" cy="1114425"/>
          </a:xfrm>
          <a:prstGeom prst="rect">
            <a:avLst/>
          </a:prstGeom>
          <a:noFill/>
          <a:ln>
            <a:noFill/>
          </a:ln>
        </p:spPr>
      </p:pic>
      <p:pic>
        <p:nvPicPr>
          <p:cNvPr id="291" name="Google Shape;291;p39"/>
          <p:cNvPicPr preferRelativeResize="0"/>
          <p:nvPr/>
        </p:nvPicPr>
        <p:blipFill>
          <a:blip r:embed="rId4">
            <a:alphaModFix/>
          </a:blip>
          <a:stretch>
            <a:fillRect/>
          </a:stretch>
        </p:blipFill>
        <p:spPr>
          <a:xfrm>
            <a:off x="4151638" y="3066500"/>
            <a:ext cx="3465050" cy="3352800"/>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rotWithShape="1">
          <a:blip r:embed="rId3">
            <a:alphaModFix/>
          </a:blip>
          <a:srcRect b="0" l="0" r="0" t="0"/>
          <a:stretch/>
        </p:blipFill>
        <p:spPr>
          <a:xfrm>
            <a:off x="3196046" y="662385"/>
            <a:ext cx="5799908" cy="5533230"/>
          </a:xfrm>
          <a:prstGeom prst="rect">
            <a:avLst/>
          </a:prstGeom>
          <a:noFill/>
          <a:ln>
            <a:noFill/>
          </a:ln>
        </p:spPr>
      </p:pic>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LOGISTIC REGRESSION </a:t>
            </a:r>
            <a:r>
              <a:rPr lang="en-US"/>
              <a:t>IMPLEMENTATION</a:t>
            </a:r>
            <a:endParaRPr/>
          </a:p>
        </p:txBody>
      </p:sp>
      <p:pic>
        <p:nvPicPr>
          <p:cNvPr id="302" name="Google Shape;302;p41"/>
          <p:cNvPicPr preferRelativeResize="0"/>
          <p:nvPr/>
        </p:nvPicPr>
        <p:blipFill>
          <a:blip r:embed="rId3">
            <a:alphaModFix/>
          </a:blip>
          <a:stretch>
            <a:fillRect/>
          </a:stretch>
        </p:blipFill>
        <p:spPr>
          <a:xfrm>
            <a:off x="4010050" y="2363425"/>
            <a:ext cx="4171900" cy="335280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idx="1" type="body"/>
          </p:nvPr>
        </p:nvSpPr>
        <p:spPr>
          <a:xfrm>
            <a:off x="2221332" y="1984342"/>
            <a:ext cx="8214140" cy="4209068"/>
          </a:xfrm>
          <a:prstGeom prst="rect">
            <a:avLst/>
          </a:prstGeom>
          <a:noFill/>
          <a:ln>
            <a:noFill/>
          </a:ln>
        </p:spPr>
        <p:txBody>
          <a:bodyPr anchorCtr="0" anchor="t" bIns="45700" lIns="45700" spcFirstLastPara="1" rIns="45700" wrap="square" tIns="45700">
            <a:normAutofit/>
          </a:bodyPr>
          <a:lstStyle/>
          <a:p>
            <a:pPr indent="-177800" lvl="0" marL="91440" rtl="0" algn="l">
              <a:lnSpc>
                <a:spcPct val="90000"/>
              </a:lnSpc>
              <a:spcBef>
                <a:spcPts val="0"/>
              </a:spcBef>
              <a:spcAft>
                <a:spcPts val="0"/>
              </a:spcAft>
              <a:buSzPts val="2800"/>
              <a:buChar char=" "/>
            </a:pPr>
            <a:r>
              <a:rPr lang="en-US" sz="2800"/>
              <a:t>Credit card fraud detection is the process of identifying and preventing fraudulent transactions before they can cause financial damage. It involves using advanced algorithms and machine learning techniques to analyze transaction data in real-time and detect patterns that may indicate fraudulent activity.</a:t>
            </a:r>
            <a:endParaRPr sz="2800"/>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2"/>
          <p:cNvPicPr preferRelativeResize="0"/>
          <p:nvPr/>
        </p:nvPicPr>
        <p:blipFill rotWithShape="1">
          <a:blip r:embed="rId3">
            <a:alphaModFix/>
          </a:blip>
          <a:srcRect b="0" l="0" r="0" t="0"/>
          <a:stretch/>
        </p:blipFill>
        <p:spPr>
          <a:xfrm>
            <a:off x="2840562" y="330985"/>
            <a:ext cx="6510876" cy="5569303"/>
          </a:xfrm>
          <a:prstGeom prst="rect">
            <a:avLst/>
          </a:prstGeom>
          <a:noFill/>
          <a:ln>
            <a:noFill/>
          </a:ln>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SHAPING THE SOLUTION: THE </a:t>
            </a:r>
            <a:r>
              <a:rPr lang="en-US">
                <a:solidFill>
                  <a:srgbClr val="FF0000"/>
                </a:solidFill>
              </a:rPr>
              <a:t>MODEL DEVELOPMENT</a:t>
            </a:r>
            <a:r>
              <a:rPr lang="en-US"/>
              <a:t> PROCESS</a:t>
            </a:r>
            <a:endParaRPr/>
          </a:p>
        </p:txBody>
      </p:sp>
      <p:pic>
        <p:nvPicPr>
          <p:cNvPr id="313" name="Google Shape;313;p43"/>
          <p:cNvPicPr preferRelativeResize="0"/>
          <p:nvPr/>
        </p:nvPicPr>
        <p:blipFill rotWithShape="1">
          <a:blip r:embed="rId3">
            <a:alphaModFix/>
          </a:blip>
          <a:srcRect b="0" l="0" r="0" t="0"/>
          <a:stretch/>
        </p:blipFill>
        <p:spPr>
          <a:xfrm>
            <a:off x="2975419" y="1986376"/>
            <a:ext cx="6241162" cy="4600444"/>
          </a:xfrm>
          <a:prstGeom prst="rect">
            <a:avLst/>
          </a:prstGeom>
          <a:noFill/>
          <a:ln>
            <a:noFill/>
          </a:ln>
        </p:spPr>
      </p:pic>
      <p:sp>
        <p:nvSpPr>
          <p:cNvPr id="314" name="Google Shape;314;p43"/>
          <p:cNvSpPr/>
          <p:nvPr/>
        </p:nvSpPr>
        <p:spPr>
          <a:xfrm>
            <a:off x="5311158" y="5430468"/>
            <a:ext cx="1569683" cy="914723"/>
          </a:xfrm>
          <a:prstGeom prst="ellipse">
            <a:avLst/>
          </a:prstGeom>
          <a:solidFill>
            <a:schemeClr val="accent1"/>
          </a:solidFill>
          <a:ln cap="flat" cmpd="sng" w="15875">
            <a:solidFill>
              <a:srgbClr val="4745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Model Building</a:t>
            </a:r>
            <a:endParaRPr b="1" sz="1800">
              <a:solidFill>
                <a:schemeClr val="dk1"/>
              </a:solidFill>
              <a:latin typeface="Arial Narrow"/>
              <a:ea typeface="Arial Narrow"/>
              <a:cs typeface="Arial Narrow"/>
              <a:sym typeface="Arial Narrow"/>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0000"/>
              </a:buClr>
              <a:buSzPts val="5000"/>
              <a:buFont typeface="Twentieth Century"/>
              <a:buNone/>
            </a:pPr>
            <a:r>
              <a:rPr lang="en-US">
                <a:solidFill>
                  <a:srgbClr val="FF0000"/>
                </a:solidFill>
              </a:rPr>
              <a:t>WHY</a:t>
            </a:r>
            <a:r>
              <a:rPr lang="en-US"/>
              <a:t> RANDOM FOREST?</a:t>
            </a:r>
            <a:endParaRPr/>
          </a:p>
        </p:txBody>
      </p:sp>
      <p:sp>
        <p:nvSpPr>
          <p:cNvPr id="320" name="Google Shape;320;p44"/>
          <p:cNvSpPr txBox="1"/>
          <p:nvPr>
            <p:ph idx="1" type="body"/>
          </p:nvPr>
        </p:nvSpPr>
        <p:spPr>
          <a:xfrm>
            <a:off x="1024128" y="1725105"/>
            <a:ext cx="9720073" cy="4584255"/>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Noto Sans Symbols"/>
              <a:buChar char="▪"/>
            </a:pPr>
            <a:r>
              <a:rPr b="1" lang="en-US"/>
              <a:t>Handles Imbalanced Data</a:t>
            </a:r>
            <a:r>
              <a:rPr lang="en-US"/>
              <a:t>:</a:t>
            </a:r>
            <a:r>
              <a:rPr b="1" lang="en-US"/>
              <a:t> </a:t>
            </a:r>
            <a:r>
              <a:rPr lang="en-US"/>
              <a:t>Credit card fraud data is imbalanced, with far more legitimate transactions than fraudulent ones. Random Forest performs well even with imbalanced datasets because it trains multiple decision trees and averages their predictions.</a:t>
            </a:r>
            <a:endParaRPr/>
          </a:p>
          <a:p>
            <a:pPr indent="-139700" lvl="0" marL="91440" rtl="0" algn="l">
              <a:lnSpc>
                <a:spcPct val="90000"/>
              </a:lnSpc>
              <a:spcBef>
                <a:spcPts val="1400"/>
              </a:spcBef>
              <a:spcAft>
                <a:spcPts val="0"/>
              </a:spcAft>
              <a:buSzPts val="2200"/>
              <a:buFont typeface="Noto Sans Symbols"/>
              <a:buChar char="▪"/>
            </a:pPr>
            <a:r>
              <a:rPr b="1" lang="en-US"/>
              <a:t>Robust to Overfitting: </a:t>
            </a:r>
            <a:r>
              <a:rPr lang="en-US"/>
              <a:t>Random Forests are less prone to overfitting the training data compared to some other models like decision trees. This is because each tree uses a random subset of features, reducing the chance of memorizing irrelevant patterns.</a:t>
            </a:r>
            <a:endParaRPr/>
          </a:p>
          <a:p>
            <a:pPr indent="-139700" lvl="0" marL="91440" rtl="0" algn="l">
              <a:lnSpc>
                <a:spcPct val="90000"/>
              </a:lnSpc>
              <a:spcBef>
                <a:spcPts val="1400"/>
              </a:spcBef>
              <a:spcAft>
                <a:spcPts val="0"/>
              </a:spcAft>
              <a:buSzPts val="2200"/>
              <a:buFont typeface="Noto Sans Symbols"/>
              <a:buChar char="▪"/>
            </a:pPr>
            <a:r>
              <a:rPr b="1" lang="en-US"/>
              <a:t>Interpretability: </a:t>
            </a:r>
            <a:r>
              <a:rPr lang="en-US"/>
              <a:t>Unlike complex models like neural networks, Random Forest allows you to understand the features that contribute most to fraud detection. This can be valuable for improving future models and explaining decisions.</a:t>
            </a:r>
            <a:endParaRPr/>
          </a:p>
          <a:p>
            <a:pPr indent="-139700" lvl="0" marL="91440" rtl="0" algn="l">
              <a:lnSpc>
                <a:spcPct val="90000"/>
              </a:lnSpc>
              <a:spcBef>
                <a:spcPts val="1400"/>
              </a:spcBef>
              <a:spcAft>
                <a:spcPts val="0"/>
              </a:spcAft>
              <a:buSzPts val="2200"/>
              <a:buFont typeface="Noto Sans Symbols"/>
              <a:buChar char="▪"/>
            </a:pPr>
            <a:r>
              <a:rPr b="1" lang="en-US"/>
              <a:t>Accuracy: </a:t>
            </a:r>
            <a:r>
              <a:rPr lang="en-US"/>
              <a:t>Random Forest often achieves high accuracy in fraud detection tasks. It aggregates predictions from multiple trees, leading to a more robust and generalizable model.</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WHY RANDOM FOREST </a:t>
            </a:r>
            <a:r>
              <a:rPr lang="en-US">
                <a:solidFill>
                  <a:srgbClr val="FF0000"/>
                </a:solidFill>
              </a:rPr>
              <a:t>STANDS OUT </a:t>
            </a:r>
            <a:r>
              <a:rPr lang="en-US"/>
              <a:t>FOR FRAUD DETECTION OVER OTHER MODELS?</a:t>
            </a:r>
            <a:endParaRPr/>
          </a:p>
        </p:txBody>
      </p:sp>
      <p:sp>
        <p:nvSpPr>
          <p:cNvPr id="326" name="Google Shape;326;p45"/>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Font typeface="Arial"/>
              <a:buChar char="•"/>
            </a:pPr>
            <a:r>
              <a:rPr b="1" i="0" lang="en-US">
                <a:solidFill>
                  <a:srgbClr val="E3E3E3"/>
                </a:solidFill>
                <a:latin typeface="Arial"/>
                <a:ea typeface="Arial"/>
                <a:cs typeface="Arial"/>
                <a:sym typeface="Arial"/>
              </a:rPr>
              <a:t>Logistic Regression:</a:t>
            </a:r>
            <a:r>
              <a:rPr b="0" i="0" lang="en-US">
                <a:solidFill>
                  <a:srgbClr val="E3E3E3"/>
                </a:solidFill>
                <a:latin typeface="Arial"/>
                <a:ea typeface="Arial"/>
                <a:cs typeface="Arial"/>
                <a:sym typeface="Arial"/>
              </a:rPr>
              <a:t> While interpretable and good for binary classification, it might struggle with complex fraud patterns and imbalanced data.</a:t>
            </a:r>
            <a:endParaRPr/>
          </a:p>
          <a:p>
            <a:pPr indent="-129222" lvl="0" marL="91440" rtl="0" algn="l">
              <a:lnSpc>
                <a:spcPct val="90000"/>
              </a:lnSpc>
              <a:spcBef>
                <a:spcPts val="1400"/>
              </a:spcBef>
              <a:spcAft>
                <a:spcPts val="0"/>
              </a:spcAft>
              <a:buSzPct val="100000"/>
              <a:buFont typeface="Arial"/>
              <a:buChar char="•"/>
            </a:pPr>
            <a:r>
              <a:rPr b="1" i="0" lang="en-US">
                <a:solidFill>
                  <a:srgbClr val="E3E3E3"/>
                </a:solidFill>
                <a:latin typeface="Arial"/>
                <a:ea typeface="Arial"/>
                <a:cs typeface="Arial"/>
                <a:sym typeface="Arial"/>
              </a:rPr>
              <a:t>Gradient Boosting:</a:t>
            </a:r>
            <a:r>
              <a:rPr b="0" i="0" lang="en-US">
                <a:solidFill>
                  <a:srgbClr val="E3E3E3"/>
                </a:solidFill>
                <a:latin typeface="Arial"/>
                <a:ea typeface="Arial"/>
                <a:cs typeface="Arial"/>
                <a:sym typeface="Arial"/>
              </a:rPr>
              <a:t> (e.g., XGBoost) Can be very powerful but requires careful hyperparameter tuning and might be less interpretable than Random Forest.</a:t>
            </a:r>
            <a:endParaRPr/>
          </a:p>
          <a:p>
            <a:pPr indent="-129222" lvl="0" marL="91440" rtl="0" algn="l">
              <a:lnSpc>
                <a:spcPct val="90000"/>
              </a:lnSpc>
              <a:spcBef>
                <a:spcPts val="1400"/>
              </a:spcBef>
              <a:spcAft>
                <a:spcPts val="0"/>
              </a:spcAft>
              <a:buSzPct val="100000"/>
              <a:buFont typeface="Arial"/>
              <a:buChar char="•"/>
            </a:pPr>
            <a:r>
              <a:rPr b="1" i="0" lang="en-US">
                <a:solidFill>
                  <a:srgbClr val="E3E3E3"/>
                </a:solidFill>
                <a:latin typeface="Arial"/>
                <a:ea typeface="Arial"/>
                <a:cs typeface="Arial"/>
                <a:sym typeface="Arial"/>
              </a:rPr>
              <a:t>Support Vector Machine (SVM):</a:t>
            </a:r>
            <a:r>
              <a:rPr b="0" i="0" lang="en-US">
                <a:solidFill>
                  <a:srgbClr val="E3E3E3"/>
                </a:solidFill>
                <a:latin typeface="Arial"/>
                <a:ea typeface="Arial"/>
                <a:cs typeface="Arial"/>
                <a:sym typeface="Arial"/>
              </a:rPr>
              <a:t> Effective for some fraud detection tasks, but can be computationally expensive for large datasets and might be less robust to imbalanced data.</a:t>
            </a:r>
            <a:endParaRPr/>
          </a:p>
          <a:p>
            <a:pPr indent="0" lvl="0" marL="91440" rtl="0" algn="l">
              <a:lnSpc>
                <a:spcPct val="90000"/>
              </a:lnSpc>
              <a:spcBef>
                <a:spcPts val="1400"/>
              </a:spcBef>
              <a:spcAft>
                <a:spcPts val="0"/>
              </a:spcAft>
              <a:buSzPct val="100000"/>
              <a:buNone/>
            </a:pPr>
            <a:r>
              <a:t/>
            </a:r>
            <a:endParaRPr/>
          </a:p>
        </p:txBody>
      </p:sp>
      <p:sp>
        <p:nvSpPr>
          <p:cNvPr id="327" name="Google Shape;327;p45"/>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Font typeface="Arial"/>
              <a:buChar char="•"/>
            </a:pPr>
            <a:r>
              <a:rPr b="1" i="0" lang="en-US">
                <a:solidFill>
                  <a:srgbClr val="E3E3E3"/>
                </a:solidFill>
                <a:latin typeface="Arial"/>
                <a:ea typeface="Arial"/>
                <a:cs typeface="Arial"/>
                <a:sym typeface="Arial"/>
              </a:rPr>
              <a:t>Neural Networks:</a:t>
            </a:r>
            <a:r>
              <a:rPr b="0" i="0" lang="en-US">
                <a:solidFill>
                  <a:srgbClr val="E3E3E3"/>
                </a:solidFill>
                <a:latin typeface="Arial"/>
                <a:ea typeface="Arial"/>
                <a:cs typeface="Arial"/>
                <a:sym typeface="Arial"/>
              </a:rPr>
              <a:t> Can be very powerful, especially for complex patterns, but require significant data and computational resources. They also lack interpretability.</a:t>
            </a:r>
            <a:endParaRPr/>
          </a:p>
          <a:p>
            <a:pPr indent="-129222" lvl="0" marL="91440" rtl="0" algn="l">
              <a:lnSpc>
                <a:spcPct val="90000"/>
              </a:lnSpc>
              <a:spcBef>
                <a:spcPts val="1400"/>
              </a:spcBef>
              <a:spcAft>
                <a:spcPts val="0"/>
              </a:spcAft>
              <a:buSzPct val="100000"/>
              <a:buFont typeface="Arial"/>
              <a:buChar char="•"/>
            </a:pPr>
            <a:r>
              <a:rPr b="1" i="0" lang="en-US">
                <a:solidFill>
                  <a:srgbClr val="E3E3E3"/>
                </a:solidFill>
                <a:latin typeface="Arial"/>
                <a:ea typeface="Arial"/>
                <a:cs typeface="Arial"/>
                <a:sym typeface="Arial"/>
              </a:rPr>
              <a:t>Ensemble Methods (including Random Forest):</a:t>
            </a:r>
            <a:r>
              <a:rPr b="0" i="0" lang="en-US">
                <a:solidFill>
                  <a:srgbClr val="E3E3E3"/>
                </a:solidFill>
                <a:latin typeface="Arial"/>
                <a:ea typeface="Arial"/>
                <a:cs typeface="Arial"/>
                <a:sym typeface="Arial"/>
              </a:rPr>
              <a:t> These can be even more powerful than individual models like Random Forest by combining multiple models. However, interpretability can become a challenge.</a:t>
            </a:r>
            <a:endParaRPr/>
          </a:p>
          <a:p>
            <a:pPr indent="-129222" lvl="0" marL="91440" rtl="0" algn="l">
              <a:lnSpc>
                <a:spcPct val="90000"/>
              </a:lnSpc>
              <a:spcBef>
                <a:spcPts val="1400"/>
              </a:spcBef>
              <a:spcAft>
                <a:spcPts val="0"/>
              </a:spcAft>
              <a:buSzPct val="100000"/>
              <a:buFont typeface="Arial"/>
              <a:buChar char="•"/>
            </a:pPr>
            <a:r>
              <a:rPr b="1" i="0" lang="en-US">
                <a:solidFill>
                  <a:srgbClr val="E3E3E3"/>
                </a:solidFill>
                <a:latin typeface="Arial"/>
                <a:ea typeface="Arial"/>
                <a:cs typeface="Arial"/>
                <a:sym typeface="Arial"/>
              </a:rPr>
              <a:t>Anomaly Detection Models:</a:t>
            </a:r>
            <a:r>
              <a:rPr b="0" i="0" lang="en-US">
                <a:solidFill>
                  <a:srgbClr val="E3E3E3"/>
                </a:solidFill>
                <a:latin typeface="Arial"/>
                <a:ea typeface="Arial"/>
                <a:cs typeface="Arial"/>
                <a:sym typeface="Arial"/>
              </a:rPr>
              <a:t> These are good for identifying outliers, but might not be ideal for classification tasks like fraud detection where specific patterns need to be learned.</a:t>
            </a:r>
            <a:endParaRPr/>
          </a:p>
          <a:p>
            <a:pPr indent="0" lvl="0" marL="91440" rtl="0" algn="l">
              <a:lnSpc>
                <a:spcPct val="90000"/>
              </a:lnSpc>
              <a:spcBef>
                <a:spcPts val="1400"/>
              </a:spcBef>
              <a:spcAft>
                <a:spcPts val="0"/>
              </a:spcAft>
              <a:buSzPct val="100000"/>
              <a:buNone/>
            </a:pPr>
            <a:r>
              <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A DECISION TREE TO </a:t>
            </a:r>
            <a:r>
              <a:rPr lang="en-US">
                <a:solidFill>
                  <a:srgbClr val="FF0000"/>
                </a:solidFill>
              </a:rPr>
              <a:t>SUMMARIZE</a:t>
            </a:r>
            <a:endParaRPr>
              <a:solidFill>
                <a:srgbClr val="FF0000"/>
              </a:solidFill>
            </a:endParaRPr>
          </a:p>
        </p:txBody>
      </p:sp>
      <p:sp>
        <p:nvSpPr>
          <p:cNvPr id="333" name="Google Shape;333;p46"/>
          <p:cNvSpPr txBox="1"/>
          <p:nvPr/>
        </p:nvSpPr>
        <p:spPr>
          <a:xfrm>
            <a:off x="1024128" y="2486025"/>
            <a:ext cx="2877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E4DFA5"/>
                </a:solidFill>
                <a:latin typeface="Twentieth Century"/>
                <a:ea typeface="Twentieth Century"/>
                <a:cs typeface="Twentieth Century"/>
                <a:sym typeface="Twentieth Century"/>
              </a:rPr>
              <a:t>Do you need interpretability?</a:t>
            </a:r>
            <a:endParaRPr/>
          </a:p>
        </p:txBody>
      </p:sp>
      <p:cxnSp>
        <p:nvCxnSpPr>
          <p:cNvPr id="334" name="Google Shape;334;p46"/>
          <p:cNvCxnSpPr/>
          <p:nvPr/>
        </p:nvCxnSpPr>
        <p:spPr>
          <a:xfrm>
            <a:off x="1981200" y="2962275"/>
            <a:ext cx="0" cy="990600"/>
          </a:xfrm>
          <a:prstGeom prst="straightConnector1">
            <a:avLst/>
          </a:prstGeom>
          <a:noFill/>
          <a:ln cap="flat" cmpd="sng" w="9525">
            <a:solidFill>
              <a:schemeClr val="accent1"/>
            </a:solidFill>
            <a:prstDash val="solid"/>
            <a:round/>
            <a:headEnd len="sm" w="sm" type="none"/>
            <a:tailEnd len="med" w="med" type="triangle"/>
          </a:ln>
        </p:spPr>
      </p:cxnSp>
      <p:sp>
        <p:nvSpPr>
          <p:cNvPr id="335" name="Google Shape;335;p46"/>
          <p:cNvSpPr txBox="1"/>
          <p:nvPr/>
        </p:nvSpPr>
        <p:spPr>
          <a:xfrm>
            <a:off x="2154822" y="3272909"/>
            <a:ext cx="615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YES?</a:t>
            </a:r>
            <a:endParaRPr sz="1800">
              <a:solidFill>
                <a:schemeClr val="lt1"/>
              </a:solidFill>
              <a:latin typeface="Twentieth Century"/>
              <a:ea typeface="Twentieth Century"/>
              <a:cs typeface="Twentieth Century"/>
              <a:sym typeface="Twentieth Century"/>
            </a:endParaRPr>
          </a:p>
        </p:txBody>
      </p:sp>
      <p:sp>
        <p:nvSpPr>
          <p:cNvPr id="336" name="Google Shape;336;p46"/>
          <p:cNvSpPr txBox="1"/>
          <p:nvPr/>
        </p:nvSpPr>
        <p:spPr>
          <a:xfrm>
            <a:off x="8798694" y="2365713"/>
            <a:ext cx="29872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E4DFA5"/>
                </a:solidFill>
                <a:latin typeface="Arial"/>
                <a:ea typeface="Arial"/>
                <a:cs typeface="Arial"/>
                <a:sym typeface="Arial"/>
              </a:rPr>
              <a:t>Are computational resources </a:t>
            </a:r>
            <a:endParaRPr/>
          </a:p>
          <a:p>
            <a:pPr indent="0" lvl="0" marL="0" marR="0" rtl="0" algn="l">
              <a:spcBef>
                <a:spcPts val="0"/>
              </a:spcBef>
              <a:spcAft>
                <a:spcPts val="0"/>
              </a:spcAft>
              <a:buNone/>
            </a:pPr>
            <a:r>
              <a:rPr b="1" i="0" lang="en-US" sz="1800">
                <a:solidFill>
                  <a:srgbClr val="E4DFA5"/>
                </a:solidFill>
                <a:latin typeface="Arial"/>
                <a:ea typeface="Arial"/>
                <a:cs typeface="Arial"/>
                <a:sym typeface="Arial"/>
              </a:rPr>
              <a:t>a constraint?</a:t>
            </a:r>
            <a:endParaRPr sz="1800">
              <a:solidFill>
                <a:srgbClr val="E4DFA5"/>
              </a:solidFill>
              <a:latin typeface="Twentieth Century"/>
              <a:ea typeface="Twentieth Century"/>
              <a:cs typeface="Twentieth Century"/>
              <a:sym typeface="Twentieth Century"/>
            </a:endParaRPr>
          </a:p>
        </p:txBody>
      </p:sp>
      <p:sp>
        <p:nvSpPr>
          <p:cNvPr id="337" name="Google Shape;337;p46"/>
          <p:cNvSpPr txBox="1"/>
          <p:nvPr/>
        </p:nvSpPr>
        <p:spPr>
          <a:xfrm>
            <a:off x="5062537" y="2374939"/>
            <a:ext cx="22193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E4DFA5"/>
                </a:solidFill>
                <a:latin typeface="Arial"/>
                <a:ea typeface="Arial"/>
                <a:cs typeface="Arial"/>
                <a:sym typeface="Arial"/>
              </a:rPr>
              <a:t>Do you have a highly</a:t>
            </a:r>
            <a:endParaRPr/>
          </a:p>
          <a:p>
            <a:pPr indent="0" lvl="0" marL="0" marR="0" rtl="0" algn="l">
              <a:spcBef>
                <a:spcPts val="0"/>
              </a:spcBef>
              <a:spcAft>
                <a:spcPts val="0"/>
              </a:spcAft>
              <a:buNone/>
            </a:pPr>
            <a:r>
              <a:rPr b="1" i="0" lang="en-US" sz="1800">
                <a:solidFill>
                  <a:srgbClr val="E4DFA5"/>
                </a:solidFill>
                <a:latin typeface="Arial"/>
                <a:ea typeface="Arial"/>
                <a:cs typeface="Arial"/>
                <a:sym typeface="Arial"/>
              </a:rPr>
              <a:t> imbalanced dataset?</a:t>
            </a:r>
            <a:endParaRPr sz="1800">
              <a:solidFill>
                <a:srgbClr val="E4DFA5"/>
              </a:solidFill>
              <a:latin typeface="Twentieth Century"/>
              <a:ea typeface="Twentieth Century"/>
              <a:cs typeface="Twentieth Century"/>
              <a:sym typeface="Twentieth Century"/>
            </a:endParaRPr>
          </a:p>
        </p:txBody>
      </p:sp>
      <p:sp>
        <p:nvSpPr>
          <p:cNvPr id="338" name="Google Shape;338;p46"/>
          <p:cNvSpPr txBox="1"/>
          <p:nvPr/>
        </p:nvSpPr>
        <p:spPr>
          <a:xfrm>
            <a:off x="832697" y="4059793"/>
            <a:ext cx="32601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E3E3E3"/>
                </a:solidFill>
                <a:latin typeface="Arial"/>
                <a:ea typeface="Arial"/>
                <a:cs typeface="Arial"/>
                <a:sym typeface="Arial"/>
              </a:rPr>
              <a:t> If interpretability is crucial,</a:t>
            </a:r>
            <a:endParaRPr/>
          </a:p>
          <a:p>
            <a:pPr indent="0" lvl="0" marL="0" marR="0" rtl="0" algn="l">
              <a:spcBef>
                <a:spcPts val="0"/>
              </a:spcBef>
              <a:spcAft>
                <a:spcPts val="0"/>
              </a:spcAft>
              <a:buNone/>
            </a:pPr>
            <a:r>
              <a:rPr b="0" i="0" lang="en-US" sz="1800">
                <a:solidFill>
                  <a:srgbClr val="E3E3E3"/>
                </a:solidFill>
                <a:latin typeface="Arial"/>
                <a:ea typeface="Arial"/>
                <a:cs typeface="Arial"/>
                <a:sym typeface="Arial"/>
              </a:rPr>
              <a:t> Random Forest is a good choice.</a:t>
            </a:r>
            <a:endParaRPr sz="1800">
              <a:solidFill>
                <a:schemeClr val="lt1"/>
              </a:solidFill>
              <a:latin typeface="Twentieth Century"/>
              <a:ea typeface="Twentieth Century"/>
              <a:cs typeface="Twentieth Century"/>
              <a:sym typeface="Twentieth Century"/>
            </a:endParaRPr>
          </a:p>
        </p:txBody>
      </p:sp>
      <p:sp>
        <p:nvSpPr>
          <p:cNvPr id="339" name="Google Shape;339;p46"/>
          <p:cNvSpPr txBox="1"/>
          <p:nvPr/>
        </p:nvSpPr>
        <p:spPr>
          <a:xfrm>
            <a:off x="5123723" y="4059793"/>
            <a:ext cx="24441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E3E3E3"/>
                </a:solidFill>
                <a:latin typeface="Arial"/>
                <a:ea typeface="Arial"/>
                <a:cs typeface="Arial"/>
                <a:sym typeface="Arial"/>
              </a:rPr>
              <a:t>Random Forest handles </a:t>
            </a:r>
            <a:endParaRPr/>
          </a:p>
          <a:p>
            <a:pPr indent="0" lvl="0" marL="0" marR="0" rtl="0" algn="l">
              <a:spcBef>
                <a:spcPts val="0"/>
              </a:spcBef>
              <a:spcAft>
                <a:spcPts val="0"/>
              </a:spcAft>
              <a:buNone/>
            </a:pPr>
            <a:r>
              <a:rPr b="0" i="0" lang="en-US" sz="1800">
                <a:solidFill>
                  <a:srgbClr val="E3E3E3"/>
                </a:solidFill>
                <a:latin typeface="Arial"/>
                <a:ea typeface="Arial"/>
                <a:cs typeface="Arial"/>
                <a:sym typeface="Arial"/>
              </a:rPr>
              <a:t>imbalanced data well.</a:t>
            </a:r>
            <a:endParaRPr sz="1800">
              <a:solidFill>
                <a:schemeClr val="lt1"/>
              </a:solidFill>
              <a:latin typeface="Twentieth Century"/>
              <a:ea typeface="Twentieth Century"/>
              <a:cs typeface="Twentieth Century"/>
              <a:sym typeface="Twentieth Century"/>
            </a:endParaRPr>
          </a:p>
        </p:txBody>
      </p:sp>
      <p:cxnSp>
        <p:nvCxnSpPr>
          <p:cNvPr id="340" name="Google Shape;340;p46"/>
          <p:cNvCxnSpPr/>
          <p:nvPr/>
        </p:nvCxnSpPr>
        <p:spPr>
          <a:xfrm>
            <a:off x="6210299" y="2975491"/>
            <a:ext cx="0" cy="990600"/>
          </a:xfrm>
          <a:prstGeom prst="straightConnector1">
            <a:avLst/>
          </a:prstGeom>
          <a:noFill/>
          <a:ln cap="flat" cmpd="sng" w="9525">
            <a:solidFill>
              <a:schemeClr val="accent1"/>
            </a:solidFill>
            <a:prstDash val="solid"/>
            <a:round/>
            <a:headEnd len="sm" w="sm" type="none"/>
            <a:tailEnd len="med" w="med" type="triangle"/>
          </a:ln>
        </p:spPr>
      </p:cxnSp>
      <p:cxnSp>
        <p:nvCxnSpPr>
          <p:cNvPr id="341" name="Google Shape;341;p46"/>
          <p:cNvCxnSpPr/>
          <p:nvPr/>
        </p:nvCxnSpPr>
        <p:spPr>
          <a:xfrm>
            <a:off x="10410825" y="2855357"/>
            <a:ext cx="0" cy="990600"/>
          </a:xfrm>
          <a:prstGeom prst="straightConnector1">
            <a:avLst/>
          </a:prstGeom>
          <a:noFill/>
          <a:ln cap="flat" cmpd="sng" w="9525">
            <a:solidFill>
              <a:schemeClr val="accent1"/>
            </a:solidFill>
            <a:prstDash val="solid"/>
            <a:round/>
            <a:headEnd len="sm" w="sm" type="none"/>
            <a:tailEnd len="med" w="med" type="triangle"/>
          </a:ln>
        </p:spPr>
      </p:cxnSp>
      <p:sp>
        <p:nvSpPr>
          <p:cNvPr id="342" name="Google Shape;342;p46"/>
          <p:cNvSpPr txBox="1"/>
          <p:nvPr/>
        </p:nvSpPr>
        <p:spPr>
          <a:xfrm>
            <a:off x="6345821" y="3244334"/>
            <a:ext cx="615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YES?</a:t>
            </a:r>
            <a:endParaRPr sz="1800">
              <a:solidFill>
                <a:schemeClr val="lt1"/>
              </a:solidFill>
              <a:latin typeface="Twentieth Century"/>
              <a:ea typeface="Twentieth Century"/>
              <a:cs typeface="Twentieth Century"/>
              <a:sym typeface="Twentieth Century"/>
            </a:endParaRPr>
          </a:p>
        </p:txBody>
      </p:sp>
      <p:sp>
        <p:nvSpPr>
          <p:cNvPr id="343" name="Google Shape;343;p46"/>
          <p:cNvSpPr txBox="1"/>
          <p:nvPr/>
        </p:nvSpPr>
        <p:spPr>
          <a:xfrm>
            <a:off x="10536820" y="3165991"/>
            <a:ext cx="615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YES?</a:t>
            </a:r>
            <a:endParaRPr sz="1800">
              <a:solidFill>
                <a:schemeClr val="lt1"/>
              </a:solidFill>
              <a:latin typeface="Twentieth Century"/>
              <a:ea typeface="Twentieth Century"/>
              <a:cs typeface="Twentieth Century"/>
              <a:sym typeface="Twentieth Century"/>
            </a:endParaRPr>
          </a:p>
        </p:txBody>
      </p:sp>
      <p:sp>
        <p:nvSpPr>
          <p:cNvPr id="344" name="Google Shape;344;p46"/>
          <p:cNvSpPr txBox="1"/>
          <p:nvPr/>
        </p:nvSpPr>
        <p:spPr>
          <a:xfrm>
            <a:off x="8797114" y="4023836"/>
            <a:ext cx="322742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E3E3E3"/>
                </a:solidFill>
                <a:latin typeface="Arial"/>
                <a:ea typeface="Arial"/>
                <a:cs typeface="Arial"/>
                <a:sym typeface="Arial"/>
              </a:rPr>
              <a:t>Random Forest is generally less </a:t>
            </a:r>
            <a:endParaRPr/>
          </a:p>
          <a:p>
            <a:pPr indent="0" lvl="0" marL="0" marR="0" rtl="0" algn="l">
              <a:spcBef>
                <a:spcPts val="0"/>
              </a:spcBef>
              <a:spcAft>
                <a:spcPts val="0"/>
              </a:spcAft>
              <a:buNone/>
            </a:pPr>
            <a:r>
              <a:rPr b="0" i="0" lang="en-US" sz="1800">
                <a:solidFill>
                  <a:srgbClr val="E3E3E3"/>
                </a:solidFill>
                <a:latin typeface="Arial"/>
                <a:ea typeface="Arial"/>
                <a:cs typeface="Arial"/>
                <a:sym typeface="Arial"/>
              </a:rPr>
              <a:t>computationally expensive than </a:t>
            </a:r>
            <a:endParaRPr/>
          </a:p>
          <a:p>
            <a:pPr indent="0" lvl="0" marL="0" marR="0" rtl="0" algn="l">
              <a:spcBef>
                <a:spcPts val="0"/>
              </a:spcBef>
              <a:spcAft>
                <a:spcPts val="0"/>
              </a:spcAft>
              <a:buNone/>
            </a:pPr>
            <a:r>
              <a:rPr b="0" i="0" lang="en-US" sz="1800">
                <a:solidFill>
                  <a:srgbClr val="E3E3E3"/>
                </a:solidFill>
                <a:latin typeface="Arial"/>
                <a:ea typeface="Arial"/>
                <a:cs typeface="Arial"/>
                <a:sym typeface="Arial"/>
              </a:rPr>
              <a:t>complex models like neural </a:t>
            </a:r>
            <a:endParaRPr/>
          </a:p>
          <a:p>
            <a:pPr indent="0" lvl="0" marL="0" marR="0" rtl="0" algn="l">
              <a:spcBef>
                <a:spcPts val="0"/>
              </a:spcBef>
              <a:spcAft>
                <a:spcPts val="0"/>
              </a:spcAft>
              <a:buNone/>
            </a:pPr>
            <a:r>
              <a:rPr b="0" i="0" lang="en-US" sz="1800">
                <a:solidFill>
                  <a:srgbClr val="E3E3E3"/>
                </a:solidFill>
                <a:latin typeface="Arial"/>
                <a:ea typeface="Arial"/>
                <a:cs typeface="Arial"/>
                <a:sym typeface="Arial"/>
              </a:rPr>
              <a:t>Networks.</a:t>
            </a:r>
            <a:endParaRPr sz="1800">
              <a:solidFill>
                <a:schemeClr val="lt1"/>
              </a:solidFill>
              <a:latin typeface="Twentieth Century"/>
              <a:ea typeface="Twentieth Century"/>
              <a:cs typeface="Twentieth Century"/>
              <a:sym typeface="Twentieth Century"/>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EMPOWERING DECISION-MAKING: </a:t>
            </a:r>
            <a:r>
              <a:rPr lang="en-US">
                <a:solidFill>
                  <a:srgbClr val="FF0000"/>
                </a:solidFill>
              </a:rPr>
              <a:t>COMMUNICATING</a:t>
            </a:r>
            <a:r>
              <a:rPr lang="en-US"/>
              <a:t> FRAUD DETECTION FINDINGS</a:t>
            </a:r>
            <a:endParaRPr/>
          </a:p>
        </p:txBody>
      </p:sp>
      <p:pic>
        <p:nvPicPr>
          <p:cNvPr id="350" name="Google Shape;350;p47"/>
          <p:cNvPicPr preferRelativeResize="0"/>
          <p:nvPr/>
        </p:nvPicPr>
        <p:blipFill rotWithShape="1">
          <a:blip r:embed="rId3">
            <a:alphaModFix/>
          </a:blip>
          <a:srcRect b="0" l="0" r="0" t="0"/>
          <a:stretch/>
        </p:blipFill>
        <p:spPr>
          <a:xfrm>
            <a:off x="2975419" y="1986376"/>
            <a:ext cx="6241162" cy="4600444"/>
          </a:xfrm>
          <a:prstGeom prst="rect">
            <a:avLst/>
          </a:prstGeom>
          <a:noFill/>
          <a:ln>
            <a:noFill/>
          </a:ln>
        </p:spPr>
      </p:pic>
      <p:sp>
        <p:nvSpPr>
          <p:cNvPr id="351" name="Google Shape;351;p47"/>
          <p:cNvSpPr/>
          <p:nvPr/>
        </p:nvSpPr>
        <p:spPr>
          <a:xfrm>
            <a:off x="2799761" y="4506641"/>
            <a:ext cx="2016611" cy="1083454"/>
          </a:xfrm>
          <a:prstGeom prst="ellipse">
            <a:avLst/>
          </a:prstGeom>
          <a:solidFill>
            <a:schemeClr val="accent1"/>
          </a:solidFill>
          <a:ln cap="flat" cmpd="sng" w="15875">
            <a:solidFill>
              <a:srgbClr val="4745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Communicate Results</a:t>
            </a:r>
            <a:endParaRPr b="1" sz="1800">
              <a:solidFill>
                <a:schemeClr val="dk1"/>
              </a:solidFill>
              <a:latin typeface="Arial Narrow"/>
              <a:ea typeface="Arial Narrow"/>
              <a:cs typeface="Arial Narrow"/>
              <a:sym typeface="Arial Narrow"/>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idx="1" type="body"/>
          </p:nvPr>
        </p:nvSpPr>
        <p:spPr>
          <a:xfrm>
            <a:off x="1024128" y="770562"/>
            <a:ext cx="9720073" cy="5538798"/>
          </a:xfrm>
          <a:prstGeom prst="rect">
            <a:avLst/>
          </a:prstGeom>
          <a:noFill/>
          <a:ln>
            <a:noFill/>
          </a:ln>
        </p:spPr>
        <p:txBody>
          <a:bodyPr anchorCtr="0" anchor="t" bIns="45700" lIns="45700" spcFirstLastPara="1" rIns="45700" wrap="square" tIns="45700">
            <a:normAutofit fontScale="70000" lnSpcReduction="20000"/>
          </a:bodyPr>
          <a:lstStyle/>
          <a:p>
            <a:pPr indent="0" lvl="0" marL="0" rtl="0" algn="l">
              <a:lnSpc>
                <a:spcPct val="107000"/>
              </a:lnSpc>
              <a:spcBef>
                <a:spcPts val="0"/>
              </a:spcBef>
              <a:spcAft>
                <a:spcPts val="0"/>
              </a:spcAft>
              <a:buSzPct val="100000"/>
              <a:buNone/>
            </a:pPr>
            <a:r>
              <a:rPr b="1" lang="en-US" sz="2600">
                <a:solidFill>
                  <a:srgbClr val="FF0000"/>
                </a:solidFill>
              </a:rPr>
              <a:t>The team succeeded in making a credit card fraud detection model.</a:t>
            </a:r>
            <a:br>
              <a:rPr b="1" lang="en-US" sz="2600">
                <a:solidFill>
                  <a:srgbClr val="FF0000"/>
                </a:solidFill>
              </a:rPr>
            </a:br>
            <a:r>
              <a:rPr b="1" lang="en-US" sz="2600">
                <a:solidFill>
                  <a:srgbClr val="FF0000"/>
                </a:solidFill>
              </a:rPr>
              <a:t>The results were statistically significant and valid.</a:t>
            </a:r>
            <a:endParaRPr/>
          </a:p>
          <a:p>
            <a:pPr indent="-328295" lvl="0" marL="342900" rtl="0" algn="l">
              <a:lnSpc>
                <a:spcPct val="107000"/>
              </a:lnSpc>
              <a:spcBef>
                <a:spcPts val="2000"/>
              </a:spcBef>
              <a:spcAft>
                <a:spcPts val="0"/>
              </a:spcAft>
              <a:buSzPct val="100000"/>
              <a:buFont typeface="Noto Sans Symbols"/>
              <a:buChar char="∙"/>
            </a:pPr>
            <a:r>
              <a:rPr b="1" lang="en-US" sz="2342">
                <a:latin typeface="Calibri"/>
                <a:ea typeface="Calibri"/>
                <a:cs typeface="Calibri"/>
                <a:sym typeface="Calibri"/>
              </a:rPr>
              <a:t>The effectiveness of different models in detecting credit card fraud, highlighting the best-performing model(s) based on evaluation metrics </a:t>
            </a:r>
            <a:endParaRPr sz="2342"/>
          </a:p>
          <a:p>
            <a:pPr indent="0" lvl="0" marL="0" rtl="0" algn="l">
              <a:lnSpc>
                <a:spcPct val="107000"/>
              </a:lnSpc>
              <a:spcBef>
                <a:spcPts val="1400"/>
              </a:spcBef>
              <a:spcAft>
                <a:spcPts val="0"/>
              </a:spcAft>
              <a:buSzPct val="93630"/>
              <a:buNone/>
            </a:pPr>
            <a:r>
              <a:rPr lang="en-US" sz="2242">
                <a:latin typeface="Calibri"/>
                <a:ea typeface="Calibri"/>
                <a:cs typeface="Calibri"/>
                <a:sym typeface="Calibri"/>
              </a:rPr>
              <a:t>We had 2 models to start with. These were logistic regression and random forest. We then went on to  </a:t>
            </a:r>
            <a:r>
              <a:rPr lang="en-US" sz="2242">
                <a:latin typeface="Calibri"/>
                <a:ea typeface="Calibri"/>
                <a:cs typeface="Calibri"/>
                <a:sym typeface="Calibri"/>
              </a:rPr>
              <a:t>choose</a:t>
            </a:r>
            <a:r>
              <a:rPr lang="en-US" sz="2242">
                <a:latin typeface="Calibri"/>
                <a:ea typeface="Calibri"/>
                <a:cs typeface="Calibri"/>
                <a:sym typeface="Calibri"/>
              </a:rPr>
              <a:t> random forest as it’s real world implications are better and also is more </a:t>
            </a:r>
            <a:r>
              <a:rPr lang="en-US" sz="2242">
                <a:latin typeface="Calibri"/>
                <a:ea typeface="Calibri"/>
                <a:cs typeface="Calibri"/>
                <a:sym typeface="Calibri"/>
              </a:rPr>
              <a:t>efficient</a:t>
            </a:r>
            <a:r>
              <a:rPr lang="en-US" sz="2242">
                <a:latin typeface="Calibri"/>
                <a:ea typeface="Calibri"/>
                <a:cs typeface="Calibri"/>
                <a:sym typeface="Calibri"/>
              </a:rPr>
              <a:t> to use for a bigger data.</a:t>
            </a:r>
            <a:endParaRPr sz="2242">
              <a:latin typeface="Calibri"/>
              <a:ea typeface="Calibri"/>
              <a:cs typeface="Calibri"/>
              <a:sym typeface="Calibri"/>
            </a:endParaRPr>
          </a:p>
          <a:p>
            <a:pPr indent="0" lvl="0" marL="0" rtl="0" algn="l">
              <a:lnSpc>
                <a:spcPct val="107000"/>
              </a:lnSpc>
              <a:spcBef>
                <a:spcPts val="1400"/>
              </a:spcBef>
              <a:spcAft>
                <a:spcPts val="0"/>
              </a:spcAft>
              <a:buSzPct val="100000"/>
              <a:buNone/>
            </a:pPr>
            <a:r>
              <a:t/>
            </a:r>
            <a:endParaRPr sz="2100">
              <a:latin typeface="Calibri"/>
              <a:ea typeface="Calibri"/>
              <a:cs typeface="Calibri"/>
              <a:sym typeface="Calibri"/>
            </a:endParaRPr>
          </a:p>
          <a:p>
            <a:pPr indent="0" lvl="0" marL="0" rtl="0" algn="l">
              <a:lnSpc>
                <a:spcPct val="107000"/>
              </a:lnSpc>
              <a:spcBef>
                <a:spcPts val="1400"/>
              </a:spcBef>
              <a:spcAft>
                <a:spcPts val="0"/>
              </a:spcAft>
              <a:buSzPct val="100000"/>
              <a:buNone/>
            </a:pPr>
            <a:r>
              <a:t/>
            </a:r>
            <a:endParaRPr b="1" sz="1900">
              <a:latin typeface="Calibri"/>
              <a:ea typeface="Calibri"/>
              <a:cs typeface="Calibri"/>
              <a:sym typeface="Calibri"/>
            </a:endParaRPr>
          </a:p>
          <a:p>
            <a:pPr indent="0" lvl="0" marL="0" rtl="0" algn="l">
              <a:lnSpc>
                <a:spcPct val="107000"/>
              </a:lnSpc>
              <a:spcBef>
                <a:spcPts val="1400"/>
              </a:spcBef>
              <a:spcAft>
                <a:spcPts val="0"/>
              </a:spcAft>
              <a:buSzPct val="100000"/>
              <a:buNone/>
            </a:pPr>
            <a:r>
              <a:t/>
            </a:r>
            <a:endParaRPr b="1" sz="1900">
              <a:latin typeface="Calibri"/>
              <a:ea typeface="Calibri"/>
              <a:cs typeface="Calibri"/>
              <a:sym typeface="Calibri"/>
            </a:endParaRPr>
          </a:p>
          <a:p>
            <a:pPr indent="-328295" lvl="0" marL="342900" rtl="0" algn="l">
              <a:lnSpc>
                <a:spcPct val="107000"/>
              </a:lnSpc>
              <a:spcBef>
                <a:spcPts val="1400"/>
              </a:spcBef>
              <a:spcAft>
                <a:spcPts val="0"/>
              </a:spcAft>
              <a:buSzPct val="100000"/>
              <a:buFont typeface="Noto Sans Symbols"/>
              <a:buChar char="∙"/>
            </a:pPr>
            <a:r>
              <a:rPr b="1" lang="en-US" sz="2342">
                <a:latin typeface="Calibri"/>
                <a:ea typeface="Calibri"/>
                <a:cs typeface="Calibri"/>
                <a:sym typeface="Calibri"/>
              </a:rPr>
              <a:t>Insights into the importance of various features in identifying fraudulent transactions</a:t>
            </a:r>
            <a:endParaRPr sz="2342"/>
          </a:p>
          <a:p>
            <a:pPr indent="0" lvl="0" marL="0" rtl="0" algn="l">
              <a:lnSpc>
                <a:spcPct val="107000"/>
              </a:lnSpc>
              <a:spcBef>
                <a:spcPts val="1400"/>
              </a:spcBef>
              <a:spcAft>
                <a:spcPts val="0"/>
              </a:spcAft>
              <a:buSzPct val="102222"/>
              <a:buNone/>
            </a:pPr>
            <a:r>
              <a:rPr b="1" i="0" lang="en-US" sz="2250">
                <a:solidFill>
                  <a:srgbClr val="ECECEC"/>
                </a:solidFill>
                <a:latin typeface="Arial"/>
                <a:ea typeface="Arial"/>
                <a:cs typeface="Arial"/>
                <a:sym typeface="Arial"/>
              </a:rPr>
              <a:t>Transaction Amount</a:t>
            </a:r>
            <a:r>
              <a:rPr b="0" i="0" lang="en-US" sz="2250">
                <a:solidFill>
                  <a:srgbClr val="ECECEC"/>
                </a:solidFill>
                <a:latin typeface="Arial"/>
                <a:ea typeface="Arial"/>
                <a:cs typeface="Arial"/>
                <a:sym typeface="Arial"/>
              </a:rPr>
              <a:t>: Unusual transaction amounts, especially those significantly higher or lower than the cardholder's typical spending patterns</a:t>
            </a:r>
            <a:endParaRPr sz="2250">
              <a:latin typeface="Calibri"/>
              <a:ea typeface="Calibri"/>
              <a:cs typeface="Calibri"/>
              <a:sym typeface="Calibri"/>
            </a:endParaRPr>
          </a:p>
          <a:p>
            <a:pPr indent="0" lvl="0" marL="0" rtl="0" algn="l">
              <a:lnSpc>
                <a:spcPct val="107000"/>
              </a:lnSpc>
              <a:spcBef>
                <a:spcPts val="1400"/>
              </a:spcBef>
              <a:spcAft>
                <a:spcPts val="0"/>
              </a:spcAft>
              <a:buSzPct val="102222"/>
              <a:buNone/>
            </a:pPr>
            <a:r>
              <a:rPr b="1" i="0" lang="en-US" sz="2250">
                <a:solidFill>
                  <a:srgbClr val="ECECEC"/>
                </a:solidFill>
                <a:latin typeface="Arial"/>
                <a:ea typeface="Arial"/>
                <a:cs typeface="Arial"/>
                <a:sym typeface="Arial"/>
              </a:rPr>
              <a:t>Transaction Frequency and Timing</a:t>
            </a:r>
            <a:r>
              <a:rPr b="0" i="0" lang="en-US" sz="2250">
                <a:solidFill>
                  <a:srgbClr val="ECECEC"/>
                </a:solidFill>
                <a:latin typeface="Arial"/>
                <a:ea typeface="Arial"/>
                <a:cs typeface="Arial"/>
                <a:sym typeface="Arial"/>
              </a:rPr>
              <a:t>: Unusual patterns in transaction frequency or timing, such as a sudden increase in transactions or transactions occurring at odd hours</a:t>
            </a:r>
            <a:endParaRPr sz="2250"/>
          </a:p>
          <a:p>
            <a:pPr indent="0" lvl="0" marL="0" rtl="0" algn="l">
              <a:lnSpc>
                <a:spcPct val="107000"/>
              </a:lnSpc>
              <a:spcBef>
                <a:spcPts val="1400"/>
              </a:spcBef>
              <a:spcAft>
                <a:spcPts val="0"/>
              </a:spcAft>
              <a:buSzPct val="102222"/>
              <a:buNone/>
            </a:pPr>
            <a:r>
              <a:rPr b="1" i="0" lang="en-US" sz="2250">
                <a:solidFill>
                  <a:srgbClr val="ECECEC"/>
                </a:solidFill>
                <a:latin typeface="Arial"/>
                <a:ea typeface="Arial"/>
                <a:cs typeface="Arial"/>
                <a:sym typeface="Arial"/>
              </a:rPr>
              <a:t>Geolocation</a:t>
            </a:r>
            <a:r>
              <a:rPr b="0" i="0" lang="en-US" sz="2250">
                <a:solidFill>
                  <a:srgbClr val="ECECEC"/>
                </a:solidFill>
                <a:latin typeface="Arial"/>
                <a:ea typeface="Arial"/>
                <a:cs typeface="Arial"/>
                <a:sym typeface="Arial"/>
              </a:rPr>
              <a:t>: Monitoring the geographic location of transactions can help detect fraudulent activities</a:t>
            </a:r>
            <a:endParaRPr sz="2250">
              <a:latin typeface="Calibri"/>
              <a:ea typeface="Calibri"/>
              <a:cs typeface="Calibri"/>
              <a:sym typeface="Calibri"/>
            </a:endParaRPr>
          </a:p>
          <a:p>
            <a:pPr indent="0" lvl="0" marL="91440" rtl="0" algn="l">
              <a:lnSpc>
                <a:spcPct val="90000"/>
              </a:lnSpc>
              <a:spcBef>
                <a:spcPts val="1400"/>
              </a:spcBef>
              <a:spcAft>
                <a:spcPts val="0"/>
              </a:spcAft>
              <a:buSzPct val="97777"/>
              <a:buNone/>
            </a:pPr>
            <a:r>
              <a:t/>
            </a:r>
            <a:endParaRPr sz="2250"/>
          </a:p>
        </p:txBody>
      </p:sp>
      <p:pic>
        <p:nvPicPr>
          <p:cNvPr id="357" name="Google Shape;357;p48"/>
          <p:cNvPicPr preferRelativeResize="0"/>
          <p:nvPr/>
        </p:nvPicPr>
        <p:blipFill>
          <a:blip r:embed="rId3">
            <a:alphaModFix/>
          </a:blip>
          <a:stretch>
            <a:fillRect/>
          </a:stretch>
        </p:blipFill>
        <p:spPr>
          <a:xfrm>
            <a:off x="3772050" y="2733300"/>
            <a:ext cx="3092875" cy="932075"/>
          </a:xfrm>
          <a:prstGeom prst="rect">
            <a:avLst/>
          </a:prstGeom>
          <a:noFill/>
          <a:ln>
            <a:noFill/>
          </a:ln>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9"/>
          <p:cNvSpPr txBox="1"/>
          <p:nvPr>
            <p:ph idx="1" type="body"/>
          </p:nvPr>
        </p:nvSpPr>
        <p:spPr>
          <a:xfrm>
            <a:off x="1024128" y="832207"/>
            <a:ext cx="9720073" cy="5477153"/>
          </a:xfrm>
          <a:prstGeom prst="rect">
            <a:avLst/>
          </a:prstGeom>
          <a:noFill/>
          <a:ln>
            <a:noFill/>
          </a:ln>
        </p:spPr>
        <p:txBody>
          <a:bodyPr anchorCtr="0" anchor="t" bIns="45700" lIns="45700" spcFirstLastPara="1" rIns="45700" wrap="square" tIns="45700">
            <a:normAutofit fontScale="92500" lnSpcReduction="10000"/>
          </a:bodyPr>
          <a:lstStyle/>
          <a:p>
            <a:pPr indent="0" lvl="0" marL="365760" rtl="0" algn="l">
              <a:lnSpc>
                <a:spcPct val="107000"/>
              </a:lnSpc>
              <a:spcBef>
                <a:spcPts val="0"/>
              </a:spcBef>
              <a:spcAft>
                <a:spcPts val="0"/>
              </a:spcAft>
              <a:buSzPct val="100000"/>
              <a:buNone/>
            </a:pPr>
            <a:r>
              <a:t/>
            </a:r>
            <a:endParaRPr sz="1800">
              <a:latin typeface="Calibri"/>
              <a:ea typeface="Calibri"/>
              <a:cs typeface="Calibri"/>
              <a:sym typeface="Calibri"/>
            </a:endParaRPr>
          </a:p>
          <a:p>
            <a:pPr indent="-342900" lvl="0" marL="342900" rtl="0" algn="l">
              <a:lnSpc>
                <a:spcPct val="107000"/>
              </a:lnSpc>
              <a:spcBef>
                <a:spcPts val="1400"/>
              </a:spcBef>
              <a:spcAft>
                <a:spcPts val="0"/>
              </a:spcAft>
              <a:buSzPct val="100000"/>
              <a:buFont typeface="Noto Sans Symbols"/>
              <a:buChar char="∙"/>
            </a:pPr>
            <a:r>
              <a:rPr b="1" lang="en-US" sz="2000">
                <a:latin typeface="Calibri"/>
                <a:ea typeface="Calibri"/>
                <a:cs typeface="Calibri"/>
                <a:sym typeface="Calibri"/>
              </a:rPr>
              <a:t>Any patterns or trends observed in fraudulent activities, such as time of day, transaction amount, or geographical location</a:t>
            </a:r>
            <a:endParaRPr/>
          </a:p>
          <a:p>
            <a:pPr indent="0" lvl="0" marL="0" rtl="0" algn="l">
              <a:lnSpc>
                <a:spcPct val="107000"/>
              </a:lnSpc>
              <a:spcBef>
                <a:spcPts val="2000"/>
              </a:spcBef>
              <a:spcAft>
                <a:spcPts val="0"/>
              </a:spcAft>
              <a:buSzPct val="100000"/>
              <a:buNone/>
            </a:pPr>
            <a:r>
              <a:rPr b="1" i="0" lang="en-US" sz="1800">
                <a:solidFill>
                  <a:srgbClr val="ECECEC"/>
                </a:solidFill>
                <a:latin typeface="Arial"/>
                <a:ea typeface="Arial"/>
                <a:cs typeface="Arial"/>
                <a:sym typeface="Arial"/>
              </a:rPr>
              <a:t>Time of Day</a:t>
            </a:r>
            <a:r>
              <a:rPr b="0" i="0" lang="en-US" sz="1800">
                <a:solidFill>
                  <a:srgbClr val="ECECEC"/>
                </a:solidFill>
                <a:latin typeface="Arial"/>
                <a:ea typeface="Arial"/>
                <a:cs typeface="Arial"/>
                <a:sym typeface="Arial"/>
              </a:rPr>
              <a:t>: Fraudulent activities often occur during off-peak hours when monitoring systems may be less active</a:t>
            </a:r>
            <a:endParaRPr b="1" i="0" sz="1800">
              <a:solidFill>
                <a:srgbClr val="ECECEC"/>
              </a:solidFill>
              <a:latin typeface="Calibri"/>
              <a:ea typeface="Calibri"/>
              <a:cs typeface="Calibri"/>
              <a:sym typeface="Calibri"/>
            </a:endParaRPr>
          </a:p>
          <a:p>
            <a:pPr indent="0" lvl="0" marL="0" rtl="0" algn="l">
              <a:lnSpc>
                <a:spcPct val="107000"/>
              </a:lnSpc>
              <a:spcBef>
                <a:spcPts val="2000"/>
              </a:spcBef>
              <a:spcAft>
                <a:spcPts val="0"/>
              </a:spcAft>
              <a:buSzPct val="100000"/>
              <a:buNone/>
            </a:pPr>
            <a:r>
              <a:rPr b="1" i="0" lang="en-US" sz="1800">
                <a:solidFill>
                  <a:srgbClr val="ECECEC"/>
                </a:solidFill>
                <a:latin typeface="Arial"/>
                <a:ea typeface="Arial"/>
                <a:cs typeface="Arial"/>
                <a:sym typeface="Arial"/>
              </a:rPr>
              <a:t>Transaction Amount</a:t>
            </a:r>
            <a:r>
              <a:rPr b="0" i="0" lang="en-US" sz="1800">
                <a:solidFill>
                  <a:srgbClr val="ECECEC"/>
                </a:solidFill>
                <a:latin typeface="Arial"/>
                <a:ea typeface="Arial"/>
                <a:cs typeface="Arial"/>
                <a:sym typeface="Arial"/>
              </a:rPr>
              <a:t>: Fraudulent transactions often involve unusually high amounts, which may exceed the cardholder's typical spending patterns</a:t>
            </a:r>
            <a:endParaRPr b="1" sz="1800">
              <a:latin typeface="Calibri"/>
              <a:ea typeface="Calibri"/>
              <a:cs typeface="Calibri"/>
              <a:sym typeface="Calibri"/>
            </a:endParaRPr>
          </a:p>
          <a:p>
            <a:pPr indent="0" lvl="0" marL="0" rtl="0" algn="l">
              <a:lnSpc>
                <a:spcPct val="107000"/>
              </a:lnSpc>
              <a:spcBef>
                <a:spcPts val="2000"/>
              </a:spcBef>
              <a:spcAft>
                <a:spcPts val="0"/>
              </a:spcAft>
              <a:buSzPct val="100000"/>
              <a:buNone/>
            </a:pPr>
            <a:r>
              <a:rPr b="1" i="0" lang="en-US" sz="1800">
                <a:solidFill>
                  <a:srgbClr val="ECECEC"/>
                </a:solidFill>
                <a:latin typeface="Arial"/>
                <a:ea typeface="Arial"/>
                <a:cs typeface="Arial"/>
                <a:sym typeface="Arial"/>
              </a:rPr>
              <a:t>Geographical Location</a:t>
            </a:r>
            <a:r>
              <a:rPr b="0" i="0" lang="en-US" sz="1800">
                <a:solidFill>
                  <a:srgbClr val="ECECEC"/>
                </a:solidFill>
                <a:latin typeface="Arial"/>
                <a:ea typeface="Arial"/>
                <a:cs typeface="Arial"/>
                <a:sym typeface="Arial"/>
              </a:rPr>
              <a:t>: Fraudulent transactions may occur in locations that are different from the cardholder's usual spending areas</a:t>
            </a:r>
            <a:endParaRPr b="1" sz="1800">
              <a:latin typeface="Calibri"/>
              <a:ea typeface="Calibri"/>
              <a:cs typeface="Calibri"/>
              <a:sym typeface="Calibri"/>
            </a:endParaRPr>
          </a:p>
          <a:p>
            <a:pPr indent="-342900" lvl="0" marL="342900" rtl="0" algn="l">
              <a:lnSpc>
                <a:spcPct val="107000"/>
              </a:lnSpc>
              <a:spcBef>
                <a:spcPts val="2000"/>
              </a:spcBef>
              <a:spcAft>
                <a:spcPts val="0"/>
              </a:spcAft>
              <a:buSzPct val="100000"/>
              <a:buFont typeface="Noto Sans Symbols"/>
              <a:buChar char="∙"/>
            </a:pPr>
            <a:r>
              <a:rPr b="1" lang="en-US" sz="1800">
                <a:latin typeface="Calibri"/>
                <a:ea typeface="Calibri"/>
                <a:cs typeface="Calibri"/>
                <a:sym typeface="Calibri"/>
              </a:rPr>
              <a:t> </a:t>
            </a:r>
            <a:r>
              <a:rPr b="1" lang="en-US" sz="2000">
                <a:latin typeface="Calibri"/>
                <a:ea typeface="Calibri"/>
                <a:cs typeface="Calibri"/>
                <a:sym typeface="Calibri"/>
              </a:rPr>
              <a:t>Recommendations for improving fraud detection accuracy or stratergies for preventing fraudulent activities based on the analysis results</a:t>
            </a:r>
            <a:endParaRPr/>
          </a:p>
          <a:p>
            <a:pPr indent="0" lvl="0" marL="0" rtl="0" algn="l">
              <a:lnSpc>
                <a:spcPct val="107000"/>
              </a:lnSpc>
              <a:spcBef>
                <a:spcPts val="2000"/>
              </a:spcBef>
              <a:spcAft>
                <a:spcPts val="0"/>
              </a:spcAft>
              <a:buSzPct val="100000"/>
              <a:buNone/>
            </a:pPr>
            <a:r>
              <a:rPr lang="en-US" sz="1900">
                <a:latin typeface="Calibri"/>
                <a:ea typeface="Calibri"/>
                <a:cs typeface="Calibri"/>
                <a:sym typeface="Calibri"/>
              </a:rPr>
              <a:t>Enhance anomaly detection techniques, implement real-time monitoring, utilize advanced machine learning algorithms, incorporate behavioral analytics, implement multi-layered authentication, enhance data sharing and collaboration and educate cardholders.</a:t>
            </a:r>
            <a:endParaRPr/>
          </a:p>
          <a:p>
            <a:pPr indent="0" lvl="0" marL="0" rtl="0" algn="l">
              <a:lnSpc>
                <a:spcPct val="107000"/>
              </a:lnSpc>
              <a:spcBef>
                <a:spcPts val="2000"/>
              </a:spcBef>
              <a:spcAft>
                <a:spcPts val="0"/>
              </a:spcAft>
              <a:buSzPct val="100000"/>
              <a:buNone/>
            </a:pPr>
            <a:r>
              <a:t/>
            </a:r>
            <a:endParaRPr sz="1800">
              <a:latin typeface="Calibri"/>
              <a:ea typeface="Calibri"/>
              <a:cs typeface="Calibri"/>
              <a:sym typeface="Calibri"/>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SHAPING THE SOLUTION: THE </a:t>
            </a:r>
            <a:r>
              <a:rPr lang="en-US">
                <a:solidFill>
                  <a:srgbClr val="FF0000"/>
                </a:solidFill>
              </a:rPr>
              <a:t>MODEL DEVELOPMENT</a:t>
            </a:r>
            <a:r>
              <a:rPr lang="en-US"/>
              <a:t> PROCESS</a:t>
            </a:r>
            <a:endParaRPr/>
          </a:p>
        </p:txBody>
      </p:sp>
      <p:pic>
        <p:nvPicPr>
          <p:cNvPr id="368" name="Google Shape;368;p50"/>
          <p:cNvPicPr preferRelativeResize="0"/>
          <p:nvPr/>
        </p:nvPicPr>
        <p:blipFill rotWithShape="1">
          <a:blip r:embed="rId3">
            <a:alphaModFix/>
          </a:blip>
          <a:srcRect b="0" l="0" r="0" t="0"/>
          <a:stretch/>
        </p:blipFill>
        <p:spPr>
          <a:xfrm>
            <a:off x="2975419" y="1986376"/>
            <a:ext cx="6241162" cy="4600444"/>
          </a:xfrm>
          <a:prstGeom prst="rect">
            <a:avLst/>
          </a:prstGeom>
          <a:noFill/>
          <a:ln>
            <a:noFill/>
          </a:ln>
        </p:spPr>
      </p:pic>
      <p:sp>
        <p:nvSpPr>
          <p:cNvPr id="369" name="Google Shape;369;p50"/>
          <p:cNvSpPr/>
          <p:nvPr/>
        </p:nvSpPr>
        <p:spPr>
          <a:xfrm>
            <a:off x="2905125" y="3144468"/>
            <a:ext cx="2209801" cy="914723"/>
          </a:xfrm>
          <a:prstGeom prst="ellipse">
            <a:avLst/>
          </a:prstGeom>
          <a:solidFill>
            <a:schemeClr val="accent1"/>
          </a:solidFill>
          <a:ln cap="flat" cmpd="sng" w="15875">
            <a:solidFill>
              <a:srgbClr val="4745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Operationalize</a:t>
            </a:r>
            <a:endParaRPr b="1" sz="1800">
              <a:solidFill>
                <a:schemeClr val="dk1"/>
              </a:solidFill>
              <a:latin typeface="Arial Narrow"/>
              <a:ea typeface="Arial Narrow"/>
              <a:cs typeface="Arial Narrow"/>
              <a:sym typeface="Arial Narrow"/>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786200" y="507050"/>
            <a:ext cx="5356200" cy="1210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FEFEFE"/>
              </a:buClr>
              <a:buSzPts val="5000"/>
              <a:buFont typeface="Twentieth Century"/>
              <a:buNone/>
            </a:pPr>
            <a:r>
              <a:rPr b="1" lang="en-US"/>
              <a:t>OPERATIONALIZE</a:t>
            </a:r>
            <a:endParaRPr/>
          </a:p>
        </p:txBody>
      </p:sp>
      <p:sp>
        <p:nvSpPr>
          <p:cNvPr id="375" name="Google Shape;375;p51"/>
          <p:cNvSpPr txBox="1"/>
          <p:nvPr/>
        </p:nvSpPr>
        <p:spPr>
          <a:xfrm>
            <a:off x="1652337" y="2043158"/>
            <a:ext cx="9144000" cy="2246769"/>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lt1"/>
              </a:buClr>
              <a:buSzPts val="2000"/>
              <a:buFont typeface="Twentieth Century"/>
              <a:buAutoNum type="arabicPeriod"/>
            </a:pPr>
            <a:r>
              <a:rPr b="1" lang="en-US" sz="2000">
                <a:solidFill>
                  <a:schemeClr val="lt1"/>
                </a:solidFill>
                <a:latin typeface="Twentieth Century"/>
                <a:ea typeface="Twentieth Century"/>
                <a:cs typeface="Twentieth Century"/>
                <a:sym typeface="Twentieth Century"/>
              </a:rPr>
              <a:t>Critical Predictors Identified</a:t>
            </a:r>
            <a:r>
              <a:rPr lang="en-US" sz="2000">
                <a:solidFill>
                  <a:schemeClr val="lt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0" i="0" lang="en-US" sz="2000" u="none" cap="none" strike="noStrike">
                <a:solidFill>
                  <a:schemeClr val="lt1"/>
                </a:solidFill>
                <a:latin typeface="Twentieth Century"/>
                <a:ea typeface="Twentieth Century"/>
                <a:cs typeface="Twentieth Century"/>
                <a:sym typeface="Twentieth Century"/>
              </a:rPr>
              <a:t>Transaction timing, amounts, and user behavior are key fraud indicators.</a:t>
            </a:r>
            <a:endParaRPr/>
          </a:p>
          <a:p>
            <a:pPr indent="-127000" lvl="0" marL="0" marR="0" rtl="0" algn="l">
              <a:spcBef>
                <a:spcPts val="0"/>
              </a:spcBef>
              <a:spcAft>
                <a:spcPts val="0"/>
              </a:spcAft>
              <a:buClr>
                <a:schemeClr val="lt1"/>
              </a:buClr>
              <a:buSzPts val="2000"/>
              <a:buFont typeface="Twentieth Century"/>
              <a:buAutoNum type="arabicPeriod"/>
            </a:pPr>
            <a:r>
              <a:rPr b="1" lang="en-US" sz="2000">
                <a:solidFill>
                  <a:schemeClr val="lt1"/>
                </a:solidFill>
                <a:latin typeface="Twentieth Century"/>
                <a:ea typeface="Twentieth Century"/>
                <a:cs typeface="Twentieth Century"/>
                <a:sym typeface="Twentieth Century"/>
              </a:rPr>
              <a:t>Fraud Patterns Discovered</a:t>
            </a:r>
            <a:r>
              <a:rPr lang="en-US" sz="2000">
                <a:solidFill>
                  <a:schemeClr val="lt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0" i="0" lang="en-US" sz="2000" u="none" cap="none" strike="noStrike">
                <a:solidFill>
                  <a:schemeClr val="lt1"/>
                </a:solidFill>
                <a:latin typeface="Twentieth Century"/>
                <a:ea typeface="Twentieth Century"/>
                <a:cs typeface="Twentieth Century"/>
                <a:sym typeface="Twentieth Century"/>
              </a:rPr>
              <a:t>Fraud peaks at specific times and locations, revealing distinct trends.</a:t>
            </a:r>
            <a:endParaRPr/>
          </a:p>
          <a:p>
            <a:pPr indent="-127000" lvl="0" marL="0" marR="0" rtl="0" algn="l">
              <a:spcBef>
                <a:spcPts val="0"/>
              </a:spcBef>
              <a:spcAft>
                <a:spcPts val="0"/>
              </a:spcAft>
              <a:buClr>
                <a:schemeClr val="lt1"/>
              </a:buClr>
              <a:buSzPts val="2000"/>
              <a:buFont typeface="Twentieth Century"/>
              <a:buAutoNum type="arabicPeriod"/>
            </a:pPr>
            <a:r>
              <a:rPr b="1" lang="en-US" sz="2000">
                <a:solidFill>
                  <a:schemeClr val="lt1"/>
                </a:solidFill>
                <a:latin typeface="Twentieth Century"/>
                <a:ea typeface="Twentieth Century"/>
                <a:cs typeface="Twentieth Century"/>
                <a:sym typeface="Twentieth Century"/>
              </a:rPr>
              <a:t>Improvement Recommendations</a:t>
            </a:r>
            <a:r>
              <a:rPr lang="en-US" sz="2000">
                <a:solidFill>
                  <a:schemeClr val="lt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0" i="0" lang="en-US" sz="2000" u="none" cap="none" strike="noStrike">
                <a:solidFill>
                  <a:schemeClr val="lt1"/>
                </a:solidFill>
                <a:latin typeface="Twentieth Century"/>
                <a:ea typeface="Twentieth Century"/>
                <a:cs typeface="Twentieth Century"/>
                <a:sym typeface="Twentieth Century"/>
              </a:rPr>
              <a:t>Strengthen anomaly detection, implement real-time monitoring, and deploy advanced ML algorithms.</a:t>
            </a:r>
            <a:endParaRPr/>
          </a:p>
        </p:txBody>
      </p:sp>
      <p:sp>
        <p:nvSpPr>
          <p:cNvPr id="376" name="Google Shape;376;p51"/>
          <p:cNvSpPr txBox="1"/>
          <p:nvPr/>
        </p:nvSpPr>
        <p:spPr>
          <a:xfrm>
            <a:off x="959959" y="1585301"/>
            <a:ext cx="6096000" cy="37638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rgbClr val="FF0000"/>
                </a:solidFill>
                <a:latin typeface="Twentieth Century"/>
                <a:ea typeface="Twentieth Century"/>
                <a:cs typeface="Twentieth Century"/>
                <a:sym typeface="Twentieth Century"/>
              </a:rPr>
              <a:t>Key Findings</a:t>
            </a:r>
            <a:r>
              <a:rPr lang="en-US" sz="1800">
                <a:solidFill>
                  <a:srgbClr val="FF0000"/>
                </a:solidFill>
                <a:latin typeface="Twentieth Century"/>
                <a:ea typeface="Twentieth Century"/>
                <a:cs typeface="Twentieth Century"/>
                <a:sym typeface="Twentieth Century"/>
              </a:rPr>
              <a:t>:</a:t>
            </a:r>
            <a:endParaRPr sz="1600">
              <a:solidFill>
                <a:srgbClr val="FF0000"/>
              </a:solidFill>
              <a:latin typeface="Twentieth Century"/>
              <a:ea typeface="Twentieth Century"/>
              <a:cs typeface="Twentieth Century"/>
              <a:sym typeface="Twentieth Century"/>
            </a:endParaRPr>
          </a:p>
        </p:txBody>
      </p:sp>
      <p:sp>
        <p:nvSpPr>
          <p:cNvPr id="377" name="Google Shape;377;p51"/>
          <p:cNvSpPr txBox="1"/>
          <p:nvPr/>
        </p:nvSpPr>
        <p:spPr>
          <a:xfrm>
            <a:off x="959959" y="4289927"/>
            <a:ext cx="609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wentieth Century"/>
                <a:ea typeface="Twentieth Century"/>
                <a:cs typeface="Twentieth Century"/>
                <a:sym typeface="Twentieth Century"/>
              </a:rPr>
              <a:t>Deployment Considerations:</a:t>
            </a:r>
            <a:endParaRPr sz="2000">
              <a:solidFill>
                <a:srgbClr val="FF0000"/>
              </a:solidFill>
              <a:latin typeface="Twentieth Century"/>
              <a:ea typeface="Twentieth Century"/>
              <a:cs typeface="Twentieth Century"/>
              <a:sym typeface="Twentieth Century"/>
            </a:endParaRPr>
          </a:p>
        </p:txBody>
      </p:sp>
      <p:sp>
        <p:nvSpPr>
          <p:cNvPr id="378" name="Google Shape;378;p51"/>
          <p:cNvSpPr txBox="1"/>
          <p:nvPr/>
        </p:nvSpPr>
        <p:spPr>
          <a:xfrm>
            <a:off x="1652336" y="4615813"/>
            <a:ext cx="8887327"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While various aspects of credit card fraud detection have been explored, deployment strategies were not thoroughly discussed.</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Deployment involves integrating the developed model into production systems, considering scalability, reliability, and integration with existing infrastructure.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Effective deployment requires collaboration with IT teams, ensuring seamless integration and adherence to regulatory standards.</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TALKING ABOUT SOME </a:t>
            </a:r>
            <a:r>
              <a:rPr lang="en-US">
                <a:solidFill>
                  <a:srgbClr val="FF0000"/>
                </a:solidFill>
              </a:rPr>
              <a:t>KEY</a:t>
            </a:r>
            <a:r>
              <a:rPr lang="en-US"/>
              <a:t> FEATURES:</a:t>
            </a:r>
            <a:endParaRPr/>
          </a:p>
        </p:txBody>
      </p:sp>
      <p:sp>
        <p:nvSpPr>
          <p:cNvPr id="110" name="Google Shape;110;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Arial"/>
              <a:buChar char="•"/>
            </a:pPr>
            <a:r>
              <a:rPr b="1" i="0" lang="en-US">
                <a:solidFill>
                  <a:srgbClr val="ECECEC"/>
                </a:solidFill>
                <a:latin typeface="Arial"/>
                <a:ea typeface="Arial"/>
                <a:cs typeface="Arial"/>
                <a:sym typeface="Arial"/>
              </a:rPr>
              <a:t>Enormous Data Processing</a:t>
            </a:r>
            <a:r>
              <a:rPr b="0" i="0" lang="en-US">
                <a:solidFill>
                  <a:srgbClr val="ECECEC"/>
                </a:solidFill>
                <a:latin typeface="Arial"/>
                <a:ea typeface="Arial"/>
                <a:cs typeface="Arial"/>
                <a:sym typeface="Arial"/>
              </a:rPr>
              <a:t>: Credit card companies handle massive data daily, requiring fast fraud detection.</a:t>
            </a:r>
            <a:endParaRPr/>
          </a:p>
          <a:p>
            <a:pPr indent="-139700" lvl="0" marL="91440" rtl="0" algn="l">
              <a:lnSpc>
                <a:spcPct val="90000"/>
              </a:lnSpc>
              <a:spcBef>
                <a:spcPts val="1400"/>
              </a:spcBef>
              <a:spcAft>
                <a:spcPts val="0"/>
              </a:spcAft>
              <a:buSzPts val="2200"/>
              <a:buFont typeface="Arial"/>
              <a:buChar char="•"/>
            </a:pPr>
            <a:r>
              <a:rPr b="1" i="0" lang="en-US">
                <a:solidFill>
                  <a:srgbClr val="ECECEC"/>
                </a:solidFill>
                <a:latin typeface="Arial"/>
                <a:ea typeface="Arial"/>
                <a:cs typeface="Arial"/>
                <a:sym typeface="Arial"/>
              </a:rPr>
              <a:t>Imbalanced Data</a:t>
            </a:r>
            <a:r>
              <a:rPr b="0" i="0" lang="en-US">
                <a:solidFill>
                  <a:srgbClr val="ECECEC"/>
                </a:solidFill>
                <a:latin typeface="Arial"/>
                <a:ea typeface="Arial"/>
                <a:cs typeface="Arial"/>
                <a:sym typeface="Arial"/>
              </a:rPr>
              <a:t>: About 99.8% of transactions are legitimate, making fraud detection challenging.</a:t>
            </a:r>
            <a:endParaRPr/>
          </a:p>
          <a:p>
            <a:pPr indent="-139700" lvl="0" marL="91440" rtl="0" algn="l">
              <a:lnSpc>
                <a:spcPct val="90000"/>
              </a:lnSpc>
              <a:spcBef>
                <a:spcPts val="1400"/>
              </a:spcBef>
              <a:spcAft>
                <a:spcPts val="0"/>
              </a:spcAft>
              <a:buSzPts val="2200"/>
              <a:buFont typeface="Arial"/>
              <a:buChar char="•"/>
            </a:pPr>
            <a:r>
              <a:rPr b="1" i="0" lang="en-US">
                <a:solidFill>
                  <a:srgbClr val="ECECEC"/>
                </a:solidFill>
                <a:latin typeface="Arial"/>
                <a:ea typeface="Arial"/>
                <a:cs typeface="Arial"/>
                <a:sym typeface="Arial"/>
              </a:rPr>
              <a:t>Data Privacy</a:t>
            </a:r>
            <a:r>
              <a:rPr b="0" i="0" lang="en-US">
                <a:solidFill>
                  <a:srgbClr val="ECECEC"/>
                </a:solidFill>
                <a:latin typeface="Arial"/>
                <a:ea typeface="Arial"/>
                <a:cs typeface="Arial"/>
                <a:sym typeface="Arial"/>
              </a:rPr>
              <a:t>: Protecting user privacy is vital; dimensionality reduction techniques help maintain privacy.</a:t>
            </a:r>
            <a:endParaRPr/>
          </a:p>
          <a:p>
            <a:pPr indent="-139700" lvl="0" marL="91440" rtl="0" algn="l">
              <a:lnSpc>
                <a:spcPct val="90000"/>
              </a:lnSpc>
              <a:spcBef>
                <a:spcPts val="1400"/>
              </a:spcBef>
              <a:spcAft>
                <a:spcPts val="0"/>
              </a:spcAft>
              <a:buSzPts val="2200"/>
              <a:buFont typeface="Arial"/>
              <a:buChar char="•"/>
            </a:pPr>
            <a:r>
              <a:rPr b="1" i="0" lang="en-US">
                <a:solidFill>
                  <a:srgbClr val="ECECEC"/>
                </a:solidFill>
                <a:latin typeface="Arial"/>
                <a:ea typeface="Arial"/>
                <a:cs typeface="Arial"/>
                <a:sym typeface="Arial"/>
              </a:rPr>
              <a:t>Misclassified Data</a:t>
            </a:r>
            <a:r>
              <a:rPr b="0" i="0" lang="en-US">
                <a:solidFill>
                  <a:srgbClr val="ECECEC"/>
                </a:solidFill>
                <a:latin typeface="Arial"/>
                <a:ea typeface="Arial"/>
                <a:cs typeface="Arial"/>
                <a:sym typeface="Arial"/>
              </a:rPr>
              <a:t>: Improving detection accuracy requires addressing misclassified transactions.</a:t>
            </a:r>
            <a:endParaRPr/>
          </a:p>
          <a:p>
            <a:pPr indent="-139700" lvl="0" marL="91440" rtl="0" algn="l">
              <a:lnSpc>
                <a:spcPct val="90000"/>
              </a:lnSpc>
              <a:spcBef>
                <a:spcPts val="1400"/>
              </a:spcBef>
              <a:spcAft>
                <a:spcPts val="0"/>
              </a:spcAft>
              <a:buSzPts val="2200"/>
              <a:buFont typeface="Arial"/>
              <a:buChar char="•"/>
            </a:pPr>
            <a:r>
              <a:rPr b="1" i="0" lang="en-US">
                <a:solidFill>
                  <a:srgbClr val="ECECEC"/>
                </a:solidFill>
                <a:latin typeface="Arial"/>
                <a:ea typeface="Arial"/>
                <a:cs typeface="Arial"/>
                <a:sym typeface="Arial"/>
              </a:rPr>
              <a:t>Adaptive Techniques</a:t>
            </a:r>
            <a:r>
              <a:rPr b="0" i="0" lang="en-US">
                <a:solidFill>
                  <a:srgbClr val="ECECEC"/>
                </a:solidFill>
                <a:latin typeface="Arial"/>
                <a:ea typeface="Arial"/>
                <a:cs typeface="Arial"/>
                <a:sym typeface="Arial"/>
              </a:rPr>
              <a:t>: Scammers evolve tactics; simple, interpretable models enable quick deployment of new detection methods.</a:t>
            </a:r>
            <a:endParaRPr/>
          </a:p>
          <a:p>
            <a:pPr indent="0" lvl="0" marL="91440" rtl="0" algn="l">
              <a:lnSpc>
                <a:spcPct val="90000"/>
              </a:lnSpc>
              <a:spcBef>
                <a:spcPts val="1400"/>
              </a:spcBef>
              <a:spcAft>
                <a:spcPts val="0"/>
              </a:spcAft>
              <a:buSzPts val="2200"/>
              <a:buNone/>
            </a:pPr>
            <a:r>
              <a:t/>
            </a:r>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nvSpPr>
        <p:spPr>
          <a:xfrm>
            <a:off x="770022" y="557223"/>
            <a:ext cx="11293641" cy="58921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lt1"/>
              </a:buClr>
              <a:buSzPts val="1800"/>
              <a:buFont typeface="Twentieth Century"/>
              <a:buAutoNum type="arabicPeriod"/>
            </a:pPr>
            <a:r>
              <a:rPr b="1" lang="en-US" sz="1800">
                <a:solidFill>
                  <a:schemeClr val="lt1"/>
                </a:solidFill>
                <a:latin typeface="Twentieth Century"/>
                <a:ea typeface="Twentieth Century"/>
                <a:cs typeface="Twentieth Century"/>
                <a:sym typeface="Twentieth Century"/>
              </a:rPr>
              <a:t>Model Deployment</a:t>
            </a:r>
            <a:r>
              <a:rPr lang="en-US" sz="1800">
                <a:solidFill>
                  <a:schemeClr val="lt1"/>
                </a:solidFill>
                <a:latin typeface="Twentieth Century"/>
                <a:ea typeface="Twentieth Century"/>
                <a:cs typeface="Twentieth Century"/>
                <a:sym typeface="Twentieth Century"/>
              </a:rPr>
              <a:t>: Implement the selected Random Forest model into a real-time environment. This involves integrating the model into the existing credit card transaction processing system of the financial institution.</a:t>
            </a:r>
            <a:endParaRPr sz="1600">
              <a:solidFill>
                <a:schemeClr val="lt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lt1"/>
              </a:buClr>
              <a:buSzPts val="1800"/>
              <a:buFont typeface="Twentieth Century"/>
              <a:buAutoNum type="arabicPeriod"/>
            </a:pPr>
            <a:r>
              <a:rPr b="1" lang="en-US" sz="1800">
                <a:solidFill>
                  <a:schemeClr val="lt1"/>
                </a:solidFill>
                <a:latin typeface="Twentieth Century"/>
                <a:ea typeface="Twentieth Century"/>
                <a:cs typeface="Twentieth Century"/>
                <a:sym typeface="Twentieth Century"/>
              </a:rPr>
              <a:t>Privacy Preservation</a:t>
            </a:r>
            <a:r>
              <a:rPr lang="en-US" sz="1800">
                <a:solidFill>
                  <a:schemeClr val="lt1"/>
                </a:solidFill>
                <a:latin typeface="Twentieth Century"/>
                <a:ea typeface="Twentieth Century"/>
                <a:cs typeface="Twentieth Century"/>
                <a:sym typeface="Twentieth Century"/>
              </a:rPr>
              <a:t>: Ensure that the model training process respects user privacy. Employ techniques like differential privacy or federated learning to train the model without exposing sensitive user information. </a:t>
            </a:r>
            <a:r>
              <a:rPr lang="en-US" sz="1600">
                <a:solidFill>
                  <a:schemeClr val="lt1"/>
                </a:solidFill>
                <a:latin typeface="Twentieth Century"/>
                <a:ea typeface="Twentieth Century"/>
                <a:cs typeface="Twentieth Century"/>
                <a:sym typeface="Twentieth Century"/>
              </a:rPr>
              <a:t>Must not violates  RBI guidelines for customers Data.</a:t>
            </a:r>
            <a:endParaRPr sz="1600">
              <a:solidFill>
                <a:schemeClr val="lt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lt1"/>
              </a:buClr>
              <a:buSzPts val="1800"/>
              <a:buFont typeface="Twentieth Century"/>
              <a:buAutoNum type="arabicPeriod"/>
            </a:pPr>
            <a:r>
              <a:rPr b="1" lang="en-US" sz="1800">
                <a:solidFill>
                  <a:schemeClr val="lt1"/>
                </a:solidFill>
                <a:latin typeface="Twentieth Century"/>
                <a:ea typeface="Twentieth Century"/>
                <a:cs typeface="Twentieth Century"/>
                <a:sym typeface="Twentieth Century"/>
              </a:rPr>
              <a:t>Collaboration with Financial Institutions</a:t>
            </a:r>
            <a:r>
              <a:rPr lang="en-US" sz="1800">
                <a:solidFill>
                  <a:schemeClr val="lt1"/>
                </a:solidFill>
                <a:latin typeface="Twentieth Century"/>
                <a:ea typeface="Twentieth Century"/>
                <a:cs typeface="Twentieth Century"/>
                <a:sym typeface="Twentieth Century"/>
              </a:rPr>
              <a:t>: Foster collaboration between financial institutions to collectively benefit from the fraud detection system. Share insights, methodologies, and best practices to improve fraud detection across the industry. Eg:- Mastercard and Visa have collaboration with transaction data provided by bank for fraud detection.</a:t>
            </a:r>
            <a:endParaRPr sz="1800">
              <a:solidFill>
                <a:schemeClr val="lt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lt1"/>
              </a:buClr>
              <a:buSzPts val="1800"/>
              <a:buFont typeface="Twentieth Century"/>
              <a:buAutoNum type="arabicPeriod"/>
            </a:pPr>
            <a:r>
              <a:rPr b="1" lang="en-US" sz="1800">
                <a:solidFill>
                  <a:schemeClr val="lt1"/>
                </a:solidFill>
                <a:latin typeface="Twentieth Century"/>
                <a:ea typeface="Twentieth Century"/>
                <a:cs typeface="Twentieth Century"/>
                <a:sym typeface="Twentieth Century"/>
              </a:rPr>
              <a:t>Compliance and Regulation</a:t>
            </a:r>
            <a:r>
              <a:rPr lang="en-US" sz="1800">
                <a:solidFill>
                  <a:schemeClr val="lt1"/>
                </a:solidFill>
                <a:latin typeface="Twentieth Century"/>
                <a:ea typeface="Twentieth Century"/>
                <a:cs typeface="Twentieth Century"/>
                <a:sym typeface="Twentieth Century"/>
              </a:rPr>
              <a:t>: Address regulatory compliance requirements and adhere to industry standards for fraud detection and data privacy. Work closely with regulatory bodies to ensure that the deployed system meets all necessary legal and ethical guidelines.</a:t>
            </a:r>
            <a:r>
              <a:rPr lang="en-US" sz="1600">
                <a:solidFill>
                  <a:schemeClr val="lt1"/>
                </a:solidFill>
                <a:latin typeface="Twentieth Century"/>
                <a:ea typeface="Twentieth Century"/>
                <a:cs typeface="Twentieth Century"/>
                <a:sym typeface="Twentieth Century"/>
              </a:rPr>
              <a:t> Must follow all RBI guidelines. </a:t>
            </a:r>
            <a:endParaRPr sz="1600">
              <a:solidFill>
                <a:schemeClr val="lt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lt1"/>
              </a:buClr>
              <a:buSzPts val="1800"/>
              <a:buFont typeface="Twentieth Century"/>
              <a:buAutoNum type="arabicPeriod"/>
            </a:pPr>
            <a:r>
              <a:rPr b="1" lang="en-US" sz="1800">
                <a:solidFill>
                  <a:schemeClr val="lt1"/>
                </a:solidFill>
                <a:latin typeface="Twentieth Century"/>
                <a:ea typeface="Twentieth Century"/>
                <a:cs typeface="Twentieth Century"/>
                <a:sym typeface="Twentieth Century"/>
              </a:rPr>
              <a:t>Security Measures</a:t>
            </a:r>
            <a:r>
              <a:rPr lang="en-US" sz="1800">
                <a:solidFill>
                  <a:schemeClr val="lt1"/>
                </a:solidFill>
                <a:latin typeface="Twentieth Century"/>
                <a:ea typeface="Twentieth Century"/>
                <a:cs typeface="Twentieth Century"/>
                <a:sym typeface="Twentieth Century"/>
              </a:rPr>
              <a:t>: Implement robust security measures to safeguard the deployed system against potential cyber threats and attacks. Eg:-Tokenization replaces sensitive credit card data with unique tokens. These tokens are meaningless to attackers.</a:t>
            </a:r>
            <a:endParaRPr sz="1600">
              <a:solidFill>
                <a:schemeClr val="lt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lt1"/>
              </a:buClr>
              <a:buSzPts val="1800"/>
              <a:buFont typeface="Twentieth Century"/>
              <a:buAutoNum type="arabicPeriod"/>
            </a:pPr>
            <a:r>
              <a:rPr b="1" lang="en-US" sz="1800">
                <a:solidFill>
                  <a:schemeClr val="lt1"/>
                </a:solidFill>
                <a:latin typeface="Twentieth Century"/>
                <a:ea typeface="Twentieth Century"/>
                <a:cs typeface="Twentieth Century"/>
                <a:sym typeface="Twentieth Century"/>
              </a:rPr>
              <a:t>Training and Education</a:t>
            </a:r>
            <a:r>
              <a:rPr lang="en-US" sz="1800">
                <a:solidFill>
                  <a:schemeClr val="lt1"/>
                </a:solidFill>
                <a:latin typeface="Twentieth Century"/>
                <a:ea typeface="Twentieth Century"/>
                <a:cs typeface="Twentieth Century"/>
                <a:sym typeface="Twentieth Century"/>
              </a:rPr>
              <a:t>: Provide training and education to stakeholders, including bank personnel, on the use and benefits of the fraud detection system. Build confidence among users and decision-makers regarding the effectiveness and reliability of the deployed technology.</a:t>
            </a:r>
            <a:endParaRPr sz="1600">
              <a:solidFill>
                <a:schemeClr val="lt1"/>
              </a:solidFill>
              <a:latin typeface="Twentieth Century"/>
              <a:ea typeface="Twentieth Century"/>
              <a:cs typeface="Twentieth Century"/>
              <a:sym typeface="Twentieth Century"/>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3"/>
          <p:cNvSpPr txBox="1"/>
          <p:nvPr>
            <p:ph type="title"/>
          </p:nvPr>
        </p:nvSpPr>
        <p:spPr>
          <a:xfrm>
            <a:off x="840153" y="60566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CONCLUSION</a:t>
            </a:r>
            <a:endParaRPr/>
          </a:p>
        </p:txBody>
      </p:sp>
      <p:sp>
        <p:nvSpPr>
          <p:cNvPr id="389" name="Google Shape;389;p53"/>
          <p:cNvSpPr txBox="1"/>
          <p:nvPr>
            <p:ph idx="1" type="body"/>
          </p:nvPr>
        </p:nvSpPr>
        <p:spPr>
          <a:xfrm>
            <a:off x="1024128" y="1856509"/>
            <a:ext cx="9720073" cy="4767575"/>
          </a:xfrm>
          <a:prstGeom prst="rect">
            <a:avLst/>
          </a:prstGeom>
          <a:noFill/>
          <a:ln>
            <a:noFill/>
          </a:ln>
        </p:spPr>
        <p:txBody>
          <a:bodyPr anchorCtr="0" anchor="t" bIns="45700" lIns="45700" spcFirstLastPara="1" rIns="45700" wrap="square" tIns="45700">
            <a:normAutofit fontScale="92500" lnSpcReduction="20000"/>
          </a:bodyPr>
          <a:lstStyle/>
          <a:p>
            <a:pPr indent="0" lvl="0" marL="0" rtl="0" algn="l">
              <a:lnSpc>
                <a:spcPct val="90000"/>
              </a:lnSpc>
              <a:spcBef>
                <a:spcPts val="0"/>
              </a:spcBef>
              <a:spcAft>
                <a:spcPts val="0"/>
              </a:spcAft>
              <a:buSzPct val="100000"/>
              <a:buNone/>
            </a:pPr>
            <a:r>
              <a:rPr lang="en-US" sz="2400"/>
              <a:t>1. </a:t>
            </a:r>
            <a:r>
              <a:rPr b="1" lang="en-US" sz="2400">
                <a:solidFill>
                  <a:srgbClr val="FF0000"/>
                </a:solidFill>
                <a:latin typeface="Twentieth Century"/>
                <a:ea typeface="Twentieth Century"/>
                <a:cs typeface="Twentieth Century"/>
                <a:sym typeface="Twentieth Century"/>
              </a:rPr>
              <a:t>Basic Understanding:</a:t>
            </a:r>
            <a:endParaRPr/>
          </a:p>
          <a:p>
            <a:pPr indent="-129222" lvl="0" marL="91440" rtl="0" algn="l">
              <a:lnSpc>
                <a:spcPct val="90000"/>
              </a:lnSpc>
              <a:spcBef>
                <a:spcPts val="1400"/>
              </a:spcBef>
              <a:spcAft>
                <a:spcPts val="0"/>
              </a:spcAft>
              <a:buSzPct val="100000"/>
              <a:buChar char=" "/>
            </a:pPr>
            <a:r>
              <a:rPr lang="en-US">
                <a:latin typeface="Twentieth Century"/>
                <a:ea typeface="Twentieth Century"/>
                <a:cs typeface="Twentieth Century"/>
                <a:sym typeface="Twentieth Century"/>
              </a:rPr>
              <a:t> </a:t>
            </a:r>
            <a:r>
              <a:rPr lang="en-US" sz="2300">
                <a:latin typeface="Twentieth Century"/>
                <a:ea typeface="Twentieth Century"/>
                <a:cs typeface="Twentieth Century"/>
                <a:sym typeface="Twentieth Century"/>
              </a:rPr>
              <a:t>Credit card fraud detection is the process of identifying and preventing fraudulent transactions by using advanced algorithms and machine learning techniques. Credit card companies handle massive amounts of data on a daily basis, and to top it off about 99.8% of transactions are legitimate, making fraud detection even more challenging.</a:t>
            </a:r>
            <a:endParaRPr/>
          </a:p>
          <a:p>
            <a:pPr indent="0" lvl="0" marL="0" rtl="0" algn="l">
              <a:lnSpc>
                <a:spcPct val="90000"/>
              </a:lnSpc>
              <a:spcBef>
                <a:spcPts val="1400"/>
              </a:spcBef>
              <a:spcAft>
                <a:spcPts val="0"/>
              </a:spcAft>
              <a:buSzPct val="100000"/>
              <a:buNone/>
            </a:pPr>
            <a:r>
              <a:rPr lang="en-US">
                <a:latin typeface="Twentieth Century"/>
                <a:ea typeface="Twentieth Century"/>
                <a:cs typeface="Twentieth Century"/>
                <a:sym typeface="Twentieth Century"/>
              </a:rPr>
              <a:t>2. </a:t>
            </a:r>
            <a:r>
              <a:rPr b="1" lang="en-US">
                <a:solidFill>
                  <a:srgbClr val="FF0000"/>
                </a:solidFill>
                <a:latin typeface="Twentieth Century"/>
                <a:ea typeface="Twentieth Century"/>
                <a:cs typeface="Twentieth Century"/>
                <a:sym typeface="Twentieth Century"/>
              </a:rPr>
              <a:t>Phases : </a:t>
            </a:r>
            <a:endParaRPr/>
          </a:p>
          <a:p>
            <a:pPr indent="0" lvl="0" marL="0" rtl="0" algn="l">
              <a:lnSpc>
                <a:spcPct val="90000"/>
              </a:lnSpc>
              <a:spcBef>
                <a:spcPts val="1400"/>
              </a:spcBef>
              <a:spcAft>
                <a:spcPts val="0"/>
              </a:spcAft>
              <a:buSzPct val="100000"/>
              <a:buNone/>
            </a:pPr>
            <a:r>
              <a:rPr lang="en-US" sz="2300">
                <a:latin typeface="Twentieth Century"/>
                <a:ea typeface="Twentieth Century"/>
                <a:cs typeface="Twentieth Century"/>
                <a:sym typeface="Twentieth Century"/>
              </a:rPr>
              <a:t>In the above example also we go through the 6 phases of Data Analytics Lifestyle which are -</a:t>
            </a:r>
            <a:endParaRPr/>
          </a:p>
          <a:p>
            <a:pPr indent="0" lvl="0" marL="0" rtl="0" algn="l">
              <a:lnSpc>
                <a:spcPct val="90000"/>
              </a:lnSpc>
              <a:spcBef>
                <a:spcPts val="1400"/>
              </a:spcBef>
              <a:spcAft>
                <a:spcPts val="0"/>
              </a:spcAft>
              <a:buSzPct val="100000"/>
              <a:buNone/>
            </a:pPr>
            <a:r>
              <a:rPr b="1" lang="en-US" sz="2300">
                <a:latin typeface="Twentieth Century"/>
                <a:ea typeface="Twentieth Century"/>
                <a:cs typeface="Twentieth Century"/>
                <a:sym typeface="Twentieth Century"/>
              </a:rPr>
              <a:t>Data Discovery : </a:t>
            </a:r>
            <a:r>
              <a:rPr lang="en-US" sz="2300">
                <a:latin typeface="Twentieth Century"/>
                <a:ea typeface="Twentieth Century"/>
                <a:cs typeface="Twentieth Century"/>
                <a:sym typeface="Twentieth Century"/>
              </a:rPr>
              <a:t>Involves Grasping credit card fraud nuances, assessing resources, framing objectives, engaging stakeholders, finding potential data source etc</a:t>
            </a:r>
            <a:endParaRPr sz="2300">
              <a:latin typeface="Twentieth Century"/>
              <a:ea typeface="Twentieth Century"/>
              <a:cs typeface="Twentieth Century"/>
              <a:sym typeface="Twentieth Century"/>
            </a:endParaRPr>
          </a:p>
          <a:p>
            <a:pPr indent="0" lvl="0" marL="0" rtl="0" algn="l">
              <a:lnSpc>
                <a:spcPct val="90000"/>
              </a:lnSpc>
              <a:spcBef>
                <a:spcPts val="1400"/>
              </a:spcBef>
              <a:spcAft>
                <a:spcPts val="0"/>
              </a:spcAft>
              <a:buSzPct val="100000"/>
              <a:buNone/>
            </a:pPr>
            <a:r>
              <a:rPr b="1" lang="en-US" sz="2300">
                <a:latin typeface="Twentieth Century"/>
                <a:ea typeface="Twentieth Century"/>
                <a:cs typeface="Twentieth Century"/>
                <a:sym typeface="Twentieth Century"/>
              </a:rPr>
              <a:t>Data preparation </a:t>
            </a:r>
            <a:r>
              <a:rPr lang="en-US" sz="2300">
                <a:latin typeface="Twentieth Century"/>
                <a:ea typeface="Twentieth Century"/>
                <a:cs typeface="Twentieth Century"/>
                <a:sym typeface="Twentieth Century"/>
              </a:rPr>
              <a:t>:Includes setting up sandbox, ETLT process, data understanding, data cleaning and survey.</a:t>
            </a:r>
            <a:endParaRPr/>
          </a:p>
          <a:p>
            <a:pPr indent="0" lvl="0" marL="0" rtl="0" algn="l">
              <a:lnSpc>
                <a:spcPct val="90000"/>
              </a:lnSpc>
              <a:spcBef>
                <a:spcPts val="1400"/>
              </a:spcBef>
              <a:spcAft>
                <a:spcPts val="0"/>
              </a:spcAft>
              <a:buSzPct val="100000"/>
              <a:buNone/>
            </a:pPr>
            <a:r>
              <a:rPr b="1" lang="en-US" sz="2300">
                <a:latin typeface="Twentieth Century"/>
                <a:ea typeface="Twentieth Century"/>
                <a:cs typeface="Twentieth Century"/>
                <a:sym typeface="Twentieth Century"/>
              </a:rPr>
              <a:t>Model Planning : </a:t>
            </a:r>
            <a:r>
              <a:rPr lang="en-US" sz="2300">
                <a:latin typeface="Twentieth Century"/>
                <a:ea typeface="Twentieth Century"/>
                <a:cs typeface="Twentieth Century"/>
                <a:sym typeface="Twentieth Century"/>
              </a:rPr>
              <a:t>Herein we decide which model to choose and in our case we have taken the Random forest model </a:t>
            </a:r>
            <a:endParaRPr/>
          </a:p>
          <a:p>
            <a:pPr indent="0" lvl="0" marL="0" rtl="0" algn="l">
              <a:lnSpc>
                <a:spcPct val="90000"/>
              </a:lnSpc>
              <a:spcBef>
                <a:spcPts val="1400"/>
              </a:spcBef>
              <a:spcAft>
                <a:spcPts val="0"/>
              </a:spcAft>
              <a:buSzPct val="100000"/>
              <a:buNone/>
            </a:pPr>
            <a:r>
              <a:t/>
            </a:r>
            <a:endParaRPr sz="1100"/>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ph idx="1" type="body"/>
          </p:nvPr>
        </p:nvSpPr>
        <p:spPr>
          <a:xfrm>
            <a:off x="1051837" y="794328"/>
            <a:ext cx="9720073" cy="62077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rPr b="1" lang="en-US" sz="2000">
                <a:latin typeface="Twentieth Century"/>
                <a:ea typeface="Twentieth Century"/>
                <a:cs typeface="Twentieth Century"/>
                <a:sym typeface="Twentieth Century"/>
              </a:rPr>
              <a:t>Model Development : </a:t>
            </a:r>
            <a:r>
              <a:rPr lang="en-US" sz="2000">
                <a:latin typeface="Twentieth Century"/>
                <a:ea typeface="Twentieth Century"/>
                <a:cs typeface="Twentieth Century"/>
                <a:sym typeface="Twentieth Century"/>
              </a:rPr>
              <a:t>In this phase we implement the random forest model</a:t>
            </a:r>
            <a:endParaRPr/>
          </a:p>
          <a:p>
            <a:pPr indent="0" lvl="0" marL="0" rtl="0" algn="l">
              <a:lnSpc>
                <a:spcPct val="90000"/>
              </a:lnSpc>
              <a:spcBef>
                <a:spcPts val="1400"/>
              </a:spcBef>
              <a:spcAft>
                <a:spcPts val="0"/>
              </a:spcAft>
              <a:buSzPts val="2000"/>
              <a:buNone/>
            </a:pPr>
            <a:r>
              <a:rPr b="1" lang="en-US" sz="2000">
                <a:latin typeface="Twentieth Century"/>
                <a:ea typeface="Twentieth Century"/>
                <a:cs typeface="Twentieth Century"/>
                <a:sym typeface="Twentieth Century"/>
              </a:rPr>
              <a:t>Communicating Results : </a:t>
            </a:r>
            <a:r>
              <a:rPr lang="en-US" sz="2000">
                <a:latin typeface="Twentieth Century"/>
                <a:ea typeface="Twentieth Century"/>
                <a:cs typeface="Twentieth Century"/>
                <a:sym typeface="Twentieth Century"/>
              </a:rPr>
              <a:t>The outcome is that our team has successfully implemented the model</a:t>
            </a:r>
            <a:endParaRPr/>
          </a:p>
          <a:p>
            <a:pPr indent="0" lvl="0" marL="0" rtl="0" algn="l">
              <a:lnSpc>
                <a:spcPct val="90000"/>
              </a:lnSpc>
              <a:spcBef>
                <a:spcPts val="1400"/>
              </a:spcBef>
              <a:spcAft>
                <a:spcPts val="0"/>
              </a:spcAft>
              <a:buSzPts val="2000"/>
              <a:buNone/>
            </a:pPr>
            <a:r>
              <a:rPr b="1" lang="en-US" sz="2000">
                <a:latin typeface="Twentieth Century"/>
                <a:ea typeface="Twentieth Century"/>
                <a:cs typeface="Twentieth Century"/>
                <a:sym typeface="Twentieth Century"/>
              </a:rPr>
              <a:t>Operationalize : </a:t>
            </a:r>
            <a:r>
              <a:rPr lang="en-US" sz="2000">
                <a:latin typeface="Twentieth Century"/>
                <a:ea typeface="Twentieth Century"/>
                <a:cs typeface="Twentieth Century"/>
                <a:sym typeface="Twentieth Century"/>
              </a:rPr>
              <a:t>This phase mainly deals with model deployment for real world application.</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rPr lang="en-US"/>
              <a:t>3. </a:t>
            </a:r>
            <a:r>
              <a:rPr b="1" lang="en-US">
                <a:solidFill>
                  <a:srgbClr val="FF0000"/>
                </a:solidFill>
              </a:rPr>
              <a:t>Random Forest Model : </a:t>
            </a:r>
            <a:endParaRPr/>
          </a:p>
          <a:p>
            <a:pPr indent="-127000" lvl="0" marL="91440" rtl="0" algn="l">
              <a:lnSpc>
                <a:spcPct val="90000"/>
              </a:lnSpc>
              <a:spcBef>
                <a:spcPts val="1400"/>
              </a:spcBef>
              <a:spcAft>
                <a:spcPts val="0"/>
              </a:spcAft>
              <a:buSzPts val="2000"/>
              <a:buChar char=" "/>
            </a:pPr>
            <a:r>
              <a:rPr lang="en-US" sz="2000">
                <a:latin typeface="Calibri"/>
                <a:ea typeface="Calibri"/>
                <a:cs typeface="Calibri"/>
                <a:sym typeface="Calibri"/>
              </a:rPr>
              <a:t>Random forest algorithm is basically a supervised machine learning algorithm that works using multiple decision trees and since it is an ensemble algorithm , it works using multiples of itself resulting in a forest of trees </a:t>
            </a:r>
            <a:endParaRPr/>
          </a:p>
          <a:p>
            <a:pPr indent="0" lvl="0" marL="0" rtl="0" algn="l">
              <a:lnSpc>
                <a:spcPct val="90000"/>
              </a:lnSpc>
              <a:spcBef>
                <a:spcPts val="1400"/>
              </a:spcBef>
              <a:spcAft>
                <a:spcPts val="0"/>
              </a:spcAft>
              <a:buSzPts val="2200"/>
              <a:buNone/>
            </a:pPr>
            <a:r>
              <a:rPr lang="en-US"/>
              <a:t>4. </a:t>
            </a:r>
            <a:r>
              <a:rPr b="1" lang="en-US">
                <a:solidFill>
                  <a:srgbClr val="FF0000"/>
                </a:solidFill>
              </a:rPr>
              <a:t>Implementation and result  :</a:t>
            </a:r>
            <a:endParaRPr/>
          </a:p>
          <a:p>
            <a:pPr indent="-127000" lvl="0" marL="91440" rtl="0" algn="l">
              <a:lnSpc>
                <a:spcPct val="90000"/>
              </a:lnSpc>
              <a:spcBef>
                <a:spcPts val="1400"/>
              </a:spcBef>
              <a:spcAft>
                <a:spcPts val="0"/>
              </a:spcAft>
              <a:buSzPts val="2000"/>
              <a:buChar char=" "/>
            </a:pPr>
            <a:r>
              <a:rPr lang="en-US" sz="2000">
                <a:latin typeface="Calibri"/>
                <a:ea typeface="Calibri"/>
                <a:cs typeface="Calibri"/>
                <a:sym typeface="Calibri"/>
              </a:rPr>
              <a:t>The use of Random Forest model for credit card fraud detection was successful as its ability to handle imbalanced data, prevent overfitting, and providing crucial interpretability came in very handy as it very effectively Identified critical predictors, including transaction timing, amounts, user behaviour , geographic location and transaction frequency to offer actionable insights , which would show potential fraudulent transactions.</a:t>
            </a:r>
            <a:endParaRPr/>
          </a:p>
          <a:p>
            <a:pPr indent="0" lvl="0" marL="91440" rtl="0" algn="l">
              <a:lnSpc>
                <a:spcPct val="90000"/>
              </a:lnSpc>
              <a:spcBef>
                <a:spcPts val="1400"/>
              </a:spcBef>
              <a:spcAft>
                <a:spcPts val="0"/>
              </a:spcAft>
              <a:buSzPts val="2200"/>
              <a:buNone/>
            </a:pPr>
            <a:r>
              <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idx="1" type="body"/>
          </p:nvPr>
        </p:nvSpPr>
        <p:spPr>
          <a:xfrm>
            <a:off x="1024128" y="757382"/>
            <a:ext cx="9720073" cy="5551978"/>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5. </a:t>
            </a:r>
            <a:r>
              <a:rPr b="1" lang="en-US" sz="2400">
                <a:solidFill>
                  <a:srgbClr val="FF0000"/>
                </a:solidFill>
              </a:rPr>
              <a:t>Key Advantages of Random Forest Model : </a:t>
            </a:r>
            <a:endParaRPr/>
          </a:p>
          <a:p>
            <a:pPr indent="-139700" lvl="0" marL="91440" rtl="0" algn="l">
              <a:lnSpc>
                <a:spcPct val="90000"/>
              </a:lnSpc>
              <a:spcBef>
                <a:spcPts val="1400"/>
              </a:spcBef>
              <a:spcAft>
                <a:spcPts val="0"/>
              </a:spcAft>
              <a:buSzPts val="2200"/>
              <a:buFont typeface="Arial"/>
              <a:buChar char="•"/>
            </a:pPr>
            <a:r>
              <a:rPr lang="en-US"/>
              <a:t>The random forest algorithm is </a:t>
            </a:r>
            <a:r>
              <a:rPr lang="en-US">
                <a:solidFill>
                  <a:srgbClr val="C00000"/>
                </a:solidFill>
              </a:rPr>
              <a:t>not biased</a:t>
            </a:r>
            <a:r>
              <a:rPr lang="en-US"/>
              <a:t>, since, there are multiple trees and each tree is trained on a subset of data. Basically, the random forest algorithm relies on the power of "the crowd" therefore, the overall biasedness of the algorithm is reduced.</a:t>
            </a:r>
            <a:endParaRPr/>
          </a:p>
          <a:p>
            <a:pPr indent="-139700" lvl="0" marL="91440" rtl="0" algn="l">
              <a:lnSpc>
                <a:spcPct val="90000"/>
              </a:lnSpc>
              <a:spcBef>
                <a:spcPts val="1400"/>
              </a:spcBef>
              <a:spcAft>
                <a:spcPts val="0"/>
              </a:spcAft>
              <a:buSzPts val="2200"/>
              <a:buFont typeface="Arial"/>
              <a:buChar char="•"/>
            </a:pPr>
            <a:r>
              <a:rPr lang="en-US"/>
              <a:t>This algorithm is </a:t>
            </a:r>
            <a:r>
              <a:rPr lang="en-US">
                <a:solidFill>
                  <a:srgbClr val="C00000"/>
                </a:solidFill>
              </a:rPr>
              <a:t>very stable</a:t>
            </a:r>
            <a:r>
              <a:rPr lang="en-US"/>
              <a:t>. Even if a new data point is introduced in the dataset the overall algorithm is not affected much since new data may impact one tree, but it is very hard for it to impact all the trees.</a:t>
            </a:r>
            <a:endParaRPr/>
          </a:p>
          <a:p>
            <a:pPr indent="-139700" lvl="0" marL="91440" rtl="0" algn="l">
              <a:lnSpc>
                <a:spcPct val="90000"/>
              </a:lnSpc>
              <a:spcBef>
                <a:spcPts val="1400"/>
              </a:spcBef>
              <a:spcAft>
                <a:spcPts val="0"/>
              </a:spcAft>
              <a:buSzPts val="2200"/>
              <a:buFont typeface="Arial"/>
              <a:buChar char="•"/>
            </a:pPr>
            <a:r>
              <a:rPr lang="en-US"/>
              <a:t>The random forest algorithm works well when you have </a:t>
            </a:r>
            <a:r>
              <a:rPr lang="en-US">
                <a:solidFill>
                  <a:srgbClr val="C00000"/>
                </a:solidFill>
              </a:rPr>
              <a:t>both categorical and numerical features</a:t>
            </a:r>
            <a:r>
              <a:rPr lang="en-US"/>
              <a:t> and also the algorithm performs better with a larger number of training data</a:t>
            </a:r>
            <a:endParaRPr/>
          </a:p>
          <a:p>
            <a:pPr indent="-139700" lvl="0" marL="91440" rtl="0" algn="l">
              <a:lnSpc>
                <a:spcPct val="90000"/>
              </a:lnSpc>
              <a:spcBef>
                <a:spcPts val="1400"/>
              </a:spcBef>
              <a:spcAft>
                <a:spcPts val="0"/>
              </a:spcAft>
              <a:buSzPts val="2200"/>
              <a:buFont typeface="Arial"/>
              <a:buChar char="•"/>
            </a:pPr>
            <a:r>
              <a:rPr lang="en-US"/>
              <a:t>The Random Forest Algorithm is </a:t>
            </a:r>
            <a:r>
              <a:rPr lang="en-US">
                <a:solidFill>
                  <a:srgbClr val="C00000"/>
                </a:solidFill>
              </a:rPr>
              <a:t>among the best performers</a:t>
            </a:r>
            <a:r>
              <a:rPr lang="en-US"/>
              <a:t> and is known to have fantastic accuracy and precision score and also is pretty efficient and fast </a:t>
            </a:r>
            <a:endParaRPr/>
          </a:p>
          <a:p>
            <a:pPr indent="0" lvl="0" marL="91440" rtl="0" algn="l">
              <a:lnSpc>
                <a:spcPct val="90000"/>
              </a:lnSpc>
              <a:spcBef>
                <a:spcPts val="1400"/>
              </a:spcBef>
              <a:spcAft>
                <a:spcPts val="0"/>
              </a:spcAft>
              <a:buSzPts val="2200"/>
              <a:buNone/>
            </a:pPr>
            <a:r>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HERE IS A </a:t>
            </a:r>
            <a:r>
              <a:rPr lang="en-US">
                <a:solidFill>
                  <a:srgbClr val="FF0000"/>
                </a:solidFill>
              </a:rPr>
              <a:t>PRACTICAL</a:t>
            </a:r>
            <a:r>
              <a:rPr lang="en-US"/>
              <a:t> </a:t>
            </a:r>
            <a:r>
              <a:rPr lang="en-US">
                <a:solidFill>
                  <a:srgbClr val="FF0000"/>
                </a:solidFill>
              </a:rPr>
              <a:t>EXAMPLE</a:t>
            </a:r>
            <a:r>
              <a:rPr lang="en-US"/>
              <a:t> FOR IT:</a:t>
            </a:r>
            <a:endParaRPr/>
          </a:p>
        </p:txBody>
      </p:sp>
      <p:sp>
        <p:nvSpPr>
          <p:cNvPr id="116" name="Google Shape;116;p17"/>
          <p:cNvSpPr txBox="1"/>
          <p:nvPr>
            <p:ph idx="1" type="body"/>
          </p:nvPr>
        </p:nvSpPr>
        <p:spPr>
          <a:xfrm>
            <a:off x="1024128" y="1885950"/>
            <a:ext cx="9720073" cy="4423410"/>
          </a:xfrm>
          <a:prstGeom prst="rect">
            <a:avLst/>
          </a:prstGeom>
          <a:noFill/>
          <a:ln>
            <a:noFill/>
          </a:ln>
        </p:spPr>
        <p:txBody>
          <a:bodyPr anchorCtr="0" anchor="t"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rPr b="0" i="0" lang="en-US">
                <a:solidFill>
                  <a:srgbClr val="ECECEC"/>
                </a:solidFill>
                <a:latin typeface="Arial"/>
                <a:ea typeface="Arial"/>
                <a:cs typeface="Arial"/>
                <a:sym typeface="Arial"/>
              </a:rPr>
              <a:t>To illustrate, let’s explore a practical example using a dataset. Suppose we have a dataset containing credit card transactions. We’ll use machine learning techniques to identify fraudulent transactions. Here’s a brief overview of the steps:</a:t>
            </a:r>
            <a:endParaRPr/>
          </a:p>
          <a:p>
            <a:pPr indent="-457200" lvl="0" marL="457200" rtl="0" algn="l">
              <a:lnSpc>
                <a:spcPct val="90000"/>
              </a:lnSpc>
              <a:spcBef>
                <a:spcPts val="1400"/>
              </a:spcBef>
              <a:spcAft>
                <a:spcPts val="0"/>
              </a:spcAft>
              <a:buSzPts val="2200"/>
              <a:buFont typeface="Twentieth Century"/>
              <a:buAutoNum type="arabicPeriod"/>
            </a:pPr>
            <a:r>
              <a:rPr b="1" i="0" lang="en-US">
                <a:solidFill>
                  <a:srgbClr val="ECECEC"/>
                </a:solidFill>
                <a:latin typeface="Arial"/>
                <a:ea typeface="Arial"/>
                <a:cs typeface="Arial"/>
                <a:sym typeface="Arial"/>
              </a:rPr>
              <a:t>Data Loading: </a:t>
            </a:r>
            <a:r>
              <a:rPr b="0" i="0" lang="en-US">
                <a:solidFill>
                  <a:srgbClr val="ECECEC"/>
                </a:solidFill>
                <a:latin typeface="Arial"/>
                <a:ea typeface="Arial"/>
                <a:cs typeface="Arial"/>
                <a:sym typeface="Arial"/>
              </a:rPr>
              <a:t>Load the credit card transaction data into a Jupyter notebook or GoogleColab. </a:t>
            </a:r>
            <a:endParaRPr/>
          </a:p>
          <a:p>
            <a:pPr indent="-457200" lvl="0" marL="457200" rtl="0" algn="l">
              <a:lnSpc>
                <a:spcPct val="90000"/>
              </a:lnSpc>
              <a:spcBef>
                <a:spcPts val="1400"/>
              </a:spcBef>
              <a:spcAft>
                <a:spcPts val="0"/>
              </a:spcAft>
              <a:buSzPts val="2200"/>
              <a:buFont typeface="Twentieth Century"/>
              <a:buAutoNum type="arabicPeriod"/>
            </a:pPr>
            <a:r>
              <a:rPr b="1" i="0" lang="en-US">
                <a:solidFill>
                  <a:srgbClr val="ECECEC"/>
                </a:solidFill>
                <a:latin typeface="Arial"/>
                <a:ea typeface="Arial"/>
                <a:cs typeface="Arial"/>
                <a:sym typeface="Arial"/>
              </a:rPr>
              <a:t>Data Exploration: </a:t>
            </a:r>
            <a:r>
              <a:rPr b="0" i="0" lang="en-US">
                <a:solidFill>
                  <a:srgbClr val="ECECEC"/>
                </a:solidFill>
                <a:latin typeface="Arial"/>
                <a:ea typeface="Arial"/>
                <a:cs typeface="Arial"/>
                <a:sym typeface="Arial"/>
              </a:rPr>
              <a:t>Understand the data by examining its shape, summary statistics, and distribution.</a:t>
            </a:r>
            <a:endParaRPr/>
          </a:p>
          <a:p>
            <a:pPr indent="-457200" lvl="0" marL="457200" rtl="0" algn="l">
              <a:lnSpc>
                <a:spcPct val="90000"/>
              </a:lnSpc>
              <a:spcBef>
                <a:spcPts val="1400"/>
              </a:spcBef>
              <a:spcAft>
                <a:spcPts val="0"/>
              </a:spcAft>
              <a:buSzPts val="2200"/>
              <a:buFont typeface="Twentieth Century"/>
              <a:buAutoNum type="arabicPeriod"/>
            </a:pPr>
            <a:r>
              <a:rPr b="1" i="0" lang="en-US">
                <a:solidFill>
                  <a:srgbClr val="ECECEC"/>
                </a:solidFill>
                <a:latin typeface="Arial"/>
                <a:ea typeface="Arial"/>
                <a:cs typeface="Arial"/>
                <a:sym typeface="Arial"/>
              </a:rPr>
              <a:t>Imbalance Analysis: </a:t>
            </a:r>
            <a:r>
              <a:rPr b="0" i="0" lang="en-US">
                <a:solidFill>
                  <a:srgbClr val="ECECEC"/>
                </a:solidFill>
                <a:latin typeface="Arial"/>
                <a:ea typeface="Arial"/>
                <a:cs typeface="Arial"/>
                <a:sym typeface="Arial"/>
              </a:rPr>
              <a:t>Calculate the fraction of fraudulent transactions (outliers) compared to valid ones. In most cases, only a tiny percentage of transactions are fraudulent. </a:t>
            </a:r>
            <a:endParaRPr/>
          </a:p>
          <a:p>
            <a:pPr indent="-457200" lvl="0" marL="457200" rtl="0" algn="l">
              <a:lnSpc>
                <a:spcPct val="90000"/>
              </a:lnSpc>
              <a:spcBef>
                <a:spcPts val="1400"/>
              </a:spcBef>
              <a:spcAft>
                <a:spcPts val="0"/>
              </a:spcAft>
              <a:buSzPts val="2200"/>
              <a:buFont typeface="Twentieth Century"/>
              <a:buAutoNum type="arabicPeriod"/>
            </a:pPr>
            <a:r>
              <a:rPr b="1" i="0" lang="en-US">
                <a:solidFill>
                  <a:srgbClr val="ECECEC"/>
                </a:solidFill>
                <a:latin typeface="Arial"/>
                <a:ea typeface="Arial"/>
                <a:cs typeface="Arial"/>
                <a:sym typeface="Arial"/>
              </a:rPr>
              <a:t>Model Building: </a:t>
            </a:r>
            <a:r>
              <a:rPr b="0" i="0" lang="en-US">
                <a:solidFill>
                  <a:srgbClr val="ECECEC"/>
                </a:solidFill>
                <a:latin typeface="Arial"/>
                <a:ea typeface="Arial"/>
                <a:cs typeface="Arial"/>
                <a:sym typeface="Arial"/>
              </a:rPr>
              <a:t>Develop a model that quickly detects anomalies and classifies them as fraudulent. Techniques like oversampling, undersampling, or synthetic data generation can help address data imbalance.</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119420" y="1438900"/>
            <a:ext cx="12430839"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DCDAC9"/>
                </a:solidFill>
                <a:latin typeface="Twentieth Century"/>
                <a:ea typeface="Twentieth Century"/>
                <a:cs typeface="Twentieth Century"/>
                <a:sym typeface="Twentieth Century"/>
              </a:rPr>
              <a:t>Discovering Patterns: Credit Card Fraud Detection </a:t>
            </a:r>
            <a:endParaRPr/>
          </a:p>
          <a:p>
            <a:pPr indent="0" lvl="0" marL="0" marR="0" rtl="0" algn="ctr">
              <a:spcBef>
                <a:spcPts val="0"/>
              </a:spcBef>
              <a:spcAft>
                <a:spcPts val="0"/>
              </a:spcAft>
              <a:buNone/>
            </a:pPr>
            <a:r>
              <a:rPr b="1" i="0" lang="en-US" sz="4400" u="none" cap="none" strike="noStrike">
                <a:solidFill>
                  <a:srgbClr val="DCDAC9"/>
                </a:solidFill>
                <a:latin typeface="Twentieth Century"/>
                <a:ea typeface="Twentieth Century"/>
                <a:cs typeface="Twentieth Century"/>
                <a:sym typeface="Twentieth Century"/>
              </a:rPr>
              <a:t>in the Data Analytics Lifecycle</a:t>
            </a:r>
            <a:endParaRPr b="1" i="0" sz="4400" u="none" cap="none" strike="noStrike">
              <a:solidFill>
                <a:srgbClr val="DCDAC9"/>
              </a:solidFill>
              <a:latin typeface="Twentieth Century"/>
              <a:ea typeface="Twentieth Century"/>
              <a:cs typeface="Twentieth Century"/>
              <a:sym typeface="Twentieth Century"/>
            </a:endParaRPr>
          </a:p>
        </p:txBody>
      </p:sp>
      <p:pic>
        <p:nvPicPr>
          <p:cNvPr id="122" name="Google Shape;122;p18"/>
          <p:cNvPicPr preferRelativeResize="0"/>
          <p:nvPr/>
        </p:nvPicPr>
        <p:blipFill rotWithShape="1">
          <a:blip r:embed="rId3">
            <a:alphaModFix/>
          </a:blip>
          <a:srcRect b="0" l="0" r="0" t="0"/>
          <a:stretch/>
        </p:blipFill>
        <p:spPr>
          <a:xfrm>
            <a:off x="6534149" y="2783067"/>
            <a:ext cx="5543551" cy="4086226"/>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EFEFE"/>
              </a:buClr>
              <a:buSzPts val="5000"/>
              <a:buFont typeface="Twentieth Century"/>
              <a:buNone/>
            </a:pPr>
            <a:r>
              <a:rPr lang="en-US"/>
              <a:t>EXPLORING THE ROLE OF CREDIT CARD FRAUD DETECTION IN THE </a:t>
            </a:r>
            <a:r>
              <a:rPr lang="en-US">
                <a:solidFill>
                  <a:srgbClr val="FF0000"/>
                </a:solidFill>
              </a:rPr>
              <a:t>DATA DISCOVERY PHASE</a:t>
            </a:r>
            <a:endParaRPr>
              <a:solidFill>
                <a:srgbClr val="FF0000"/>
              </a:solidFill>
            </a:endParaRPr>
          </a:p>
        </p:txBody>
      </p:sp>
      <p:pic>
        <p:nvPicPr>
          <p:cNvPr id="128" name="Google Shape;128;p19"/>
          <p:cNvPicPr preferRelativeResize="0"/>
          <p:nvPr/>
        </p:nvPicPr>
        <p:blipFill rotWithShape="1">
          <a:blip r:embed="rId3">
            <a:alphaModFix/>
          </a:blip>
          <a:srcRect b="0" l="0" r="0" t="0"/>
          <a:stretch/>
        </p:blipFill>
        <p:spPr>
          <a:xfrm>
            <a:off x="2975419" y="1986376"/>
            <a:ext cx="6241162" cy="4600444"/>
          </a:xfrm>
          <a:prstGeom prst="rect">
            <a:avLst/>
          </a:prstGeom>
          <a:noFill/>
          <a:ln>
            <a:noFill/>
          </a:ln>
        </p:spPr>
      </p:pic>
      <p:sp>
        <p:nvSpPr>
          <p:cNvPr id="129" name="Google Shape;129;p19"/>
          <p:cNvSpPr/>
          <p:nvPr/>
        </p:nvSpPr>
        <p:spPr>
          <a:xfrm>
            <a:off x="5264726" y="2216403"/>
            <a:ext cx="1616365" cy="905488"/>
          </a:xfrm>
          <a:prstGeom prst="ellipse">
            <a:avLst/>
          </a:prstGeom>
          <a:solidFill>
            <a:schemeClr val="accent1"/>
          </a:solidFill>
          <a:ln cap="flat" cmpd="sng" w="15875">
            <a:solidFill>
              <a:srgbClr val="4745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Narrow"/>
                <a:ea typeface="Arial Narrow"/>
                <a:cs typeface="Arial Narrow"/>
                <a:sym typeface="Arial Narrow"/>
              </a:rPr>
              <a:t>Discovery</a:t>
            </a:r>
            <a:endParaRPr b="1" i="0" sz="1800" u="none" cap="none" strike="noStrike">
              <a:solidFill>
                <a:schemeClr val="dk1"/>
              </a:solidFill>
              <a:latin typeface="Arial Narrow"/>
              <a:ea typeface="Arial Narrow"/>
              <a:cs typeface="Arial Narrow"/>
              <a:sym typeface="Arial Narrow"/>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20"/>
          <p:cNvGrpSpPr/>
          <p:nvPr/>
        </p:nvGrpSpPr>
        <p:grpSpPr>
          <a:xfrm>
            <a:off x="2032000" y="719667"/>
            <a:ext cx="8356337" cy="5564814"/>
            <a:chOff x="0" y="1"/>
            <a:chExt cx="8356337" cy="5564814"/>
          </a:xfrm>
        </p:grpSpPr>
        <p:sp>
          <p:nvSpPr>
            <p:cNvPr id="135" name="Google Shape;135;p20"/>
            <p:cNvSpPr/>
            <p:nvPr/>
          </p:nvSpPr>
          <p:spPr>
            <a:xfrm rot="5400000">
              <a:off x="-129888" y="133084"/>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nvSpPr>
          <p:spPr>
            <a:xfrm>
              <a:off x="1" y="306268"/>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1.</a:t>
              </a:r>
              <a:endParaRPr b="1" i="0" sz="1800" u="none" cap="none" strike="noStrike">
                <a:solidFill>
                  <a:schemeClr val="lt1"/>
                </a:solidFill>
                <a:latin typeface="Twentieth Century"/>
                <a:ea typeface="Twentieth Century"/>
                <a:cs typeface="Twentieth Century"/>
                <a:sym typeface="Twentieth Century"/>
              </a:endParaRPr>
            </a:p>
          </p:txBody>
        </p:sp>
        <p:sp>
          <p:nvSpPr>
            <p:cNvPr id="137" name="Google Shape;137;p20"/>
            <p:cNvSpPr/>
            <p:nvPr/>
          </p:nvSpPr>
          <p:spPr>
            <a:xfrm rot="5400000">
              <a:off x="4179899" y="-3593670"/>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586229" y="27476"/>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LEARNING THE BUSINESS DOMAIN</a:t>
              </a:r>
              <a:endParaRPr b="0" i="0" sz="3400" u="none" cap="none" strike="noStrike">
                <a:solidFill>
                  <a:schemeClr val="lt1"/>
                </a:solidFill>
                <a:latin typeface="Twentieth Century"/>
                <a:ea typeface="Twentieth Century"/>
                <a:cs typeface="Twentieth Century"/>
                <a:sym typeface="Twentieth Century"/>
              </a:endParaRPr>
            </a:p>
          </p:txBody>
        </p:sp>
        <p:sp>
          <p:nvSpPr>
            <p:cNvPr id="139" name="Google Shape;139;p20"/>
            <p:cNvSpPr/>
            <p:nvPr/>
          </p:nvSpPr>
          <p:spPr>
            <a:xfrm rot="5400000">
              <a:off x="-129888" y="915700"/>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1" y="1088884"/>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2.</a:t>
              </a:r>
              <a:endParaRPr b="1" i="0" sz="1800" u="none" cap="none" strike="noStrike">
                <a:solidFill>
                  <a:schemeClr val="lt1"/>
                </a:solidFill>
                <a:latin typeface="Twentieth Century"/>
                <a:ea typeface="Twentieth Century"/>
                <a:cs typeface="Twentieth Century"/>
                <a:sym typeface="Twentieth Century"/>
              </a:endParaRPr>
            </a:p>
          </p:txBody>
        </p:sp>
        <p:sp>
          <p:nvSpPr>
            <p:cNvPr id="141" name="Google Shape;141;p20"/>
            <p:cNvSpPr/>
            <p:nvPr/>
          </p:nvSpPr>
          <p:spPr>
            <a:xfrm rot="5400000">
              <a:off x="4199817" y="-2807858"/>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606147" y="813288"/>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ASSESSING RESOURCE AVAILABILITY</a:t>
              </a:r>
              <a:endParaRPr b="0" i="0" sz="3400" u="none" cap="none" strike="noStrike">
                <a:solidFill>
                  <a:schemeClr val="lt1"/>
                </a:solidFill>
                <a:latin typeface="Twentieth Century"/>
                <a:ea typeface="Twentieth Century"/>
                <a:cs typeface="Twentieth Century"/>
                <a:sym typeface="Twentieth Century"/>
              </a:endParaRPr>
            </a:p>
          </p:txBody>
        </p:sp>
        <p:sp>
          <p:nvSpPr>
            <p:cNvPr id="143" name="Google Shape;143;p20"/>
            <p:cNvSpPr/>
            <p:nvPr/>
          </p:nvSpPr>
          <p:spPr>
            <a:xfrm rot="5400000">
              <a:off x="-129888" y="1698316"/>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1" y="1871500"/>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3.</a:t>
              </a:r>
              <a:endParaRPr b="1" i="0" sz="1800" u="none" cap="none" strike="noStrike">
                <a:solidFill>
                  <a:schemeClr val="lt1"/>
                </a:solidFill>
                <a:latin typeface="Twentieth Century"/>
                <a:ea typeface="Twentieth Century"/>
                <a:cs typeface="Twentieth Century"/>
                <a:sym typeface="Twentieth Century"/>
              </a:endParaRPr>
            </a:p>
          </p:txBody>
        </p:sp>
        <p:sp>
          <p:nvSpPr>
            <p:cNvPr id="145" name="Google Shape;145;p20"/>
            <p:cNvSpPr/>
            <p:nvPr/>
          </p:nvSpPr>
          <p:spPr>
            <a:xfrm rot="5400000">
              <a:off x="4199817" y="-2025242"/>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606147" y="1595904"/>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FRAMING THE PROBLEM</a:t>
              </a:r>
              <a:endParaRPr b="0" i="0" sz="3400" u="none" cap="none" strike="noStrike">
                <a:solidFill>
                  <a:schemeClr val="lt1"/>
                </a:solidFill>
                <a:latin typeface="Twentieth Century"/>
                <a:ea typeface="Twentieth Century"/>
                <a:cs typeface="Twentieth Century"/>
                <a:sym typeface="Twentieth Century"/>
              </a:endParaRPr>
            </a:p>
          </p:txBody>
        </p:sp>
        <p:sp>
          <p:nvSpPr>
            <p:cNvPr id="147" name="Google Shape;147;p20"/>
            <p:cNvSpPr/>
            <p:nvPr/>
          </p:nvSpPr>
          <p:spPr>
            <a:xfrm rot="5400000">
              <a:off x="-129888" y="2480932"/>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1" y="2654116"/>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4.</a:t>
              </a:r>
              <a:endParaRPr b="1" i="0" sz="1800" u="none" cap="none" strike="noStrike">
                <a:solidFill>
                  <a:schemeClr val="lt1"/>
                </a:solidFill>
                <a:latin typeface="Twentieth Century"/>
                <a:ea typeface="Twentieth Century"/>
                <a:cs typeface="Twentieth Century"/>
                <a:sym typeface="Twentieth Century"/>
              </a:endParaRPr>
            </a:p>
          </p:txBody>
        </p:sp>
        <p:sp>
          <p:nvSpPr>
            <p:cNvPr id="149" name="Google Shape;149;p20"/>
            <p:cNvSpPr/>
            <p:nvPr/>
          </p:nvSpPr>
          <p:spPr>
            <a:xfrm rot="5400000">
              <a:off x="4199817" y="-1242626"/>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nvSpPr>
          <p:spPr>
            <a:xfrm>
              <a:off x="606147" y="2378520"/>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IDENTIFYING KEY STAKE HOLDERS</a:t>
              </a:r>
              <a:endParaRPr b="0" i="0" sz="3400" u="none" cap="none" strike="noStrike">
                <a:solidFill>
                  <a:schemeClr val="lt1"/>
                </a:solidFill>
                <a:latin typeface="Twentieth Century"/>
                <a:ea typeface="Twentieth Century"/>
                <a:cs typeface="Twentieth Century"/>
                <a:sym typeface="Twentieth Century"/>
              </a:endParaRPr>
            </a:p>
          </p:txBody>
        </p:sp>
        <p:sp>
          <p:nvSpPr>
            <p:cNvPr id="151" name="Google Shape;151;p20"/>
            <p:cNvSpPr/>
            <p:nvPr/>
          </p:nvSpPr>
          <p:spPr>
            <a:xfrm rot="5400000">
              <a:off x="-129888" y="3263548"/>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nvSpPr>
          <p:spPr>
            <a:xfrm>
              <a:off x="1" y="3436732"/>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5.</a:t>
              </a:r>
              <a:endParaRPr b="1" i="0" sz="1800" u="none" cap="none" strike="noStrike">
                <a:solidFill>
                  <a:schemeClr val="lt1"/>
                </a:solidFill>
                <a:latin typeface="Twentieth Century"/>
                <a:ea typeface="Twentieth Century"/>
                <a:cs typeface="Twentieth Century"/>
                <a:sym typeface="Twentieth Century"/>
              </a:endParaRPr>
            </a:p>
          </p:txBody>
        </p:sp>
        <p:sp>
          <p:nvSpPr>
            <p:cNvPr id="153" name="Google Shape;153;p20"/>
            <p:cNvSpPr/>
            <p:nvPr/>
          </p:nvSpPr>
          <p:spPr>
            <a:xfrm rot="5400000">
              <a:off x="4199817" y="-460010"/>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nvSpPr>
          <p:spPr>
            <a:xfrm>
              <a:off x="606147" y="3161136"/>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INTERVIEWING THE ANALYTICS SPONSOR</a:t>
              </a:r>
              <a:endParaRPr b="0" i="0" sz="3400" u="none" cap="none" strike="noStrike">
                <a:solidFill>
                  <a:schemeClr val="lt1"/>
                </a:solidFill>
                <a:latin typeface="Twentieth Century"/>
                <a:ea typeface="Twentieth Century"/>
                <a:cs typeface="Twentieth Century"/>
                <a:sym typeface="Twentieth Century"/>
              </a:endParaRPr>
            </a:p>
          </p:txBody>
        </p:sp>
        <p:sp>
          <p:nvSpPr>
            <p:cNvPr id="155" name="Google Shape;155;p20"/>
            <p:cNvSpPr/>
            <p:nvPr/>
          </p:nvSpPr>
          <p:spPr>
            <a:xfrm rot="5400000">
              <a:off x="-129888" y="4046164"/>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nvSpPr>
          <p:spPr>
            <a:xfrm>
              <a:off x="1" y="4219348"/>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6.</a:t>
              </a:r>
              <a:endParaRPr b="1" i="0" sz="1800" u="none" cap="none" strike="noStrike">
                <a:solidFill>
                  <a:schemeClr val="lt1"/>
                </a:solidFill>
                <a:latin typeface="Twentieth Century"/>
                <a:ea typeface="Twentieth Century"/>
                <a:cs typeface="Twentieth Century"/>
                <a:sym typeface="Twentieth Century"/>
              </a:endParaRPr>
            </a:p>
          </p:txBody>
        </p:sp>
        <p:sp>
          <p:nvSpPr>
            <p:cNvPr id="157" name="Google Shape;157;p20"/>
            <p:cNvSpPr/>
            <p:nvPr/>
          </p:nvSpPr>
          <p:spPr>
            <a:xfrm rot="5400000">
              <a:off x="4199817" y="322604"/>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nvSpPr>
          <p:spPr>
            <a:xfrm>
              <a:off x="606147" y="3943750"/>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FINDING POTENTIAL DATA SOURCES</a:t>
              </a:r>
              <a:endParaRPr b="0" i="0" sz="3400" u="none" cap="none" strike="noStrike">
                <a:solidFill>
                  <a:schemeClr val="lt1"/>
                </a:solidFill>
                <a:latin typeface="Twentieth Century"/>
                <a:ea typeface="Twentieth Century"/>
                <a:cs typeface="Twentieth Century"/>
                <a:sym typeface="Twentieth Century"/>
              </a:endParaRPr>
            </a:p>
          </p:txBody>
        </p:sp>
        <p:sp>
          <p:nvSpPr>
            <p:cNvPr id="159" name="Google Shape;159;p20"/>
            <p:cNvSpPr/>
            <p:nvPr/>
          </p:nvSpPr>
          <p:spPr>
            <a:xfrm rot="5400000">
              <a:off x="-129888" y="4828780"/>
              <a:ext cx="865923" cy="606146"/>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1" y="5001964"/>
              <a:ext cx="606146" cy="25977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Twentieth Century"/>
                <a:buNone/>
              </a:pPr>
              <a:r>
                <a:rPr b="1" i="0" lang="en-US" sz="1800" u="none" cap="none" strike="noStrike">
                  <a:solidFill>
                    <a:schemeClr val="lt1"/>
                  </a:solidFill>
                  <a:latin typeface="Twentieth Century"/>
                  <a:ea typeface="Twentieth Century"/>
                  <a:cs typeface="Twentieth Century"/>
                  <a:sym typeface="Twentieth Century"/>
                </a:rPr>
                <a:t>7.</a:t>
              </a:r>
              <a:endParaRPr b="1" i="0" sz="1800" u="none" cap="none" strike="noStrike">
                <a:solidFill>
                  <a:schemeClr val="lt1"/>
                </a:solidFill>
                <a:latin typeface="Twentieth Century"/>
                <a:ea typeface="Twentieth Century"/>
                <a:cs typeface="Twentieth Century"/>
                <a:sym typeface="Twentieth Century"/>
              </a:endParaRPr>
            </a:p>
          </p:txBody>
        </p:sp>
        <p:sp>
          <p:nvSpPr>
            <p:cNvPr id="161" name="Google Shape;161;p20"/>
            <p:cNvSpPr/>
            <p:nvPr/>
          </p:nvSpPr>
          <p:spPr>
            <a:xfrm rot="5400000">
              <a:off x="4199817" y="1105220"/>
              <a:ext cx="562850" cy="7750191"/>
            </a:xfrm>
            <a:prstGeom prst="round2SameRect">
              <a:avLst>
                <a:gd fmla="val 16667" name="adj1"/>
                <a:gd fmla="val 0" name="adj2"/>
              </a:avLst>
            </a:prstGeom>
            <a:solidFill>
              <a:srgbClr val="D8D6BD">
                <a:alpha val="89803"/>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606147" y="4726366"/>
              <a:ext cx="7722715" cy="507898"/>
            </a:xfrm>
            <a:prstGeom prst="rect">
              <a:avLst/>
            </a:prstGeom>
            <a:noFill/>
            <a:ln>
              <a:noFill/>
            </a:ln>
          </p:spPr>
          <p:txBody>
            <a:bodyPr anchorCtr="0" anchor="ctr" bIns="21575" lIns="241800" spcFirstLastPara="1" rIns="21575" wrap="square" tIns="21575">
              <a:noAutofit/>
            </a:bodyPr>
            <a:lstStyle/>
            <a:p>
              <a:pPr indent="-285750" lvl="1" marL="285750" marR="0" rtl="0" algn="l">
                <a:lnSpc>
                  <a:spcPct val="90000"/>
                </a:lnSpc>
                <a:spcBef>
                  <a:spcPts val="0"/>
                </a:spcBef>
                <a:spcAft>
                  <a:spcPts val="0"/>
                </a:spcAft>
                <a:buClr>
                  <a:schemeClr val="lt1"/>
                </a:buClr>
                <a:buSzPts val="3400"/>
                <a:buFont typeface="Twentieth Century"/>
                <a:buNone/>
              </a:pPr>
              <a:r>
                <a:rPr b="0" i="0" lang="en-US" sz="3400" u="none" cap="none" strike="noStrike">
                  <a:solidFill>
                    <a:schemeClr val="lt1"/>
                  </a:solidFill>
                  <a:latin typeface="Twentieth Century"/>
                  <a:ea typeface="Twentieth Century"/>
                  <a:cs typeface="Twentieth Century"/>
                  <a:sym typeface="Twentieth Century"/>
                </a:rPr>
                <a:t>DEVELOPING INITIAL HYPOTHESIS</a:t>
              </a:r>
              <a:endParaRPr b="0" i="0" sz="3400" u="none" cap="none" strike="noStrike">
                <a:solidFill>
                  <a:schemeClr val="lt1"/>
                </a:solidFill>
                <a:latin typeface="Twentieth Century"/>
                <a:ea typeface="Twentieth Century"/>
                <a:cs typeface="Twentieth Century"/>
                <a:sym typeface="Twentieth Century"/>
              </a:endParaRPr>
            </a:p>
          </p:txBody>
        </p:sp>
      </p:gr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4294967295" type="body"/>
          </p:nvPr>
        </p:nvSpPr>
        <p:spPr>
          <a:xfrm>
            <a:off x="904973" y="842782"/>
            <a:ext cx="4754563" cy="5514975"/>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Font typeface="Noto Sans Symbols"/>
              <a:buChar char="▪"/>
            </a:pPr>
            <a:r>
              <a:rPr b="1" i="0" lang="en-US">
                <a:solidFill>
                  <a:srgbClr val="ECECEC"/>
                </a:solidFill>
                <a:latin typeface="Arial"/>
                <a:ea typeface="Arial"/>
                <a:cs typeface="Arial"/>
                <a:sym typeface="Arial"/>
              </a:rPr>
              <a:t>Learning the Business Domain:</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Grasping the intricacies of credit card transactions, fraud detection regulations, and prevalent fraud schemes.</a:t>
            </a:r>
            <a:endParaRPr/>
          </a:p>
          <a:p>
            <a:pPr indent="-129222" lvl="0" marL="91440" rtl="0" algn="l">
              <a:lnSpc>
                <a:spcPct val="90000"/>
              </a:lnSpc>
              <a:spcBef>
                <a:spcPts val="1600"/>
              </a:spcBef>
              <a:spcAft>
                <a:spcPts val="0"/>
              </a:spcAft>
              <a:buSzPct val="100000"/>
              <a:buFont typeface="Noto Sans Symbols"/>
              <a:buChar char="▪"/>
            </a:pPr>
            <a:r>
              <a:rPr b="1" i="0" lang="en-US">
                <a:solidFill>
                  <a:srgbClr val="ECECEC"/>
                </a:solidFill>
                <a:latin typeface="Arial"/>
                <a:ea typeface="Arial"/>
                <a:cs typeface="Arial"/>
                <a:sym typeface="Arial"/>
              </a:rPr>
              <a:t>Assessing Resource Availability:</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We assessed the resources available for our project, including access to data, computational resources, software tools, and expertise. We considered whether we could obtain real-world credit card transaction data or use simulated data for our analysis. Additionally, we identified relevant libraries or frameworks for data analysis and machine learning that we could leverage.</a:t>
            </a:r>
            <a:endParaRPr/>
          </a:p>
          <a:p>
            <a:pPr indent="-129222" lvl="0" marL="91440" rtl="0" algn="l">
              <a:lnSpc>
                <a:spcPct val="90000"/>
              </a:lnSpc>
              <a:spcBef>
                <a:spcPts val="1600"/>
              </a:spcBef>
              <a:spcAft>
                <a:spcPts val="0"/>
              </a:spcAft>
              <a:buSzPct val="100000"/>
              <a:buFont typeface="Noto Sans Symbols"/>
              <a:buChar char="▪"/>
            </a:pPr>
            <a:r>
              <a:rPr b="1" i="0" lang="en-US">
                <a:solidFill>
                  <a:srgbClr val="ECECEC"/>
                </a:solidFill>
                <a:latin typeface="Arial"/>
                <a:ea typeface="Arial"/>
                <a:cs typeface="Arial"/>
                <a:sym typeface="Arial"/>
              </a:rPr>
              <a:t>Framing the Problem:</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Defining specific objectives, constraints, and success criteria for the fraud detection system.</a:t>
            </a:r>
            <a:endParaRPr/>
          </a:p>
          <a:p>
            <a:pPr indent="0" lvl="1" marL="457200" rtl="0" algn="l">
              <a:lnSpc>
                <a:spcPct val="90000"/>
              </a:lnSpc>
              <a:spcBef>
                <a:spcPts val="600"/>
              </a:spcBef>
              <a:spcAft>
                <a:spcPts val="0"/>
              </a:spcAft>
              <a:buSzPct val="100000"/>
              <a:buNone/>
            </a:pPr>
            <a:r>
              <a:rPr b="0" i="0" lang="en-US">
                <a:solidFill>
                  <a:srgbClr val="ECECEC"/>
                </a:solidFill>
                <a:latin typeface="Arial"/>
                <a:ea typeface="Arial"/>
                <a:cs typeface="Arial"/>
                <a:sym typeface="Arial"/>
              </a:rPr>
              <a:t>Considering factors such as fraud detection accuracy, false positive rates, regulatory compliance, and customer experience.</a:t>
            </a:r>
            <a:endParaRPr/>
          </a:p>
          <a:p>
            <a:pPr indent="0" lvl="0" marL="0" rtl="0" algn="l">
              <a:lnSpc>
                <a:spcPct val="90000"/>
              </a:lnSpc>
              <a:spcBef>
                <a:spcPts val="1600"/>
              </a:spcBef>
              <a:spcAft>
                <a:spcPts val="0"/>
              </a:spcAft>
              <a:buSzPct val="100000"/>
              <a:buNone/>
            </a:pPr>
            <a:r>
              <a:t/>
            </a:r>
            <a:endParaRPr/>
          </a:p>
        </p:txBody>
      </p:sp>
      <p:sp>
        <p:nvSpPr>
          <p:cNvPr id="168" name="Google Shape;168;p21"/>
          <p:cNvSpPr txBox="1"/>
          <p:nvPr>
            <p:ph idx="4294967295" type="body"/>
          </p:nvPr>
        </p:nvSpPr>
        <p:spPr>
          <a:xfrm>
            <a:off x="6645587" y="842782"/>
            <a:ext cx="4754562" cy="5908675"/>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Font typeface="Noto Sans Symbols"/>
              <a:buChar char="▪"/>
            </a:pPr>
            <a:r>
              <a:rPr b="1" i="0" lang="en-US">
                <a:solidFill>
                  <a:srgbClr val="ECECEC"/>
                </a:solidFill>
                <a:latin typeface="Arial"/>
                <a:ea typeface="Arial"/>
                <a:cs typeface="Arial"/>
                <a:sym typeface="Arial"/>
              </a:rPr>
              <a:t>Identifying Key Stakeholders:</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Engaging with financial institutions, payment processors, merchants, regulatory bodies, and cardholders to understand their perspectives and requirements.</a:t>
            </a:r>
            <a:endParaRPr b="1">
              <a:solidFill>
                <a:srgbClr val="ECECEC"/>
              </a:solidFill>
              <a:latin typeface="Arial"/>
              <a:ea typeface="Arial"/>
              <a:cs typeface="Arial"/>
              <a:sym typeface="Arial"/>
            </a:endParaRPr>
          </a:p>
          <a:p>
            <a:pPr indent="-129222" lvl="0" marL="91440" rtl="0" algn="l">
              <a:lnSpc>
                <a:spcPct val="90000"/>
              </a:lnSpc>
              <a:spcBef>
                <a:spcPts val="1600"/>
              </a:spcBef>
              <a:spcAft>
                <a:spcPts val="0"/>
              </a:spcAft>
              <a:buSzPct val="100000"/>
              <a:buFont typeface="Noto Sans Symbols"/>
              <a:buChar char="▪"/>
            </a:pPr>
            <a:r>
              <a:rPr b="1" i="0" lang="en-US">
                <a:solidFill>
                  <a:srgbClr val="ECECEC"/>
                </a:solidFill>
                <a:latin typeface="Arial"/>
                <a:ea typeface="Arial"/>
                <a:cs typeface="Arial"/>
                <a:sym typeface="Arial"/>
              </a:rPr>
              <a:t>Interviewing the Analytics Sponsor:</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Conducting interviews with senior executives or decision-makers to gain insights into strategic goals, risk tolerance, and expectations for fraud detection.</a:t>
            </a:r>
            <a:endParaRPr/>
          </a:p>
          <a:p>
            <a:pPr indent="-129222" lvl="0" marL="91440" rtl="0" algn="l">
              <a:lnSpc>
                <a:spcPct val="90000"/>
              </a:lnSpc>
              <a:spcBef>
                <a:spcPts val="1600"/>
              </a:spcBef>
              <a:spcAft>
                <a:spcPts val="0"/>
              </a:spcAft>
              <a:buSzPct val="100000"/>
              <a:buFont typeface="Noto Sans Symbols"/>
              <a:buChar char="▪"/>
            </a:pPr>
            <a:r>
              <a:rPr b="1" i="0" lang="en-US">
                <a:solidFill>
                  <a:srgbClr val="ECECEC"/>
                </a:solidFill>
                <a:latin typeface="Arial"/>
                <a:ea typeface="Arial"/>
                <a:cs typeface="Arial"/>
                <a:sym typeface="Arial"/>
              </a:rPr>
              <a:t>Finding Potential Data Sources:</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Identifying and exploring various data sources such as transaction logs, user profiles, merchant information, and external databases to gather relevant information for fraud detection.</a:t>
            </a:r>
            <a:endParaRPr/>
          </a:p>
          <a:p>
            <a:pPr indent="-129222" lvl="0" marL="91440" rtl="0" algn="l">
              <a:lnSpc>
                <a:spcPct val="90000"/>
              </a:lnSpc>
              <a:spcBef>
                <a:spcPts val="1600"/>
              </a:spcBef>
              <a:spcAft>
                <a:spcPts val="0"/>
              </a:spcAft>
              <a:buSzPct val="100000"/>
              <a:buFont typeface="Noto Sans Symbols"/>
              <a:buChar char="▪"/>
            </a:pPr>
            <a:r>
              <a:rPr b="1" i="0" lang="en-US">
                <a:solidFill>
                  <a:srgbClr val="ECECEC"/>
                </a:solidFill>
                <a:latin typeface="Arial"/>
                <a:ea typeface="Arial"/>
                <a:cs typeface="Arial"/>
                <a:sym typeface="Arial"/>
              </a:rPr>
              <a:t>Developing the Initial Hypothesis:</a:t>
            </a:r>
            <a:endParaRPr/>
          </a:p>
          <a:p>
            <a:pPr indent="0" lvl="1" marL="457200" rtl="0" algn="l">
              <a:lnSpc>
                <a:spcPct val="90000"/>
              </a:lnSpc>
              <a:spcBef>
                <a:spcPts val="400"/>
              </a:spcBef>
              <a:spcAft>
                <a:spcPts val="0"/>
              </a:spcAft>
              <a:buSzPct val="100000"/>
              <a:buNone/>
            </a:pPr>
            <a:r>
              <a:rPr b="0" i="0" lang="en-US">
                <a:solidFill>
                  <a:srgbClr val="ECECEC"/>
                </a:solidFill>
                <a:latin typeface="Arial"/>
                <a:ea typeface="Arial"/>
                <a:cs typeface="Arial"/>
                <a:sym typeface="Arial"/>
              </a:rPr>
              <a:t>Formulating educated guesses about potential fraud patterns and behaviors based on domain knowledge. Hypothesizing factors such as transaction timing, amounts, merchant categories, and user behavior.</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