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84" r:id="rId5"/>
    <p:sldId id="286" r:id="rId6"/>
    <p:sldId id="287" r:id="rId7"/>
    <p:sldId id="296" r:id="rId8"/>
    <p:sldId id="303" r:id="rId9"/>
    <p:sldId id="304" r:id="rId10"/>
    <p:sldId id="285" r:id="rId11"/>
    <p:sldId id="261" r:id="rId12"/>
    <p:sldId id="297" r:id="rId13"/>
    <p:sldId id="301" r:id="rId14"/>
    <p:sldId id="262" r:id="rId15"/>
    <p:sldId id="298" r:id="rId16"/>
    <p:sldId id="299" r:id="rId17"/>
    <p:sldId id="300" r:id="rId18"/>
    <p:sldId id="293" r:id="rId19"/>
    <p:sldId id="29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p:scale>
          <a:sx n="91" d="100"/>
          <a:sy n="91" d="100"/>
        </p:scale>
        <p:origin x="624" y="570"/>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2249760"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4412821"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6592304"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8707572"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216388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433183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6508108"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862037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2001258"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4169212"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6345484"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8457014"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1AC0C54F-5374-B53A-21B1-AE4B103D5967}"/>
              </a:ext>
            </a:extLst>
          </p:cNvPr>
          <p:cNvPicPr>
            <a:picLocks noGrp="1" noChangeAspect="1"/>
          </p:cNvPicPr>
          <p:nvPr>
            <p:ph type="pic" sz="quarter" idx="10"/>
          </p:nvPr>
        </p:nvPicPr>
        <p:blipFill rotWithShape="1">
          <a:blip r:embed="rId2"/>
          <a:srcRect l="152" t="37105" r="1297" b="770"/>
          <a:stretch/>
        </p:blipFill>
        <p:spPr>
          <a:xfrm>
            <a:off x="4401758" y="2411194"/>
            <a:ext cx="6657474" cy="3061932"/>
          </a:xfrm>
          <a:ln>
            <a:noFill/>
          </a:ln>
        </p:spPr>
      </p:pic>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835409" y="1205913"/>
            <a:ext cx="5783739" cy="1709928"/>
          </a:xfrm>
        </p:spPr>
        <p:txBody>
          <a:bodyPr/>
          <a:lstStyle/>
          <a:p>
            <a:r>
              <a:rPr lang="en-US" dirty="0"/>
              <a:t>Online Banking System</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835409" y="4831163"/>
            <a:ext cx="4873752" cy="630936"/>
          </a:xfrm>
        </p:spPr>
        <p:txBody>
          <a:bodyPr/>
          <a:lstStyle/>
          <a:p>
            <a:r>
              <a:rPr lang="en-GB" dirty="0"/>
              <a:t> End TERM Back-end Engineering</a:t>
            </a:r>
          </a:p>
          <a:p>
            <a:r>
              <a:rPr lang="en-GB" dirty="0"/>
              <a:t> (CS187) Project</a:t>
            </a:r>
          </a:p>
        </p:txBody>
      </p:sp>
      <p:sp>
        <p:nvSpPr>
          <p:cNvPr id="4" name="TextBox 3">
            <a:extLst>
              <a:ext uri="{FF2B5EF4-FFF2-40B4-BE49-F238E27FC236}">
                <a16:creationId xmlns:a16="http://schemas.microsoft.com/office/drawing/2014/main" id="{DCF859D6-D1F7-8C62-81E5-9BBD25B0FF29}"/>
              </a:ext>
            </a:extLst>
          </p:cNvPr>
          <p:cNvSpPr txBox="1"/>
          <p:nvPr/>
        </p:nvSpPr>
        <p:spPr>
          <a:xfrm>
            <a:off x="5083911" y="4777299"/>
            <a:ext cx="3070474" cy="369332"/>
          </a:xfrm>
          <a:prstGeom prst="rect">
            <a:avLst/>
          </a:prstGeom>
          <a:noFill/>
        </p:spPr>
        <p:txBody>
          <a:bodyPr wrap="square" rtlCol="0">
            <a:spAutoFit/>
          </a:bodyPr>
          <a:lstStyle/>
          <a:p>
            <a:pPr algn="ctr"/>
            <a:r>
              <a:rPr lang="en-US" sz="1800" dirty="0">
                <a:latin typeface="+mj-lt"/>
              </a:rPr>
              <a:t>Using MERN</a:t>
            </a:r>
          </a:p>
        </p:txBody>
      </p:sp>
      <p:sp>
        <p:nvSpPr>
          <p:cNvPr id="6" name="TextBox 5">
            <a:extLst>
              <a:ext uri="{FF2B5EF4-FFF2-40B4-BE49-F238E27FC236}">
                <a16:creationId xmlns:a16="http://schemas.microsoft.com/office/drawing/2014/main" id="{945FECBD-DBD6-B8C5-92B9-560FF0F329D3}"/>
              </a:ext>
            </a:extLst>
          </p:cNvPr>
          <p:cNvSpPr txBox="1"/>
          <p:nvPr/>
        </p:nvSpPr>
        <p:spPr>
          <a:xfrm>
            <a:off x="902758" y="3752171"/>
            <a:ext cx="6136186" cy="1200329"/>
          </a:xfrm>
          <a:prstGeom prst="rect">
            <a:avLst/>
          </a:prstGeom>
          <a:noFill/>
        </p:spPr>
        <p:txBody>
          <a:bodyPr wrap="square" rtlCol="0">
            <a:spAutoFit/>
          </a:bodyPr>
          <a:lstStyle/>
          <a:p>
            <a:r>
              <a:rPr lang="en-IN" sz="3600" dirty="0"/>
              <a:t>Sanyam Mahajan</a:t>
            </a:r>
          </a:p>
          <a:p>
            <a:r>
              <a:rPr lang="en-IN" sz="3600" dirty="0"/>
              <a:t>G10 2010990644</a:t>
            </a:r>
          </a:p>
        </p:txBody>
      </p:sp>
      <p:pic>
        <p:nvPicPr>
          <p:cNvPr id="16" name="Picture Placeholder 14">
            <a:extLst>
              <a:ext uri="{FF2B5EF4-FFF2-40B4-BE49-F238E27FC236}">
                <a16:creationId xmlns:a16="http://schemas.microsoft.com/office/drawing/2014/main" id="{60A35B53-6529-82EE-3493-D90F8B0AFE51}"/>
              </a:ext>
            </a:extLst>
          </p:cNvPr>
          <p:cNvPicPr>
            <a:picLocks noChangeAspect="1"/>
          </p:cNvPicPr>
          <p:nvPr/>
        </p:nvPicPr>
        <p:blipFill rotWithShape="1">
          <a:blip r:embed="rId2"/>
          <a:srcRect l="152" t="-817" r="1297" b="60541"/>
          <a:stretch/>
        </p:blipFill>
        <p:spPr>
          <a:xfrm>
            <a:off x="6500038" y="1020323"/>
            <a:ext cx="4559194" cy="1359409"/>
          </a:xfrm>
          <a:prstGeom prst="rect">
            <a:avLst/>
          </a:prstGeom>
          <a:noFill/>
          <a:ln w="25400" cap="flat" cmpd="sng" algn="ctr">
            <a:noFill/>
            <a:prstDash val="solid"/>
            <a:miter lim="800000"/>
          </a:ln>
          <a:effec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Title 5">
            <a:extLst>
              <a:ext uri="{FF2B5EF4-FFF2-40B4-BE49-F238E27FC236}">
                <a16:creationId xmlns:a16="http://schemas.microsoft.com/office/drawing/2014/main" id="{428F6261-900A-FD40-0B5E-0A266301F9FB}"/>
              </a:ext>
            </a:extLst>
          </p:cNvPr>
          <p:cNvSpPr>
            <a:spLocks noGrp="1"/>
          </p:cNvSpPr>
          <p:nvPr>
            <p:ph type="title"/>
          </p:nvPr>
        </p:nvSpPr>
        <p:spPr>
          <a:xfrm>
            <a:off x="0" y="2017695"/>
            <a:ext cx="2565934" cy="1014984"/>
          </a:xfrm>
        </p:spPr>
        <p:txBody>
          <a:bodyPr/>
          <a:lstStyle/>
          <a:p>
            <a:r>
              <a:rPr lang="en-IN" dirty="0"/>
              <a:t>Login Page</a:t>
            </a:r>
            <a:br>
              <a:rPr lang="en-001" dirty="0"/>
            </a:br>
            <a:endParaRPr lang="en-001" dirty="0"/>
          </a:p>
        </p:txBody>
      </p:sp>
      <p:pic>
        <p:nvPicPr>
          <p:cNvPr id="5" name="Picture 4">
            <a:extLst>
              <a:ext uri="{FF2B5EF4-FFF2-40B4-BE49-F238E27FC236}">
                <a16:creationId xmlns:a16="http://schemas.microsoft.com/office/drawing/2014/main" id="{DA5F8794-A7DB-1BFF-F524-38C150DD0D39}"/>
              </a:ext>
            </a:extLst>
          </p:cNvPr>
          <p:cNvPicPr>
            <a:picLocks noChangeAspect="1"/>
          </p:cNvPicPr>
          <p:nvPr/>
        </p:nvPicPr>
        <p:blipFill>
          <a:blip r:embed="rId2"/>
          <a:stretch>
            <a:fillRect/>
          </a:stretch>
        </p:blipFill>
        <p:spPr>
          <a:xfrm>
            <a:off x="2565934" y="500595"/>
            <a:ext cx="9626066" cy="5414662"/>
          </a:xfrm>
          <a:prstGeom prst="rect">
            <a:avLst/>
          </a:prstGeom>
        </p:spPr>
      </p:pic>
    </p:spTree>
    <p:extLst>
      <p:ext uri="{BB962C8B-B14F-4D97-AF65-F5344CB8AC3E}">
        <p14:creationId xmlns:p14="http://schemas.microsoft.com/office/powerpoint/2010/main" val="144269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11</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Title 5">
            <a:extLst>
              <a:ext uri="{FF2B5EF4-FFF2-40B4-BE49-F238E27FC236}">
                <a16:creationId xmlns:a16="http://schemas.microsoft.com/office/drawing/2014/main" id="{428F6261-900A-FD40-0B5E-0A266301F9FB}"/>
              </a:ext>
            </a:extLst>
          </p:cNvPr>
          <p:cNvSpPr>
            <a:spLocks noGrp="1"/>
          </p:cNvSpPr>
          <p:nvPr>
            <p:ph type="title"/>
          </p:nvPr>
        </p:nvSpPr>
        <p:spPr>
          <a:xfrm>
            <a:off x="0" y="2401022"/>
            <a:ext cx="3223501" cy="1014984"/>
          </a:xfrm>
        </p:spPr>
        <p:txBody>
          <a:bodyPr/>
          <a:lstStyle/>
          <a:p>
            <a:r>
              <a:rPr lang="en-IN" dirty="0"/>
              <a:t>Profile</a:t>
            </a:r>
            <a:br>
              <a:rPr lang="en-IN" dirty="0"/>
            </a:br>
            <a:endParaRPr lang="en-001" dirty="0"/>
          </a:p>
        </p:txBody>
      </p:sp>
      <p:pic>
        <p:nvPicPr>
          <p:cNvPr id="9" name="Picture 8">
            <a:extLst>
              <a:ext uri="{FF2B5EF4-FFF2-40B4-BE49-F238E27FC236}">
                <a16:creationId xmlns:a16="http://schemas.microsoft.com/office/drawing/2014/main" id="{1AB678D5-68A4-73CB-1276-037FA5994605}"/>
              </a:ext>
            </a:extLst>
          </p:cNvPr>
          <p:cNvPicPr>
            <a:picLocks noChangeAspect="1"/>
          </p:cNvPicPr>
          <p:nvPr/>
        </p:nvPicPr>
        <p:blipFill>
          <a:blip r:embed="rId2"/>
          <a:stretch>
            <a:fillRect/>
          </a:stretch>
        </p:blipFill>
        <p:spPr>
          <a:xfrm>
            <a:off x="3201942" y="589914"/>
            <a:ext cx="8990058" cy="5056908"/>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12</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Title 5">
            <a:extLst>
              <a:ext uri="{FF2B5EF4-FFF2-40B4-BE49-F238E27FC236}">
                <a16:creationId xmlns:a16="http://schemas.microsoft.com/office/drawing/2014/main" id="{428F6261-900A-FD40-0B5E-0A266301F9FB}"/>
              </a:ext>
            </a:extLst>
          </p:cNvPr>
          <p:cNvSpPr>
            <a:spLocks noGrp="1"/>
          </p:cNvSpPr>
          <p:nvPr>
            <p:ph type="title"/>
          </p:nvPr>
        </p:nvSpPr>
        <p:spPr>
          <a:xfrm>
            <a:off x="0" y="1783721"/>
            <a:ext cx="2974527" cy="1014984"/>
          </a:xfrm>
        </p:spPr>
        <p:txBody>
          <a:bodyPr/>
          <a:lstStyle/>
          <a:p>
            <a:r>
              <a:rPr lang="en-IN" dirty="0"/>
              <a:t>Send Money page</a:t>
            </a:r>
            <a:endParaRPr lang="en-001" dirty="0"/>
          </a:p>
        </p:txBody>
      </p:sp>
      <p:pic>
        <p:nvPicPr>
          <p:cNvPr id="5" name="Picture 4">
            <a:extLst>
              <a:ext uri="{FF2B5EF4-FFF2-40B4-BE49-F238E27FC236}">
                <a16:creationId xmlns:a16="http://schemas.microsoft.com/office/drawing/2014/main" id="{FF56E7C5-93D9-730B-D936-FFC876E85712}"/>
              </a:ext>
            </a:extLst>
          </p:cNvPr>
          <p:cNvPicPr>
            <a:picLocks noChangeAspect="1"/>
          </p:cNvPicPr>
          <p:nvPr/>
        </p:nvPicPr>
        <p:blipFill>
          <a:blip r:embed="rId2"/>
          <a:stretch>
            <a:fillRect/>
          </a:stretch>
        </p:blipFill>
        <p:spPr>
          <a:xfrm>
            <a:off x="2867316" y="513348"/>
            <a:ext cx="9176082" cy="5161546"/>
          </a:xfrm>
          <a:prstGeom prst="rect">
            <a:avLst/>
          </a:prstGeom>
        </p:spPr>
      </p:pic>
    </p:spTree>
    <p:extLst>
      <p:ext uri="{BB962C8B-B14F-4D97-AF65-F5344CB8AC3E}">
        <p14:creationId xmlns:p14="http://schemas.microsoft.com/office/powerpoint/2010/main" val="63184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13</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Title 5">
            <a:extLst>
              <a:ext uri="{FF2B5EF4-FFF2-40B4-BE49-F238E27FC236}">
                <a16:creationId xmlns:a16="http://schemas.microsoft.com/office/drawing/2014/main" id="{428F6261-900A-FD40-0B5E-0A266301F9FB}"/>
              </a:ext>
            </a:extLst>
          </p:cNvPr>
          <p:cNvSpPr>
            <a:spLocks noGrp="1"/>
          </p:cNvSpPr>
          <p:nvPr>
            <p:ph type="title"/>
          </p:nvPr>
        </p:nvSpPr>
        <p:spPr>
          <a:xfrm>
            <a:off x="-15401" y="2036064"/>
            <a:ext cx="4426659" cy="1014984"/>
          </a:xfrm>
        </p:spPr>
        <p:txBody>
          <a:bodyPr/>
          <a:lstStyle/>
          <a:p>
            <a:r>
              <a:rPr lang="en-US" dirty="0" err="1"/>
              <a:t>Transation</a:t>
            </a:r>
            <a:r>
              <a:rPr lang="en-US" dirty="0"/>
              <a:t> Page</a:t>
            </a:r>
            <a:br>
              <a:rPr lang="en-US" noProof="1"/>
            </a:br>
            <a:endParaRPr lang="en-001" dirty="0"/>
          </a:p>
        </p:txBody>
      </p:sp>
      <p:pic>
        <p:nvPicPr>
          <p:cNvPr id="5" name="Picture 4">
            <a:extLst>
              <a:ext uri="{FF2B5EF4-FFF2-40B4-BE49-F238E27FC236}">
                <a16:creationId xmlns:a16="http://schemas.microsoft.com/office/drawing/2014/main" id="{AC39E00C-0D99-4339-7544-C3A18AEC7671}"/>
              </a:ext>
            </a:extLst>
          </p:cNvPr>
          <p:cNvPicPr>
            <a:picLocks noChangeAspect="1"/>
          </p:cNvPicPr>
          <p:nvPr/>
        </p:nvPicPr>
        <p:blipFill>
          <a:blip r:embed="rId2"/>
          <a:stretch>
            <a:fillRect/>
          </a:stretch>
        </p:blipFill>
        <p:spPr>
          <a:xfrm>
            <a:off x="4113909" y="779085"/>
            <a:ext cx="8078091" cy="4543926"/>
          </a:xfrm>
          <a:prstGeom prst="rect">
            <a:avLst/>
          </a:prstGeom>
        </p:spPr>
      </p:pic>
    </p:spTree>
    <p:extLst>
      <p:ext uri="{BB962C8B-B14F-4D97-AF65-F5344CB8AC3E}">
        <p14:creationId xmlns:p14="http://schemas.microsoft.com/office/powerpoint/2010/main" val="208235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14</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Title 5">
            <a:extLst>
              <a:ext uri="{FF2B5EF4-FFF2-40B4-BE49-F238E27FC236}">
                <a16:creationId xmlns:a16="http://schemas.microsoft.com/office/drawing/2014/main" id="{428F6261-900A-FD40-0B5E-0A266301F9FB}"/>
              </a:ext>
            </a:extLst>
          </p:cNvPr>
          <p:cNvSpPr>
            <a:spLocks noGrp="1"/>
          </p:cNvSpPr>
          <p:nvPr>
            <p:ph type="title"/>
          </p:nvPr>
        </p:nvSpPr>
        <p:spPr>
          <a:xfrm>
            <a:off x="-418397" y="1987938"/>
            <a:ext cx="4779585" cy="1014984"/>
          </a:xfrm>
        </p:spPr>
        <p:txBody>
          <a:bodyPr/>
          <a:lstStyle/>
          <a:p>
            <a:r>
              <a:rPr lang="en-US" dirty="0"/>
              <a:t>Forget Password Page</a:t>
            </a:r>
            <a:endParaRPr lang="en-US" noProof="1"/>
          </a:p>
        </p:txBody>
      </p:sp>
      <p:pic>
        <p:nvPicPr>
          <p:cNvPr id="5" name="Picture 4">
            <a:extLst>
              <a:ext uri="{FF2B5EF4-FFF2-40B4-BE49-F238E27FC236}">
                <a16:creationId xmlns:a16="http://schemas.microsoft.com/office/drawing/2014/main" id="{86231A49-EF4B-DA93-952F-05EE5361043E}"/>
              </a:ext>
            </a:extLst>
          </p:cNvPr>
          <p:cNvPicPr>
            <a:picLocks noChangeAspect="1"/>
          </p:cNvPicPr>
          <p:nvPr/>
        </p:nvPicPr>
        <p:blipFill>
          <a:blip r:embed="rId2"/>
          <a:stretch>
            <a:fillRect/>
          </a:stretch>
        </p:blipFill>
        <p:spPr>
          <a:xfrm>
            <a:off x="3769895" y="720357"/>
            <a:ext cx="8422105" cy="4737434"/>
          </a:xfrm>
          <a:prstGeom prst="rect">
            <a:avLst/>
          </a:prstGeom>
        </p:spPr>
      </p:pic>
    </p:spTree>
    <p:extLst>
      <p:ext uri="{BB962C8B-B14F-4D97-AF65-F5344CB8AC3E}">
        <p14:creationId xmlns:p14="http://schemas.microsoft.com/office/powerpoint/2010/main" val="3704378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Folder Hierarchy</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15</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Presentation title</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20XX</a:t>
            </a:r>
          </a:p>
        </p:txBody>
      </p:sp>
      <p:pic>
        <p:nvPicPr>
          <p:cNvPr id="11" name="Picture 10">
            <a:extLst>
              <a:ext uri="{FF2B5EF4-FFF2-40B4-BE49-F238E27FC236}">
                <a16:creationId xmlns:a16="http://schemas.microsoft.com/office/drawing/2014/main" id="{A47658F9-BDE7-9382-1356-09836DC44872}"/>
              </a:ext>
            </a:extLst>
          </p:cNvPr>
          <p:cNvPicPr>
            <a:picLocks noChangeAspect="1"/>
          </p:cNvPicPr>
          <p:nvPr/>
        </p:nvPicPr>
        <p:blipFill rotWithShape="1">
          <a:blip r:embed="rId2"/>
          <a:srcRect l="4224" t="8573" r="77237" b="17274"/>
          <a:stretch/>
        </p:blipFill>
        <p:spPr>
          <a:xfrm>
            <a:off x="1554805" y="2099677"/>
            <a:ext cx="1830630" cy="3986784"/>
          </a:xfrm>
          <a:prstGeom prst="rect">
            <a:avLst/>
          </a:prstGeom>
        </p:spPr>
      </p:pic>
      <p:pic>
        <p:nvPicPr>
          <p:cNvPr id="18" name="Picture 17">
            <a:extLst>
              <a:ext uri="{FF2B5EF4-FFF2-40B4-BE49-F238E27FC236}">
                <a16:creationId xmlns:a16="http://schemas.microsoft.com/office/drawing/2014/main" id="{0E54C3D5-738B-BEAE-D93B-9D532333988C}"/>
              </a:ext>
            </a:extLst>
          </p:cNvPr>
          <p:cNvPicPr>
            <a:picLocks noChangeAspect="1"/>
          </p:cNvPicPr>
          <p:nvPr/>
        </p:nvPicPr>
        <p:blipFill>
          <a:blip r:embed="rId3"/>
          <a:stretch>
            <a:fillRect/>
          </a:stretch>
        </p:blipFill>
        <p:spPr>
          <a:xfrm>
            <a:off x="4828610" y="2099677"/>
            <a:ext cx="2715050" cy="3986784"/>
          </a:xfrm>
          <a:prstGeom prst="rect">
            <a:avLst/>
          </a:prstGeom>
        </p:spPr>
      </p:pic>
      <p:pic>
        <p:nvPicPr>
          <p:cNvPr id="24" name="Picture 23">
            <a:extLst>
              <a:ext uri="{FF2B5EF4-FFF2-40B4-BE49-F238E27FC236}">
                <a16:creationId xmlns:a16="http://schemas.microsoft.com/office/drawing/2014/main" id="{54F24DB9-52E6-7B2E-59C1-DEDAC9A064C9}"/>
              </a:ext>
            </a:extLst>
          </p:cNvPr>
          <p:cNvPicPr>
            <a:picLocks noChangeAspect="1"/>
          </p:cNvPicPr>
          <p:nvPr/>
        </p:nvPicPr>
        <p:blipFill>
          <a:blip r:embed="rId4"/>
          <a:stretch>
            <a:fillRect/>
          </a:stretch>
        </p:blipFill>
        <p:spPr>
          <a:xfrm>
            <a:off x="8597632" y="2099677"/>
            <a:ext cx="2857260" cy="3986784"/>
          </a:xfrm>
          <a:prstGeom prst="rect">
            <a:avLst/>
          </a:prstGeom>
        </p:spPr>
      </p:pic>
    </p:spTree>
    <p:extLst>
      <p:ext uri="{BB962C8B-B14F-4D97-AF65-F5344CB8AC3E}">
        <p14:creationId xmlns:p14="http://schemas.microsoft.com/office/powerpoint/2010/main" val="309524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443457" y="1623951"/>
            <a:ext cx="4959821" cy="1162762"/>
          </a:xfrm>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443457" y="2786713"/>
            <a:ext cx="5494388" cy="2542032"/>
          </a:xfrm>
        </p:spPr>
        <p:txBody>
          <a:bodyPr/>
          <a:lstStyle/>
          <a:p>
            <a:r>
              <a:rPr lang="en-GB" altLang="zh-CN" sz="1000" dirty="0"/>
              <a:t>web-based banking application that is built using the MERN (MongoDB, Express.js, React.js, and Node.js) stack of technologies. MERN is a popular stack for building modern web applications due to its scalability, flexibility, and ease of use.</a:t>
            </a:r>
          </a:p>
          <a:p>
            <a:r>
              <a:rPr lang="en-GB" altLang="zh-CN" sz="1000" dirty="0"/>
              <a:t>In a banking system built on MERN stack, MongoDB is used as the database management system to store and manage customer data, transaction details, and other financial information. Express.js is used to build the server-side APIs that provide access to the data stored in the database, while React.js is used to develop the user interface and handle user interactions. Finally, Node.js is used to run the server and execute the server-side logic.</a:t>
            </a:r>
          </a:p>
          <a:p>
            <a:r>
              <a:rPr lang="en-GB" altLang="zh-CN" sz="1000" dirty="0"/>
              <a:t>The MERN stack provides several benefits for building a banking system, including fast and efficient data processing, real-time updates and seamless integration with other technologies, and a modern and user-friendly interface. Additionally, the open-source nature of the technologies in the MERN stack means that developers can access a large community of developers and a vast library of tools and resources to help them build and maintain their applications.</a:t>
            </a:r>
          </a:p>
          <a:p>
            <a:r>
              <a:rPr lang="en-GB" altLang="zh-CN" sz="1000" dirty="0"/>
              <a:t>Overall, a banking system built on MERN stack offers a cost-effective, scalable, and flexible solution for delivering modern and innovative banking services to customers.</a:t>
            </a:r>
            <a:endParaRPr lang="en-US" sz="1000"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16</a:t>
            </a:fld>
            <a:endParaRPr lang="en-US" dirty="0"/>
          </a:p>
        </p:txBody>
      </p:sp>
      <p:pic>
        <p:nvPicPr>
          <p:cNvPr id="4098" name="Picture 2">
            <a:extLst>
              <a:ext uri="{FF2B5EF4-FFF2-40B4-BE49-F238E27FC236}">
                <a16:creationId xmlns:a16="http://schemas.microsoft.com/office/drawing/2014/main" id="{D27BC8A3-5A67-53C1-3214-49C95B09E6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335" r="8971"/>
          <a:stretch/>
        </p:blipFill>
        <p:spPr bwMode="auto">
          <a:xfrm>
            <a:off x="0" y="592569"/>
            <a:ext cx="4908890" cy="567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Sanyam Mahajan</a:t>
            </a:r>
          </a:p>
          <a:p>
            <a:r>
              <a:rPr lang="en-US" dirty="0"/>
              <a:t>2010990644</a:t>
            </a:r>
          </a:p>
          <a:p>
            <a:r>
              <a:rPr lang="en-US" dirty="0"/>
              <a:t>G10</a:t>
            </a:r>
          </a:p>
          <a:p>
            <a:endParaRPr lang="en-US" dirty="0"/>
          </a:p>
          <a:p>
            <a:endParaRPr lang="en-US" dirty="0"/>
          </a:p>
        </p:txBody>
      </p:sp>
      <p:pic>
        <p:nvPicPr>
          <p:cNvPr id="6" name="Picture 5">
            <a:extLst>
              <a:ext uri="{FF2B5EF4-FFF2-40B4-BE49-F238E27FC236}">
                <a16:creationId xmlns:a16="http://schemas.microsoft.com/office/drawing/2014/main" id="{7D5161F5-5814-E960-6198-3C90F6D6E570}"/>
              </a:ext>
            </a:extLst>
          </p:cNvPr>
          <p:cNvPicPr>
            <a:picLocks noChangeAspect="1"/>
          </p:cNvPicPr>
          <p:nvPr/>
        </p:nvPicPr>
        <p:blipFill rotWithShape="1">
          <a:blip r:embed="rId2"/>
          <a:srcRect l="21265" r="24426"/>
          <a:stretch/>
        </p:blipFill>
        <p:spPr>
          <a:xfrm>
            <a:off x="6270892" y="790654"/>
            <a:ext cx="4819118" cy="4990036"/>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a:xfrm>
            <a:off x="2290008" y="2567572"/>
            <a:ext cx="1622425" cy="1622425"/>
          </a:xfrm>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a:xfrm>
            <a:off x="4457962" y="2567572"/>
            <a:ext cx="1622425" cy="1622425"/>
          </a:xfrm>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a:xfrm>
            <a:off x="6634234" y="2567572"/>
            <a:ext cx="1622425" cy="1622425"/>
          </a:xfrm>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a:xfrm>
            <a:off x="8746498" y="2567572"/>
            <a:ext cx="1622425" cy="1622425"/>
          </a:xfrm>
        </p:spPr>
        <p:txBody>
          <a:bodyPr/>
          <a:lstStyle/>
          <a:p>
            <a:r>
              <a:rPr lang="en-US" dirty="0"/>
              <a:t>4</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2127384" y="4451236"/>
            <a:ext cx="1947672" cy="630936"/>
          </a:xfrm>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4295338" y="4452826"/>
            <a:ext cx="1947672" cy="630936"/>
          </a:xfrm>
        </p:spPr>
        <p:txBody>
          <a:bodyPr/>
          <a:lstStyle/>
          <a:p>
            <a:r>
              <a:rPr lang="en-US" dirty="0"/>
              <a:t>Functions</a:t>
            </a:r>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6471610" y="4439766"/>
            <a:ext cx="1947672" cy="630936"/>
          </a:xfrm>
        </p:spPr>
        <p:txBody>
          <a:bodyPr/>
          <a:lstStyle/>
          <a:p>
            <a:r>
              <a:rPr lang="en-US" dirty="0"/>
              <a:t>Screenshots</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8821618" y="4437481"/>
            <a:ext cx="1947672" cy="630936"/>
          </a:xfrm>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Presentation title</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050640" y="2784400"/>
            <a:ext cx="6555040" cy="2130552"/>
          </a:xfrm>
        </p:spPr>
        <p:txBody>
          <a:bodyPr/>
          <a:lstStyle/>
          <a:p>
            <a:r>
              <a:rPr lang="en-GB" dirty="0"/>
              <a:t>This project is made by keeping in mind the basic functionalities needed by</a:t>
            </a:r>
          </a:p>
          <a:p>
            <a:r>
              <a:rPr lang="en-GB" dirty="0"/>
              <a:t>bank users for making hassle free banking.</a:t>
            </a:r>
          </a:p>
          <a:p>
            <a:r>
              <a:rPr lang="en-GB" dirty="0"/>
              <a:t>The project consists of a home page which directs to you various different</a:t>
            </a:r>
          </a:p>
          <a:p>
            <a:r>
              <a:rPr lang="en-GB" dirty="0"/>
              <a:t>services provided on the website like customer management, transaction</a:t>
            </a:r>
          </a:p>
          <a:p>
            <a:r>
              <a:rPr lang="en-GB" dirty="0"/>
              <a:t>management etc.</a:t>
            </a:r>
          </a:p>
          <a:p>
            <a:r>
              <a:rPr lang="en-GB" dirty="0"/>
              <a:t>It also includes basic CRUD functionalities which are must for any project.</a:t>
            </a:r>
          </a:p>
          <a:p>
            <a:r>
              <a:rPr lang="en-GB" dirty="0"/>
              <a:t>It also consists of page which leads us the way to send or receive money</a:t>
            </a:r>
          </a:p>
          <a:p>
            <a:r>
              <a:rPr lang="en-GB" dirty="0"/>
              <a:t>from different users.</a:t>
            </a:r>
          </a:p>
          <a:p>
            <a:r>
              <a:rPr lang="en-GB" dirty="0"/>
              <a:t>Introduction</a:t>
            </a:r>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2" name="Picture Placeholder 11">
            <a:extLst>
              <a:ext uri="{FF2B5EF4-FFF2-40B4-BE49-F238E27FC236}">
                <a16:creationId xmlns:a16="http://schemas.microsoft.com/office/drawing/2014/main" id="{2FBBA004-66F8-141E-9D8D-E0BF786B5414}"/>
              </a:ext>
            </a:extLst>
          </p:cNvPr>
          <p:cNvPicPr>
            <a:picLocks noGrp="1" noChangeAspect="1"/>
          </p:cNvPicPr>
          <p:nvPr>
            <p:ph type="pic" sz="quarter" idx="13"/>
          </p:nvPr>
        </p:nvPicPr>
        <p:blipFill>
          <a:blip r:embed="rId2"/>
          <a:srcRect t="489" b="489"/>
          <a:stretch>
            <a:fillRect/>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76704" y="1599682"/>
            <a:ext cx="4698860" cy="3423114"/>
          </a:xfrm>
        </p:spPr>
        <p:txBody>
          <a:bodyPr/>
          <a:lstStyle/>
          <a:p>
            <a:r>
              <a:rPr lang="en-GB" sz="5400" dirty="0"/>
              <a:t>Basic functionality</a:t>
            </a:r>
            <a:endParaRPr lang="en-US" sz="5400" dirty="0"/>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p:txBody>
          <a:bodyPr/>
          <a:lstStyle/>
          <a:p>
            <a:r>
              <a:rPr lang="en-GB" sz="2000" dirty="0"/>
              <a:t>Registration process / Login</a:t>
            </a:r>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p:txBody>
          <a:bodyPr/>
          <a:lstStyle/>
          <a:p>
            <a:r>
              <a:rPr lang="en-US" dirty="0"/>
              <a:t>Send Money</a:t>
            </a:r>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GB" sz="2000" dirty="0"/>
              <a:t>Forgot Password</a:t>
            </a:r>
            <a:endParaRPr lang="en-US"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p:txBody>
          <a:bodyPr/>
          <a:lstStyle/>
          <a:p>
            <a:r>
              <a:rPr lang="en-GB" sz="2000" dirty="0"/>
              <a:t>User </a:t>
            </a:r>
            <a:r>
              <a:rPr lang="en-GB" sz="2000" dirty="0" err="1"/>
              <a:t>DashBoard</a:t>
            </a:r>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GB" sz="2000" dirty="0"/>
              <a:t>Home Page</a:t>
            </a:r>
            <a:endParaRPr lang="en-US" dirty="0"/>
          </a:p>
        </p:txBody>
      </p:sp>
    </p:spTree>
    <p:extLst>
      <p:ext uri="{BB962C8B-B14F-4D97-AF65-F5344CB8AC3E}">
        <p14:creationId xmlns:p14="http://schemas.microsoft.com/office/powerpoint/2010/main" val="86653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493274" y="1882821"/>
            <a:ext cx="7332213" cy="3385963"/>
          </a:xfrm>
        </p:spPr>
        <p:txBody>
          <a:bodyPr/>
          <a:lstStyle/>
          <a:p>
            <a:r>
              <a:rPr lang="en-US" b="1" dirty="0" err="1"/>
              <a:t>Tehnologies</a:t>
            </a:r>
            <a:r>
              <a:rPr lang="en-US" b="1" dirty="0"/>
              <a:t> Used:</a:t>
            </a:r>
            <a:br>
              <a:rPr lang="en-US" b="1" dirty="0"/>
            </a:br>
            <a:br>
              <a:rPr lang="en-US" dirty="0"/>
            </a:br>
            <a:r>
              <a:rPr lang="en-US" dirty="0"/>
              <a:t>Frontend – HTML, CSS,JS, React, Bootstrap</a:t>
            </a:r>
            <a:br>
              <a:rPr lang="en-US" dirty="0"/>
            </a:br>
            <a:r>
              <a:rPr lang="en-US" dirty="0"/>
              <a:t>Backend – Node </a:t>
            </a:r>
            <a:r>
              <a:rPr lang="en-US" dirty="0" err="1"/>
              <a:t>js</a:t>
            </a:r>
            <a:br>
              <a:rPr lang="en-US" dirty="0"/>
            </a:br>
            <a:r>
              <a:rPr lang="en-US" dirty="0"/>
              <a:t>Database – </a:t>
            </a:r>
            <a:r>
              <a:rPr lang="en-US" dirty="0" err="1"/>
              <a:t>Mongodb</a:t>
            </a:r>
            <a:br>
              <a:rPr lang="en-US" dirty="0"/>
            </a:br>
            <a:endParaRPr lang="en-US"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5</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155357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B27FB49D-70BC-8BD7-DD62-C2868B0C2313}"/>
              </a:ext>
            </a:extLst>
          </p:cNvPr>
          <p:cNvSpPr>
            <a:spLocks noGrp="1"/>
          </p:cNvSpPr>
          <p:nvPr>
            <p:ph type="title"/>
          </p:nvPr>
        </p:nvSpPr>
        <p:spPr/>
        <p:txBody>
          <a:bodyPr/>
          <a:lstStyle/>
          <a:p>
            <a:r>
              <a:rPr lang="en-US" dirty="0"/>
              <a:t>Modules Used</a:t>
            </a:r>
          </a:p>
        </p:txBody>
      </p:sp>
      <p:sp>
        <p:nvSpPr>
          <p:cNvPr id="3" name="Text Placeholder 2">
            <a:extLst>
              <a:ext uri="{FF2B5EF4-FFF2-40B4-BE49-F238E27FC236}">
                <a16:creationId xmlns:a16="http://schemas.microsoft.com/office/drawing/2014/main" id="{60FD45A3-E485-5F71-96BA-604BF623182D}"/>
              </a:ext>
            </a:extLst>
          </p:cNvPr>
          <p:cNvSpPr>
            <a:spLocks noGrp="1"/>
          </p:cNvSpPr>
          <p:nvPr>
            <p:ph type="body" sz="quarter" idx="14"/>
          </p:nvPr>
        </p:nvSpPr>
        <p:spPr/>
        <p:txBody>
          <a:bodyPr anchor="ctr"/>
          <a:lstStyle/>
          <a:p>
            <a:pPr>
              <a:lnSpc>
                <a:spcPct val="100000"/>
              </a:lnSpc>
            </a:pPr>
            <a:r>
              <a:rPr lang="en-IN" sz="2000" b="0" dirty="0">
                <a:solidFill>
                  <a:srgbClr val="CE9178"/>
                </a:solidFill>
                <a:effectLst/>
                <a:latin typeface="Consolas" panose="020B0609020204030204" pitchFamily="49" charset="0"/>
              </a:rPr>
              <a:t>express</a:t>
            </a:r>
            <a:endParaRPr lang="en-IN" sz="2000" b="0" dirty="0">
              <a:solidFill>
                <a:srgbClr val="D4D4D4"/>
              </a:solidFill>
              <a:effectLst/>
              <a:latin typeface="Consolas" panose="020B0609020204030204" pitchFamily="49" charset="0"/>
            </a:endParaRPr>
          </a:p>
        </p:txBody>
      </p:sp>
      <p:sp>
        <p:nvSpPr>
          <p:cNvPr id="323" name="Text Placeholder 322">
            <a:extLst>
              <a:ext uri="{FF2B5EF4-FFF2-40B4-BE49-F238E27FC236}">
                <a16:creationId xmlns:a16="http://schemas.microsoft.com/office/drawing/2014/main" id="{28756545-823F-035D-0934-48A102E49943}"/>
              </a:ext>
            </a:extLst>
          </p:cNvPr>
          <p:cNvSpPr>
            <a:spLocks noGrp="1"/>
          </p:cNvSpPr>
          <p:nvPr>
            <p:ph type="body" sz="quarter" idx="25"/>
          </p:nvPr>
        </p:nvSpPr>
        <p:spPr/>
        <p:txBody>
          <a:bodyPr anchor="ctr"/>
          <a:lstStyle/>
          <a:p>
            <a:pPr>
              <a:lnSpc>
                <a:spcPct val="100000"/>
              </a:lnSpc>
            </a:pPr>
            <a:r>
              <a:rPr lang="en-IN" sz="2000" b="0" dirty="0">
                <a:solidFill>
                  <a:srgbClr val="CE9178"/>
                </a:solidFill>
                <a:effectLst/>
                <a:latin typeface="Consolas" panose="020B0609020204030204" pitchFamily="49" charset="0"/>
              </a:rPr>
              <a:t>react-</a:t>
            </a:r>
            <a:r>
              <a:rPr lang="en-IN" sz="2000" b="0" dirty="0" err="1">
                <a:solidFill>
                  <a:srgbClr val="CE9178"/>
                </a:solidFill>
                <a:effectLst/>
                <a:latin typeface="Consolas" panose="020B0609020204030204" pitchFamily="49" charset="0"/>
              </a:rPr>
              <a:t>toastify</a:t>
            </a:r>
            <a:endParaRPr lang="en-IN" sz="2000" b="0" dirty="0">
              <a:solidFill>
                <a:srgbClr val="D4D4D4"/>
              </a:solidFill>
              <a:effectLst/>
              <a:latin typeface="Consolas" panose="020B0609020204030204" pitchFamily="49" charset="0"/>
            </a:endParaRPr>
          </a:p>
        </p:txBody>
      </p:sp>
      <p:sp>
        <p:nvSpPr>
          <p:cNvPr id="6" name="Text Placeholder 5">
            <a:extLst>
              <a:ext uri="{FF2B5EF4-FFF2-40B4-BE49-F238E27FC236}">
                <a16:creationId xmlns:a16="http://schemas.microsoft.com/office/drawing/2014/main" id="{90E7501D-AFD6-532D-4983-B700A3729010}"/>
              </a:ext>
            </a:extLst>
          </p:cNvPr>
          <p:cNvSpPr>
            <a:spLocks noGrp="1"/>
          </p:cNvSpPr>
          <p:nvPr>
            <p:ph type="body" sz="quarter" idx="16"/>
          </p:nvPr>
        </p:nvSpPr>
        <p:spPr/>
        <p:txBody>
          <a:bodyPr anchor="ctr"/>
          <a:lstStyle/>
          <a:p>
            <a:pPr>
              <a:lnSpc>
                <a:spcPct val="100000"/>
              </a:lnSpc>
            </a:pPr>
            <a:r>
              <a:rPr lang="en-IN" sz="2000" b="0" dirty="0">
                <a:solidFill>
                  <a:srgbClr val="CE9178"/>
                </a:solidFill>
                <a:effectLst/>
                <a:latin typeface="Consolas" panose="020B0609020204030204" pitchFamily="49" charset="0"/>
              </a:rPr>
              <a:t>mongoose</a:t>
            </a:r>
            <a:endParaRPr lang="en-IN" sz="2000" b="0" dirty="0">
              <a:solidFill>
                <a:srgbClr val="D4D4D4"/>
              </a:solidFill>
              <a:effectLst/>
              <a:latin typeface="Consolas" panose="020B0609020204030204" pitchFamily="49" charset="0"/>
            </a:endParaRPr>
          </a:p>
        </p:txBody>
      </p:sp>
      <p:sp>
        <p:nvSpPr>
          <p:cNvPr id="325" name="Text Placeholder 324">
            <a:extLst>
              <a:ext uri="{FF2B5EF4-FFF2-40B4-BE49-F238E27FC236}">
                <a16:creationId xmlns:a16="http://schemas.microsoft.com/office/drawing/2014/main" id="{938EC959-8EA8-72BA-A2FC-4CFB6C761486}"/>
              </a:ext>
            </a:extLst>
          </p:cNvPr>
          <p:cNvSpPr>
            <a:spLocks noGrp="1"/>
          </p:cNvSpPr>
          <p:nvPr>
            <p:ph type="body" sz="quarter" idx="27"/>
          </p:nvPr>
        </p:nvSpPr>
        <p:spPr/>
        <p:txBody>
          <a:bodyPr anchor="ctr"/>
          <a:lstStyle/>
          <a:p>
            <a:pPr>
              <a:lnSpc>
                <a:spcPct val="100000"/>
              </a:lnSpc>
            </a:pPr>
            <a:r>
              <a:rPr lang="en-IN" sz="2000" b="0" dirty="0" err="1">
                <a:solidFill>
                  <a:srgbClr val="CE9178"/>
                </a:solidFill>
                <a:effectLst/>
                <a:latin typeface="Consolas" panose="020B0609020204030204" pitchFamily="49" charset="0"/>
              </a:rPr>
              <a:t>jsonwebtoken</a:t>
            </a:r>
            <a:endParaRPr lang="en-IN" sz="2000" b="0" dirty="0">
              <a:solidFill>
                <a:srgbClr val="D4D4D4"/>
              </a:solidFill>
              <a:effectLst/>
              <a:latin typeface="Consolas" panose="020B0609020204030204" pitchFamily="49" charset="0"/>
            </a:endParaRPr>
          </a:p>
        </p:txBody>
      </p:sp>
      <p:sp>
        <p:nvSpPr>
          <p:cNvPr id="9" name="Text Placeholder 8">
            <a:extLst>
              <a:ext uri="{FF2B5EF4-FFF2-40B4-BE49-F238E27FC236}">
                <a16:creationId xmlns:a16="http://schemas.microsoft.com/office/drawing/2014/main" id="{0FC79EE2-13B4-9938-BB00-D56D9EFAB1F1}"/>
              </a:ext>
            </a:extLst>
          </p:cNvPr>
          <p:cNvSpPr>
            <a:spLocks noGrp="1"/>
          </p:cNvSpPr>
          <p:nvPr>
            <p:ph type="body" sz="quarter" idx="19"/>
          </p:nvPr>
        </p:nvSpPr>
        <p:spPr/>
        <p:txBody>
          <a:bodyPr anchor="ctr"/>
          <a:lstStyle/>
          <a:p>
            <a:pPr>
              <a:lnSpc>
                <a:spcPct val="100000"/>
              </a:lnSpc>
            </a:pPr>
            <a:r>
              <a:rPr lang="en-IN" sz="2000" b="0" dirty="0" err="1">
                <a:solidFill>
                  <a:srgbClr val="CE9178"/>
                </a:solidFill>
                <a:effectLst/>
                <a:latin typeface="Consolas" panose="020B0609020204030204" pitchFamily="49" charset="0"/>
              </a:rPr>
              <a:t>bcryptjs</a:t>
            </a:r>
            <a:endParaRPr lang="en-IN" sz="2000" b="0" dirty="0">
              <a:solidFill>
                <a:srgbClr val="D4D4D4"/>
              </a:solidFill>
              <a:effectLst/>
              <a:latin typeface="Consolas" panose="020B0609020204030204" pitchFamily="49" charset="0"/>
            </a:endParaRPr>
          </a:p>
        </p:txBody>
      </p:sp>
      <p:sp>
        <p:nvSpPr>
          <p:cNvPr id="328" name="Text Placeholder 327">
            <a:extLst>
              <a:ext uri="{FF2B5EF4-FFF2-40B4-BE49-F238E27FC236}">
                <a16:creationId xmlns:a16="http://schemas.microsoft.com/office/drawing/2014/main" id="{82DE6FF9-B388-0D40-E87F-5CBD97C0FF67}"/>
              </a:ext>
            </a:extLst>
          </p:cNvPr>
          <p:cNvSpPr>
            <a:spLocks noGrp="1"/>
          </p:cNvSpPr>
          <p:nvPr>
            <p:ph type="body" sz="quarter" idx="30"/>
          </p:nvPr>
        </p:nvSpPr>
        <p:spPr>
          <a:solidFill>
            <a:schemeClr val="accent5"/>
          </a:solidFill>
          <a:ln w="25400">
            <a:solidFill>
              <a:schemeClr val="dk1"/>
            </a:solidFill>
          </a:ln>
        </p:spPr>
        <p:txBody>
          <a:bodyPr vert="horz" lIns="91440" tIns="1490472" rIns="91440" bIns="45720" rtlCol="0" anchor="ctr">
            <a:noAutofit/>
          </a:bodyPr>
          <a:lstStyle/>
          <a:p>
            <a:pPr>
              <a:lnSpc>
                <a:spcPct val="100000"/>
              </a:lnSpc>
            </a:pPr>
            <a:r>
              <a:rPr lang="en-IN" sz="2000">
                <a:solidFill>
                  <a:srgbClr val="CE9178"/>
                </a:solidFill>
                <a:latin typeface="Consolas" panose="020B0609020204030204" pitchFamily="49" charset="0"/>
              </a:rPr>
              <a:t>ReactDOM</a:t>
            </a:r>
            <a:endParaRPr lang="en-IN" sz="2000" dirty="0">
              <a:solidFill>
                <a:srgbClr val="CE9178"/>
              </a:solidFill>
              <a:latin typeface="Consolas" panose="020B0609020204030204" pitchFamily="49" charset="0"/>
            </a:endParaRPr>
          </a:p>
        </p:txBody>
      </p:sp>
      <p:sp>
        <p:nvSpPr>
          <p:cNvPr id="12" name="Text Placeholder 11">
            <a:extLst>
              <a:ext uri="{FF2B5EF4-FFF2-40B4-BE49-F238E27FC236}">
                <a16:creationId xmlns:a16="http://schemas.microsoft.com/office/drawing/2014/main" id="{0CFF9AF6-AF49-721D-74F3-02EE285F9B77}"/>
              </a:ext>
            </a:extLst>
          </p:cNvPr>
          <p:cNvSpPr>
            <a:spLocks noGrp="1"/>
          </p:cNvSpPr>
          <p:nvPr>
            <p:ph type="body" sz="quarter" idx="22"/>
          </p:nvPr>
        </p:nvSpPr>
        <p:spPr/>
        <p:txBody>
          <a:bodyPr anchor="ctr"/>
          <a:lstStyle/>
          <a:p>
            <a:pPr>
              <a:lnSpc>
                <a:spcPct val="100000"/>
              </a:lnSpc>
            </a:pPr>
            <a:r>
              <a:rPr lang="en-IN" sz="2000" b="0" dirty="0">
                <a:solidFill>
                  <a:srgbClr val="CE9178"/>
                </a:solidFill>
                <a:effectLst/>
                <a:latin typeface="Consolas" panose="020B0609020204030204" pitchFamily="49" charset="0"/>
              </a:rPr>
              <a:t>cookie-parser</a:t>
            </a:r>
            <a:endParaRPr lang="en-IN" sz="2000" b="0" dirty="0">
              <a:solidFill>
                <a:srgbClr val="D4D4D4"/>
              </a:solidFill>
              <a:effectLst/>
              <a:latin typeface="Consolas" panose="020B0609020204030204" pitchFamily="49" charset="0"/>
            </a:endParaRPr>
          </a:p>
        </p:txBody>
      </p:sp>
      <p:sp>
        <p:nvSpPr>
          <p:cNvPr id="331" name="Text Placeholder 330">
            <a:extLst>
              <a:ext uri="{FF2B5EF4-FFF2-40B4-BE49-F238E27FC236}">
                <a16:creationId xmlns:a16="http://schemas.microsoft.com/office/drawing/2014/main" id="{DCC1D5BB-B381-4435-8D73-3160876452E3}"/>
              </a:ext>
            </a:extLst>
          </p:cNvPr>
          <p:cNvSpPr>
            <a:spLocks noGrp="1"/>
          </p:cNvSpPr>
          <p:nvPr>
            <p:ph type="body" sz="quarter" idx="33"/>
          </p:nvPr>
        </p:nvSpPr>
        <p:spPr>
          <a:solidFill>
            <a:schemeClr val="accent5"/>
          </a:solidFill>
          <a:ln w="25400">
            <a:solidFill>
              <a:schemeClr val="dk1"/>
            </a:solidFill>
          </a:ln>
        </p:spPr>
        <p:txBody>
          <a:bodyPr vert="horz" lIns="91440" tIns="1490472" rIns="91440" bIns="45720" rtlCol="0" anchor="ctr">
            <a:noAutofit/>
          </a:bodyPr>
          <a:lstStyle/>
          <a:p>
            <a:pPr>
              <a:lnSpc>
                <a:spcPct val="100000"/>
              </a:lnSpc>
            </a:pPr>
            <a:r>
              <a:rPr lang="en-IN" sz="2000">
                <a:solidFill>
                  <a:srgbClr val="CE9178"/>
                </a:solidFill>
                <a:latin typeface="Consolas" panose="020B0609020204030204" pitchFamily="49" charset="0"/>
              </a:rPr>
              <a:t>React</a:t>
            </a:r>
            <a:endParaRPr lang="en-IN" sz="200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177902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208547" y="2215720"/>
            <a:ext cx="3017520" cy="1938528"/>
          </a:xfrm>
        </p:spPr>
        <p:txBody>
          <a:bodyPr/>
          <a:lstStyle/>
          <a:p>
            <a:r>
              <a:rPr lang="en-US" dirty="0"/>
              <a:t>Home </a:t>
            </a:r>
            <a:br>
              <a:rPr lang="en-US" dirty="0"/>
            </a:br>
            <a:r>
              <a:rPr lang="en-US" dirty="0"/>
              <a:t>Page</a:t>
            </a:r>
          </a:p>
        </p:txBody>
      </p:sp>
      <p:pic>
        <p:nvPicPr>
          <p:cNvPr id="5" name="Picture 4">
            <a:extLst>
              <a:ext uri="{FF2B5EF4-FFF2-40B4-BE49-F238E27FC236}">
                <a16:creationId xmlns:a16="http://schemas.microsoft.com/office/drawing/2014/main" id="{6C6FBBBF-A8F0-156A-2303-06062A0CDB08}"/>
              </a:ext>
            </a:extLst>
          </p:cNvPr>
          <p:cNvPicPr>
            <a:picLocks noChangeAspect="1"/>
          </p:cNvPicPr>
          <p:nvPr/>
        </p:nvPicPr>
        <p:blipFill>
          <a:blip r:embed="rId2"/>
          <a:stretch>
            <a:fillRect/>
          </a:stretch>
        </p:blipFill>
        <p:spPr>
          <a:xfrm>
            <a:off x="2864452" y="850232"/>
            <a:ext cx="9327548" cy="5246746"/>
          </a:xfrm>
          <a:prstGeom prst="rect">
            <a:avLst/>
          </a:prstGeom>
        </p:spPr>
      </p:pic>
    </p:spTree>
    <p:extLst>
      <p:ext uri="{BB962C8B-B14F-4D97-AF65-F5344CB8AC3E}">
        <p14:creationId xmlns:p14="http://schemas.microsoft.com/office/powerpoint/2010/main" val="37522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989798" y="3546111"/>
            <a:ext cx="9912096" cy="1014984"/>
          </a:xfrm>
        </p:spPr>
        <p:txBody>
          <a:bodyPr/>
          <a:lstStyle/>
          <a:p>
            <a:r>
              <a:rPr lang="en-US" dirty="0"/>
              <a:t>NAV BAR</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8" name="Picture 7">
            <a:extLst>
              <a:ext uri="{FF2B5EF4-FFF2-40B4-BE49-F238E27FC236}">
                <a16:creationId xmlns:a16="http://schemas.microsoft.com/office/drawing/2014/main" id="{46610710-FC82-7EA4-CA73-DEE00EDD7437}"/>
              </a:ext>
            </a:extLst>
          </p:cNvPr>
          <p:cNvPicPr>
            <a:picLocks noChangeAspect="1"/>
          </p:cNvPicPr>
          <p:nvPr/>
        </p:nvPicPr>
        <p:blipFill>
          <a:blip r:embed="rId2"/>
          <a:stretch>
            <a:fillRect/>
          </a:stretch>
        </p:blipFill>
        <p:spPr>
          <a:xfrm>
            <a:off x="314062" y="1808571"/>
            <a:ext cx="11581764" cy="5149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300" endPos="55500" dist="101600" dir="5400000" sy="-100000" algn="bl" rotWithShape="0"/>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108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9</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sp>
        <p:nvSpPr>
          <p:cNvPr id="6" name="Title 5">
            <a:extLst>
              <a:ext uri="{FF2B5EF4-FFF2-40B4-BE49-F238E27FC236}">
                <a16:creationId xmlns:a16="http://schemas.microsoft.com/office/drawing/2014/main" id="{428F6261-900A-FD40-0B5E-0A266301F9FB}"/>
              </a:ext>
            </a:extLst>
          </p:cNvPr>
          <p:cNvSpPr>
            <a:spLocks noGrp="1"/>
          </p:cNvSpPr>
          <p:nvPr>
            <p:ph type="title"/>
          </p:nvPr>
        </p:nvSpPr>
        <p:spPr>
          <a:xfrm>
            <a:off x="-465222" y="1779390"/>
            <a:ext cx="3977480" cy="1014984"/>
          </a:xfrm>
        </p:spPr>
        <p:txBody>
          <a:bodyPr/>
          <a:lstStyle/>
          <a:p>
            <a:r>
              <a:rPr lang="en-US" dirty="0"/>
              <a:t>Sign up page</a:t>
            </a:r>
            <a:endParaRPr lang="en-US" noProof="1"/>
          </a:p>
        </p:txBody>
      </p:sp>
      <p:pic>
        <p:nvPicPr>
          <p:cNvPr id="5" name="Picture 4">
            <a:extLst>
              <a:ext uri="{FF2B5EF4-FFF2-40B4-BE49-F238E27FC236}">
                <a16:creationId xmlns:a16="http://schemas.microsoft.com/office/drawing/2014/main" id="{2A024BB2-8FC3-56B5-2887-9676D30DFDC0}"/>
              </a:ext>
            </a:extLst>
          </p:cNvPr>
          <p:cNvPicPr>
            <a:picLocks noChangeAspect="1"/>
          </p:cNvPicPr>
          <p:nvPr/>
        </p:nvPicPr>
        <p:blipFill>
          <a:blip r:embed="rId2"/>
          <a:stretch>
            <a:fillRect/>
          </a:stretch>
        </p:blipFill>
        <p:spPr>
          <a:xfrm>
            <a:off x="2909908" y="512064"/>
            <a:ext cx="9145383" cy="5144278"/>
          </a:xfrm>
          <a:prstGeom prst="rect">
            <a:avLst/>
          </a:prstGeom>
        </p:spPr>
      </p:pic>
    </p:spTree>
    <p:extLst>
      <p:ext uri="{BB962C8B-B14F-4D97-AF65-F5344CB8AC3E}">
        <p14:creationId xmlns:p14="http://schemas.microsoft.com/office/powerpoint/2010/main" val="3225514186"/>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{6F4D9AED-3104-44A6-AC90-9A05EC4D61D0}tf11429527_win32</Template>
  <TotalTime>65</TotalTime>
  <Words>474</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Consolas</vt:lpstr>
      <vt:lpstr>Karla</vt:lpstr>
      <vt:lpstr>Univers Condensed Light</vt:lpstr>
      <vt:lpstr>Office Theme</vt:lpstr>
      <vt:lpstr>Online Banking System</vt:lpstr>
      <vt:lpstr>PowerPoint Presentation</vt:lpstr>
      <vt:lpstr>Introduction </vt:lpstr>
      <vt:lpstr>Basic functionality</vt:lpstr>
      <vt:lpstr>Tehnologies Used:  Frontend – HTML, CSS,JS, React, Bootstrap Backend – Node js Database – Mongodb </vt:lpstr>
      <vt:lpstr>Modules Used</vt:lpstr>
      <vt:lpstr>Home  Page</vt:lpstr>
      <vt:lpstr>NAV BAR</vt:lpstr>
      <vt:lpstr>Sign up page</vt:lpstr>
      <vt:lpstr>Login Page </vt:lpstr>
      <vt:lpstr>Profile </vt:lpstr>
      <vt:lpstr>Send Money page</vt:lpstr>
      <vt:lpstr>Transation Page </vt:lpstr>
      <vt:lpstr>Forget Password Page</vt:lpstr>
      <vt:lpstr>Folder Hierarchy</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Banking System</dc:title>
  <dc:creator>sanyam mahajan</dc:creator>
  <cp:lastModifiedBy>sanyam mahajan</cp:lastModifiedBy>
  <cp:revision>11</cp:revision>
  <dcterms:created xsi:type="dcterms:W3CDTF">2023-02-13T18:51:44Z</dcterms:created>
  <dcterms:modified xsi:type="dcterms:W3CDTF">2023-02-13T19:57:34Z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