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66" r:id="rId4"/>
    <p:sldId id="275" r:id="rId5"/>
    <p:sldId id="267" r:id="rId6"/>
    <p:sldId id="262" r:id="rId7"/>
    <p:sldId id="263" r:id="rId8"/>
    <p:sldId id="264" r:id="rId9"/>
    <p:sldId id="265" r:id="rId10"/>
    <p:sldId id="257" r:id="rId11"/>
    <p:sldId id="260" r:id="rId12"/>
    <p:sldId id="258" r:id="rId13"/>
    <p:sldId id="277" r:id="rId14"/>
    <p:sldId id="259" r:id="rId15"/>
    <p:sldId id="276" r:id="rId16"/>
    <p:sldId id="280" r:id="rId17"/>
    <p:sldId id="278" r:id="rId18"/>
    <p:sldId id="279" r:id="rId19"/>
    <p:sldId id="271" r:id="rId20"/>
    <p:sldId id="268" r:id="rId21"/>
    <p:sldId id="269" r:id="rId22"/>
    <p:sldId id="270" r:id="rId23"/>
    <p:sldId id="27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4D5AA8-EFEC-4986-879E-710A3E5E8CD1}" type="datetimeFigureOut">
              <a:rPr lang="en-US" smtClean="0"/>
              <a:pPr/>
              <a:t>2/22/2017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C5E3DD2-C630-491D-B8C5-7683155074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4D5AA8-EFEC-4986-879E-710A3E5E8CD1}" type="datetimeFigureOut">
              <a:rPr lang="en-US" smtClean="0"/>
              <a:pPr/>
              <a:t>2/22/2017</a:t>
            </a:fld>
            <a:endParaRPr lang="en-US" dirty="0"/>
          </a:p>
        </p:txBody>
      </p:sp>
      <p:sp>
        <p:nvSpPr>
          <p:cNvPr id="9" name="Slide Number Placeholder 8"/>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4D5AA8-EFEC-4986-879E-710A3E5E8CD1}" type="datetimeFigureOut">
              <a:rPr lang="en-US" smtClean="0"/>
              <a:pPr/>
              <a:t>2/22/2017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C5E3DD2-C630-491D-B8C5-7683155074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4D5AA8-EFEC-4986-879E-710A3E5E8CD1}"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5E3DD2-C630-491D-B8C5-76831550743C}"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4D5AA8-EFEC-4986-879E-710A3E5E8CD1}" type="datetimeFigureOut">
              <a:rPr lang="en-US" smtClean="0"/>
              <a:pPr/>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5E3DD2-C630-491D-B8C5-76831550743C}"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4D5AA8-EFEC-4986-879E-710A3E5E8CD1}" type="datetimeFigureOut">
              <a:rPr lang="en-US" smtClean="0"/>
              <a:pPr/>
              <a:t>2/22/2017</a:t>
            </a:fld>
            <a:endParaRPr lang="en-US" dirty="0"/>
          </a:p>
        </p:txBody>
      </p:sp>
      <p:sp>
        <p:nvSpPr>
          <p:cNvPr id="7" name="Slide Number Placeholder 6"/>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5AA8-EFEC-4986-879E-710A3E5E8CD1}" type="datetimeFigureOut">
              <a:rPr lang="en-US" smtClean="0"/>
              <a:pPr/>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4D5AA8-EFEC-4986-879E-710A3E5E8CD1}" type="datetimeFigureOut">
              <a:rPr lang="en-US" smtClean="0"/>
              <a:pPr/>
              <a:t>2/22/2017</a:t>
            </a:fld>
            <a:endParaRPr lang="en-US" dirty="0"/>
          </a:p>
        </p:txBody>
      </p:sp>
      <p:sp>
        <p:nvSpPr>
          <p:cNvPr id="22" name="Slide Number Placeholder 21"/>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4D5AA8-EFEC-4986-879E-710A3E5E8CD1}" type="datetimeFigureOut">
              <a:rPr lang="en-US" smtClean="0"/>
              <a:pPr/>
              <a:t>2/22/2017</a:t>
            </a:fld>
            <a:endParaRPr lang="en-US" dirty="0"/>
          </a:p>
        </p:txBody>
      </p:sp>
      <p:sp>
        <p:nvSpPr>
          <p:cNvPr id="18" name="Slide Number Placeholder 17"/>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4D5AA8-EFEC-4986-879E-710A3E5E8CD1}" type="datetimeFigureOut">
              <a:rPr lang="en-US" smtClean="0"/>
              <a:pPr/>
              <a:t>2/22/2017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5E3DD2-C630-491D-B8C5-7683155074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University_and_college_admission" TargetMode="External"/><Relationship Id="rId2" Type="http://schemas.openxmlformats.org/officeDocument/2006/relationships/hyperlink" Target="http://www.freeproject.co.in/source/University-Admission-System.aspx?pf=Java&amp;t=we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3505200"/>
            <a:ext cx="6019800" cy="1470025"/>
          </a:xfrm>
        </p:spPr>
        <p:txBody>
          <a:bodyPr>
            <a:noAutofit/>
          </a:bodyPr>
          <a:lstStyle/>
          <a:p>
            <a:r>
              <a:rPr lang="en-US" sz="7200" dirty="0" smtClean="0">
                <a:latin typeface="Comic Sans MS" pitchFamily="66" charset="0"/>
              </a:rPr>
              <a:t>University Management System</a:t>
            </a:r>
            <a:endParaRPr lang="en-US" sz="7200" dirty="0">
              <a:latin typeface="Comic Sans MS" pitchFamily="66"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Components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pPr>
              <a:buNone/>
            </a:pPr>
            <a:r>
              <a:rPr lang="en-US" sz="3200" dirty="0" smtClean="0">
                <a:latin typeface="Monotype Corsiva" pitchFamily="66" charset="0"/>
              </a:rPr>
              <a:t>	The </a:t>
            </a:r>
            <a:r>
              <a:rPr lang="en-US" sz="3200" dirty="0" smtClean="0">
                <a:latin typeface="Monotype Corsiva" pitchFamily="66" charset="0"/>
              </a:rPr>
              <a:t>admission system basically consists of </a:t>
            </a:r>
            <a:r>
              <a:rPr lang="en-US" sz="3200" dirty="0" smtClean="0">
                <a:latin typeface="Monotype Corsiva" pitchFamily="66" charset="0"/>
              </a:rPr>
              <a:t>three important </a:t>
            </a:r>
            <a:r>
              <a:rPr lang="en-US" sz="3200" dirty="0" smtClean="0">
                <a:latin typeface="Monotype Corsiva" pitchFamily="66" charset="0"/>
              </a:rPr>
              <a:t>parts</a:t>
            </a:r>
            <a:r>
              <a:rPr lang="en-US" sz="3200" dirty="0" smtClean="0">
                <a:latin typeface="Monotype Corsiva" pitchFamily="66" charset="0"/>
              </a:rPr>
              <a:t>:</a:t>
            </a:r>
            <a:endParaRPr lang="en-US" sz="3200" dirty="0" smtClean="0">
              <a:latin typeface="Monotype Corsiva" pitchFamily="66" charset="0"/>
            </a:endParaRPr>
          </a:p>
          <a:p>
            <a:pPr marL="514350" indent="-514350">
              <a:buFont typeface="+mj-lt"/>
              <a:buAutoNum type="arabicPeriod"/>
            </a:pPr>
            <a:r>
              <a:rPr lang="en-US" sz="3200" dirty="0" smtClean="0">
                <a:latin typeface="Monotype Corsiva" pitchFamily="66" charset="0"/>
              </a:rPr>
              <a:t>Administrator</a:t>
            </a:r>
          </a:p>
          <a:p>
            <a:pPr marL="514350" indent="-514350">
              <a:buFont typeface="+mj-lt"/>
              <a:buAutoNum type="arabicPeriod"/>
            </a:pPr>
            <a:r>
              <a:rPr lang="en-US" sz="3200" dirty="0" smtClean="0">
                <a:latin typeface="Monotype Corsiva" pitchFamily="66" charset="0"/>
              </a:rPr>
              <a:t>MAC(Members Of Committee)</a:t>
            </a:r>
          </a:p>
          <a:p>
            <a:pPr marL="514350" indent="-514350">
              <a:buFont typeface="+mj-lt"/>
              <a:buAutoNum type="arabicPeriod"/>
            </a:pPr>
            <a:r>
              <a:rPr lang="en-US" sz="3200" dirty="0" smtClean="0">
                <a:latin typeface="Monotype Corsiva" pitchFamily="66" charset="0"/>
              </a:rPr>
              <a:t>Applicant</a:t>
            </a:r>
            <a:endParaRPr lang="en-US" sz="3200" dirty="0" smtClean="0">
              <a:latin typeface="Monotype Corsiva" pitchFamily="66" charset="0"/>
            </a:endParaRPr>
          </a:p>
          <a:p>
            <a:pPr marL="514350" indent="-514350">
              <a:buFont typeface="+mj-lt"/>
              <a:buAutoNum type="arabicPeriod"/>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pPr algn="ctr"/>
            <a:r>
              <a:rPr lang="en-US" sz="6000" dirty="0" smtClean="0">
                <a:latin typeface="Comic Sans MS" pitchFamily="66" charset="0"/>
              </a:rPr>
              <a:t>Applicant</a:t>
            </a:r>
            <a:endParaRPr lang="en-US" sz="6000" dirty="0">
              <a:latin typeface="Comic Sans MS" pitchFamily="66" charset="0"/>
            </a:endParaRPr>
          </a:p>
        </p:txBody>
      </p:sp>
      <p:sp>
        <p:nvSpPr>
          <p:cNvPr id="3" name="Content Placeholder 2"/>
          <p:cNvSpPr>
            <a:spLocks noGrp="1"/>
          </p:cNvSpPr>
          <p:nvPr>
            <p:ph sz="quarter" idx="1"/>
          </p:nvPr>
        </p:nvSpPr>
        <p:spPr>
          <a:xfrm>
            <a:off x="304800" y="1143000"/>
            <a:ext cx="8305800" cy="5410200"/>
          </a:xfrm>
        </p:spPr>
        <p:txBody>
          <a:bodyPr>
            <a:noAutofit/>
          </a:bodyPr>
          <a:lstStyle/>
          <a:p>
            <a:r>
              <a:rPr lang="en-US" sz="3200" dirty="0" smtClean="0">
                <a:latin typeface="Monotype Corsiva" pitchFamily="66" charset="0"/>
              </a:rPr>
              <a:t>The applicant is the person who wishes to apply for a particular program in the university.</a:t>
            </a:r>
          </a:p>
          <a:p>
            <a:r>
              <a:rPr lang="en-US" sz="3200" dirty="0" smtClean="0">
                <a:latin typeface="Monotype Corsiva" pitchFamily="66" charset="0"/>
              </a:rPr>
              <a:t>The applicant has various options amongst which he can choose for the program of his choice.</a:t>
            </a:r>
          </a:p>
          <a:p>
            <a:r>
              <a:rPr lang="en-US" sz="3200" dirty="0" smtClean="0">
                <a:latin typeface="Monotype Corsiva" pitchFamily="66" charset="0"/>
              </a:rPr>
              <a:t>The applicant can:</a:t>
            </a:r>
          </a:p>
          <a:p>
            <a:pPr marL="457200" indent="-457200">
              <a:buFont typeface="+mj-lt"/>
              <a:buAutoNum type="arabicPeriod"/>
            </a:pPr>
            <a:r>
              <a:rPr lang="en-US" sz="3200" dirty="0" smtClean="0">
                <a:latin typeface="Monotype Corsiva" pitchFamily="66" charset="0"/>
              </a:rPr>
              <a:t>View </a:t>
            </a:r>
            <a:r>
              <a:rPr lang="en-US" sz="3200" dirty="0" smtClean="0">
                <a:latin typeface="Monotype Corsiva" pitchFamily="66" charset="0"/>
              </a:rPr>
              <a:t>all </a:t>
            </a:r>
            <a:r>
              <a:rPr lang="en-US" sz="3200" dirty="0" smtClean="0">
                <a:latin typeface="Monotype Corsiva" pitchFamily="66" charset="0"/>
              </a:rPr>
              <a:t>programs scheduled.</a:t>
            </a:r>
          </a:p>
          <a:p>
            <a:pPr marL="457200" indent="-457200">
              <a:buFont typeface="+mj-lt"/>
              <a:buAutoNum type="arabicPeriod"/>
            </a:pPr>
            <a:r>
              <a:rPr lang="en-US" sz="3200" dirty="0" smtClean="0">
                <a:latin typeface="Monotype Corsiva" pitchFamily="66" charset="0"/>
              </a:rPr>
              <a:t>Apply </a:t>
            </a:r>
            <a:r>
              <a:rPr lang="en-US" sz="3200" dirty="0" smtClean="0">
                <a:latin typeface="Monotype Corsiva" pitchFamily="66" charset="0"/>
              </a:rPr>
              <a:t>online for a scheduled </a:t>
            </a:r>
            <a:r>
              <a:rPr lang="en-US" sz="3200" dirty="0" smtClean="0">
                <a:latin typeface="Monotype Corsiva" pitchFamily="66" charset="0"/>
              </a:rPr>
              <a:t>program by </a:t>
            </a:r>
            <a:r>
              <a:rPr lang="en-US" sz="3200" dirty="0" smtClean="0">
                <a:latin typeface="Monotype Corsiva" pitchFamily="66" charset="0"/>
              </a:rPr>
              <a:t>filling up the application form that auto generates the </a:t>
            </a:r>
            <a:r>
              <a:rPr lang="en-US" sz="3200" dirty="0" smtClean="0">
                <a:latin typeface="Monotype Corsiva" pitchFamily="66" charset="0"/>
              </a:rPr>
              <a:t>app ID.</a:t>
            </a:r>
            <a:endParaRPr lang="en-US" sz="3200" dirty="0" smtClean="0">
              <a:latin typeface="Monotype Corsiva" pitchFamily="66" charset="0"/>
            </a:endParaRPr>
          </a:p>
          <a:p>
            <a:pPr lvl="1"/>
            <a:r>
              <a:rPr lang="en-US" sz="3200" dirty="0" smtClean="0">
                <a:latin typeface="Monotype Corsiva" pitchFamily="66" charset="0"/>
              </a:rPr>
              <a:t>View the application status, based on the application </a:t>
            </a:r>
            <a:r>
              <a:rPr lang="en-US" sz="3200" dirty="0" smtClean="0">
                <a:latin typeface="Monotype Corsiva" pitchFamily="66" charset="0"/>
              </a:rPr>
              <a:t>ID.</a:t>
            </a:r>
            <a:endParaRPr lang="en-US" sz="3200" dirty="0" smtClean="0">
              <a:latin typeface="Monotype Corsiva" pitchFamily="66" charset="0"/>
            </a:endParaRPr>
          </a:p>
          <a:p>
            <a:pPr marL="457200" indent="-457200">
              <a:buFont typeface="+mj-lt"/>
              <a:buAutoNum type="arabicPeriod"/>
            </a:pPr>
            <a:endParaRPr lang="en-US" sz="3200" dirty="0" smtClean="0">
              <a:latin typeface="Monotype Corsiva" pitchFamily="66" charset="0"/>
            </a:endParaRPr>
          </a:p>
          <a:p>
            <a:endParaRPr lang="en-US" sz="3200" dirty="0" smtClean="0">
              <a:latin typeface="Monotype Corsiva" pitchFamily="66" charset="0"/>
            </a:endParaRPr>
          </a:p>
          <a:p>
            <a:pPr marL="514350" indent="-514350">
              <a:buFont typeface="+mj-lt"/>
              <a:buAutoNum type="arabicPeriod"/>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Administrator</a:t>
            </a:r>
            <a:endParaRPr lang="en-US" sz="6000" dirty="0">
              <a:latin typeface="Comic Sans MS" pitchFamily="66" charset="0"/>
            </a:endParaRPr>
          </a:p>
        </p:txBody>
      </p:sp>
      <p:sp>
        <p:nvSpPr>
          <p:cNvPr id="3" name="Content Placeholder 2"/>
          <p:cNvSpPr>
            <a:spLocks noGrp="1"/>
          </p:cNvSpPr>
          <p:nvPr>
            <p:ph sz="quarter" idx="1"/>
          </p:nvPr>
        </p:nvSpPr>
        <p:spPr/>
        <p:txBody>
          <a:bodyPr>
            <a:noAutofit/>
          </a:bodyPr>
          <a:lstStyle/>
          <a:p>
            <a:r>
              <a:rPr lang="en-US" sz="3200" dirty="0" smtClean="0">
                <a:latin typeface="Monotype Corsiva" pitchFamily="66" charset="0"/>
              </a:rPr>
              <a:t>Administrator is a group of people who have the ultimate record and authority over  the entire organization</a:t>
            </a:r>
            <a:r>
              <a:rPr lang="en-US" sz="3200" dirty="0" smtClean="0">
                <a:latin typeface="Monotype Corsiva" pitchFamily="66" charset="0"/>
              </a:rPr>
              <a:t>.</a:t>
            </a:r>
          </a:p>
          <a:p>
            <a:r>
              <a:rPr lang="en-US" sz="3200" dirty="0" smtClean="0">
                <a:latin typeface="Monotype Corsiva" pitchFamily="66" charset="0"/>
              </a:rPr>
              <a:t>The Admin staff should be able to:</a:t>
            </a:r>
          </a:p>
          <a:p>
            <a:pPr>
              <a:buFont typeface="Wingdings" pitchFamily="2" charset="2"/>
              <a:buChar char="q"/>
            </a:pPr>
            <a:r>
              <a:rPr lang="en-US" sz="3200" dirty="0" smtClean="0">
                <a:latin typeface="Monotype Corsiva" pitchFamily="66" charset="0"/>
              </a:rPr>
              <a:t>L</a:t>
            </a:r>
            <a:r>
              <a:rPr lang="en-US" sz="3200" dirty="0" smtClean="0">
                <a:latin typeface="Monotype Corsiva" pitchFamily="66" charset="0"/>
              </a:rPr>
              <a:t>ogin </a:t>
            </a:r>
            <a:r>
              <a:rPr lang="en-US" sz="3200" dirty="0" smtClean="0">
                <a:latin typeface="Monotype Corsiva" pitchFamily="66" charset="0"/>
              </a:rPr>
              <a:t>to the system using his/her credentials </a:t>
            </a:r>
          </a:p>
          <a:p>
            <a:pPr>
              <a:buFont typeface="Wingdings" pitchFamily="2" charset="2"/>
              <a:buChar char="q"/>
            </a:pPr>
            <a:r>
              <a:rPr lang="en-US" sz="3200" dirty="0" smtClean="0">
                <a:latin typeface="Monotype Corsiva" pitchFamily="66" charset="0"/>
              </a:rPr>
              <a:t>Update and manage (add or delete) information of the programs offer by the university</a:t>
            </a:r>
          </a:p>
          <a:p>
            <a:endParaRPr lang="en-US" sz="3200" dirty="0" smtClean="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4873752"/>
          </a:xfrm>
        </p:spPr>
        <p:txBody>
          <a:bodyPr>
            <a:normAutofit/>
          </a:bodyPr>
          <a:lstStyle/>
          <a:p>
            <a:pPr>
              <a:buFont typeface="Wingdings" pitchFamily="2" charset="2"/>
              <a:buChar char="q"/>
            </a:pPr>
            <a:r>
              <a:rPr lang="en-US" sz="3200" dirty="0" smtClean="0">
                <a:latin typeface="Monotype Corsiva" pitchFamily="66" charset="0"/>
              </a:rPr>
              <a:t>Manage (add or delete) schedules of the programs offered by the university</a:t>
            </a:r>
          </a:p>
          <a:p>
            <a:pPr>
              <a:buFont typeface="Wingdings" pitchFamily="2" charset="2"/>
              <a:buChar char="q"/>
            </a:pPr>
            <a:r>
              <a:rPr lang="en-US" sz="3200" dirty="0" smtClean="0">
                <a:latin typeface="Monotype Corsiva" pitchFamily="66" charset="0"/>
              </a:rPr>
              <a:t>Generate various reports like:</a:t>
            </a:r>
          </a:p>
          <a:p>
            <a:pPr>
              <a:buFont typeface="Wingdings" pitchFamily="2" charset="2"/>
              <a:buChar char="q"/>
            </a:pPr>
            <a:r>
              <a:rPr lang="en-US" sz="3200" dirty="0" smtClean="0">
                <a:latin typeface="Monotype Corsiva" pitchFamily="66" charset="0"/>
              </a:rPr>
              <a:t>View List of applicants confirmed/ accepted (waiting for interview)/rejected for a scheduled program.</a:t>
            </a:r>
          </a:p>
          <a:p>
            <a:pPr>
              <a:buFont typeface="Wingdings" pitchFamily="2" charset="2"/>
              <a:buChar char="q"/>
            </a:pPr>
            <a:r>
              <a:rPr lang="en-US" sz="3200" dirty="0" smtClean="0">
                <a:latin typeface="Monotype Corsiva" pitchFamily="66" charset="0"/>
              </a:rPr>
              <a:t>View list of programs scheduled to commence in a give time period</a:t>
            </a:r>
          </a:p>
          <a:p>
            <a:endParaRPr lang="en-US" sz="3200" dirty="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MAC</a:t>
            </a:r>
            <a:endParaRPr lang="en-US" sz="6000" dirty="0">
              <a:latin typeface="Comic Sans MS" pitchFamily="66" charset="0"/>
            </a:endParaRPr>
          </a:p>
        </p:txBody>
      </p:sp>
      <p:sp>
        <p:nvSpPr>
          <p:cNvPr id="3" name="Content Placeholder 2"/>
          <p:cNvSpPr>
            <a:spLocks noGrp="1"/>
          </p:cNvSpPr>
          <p:nvPr>
            <p:ph sz="quarter" idx="1"/>
          </p:nvPr>
        </p:nvSpPr>
        <p:spPr>
          <a:xfrm>
            <a:off x="533400" y="1524000"/>
            <a:ext cx="7467600" cy="4873752"/>
          </a:xfrm>
        </p:spPr>
        <p:txBody>
          <a:bodyPr>
            <a:noAutofit/>
          </a:bodyPr>
          <a:lstStyle/>
          <a:p>
            <a:pPr lvl="0"/>
            <a:r>
              <a:rPr lang="en-US" sz="3200" smtClean="0">
                <a:latin typeface="Monotype Corsiva" pitchFamily="66" charset="0"/>
              </a:rPr>
              <a:t>Members Of </a:t>
            </a:r>
            <a:r>
              <a:rPr lang="en-US" sz="3200" dirty="0" smtClean="0">
                <a:latin typeface="Monotype Corsiva" pitchFamily="66" charset="0"/>
              </a:rPr>
              <a:t>C</a:t>
            </a:r>
            <a:r>
              <a:rPr lang="en-US" sz="3200" smtClean="0">
                <a:latin typeface="Monotype Corsiva" pitchFamily="66" charset="0"/>
              </a:rPr>
              <a:t>ommittee(MAC</a:t>
            </a:r>
            <a:r>
              <a:rPr lang="en-US" sz="3200" dirty="0" smtClean="0">
                <a:latin typeface="Monotype Corsiva" pitchFamily="66" charset="0"/>
              </a:rPr>
              <a:t>) is responsible for keeping in track all the applications(including accepting and rejecting applications) for a particular program and sending the conclusive information to Administrator.</a:t>
            </a:r>
            <a:endParaRPr lang="en-US" sz="3200" dirty="0" smtClean="0">
              <a:latin typeface="Monotype Corsiva" pitchFamily="66" charset="0"/>
            </a:endParaRPr>
          </a:p>
          <a:p>
            <a:pPr lvl="0"/>
            <a:r>
              <a:rPr lang="en-US" sz="3200" dirty="0" smtClean="0">
                <a:latin typeface="Monotype Corsiva" pitchFamily="66" charset="0"/>
              </a:rPr>
              <a:t>MAC should </a:t>
            </a:r>
            <a:r>
              <a:rPr lang="en-US" sz="3200" dirty="0" smtClean="0">
                <a:latin typeface="Monotype Corsiva" pitchFamily="66" charset="0"/>
              </a:rPr>
              <a:t>be able to </a:t>
            </a:r>
            <a:r>
              <a:rPr lang="en-US" sz="3200" dirty="0" smtClean="0">
                <a:latin typeface="Monotype Corsiva" pitchFamily="66" charset="0"/>
              </a:rPr>
              <a:t>:</a:t>
            </a:r>
            <a:endParaRPr lang="en-US" sz="3200" dirty="0" smtClean="0">
              <a:latin typeface="Monotype Corsiva" pitchFamily="66" charset="0"/>
            </a:endParaRPr>
          </a:p>
          <a:p>
            <a:pPr marL="880110" lvl="1" indent="-514350">
              <a:buFont typeface="Wingdings" pitchFamily="2" charset="2"/>
              <a:buChar char="q"/>
            </a:pPr>
            <a:r>
              <a:rPr lang="en-US" sz="3200" dirty="0" smtClean="0">
                <a:latin typeface="Monotype Corsiva" pitchFamily="66" charset="0"/>
              </a:rPr>
              <a:t>Login into the system using his/her </a:t>
            </a:r>
            <a:r>
              <a:rPr lang="en-US" sz="3200" dirty="0" smtClean="0">
                <a:latin typeface="Monotype Corsiva" pitchFamily="66" charset="0"/>
              </a:rPr>
              <a:t>credentials.</a:t>
            </a:r>
          </a:p>
          <a:p>
            <a:pPr marL="880110" lvl="1" indent="-514350">
              <a:buFont typeface="Wingdings" pitchFamily="2" charset="2"/>
              <a:buChar char="q"/>
            </a:pPr>
            <a:r>
              <a:rPr lang="en-US" sz="3200" dirty="0" smtClean="0">
                <a:latin typeface="Monotype Corsiva" pitchFamily="66" charset="0"/>
              </a:rPr>
              <a:t>View </a:t>
            </a:r>
            <a:r>
              <a:rPr lang="en-US" sz="3200" dirty="0" smtClean="0">
                <a:latin typeface="Monotype Corsiva" pitchFamily="66" charset="0"/>
              </a:rPr>
              <a:t>applications for a specific </a:t>
            </a:r>
            <a:r>
              <a:rPr lang="en-US" sz="3200" dirty="0" smtClean="0">
                <a:latin typeface="Monotype Corsiva" pitchFamily="66" charset="0"/>
              </a:rPr>
              <a:t>program.</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4873752"/>
          </a:xfrm>
        </p:spPr>
        <p:txBody>
          <a:bodyPr/>
          <a:lstStyle/>
          <a:p>
            <a:pPr marL="880110" lvl="1" indent="-514350">
              <a:buFont typeface="Wingdings" pitchFamily="2" charset="2"/>
              <a:buChar char="q"/>
            </a:pPr>
            <a:r>
              <a:rPr lang="en-US" sz="3200" dirty="0" smtClean="0">
                <a:latin typeface="Monotype Corsiva" pitchFamily="66" charset="0"/>
              </a:rPr>
              <a:t>Accept/Reject </a:t>
            </a:r>
            <a:r>
              <a:rPr lang="en-US" sz="3200" dirty="0" smtClean="0">
                <a:latin typeface="Monotype Corsiva" pitchFamily="66" charset="0"/>
              </a:rPr>
              <a:t>an application on the basis of the details of the applicant. If accepted, fill in the scheduled date for an interview of the applicant before confirming the applicant to take the program. </a:t>
            </a:r>
          </a:p>
          <a:p>
            <a:pPr marL="880110" lvl="1" indent="-514350">
              <a:buFont typeface="Wingdings" pitchFamily="2" charset="2"/>
              <a:buChar char="q"/>
            </a:pPr>
            <a:r>
              <a:rPr lang="en-US" sz="3200" dirty="0" smtClean="0">
                <a:latin typeface="Monotype Corsiva" pitchFamily="66" charset="0"/>
              </a:rPr>
              <a:t>After the interview, update the status of the application to Confirmed/Rejected</a:t>
            </a:r>
          </a:p>
          <a:p>
            <a:pPr marL="514350" indent="-514350">
              <a:buFont typeface="+mj-lt"/>
              <a:buAutoNum type="arabicPeriod"/>
            </a:pPr>
            <a:endParaRPr lang="en-US" sz="3200" dirty="0" smtClean="0">
              <a:latin typeface="Monotype Corsiva" pitchFamily="66" charset="0"/>
            </a:endParaRPr>
          </a:p>
          <a:p>
            <a:pPr marL="457200" indent="-457200">
              <a:buFont typeface="+mj-lt"/>
              <a:buAutoNum type="arabicPeriod"/>
            </a:pPr>
            <a:endParaRPr lang="en-US"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Application flow</a:t>
            </a:r>
            <a:endParaRPr lang="en-US" sz="6000" dirty="0">
              <a:latin typeface="Comic Sans MS" pitchFamily="66" charset="0"/>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Class Diagram</a:t>
            </a:r>
            <a:endParaRPr lang="en-US" sz="6000" dirty="0">
              <a:latin typeface="Comic Sans MS" pitchFamily="66" charset="0"/>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Use-case diagram</a:t>
            </a:r>
            <a:endParaRPr lang="en-US" sz="6000" dirty="0">
              <a:latin typeface="Comic Sans MS" pitchFamily="66" charset="0"/>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Applications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sz="quarter" idx="1"/>
          </p:nvPr>
        </p:nvSpPr>
        <p:spPr>
          <a:xfrm>
            <a:off x="2133600" y="838200"/>
            <a:ext cx="4953000" cy="4873752"/>
          </a:xfrm>
        </p:spPr>
        <p:txBody>
          <a:bodyPr>
            <a:noAutofit/>
          </a:bodyPr>
          <a:lstStyle/>
          <a:p>
            <a:pPr>
              <a:buNone/>
            </a:pPr>
            <a:r>
              <a:rPr lang="en-US" sz="3200" u="sng" dirty="0" smtClean="0">
                <a:latin typeface="Monotype Corsiva" pitchFamily="66" charset="0"/>
              </a:rPr>
              <a:t>S</a:t>
            </a:r>
            <a:r>
              <a:rPr lang="en-US" sz="3200" u="sng" dirty="0" smtClean="0">
                <a:latin typeface="Monotype Corsiva" pitchFamily="66" charset="0"/>
              </a:rPr>
              <a:t>ubmitted </a:t>
            </a:r>
            <a:r>
              <a:rPr lang="en-US" sz="3200" u="sng" dirty="0" smtClean="0">
                <a:latin typeface="Monotype Corsiva" pitchFamily="66" charset="0"/>
              </a:rPr>
              <a:t>by: </a:t>
            </a:r>
          </a:p>
          <a:p>
            <a:r>
              <a:rPr lang="en-US" sz="3200" dirty="0" err="1" smtClean="0">
                <a:latin typeface="Monotype Corsiva" pitchFamily="66" charset="0"/>
              </a:rPr>
              <a:t>Sahil</a:t>
            </a:r>
            <a:r>
              <a:rPr lang="en-US" sz="3200" dirty="0" smtClean="0">
                <a:latin typeface="Monotype Corsiva" pitchFamily="66" charset="0"/>
              </a:rPr>
              <a:t> </a:t>
            </a:r>
            <a:r>
              <a:rPr lang="en-US" sz="3200" dirty="0" err="1" smtClean="0">
                <a:latin typeface="Monotype Corsiva" pitchFamily="66" charset="0"/>
              </a:rPr>
              <a:t>Koundal</a:t>
            </a:r>
            <a:r>
              <a:rPr lang="en-US" sz="3200" dirty="0" smtClean="0">
                <a:latin typeface="Monotype Corsiva" pitchFamily="66" charset="0"/>
              </a:rPr>
              <a:t>(102813)</a:t>
            </a:r>
          </a:p>
          <a:p>
            <a:r>
              <a:rPr lang="en-US" sz="3200" dirty="0" err="1" smtClean="0">
                <a:latin typeface="Monotype Corsiva" pitchFamily="66" charset="0"/>
              </a:rPr>
              <a:t>Priya</a:t>
            </a:r>
            <a:r>
              <a:rPr lang="en-US" sz="3200" dirty="0" smtClean="0">
                <a:latin typeface="Monotype Corsiva" pitchFamily="66" charset="0"/>
              </a:rPr>
              <a:t> </a:t>
            </a:r>
            <a:r>
              <a:rPr lang="en-US" sz="3200" dirty="0" err="1" smtClean="0">
                <a:latin typeface="Monotype Corsiva" pitchFamily="66" charset="0"/>
              </a:rPr>
              <a:t>Chauhan</a:t>
            </a:r>
            <a:r>
              <a:rPr lang="en-US" sz="3200" dirty="0" smtClean="0">
                <a:latin typeface="Monotype Corsiva" pitchFamily="66" charset="0"/>
              </a:rPr>
              <a:t>(102458)</a:t>
            </a:r>
          </a:p>
          <a:p>
            <a:r>
              <a:rPr lang="en-US" sz="3200" dirty="0" err="1" smtClean="0">
                <a:latin typeface="Monotype Corsiva" pitchFamily="66" charset="0"/>
              </a:rPr>
              <a:t>Shubham</a:t>
            </a:r>
            <a:r>
              <a:rPr lang="en-US" sz="3200" dirty="0" smtClean="0">
                <a:latin typeface="Monotype Corsiva" pitchFamily="66" charset="0"/>
              </a:rPr>
              <a:t> </a:t>
            </a:r>
            <a:r>
              <a:rPr lang="en-US" sz="3200" dirty="0" err="1" smtClean="0">
                <a:latin typeface="Monotype Corsiva" pitchFamily="66" charset="0"/>
              </a:rPr>
              <a:t>Chaudhary</a:t>
            </a:r>
            <a:r>
              <a:rPr lang="en-US" sz="3200" dirty="0" smtClean="0">
                <a:latin typeface="Monotype Corsiva" pitchFamily="66" charset="0"/>
              </a:rPr>
              <a:t> (102483)</a:t>
            </a:r>
          </a:p>
          <a:p>
            <a:r>
              <a:rPr lang="en-US" sz="3200" dirty="0" err="1" smtClean="0">
                <a:latin typeface="Monotype Corsiva" pitchFamily="66" charset="0"/>
              </a:rPr>
              <a:t>Shivansh</a:t>
            </a:r>
            <a:r>
              <a:rPr lang="en-US" sz="3200" dirty="0" smtClean="0">
                <a:latin typeface="Monotype Corsiva" pitchFamily="66" charset="0"/>
              </a:rPr>
              <a:t> </a:t>
            </a:r>
            <a:r>
              <a:rPr lang="en-US" sz="3200" dirty="0" err="1" smtClean="0">
                <a:latin typeface="Monotype Corsiva" pitchFamily="66" charset="0"/>
              </a:rPr>
              <a:t>Sethi</a:t>
            </a:r>
            <a:r>
              <a:rPr lang="en-US" sz="3200" dirty="0" smtClean="0">
                <a:latin typeface="Monotype Corsiva" pitchFamily="66" charset="0"/>
              </a:rPr>
              <a:t>(102480)</a:t>
            </a:r>
          </a:p>
          <a:p>
            <a:r>
              <a:rPr lang="en-US" sz="3200" dirty="0" err="1" smtClean="0">
                <a:latin typeface="Monotype Corsiva" pitchFamily="66" charset="0"/>
              </a:rPr>
              <a:t>Ripudaman</a:t>
            </a:r>
            <a:r>
              <a:rPr lang="en-US" sz="3200" dirty="0" smtClean="0">
                <a:latin typeface="Monotype Corsiva" pitchFamily="66" charset="0"/>
              </a:rPr>
              <a:t> Singh </a:t>
            </a:r>
            <a:r>
              <a:rPr lang="en-US" sz="3200" dirty="0" err="1" smtClean="0">
                <a:latin typeface="Monotype Corsiva" pitchFamily="66" charset="0"/>
              </a:rPr>
              <a:t>Tomar</a:t>
            </a:r>
            <a:r>
              <a:rPr lang="en-US" sz="3200" dirty="0" smtClean="0">
                <a:latin typeface="Monotype Corsiva" pitchFamily="66" charset="0"/>
              </a:rPr>
              <a:t>(102811)</a:t>
            </a:r>
          </a:p>
          <a:p>
            <a:r>
              <a:rPr lang="en-US" sz="3200" dirty="0" smtClean="0">
                <a:latin typeface="Monotype Corsiva" pitchFamily="66" charset="0"/>
              </a:rPr>
              <a:t>Samridhi Kumar(102473)</a:t>
            </a:r>
          </a:p>
          <a:p>
            <a:r>
              <a:rPr lang="en-US" sz="3200" dirty="0" err="1" smtClean="0">
                <a:latin typeface="Monotype Corsiva" pitchFamily="66" charset="0"/>
              </a:rPr>
              <a:t>Ravina</a:t>
            </a:r>
            <a:r>
              <a:rPr lang="en-US" sz="3200" dirty="0" smtClean="0">
                <a:latin typeface="Monotype Corsiva" pitchFamily="66" charset="0"/>
              </a:rPr>
              <a:t> Sharma(102462)</a:t>
            </a:r>
          </a:p>
          <a:p>
            <a:endParaRPr lang="en-US" sz="32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latin typeface="Comic Sans MS" pitchFamily="66" charset="0"/>
              </a:rPr>
              <a:t>Advantages</a:t>
            </a:r>
            <a:endParaRPr lang="en-US" sz="6000" dirty="0">
              <a:latin typeface="Comic Sans MS" pitchFamily="66" charset="0"/>
            </a:endParaRPr>
          </a:p>
        </p:txBody>
      </p:sp>
      <p:sp>
        <p:nvSpPr>
          <p:cNvPr id="3" name="Content Placeholder 2"/>
          <p:cNvSpPr>
            <a:spLocks noGrp="1"/>
          </p:cNvSpPr>
          <p:nvPr>
            <p:ph sz="quarter" idx="1"/>
          </p:nvPr>
        </p:nvSpPr>
        <p:spPr>
          <a:xfrm>
            <a:off x="457200" y="1447800"/>
            <a:ext cx="7467600" cy="5026152"/>
          </a:xfrm>
        </p:spPr>
        <p:txBody>
          <a:bodyPr>
            <a:normAutofit lnSpcReduction="10000"/>
          </a:bodyPr>
          <a:lstStyle/>
          <a:p>
            <a:r>
              <a:rPr lang="en-US" sz="3200" dirty="0" smtClean="0">
                <a:latin typeface="Monotype Corsiva" pitchFamily="66" charset="0"/>
              </a:rPr>
              <a:t>Admission system becomes a lot more organized and easy with the help of online management systems.</a:t>
            </a:r>
          </a:p>
          <a:p>
            <a:r>
              <a:rPr lang="en-US" sz="3200" dirty="0" smtClean="0">
                <a:latin typeface="Monotype Corsiva" pitchFamily="66" charset="0"/>
              </a:rPr>
              <a:t>We can create </a:t>
            </a:r>
            <a:r>
              <a:rPr lang="en-US" sz="3200" dirty="0" smtClean="0">
                <a:latin typeface="Monotype Corsiva" pitchFamily="66" charset="0"/>
              </a:rPr>
              <a:t>and maintain course offerings by </a:t>
            </a:r>
            <a:r>
              <a:rPr lang="en-US" sz="3200" dirty="0" smtClean="0">
                <a:latin typeface="Monotype Corsiva" pitchFamily="66" charset="0"/>
              </a:rPr>
              <a:t>semester.</a:t>
            </a:r>
          </a:p>
          <a:p>
            <a:r>
              <a:rPr lang="en-US" sz="3200" dirty="0" smtClean="0">
                <a:latin typeface="Monotype Corsiva" pitchFamily="66" charset="0"/>
              </a:rPr>
              <a:t>We can manage registration for </a:t>
            </a:r>
            <a:r>
              <a:rPr lang="en-US" sz="3200" dirty="0" smtClean="0">
                <a:latin typeface="Monotype Corsiva" pitchFamily="66" charset="0"/>
              </a:rPr>
              <a:t>various </a:t>
            </a:r>
            <a:r>
              <a:rPr lang="en-US" sz="3200" dirty="0" smtClean="0">
                <a:latin typeface="Monotype Corsiva" pitchFamily="66" charset="0"/>
              </a:rPr>
              <a:t>constituencies in one database. </a:t>
            </a:r>
          </a:p>
          <a:p>
            <a:r>
              <a:rPr lang="en-US" sz="3200" dirty="0" smtClean="0">
                <a:latin typeface="Monotype Corsiva" pitchFamily="66" charset="0"/>
              </a:rPr>
              <a:t>We can provide </a:t>
            </a:r>
            <a:r>
              <a:rPr lang="en-US" sz="3200" dirty="0" smtClean="0">
                <a:latin typeface="Monotype Corsiva" pitchFamily="66" charset="0"/>
              </a:rPr>
              <a:t>online registration for students, an automated </a:t>
            </a:r>
            <a:r>
              <a:rPr lang="en-US" sz="3200" dirty="0" smtClean="0">
                <a:latin typeface="Monotype Corsiva" pitchFamily="66" charset="0"/>
              </a:rPr>
              <a:t>ID  will be generated which can help them access their application status.</a:t>
            </a:r>
          </a:p>
          <a:p>
            <a:endParaRPr lang="en-US" sz="32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Disadvantages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Future Scope</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Bibliography</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r>
              <a:rPr lang="en-US" sz="3200" dirty="0" smtClean="0">
                <a:latin typeface="Monotype Corsiva" pitchFamily="66" charset="0"/>
                <a:hlinkClick r:id="rId2"/>
              </a:rPr>
              <a:t>http://www.freeproject.co.in/source/University-Admission-System.aspx?pf=Java&amp;t=web</a:t>
            </a:r>
            <a:endParaRPr lang="en-US" sz="3200" dirty="0" smtClean="0">
              <a:latin typeface="Monotype Corsiva" pitchFamily="66" charset="0"/>
            </a:endParaRPr>
          </a:p>
          <a:p>
            <a:r>
              <a:rPr lang="en-US" sz="3200" dirty="0" smtClean="0">
                <a:latin typeface="Monotype Corsiva" pitchFamily="66" charset="0"/>
                <a:hlinkClick r:id="rId3"/>
              </a:rPr>
              <a:t>https://en.wikipedia.org/wiki/University_and_college_admission</a:t>
            </a:r>
            <a:endParaRPr lang="en-US" sz="3200" dirty="0" smtClean="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Autofit/>
          </a:bodyPr>
          <a:lstStyle/>
          <a:p>
            <a:pPr algn="ctr"/>
            <a:r>
              <a:rPr lang="en-US" sz="7200" dirty="0" smtClean="0">
                <a:latin typeface="Comic Sans MS" pitchFamily="66" charset="0"/>
              </a:rPr>
              <a:t>Thank you.</a:t>
            </a:r>
            <a:endParaRPr lang="en-US" sz="7200" dirty="0">
              <a:latin typeface="Comic Sans MS" pitchFamily="66"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Preface</a:t>
            </a:r>
            <a:endParaRPr lang="en-US" sz="6000" dirty="0">
              <a:latin typeface="Comic Sans MS" pitchFamily="66" charset="0"/>
            </a:endParaRPr>
          </a:p>
        </p:txBody>
      </p:sp>
      <p:sp>
        <p:nvSpPr>
          <p:cNvPr id="3" name="Content Placeholder 2"/>
          <p:cNvSpPr>
            <a:spLocks noGrp="1"/>
          </p:cNvSpPr>
          <p:nvPr>
            <p:ph sz="quarter" idx="1"/>
          </p:nvPr>
        </p:nvSpPr>
        <p:spPr>
          <a:xfrm>
            <a:off x="457200" y="1600200"/>
            <a:ext cx="8153400" cy="4873752"/>
          </a:xfrm>
        </p:spPr>
        <p:txBody>
          <a:bodyPr>
            <a:normAutofit/>
          </a:bodyPr>
          <a:lstStyle/>
          <a:p>
            <a:pPr>
              <a:buFont typeface="Courier New" pitchFamily="49" charset="0"/>
              <a:buChar char="o"/>
            </a:pPr>
            <a:r>
              <a:rPr lang="en-US" sz="3200" dirty="0" smtClean="0">
                <a:latin typeface="Monotype Corsiva" pitchFamily="66" charset="0"/>
              </a:rPr>
              <a:t>This project is aimed at developing an online University Admission System (UAS) for applicants. </a:t>
            </a:r>
            <a:endParaRPr lang="en-US" sz="3200" dirty="0" smtClean="0">
              <a:latin typeface="Monotype Corsiva" pitchFamily="66" charset="0"/>
            </a:endParaRPr>
          </a:p>
          <a:p>
            <a:pPr>
              <a:buFont typeface="Courier New" pitchFamily="49" charset="0"/>
              <a:buChar char="o"/>
            </a:pPr>
            <a:r>
              <a:rPr lang="en-US" sz="3200" dirty="0" smtClean="0">
                <a:latin typeface="Monotype Corsiva" pitchFamily="66" charset="0"/>
              </a:rPr>
              <a:t>This </a:t>
            </a:r>
            <a:r>
              <a:rPr lang="en-US" sz="3200" dirty="0" smtClean="0">
                <a:latin typeface="Monotype Corsiva" pitchFamily="66" charset="0"/>
              </a:rPr>
              <a:t>is a web based application that can be accessed throughout the web. </a:t>
            </a:r>
            <a:endParaRPr lang="en-US" sz="3200" dirty="0" smtClean="0">
              <a:latin typeface="Monotype Corsiva" pitchFamily="66" charset="0"/>
            </a:endParaRPr>
          </a:p>
          <a:p>
            <a:pPr>
              <a:buFont typeface="Courier New" pitchFamily="49" charset="0"/>
              <a:buChar char="o"/>
            </a:pPr>
            <a:r>
              <a:rPr lang="en-US" sz="3200" dirty="0" smtClean="0">
                <a:latin typeface="Monotype Corsiva" pitchFamily="66" charset="0"/>
              </a:rPr>
              <a:t>This </a:t>
            </a:r>
            <a:r>
              <a:rPr lang="en-US" sz="3200" dirty="0" smtClean="0">
                <a:latin typeface="Monotype Corsiva" pitchFamily="66" charset="0"/>
              </a:rPr>
              <a:t>system can be used to search a university program for which an applicant wishes to take admission; apply online for a selected university program </a:t>
            </a:r>
            <a:r>
              <a:rPr lang="en-US" sz="3200" dirty="0" smtClean="0">
                <a:latin typeface="Monotype Corsiva" pitchFamily="66" charset="0"/>
              </a:rPr>
              <a:t>(without </a:t>
            </a:r>
            <a:r>
              <a:rPr lang="en-US" sz="3200" dirty="0" smtClean="0">
                <a:latin typeface="Monotype Corsiva" pitchFamily="66" charset="0"/>
              </a:rPr>
              <a:t>any </a:t>
            </a:r>
            <a:r>
              <a:rPr lang="en-US" sz="3200" dirty="0" smtClean="0">
                <a:latin typeface="Monotype Corsiva" pitchFamily="66" charset="0"/>
              </a:rPr>
              <a:t>login) </a:t>
            </a:r>
            <a:r>
              <a:rPr lang="en-US" sz="3200" dirty="0" smtClean="0">
                <a:latin typeface="Monotype Corsiva" pitchFamily="66" charset="0"/>
              </a:rPr>
              <a:t>and fill up the </a:t>
            </a:r>
            <a:r>
              <a:rPr lang="en-US" sz="3200" dirty="0" smtClean="0">
                <a:latin typeface="Monotype Corsiva" pitchFamily="66" charset="0"/>
              </a:rPr>
              <a:t>form. </a:t>
            </a:r>
            <a:endParaRPr lang="en-US" sz="3200" dirty="0" smtClean="0">
              <a:latin typeface="Monotype Corsiva" pitchFamily="66" charset="0"/>
            </a:endParaRPr>
          </a:p>
          <a:p>
            <a:pPr>
              <a:buFont typeface="Courier New" pitchFamily="49" charset="0"/>
              <a:buChar char="o"/>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14400"/>
            <a:ext cx="7467600" cy="3200400"/>
          </a:xfrm>
        </p:spPr>
        <p:txBody>
          <a:bodyPr>
            <a:noAutofit/>
          </a:bodyPr>
          <a:lstStyle/>
          <a:p>
            <a:r>
              <a:rPr lang="en-US" sz="3200" dirty="0" smtClean="0">
                <a:latin typeface="Monotype Corsiva" pitchFamily="66" charset="0"/>
              </a:rPr>
              <a:t>The Administration </a:t>
            </a:r>
            <a:r>
              <a:rPr lang="en-US" sz="3200" dirty="0" smtClean="0">
                <a:latin typeface="Monotype Corsiva" pitchFamily="66" charset="0"/>
              </a:rPr>
              <a:t>staff can add/update/delete any program that </a:t>
            </a:r>
            <a:r>
              <a:rPr lang="en-US" sz="3200" dirty="0" smtClean="0">
                <a:latin typeface="Monotype Corsiva" pitchFamily="66" charset="0"/>
              </a:rPr>
              <a:t>the university </a:t>
            </a:r>
            <a:r>
              <a:rPr lang="en-US" sz="3200" dirty="0" smtClean="0">
                <a:latin typeface="Monotype Corsiva" pitchFamily="66" charset="0"/>
              </a:rPr>
              <a:t>offers</a:t>
            </a:r>
            <a:r>
              <a:rPr lang="en-US" sz="3200" dirty="0" smtClean="0">
                <a:latin typeface="Monotype Corsiva" pitchFamily="66" charset="0"/>
              </a:rPr>
              <a:t>. The final list of the selected candidates remains with the administrator staff.</a:t>
            </a:r>
            <a:endParaRPr lang="en-US" sz="3200" dirty="0" smtClean="0">
              <a:latin typeface="Monotype Corsiva" pitchFamily="66" charset="0"/>
            </a:endParaRPr>
          </a:p>
          <a:p>
            <a:endParaRPr lang="en-US" sz="3200" dirty="0" smtClean="0">
              <a:latin typeface="Monotype Corsiva" pitchFamily="66" charset="0"/>
            </a:endParaRPr>
          </a:p>
          <a:p>
            <a:r>
              <a:rPr lang="en-US" sz="3200" dirty="0" smtClean="0">
                <a:latin typeface="Monotype Corsiva" pitchFamily="66" charset="0"/>
              </a:rPr>
              <a:t>Members </a:t>
            </a:r>
            <a:r>
              <a:rPr lang="en-US" sz="3200" dirty="0" smtClean="0">
                <a:latin typeface="Monotype Corsiva" pitchFamily="66" charset="0"/>
              </a:rPr>
              <a:t>of admission </a:t>
            </a:r>
            <a:r>
              <a:rPr lang="en-US" sz="3200" dirty="0" smtClean="0">
                <a:latin typeface="Monotype Corsiva" pitchFamily="66" charset="0"/>
              </a:rPr>
              <a:t>(MAC) committee </a:t>
            </a:r>
            <a:r>
              <a:rPr lang="en-US" sz="3200" dirty="0" smtClean="0">
                <a:latin typeface="Monotype Corsiva" pitchFamily="66" charset="0"/>
              </a:rPr>
              <a:t>have the responsibility to filter the candidates for a specific program on the basis of application data and interview. </a:t>
            </a:r>
            <a:endParaRPr lang="en-US" sz="32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Acknowledgement</a:t>
            </a:r>
            <a:endParaRPr lang="en-US" sz="6000" dirty="0">
              <a:latin typeface="Comic Sans MS" pitchFamily="66" charset="0"/>
            </a:endParaRPr>
          </a:p>
        </p:txBody>
      </p:sp>
      <p:sp>
        <p:nvSpPr>
          <p:cNvPr id="3" name="Content Placeholder 2"/>
          <p:cNvSpPr>
            <a:spLocks noGrp="1"/>
          </p:cNvSpPr>
          <p:nvPr>
            <p:ph sz="quarter" idx="1"/>
          </p:nvPr>
        </p:nvSpPr>
        <p:spPr>
          <a:xfrm>
            <a:off x="381000" y="1676400"/>
            <a:ext cx="8001000" cy="4873752"/>
          </a:xfrm>
        </p:spPr>
        <p:txBody>
          <a:bodyPr>
            <a:normAutofit/>
          </a:bodyPr>
          <a:lstStyle/>
          <a:p>
            <a:pPr>
              <a:buNone/>
            </a:pPr>
            <a:r>
              <a:rPr lang="en-US" sz="3200" dirty="0" smtClean="0">
                <a:latin typeface="Monotype Corsiva" pitchFamily="66" charset="0"/>
              </a:rPr>
              <a:t>	This project would never be a  success without the constant guidance and support of our mentor Mr. </a:t>
            </a:r>
            <a:r>
              <a:rPr lang="en-US" sz="3200" dirty="0" err="1" smtClean="0">
                <a:latin typeface="Monotype Corsiva" pitchFamily="66" charset="0"/>
              </a:rPr>
              <a:t>Rahul</a:t>
            </a:r>
            <a:r>
              <a:rPr lang="en-US" sz="3200" dirty="0" smtClean="0">
                <a:latin typeface="Monotype Corsiva" pitchFamily="66" charset="0"/>
              </a:rPr>
              <a:t> </a:t>
            </a:r>
            <a:r>
              <a:rPr lang="en-US" sz="3200" dirty="0" err="1" smtClean="0">
                <a:latin typeface="Monotype Corsiva" pitchFamily="66" charset="0"/>
              </a:rPr>
              <a:t>Vikash</a:t>
            </a:r>
            <a:r>
              <a:rPr lang="en-US" sz="3200" dirty="0" smtClean="0">
                <a:latin typeface="Monotype Corsiva" pitchFamily="66" charset="0"/>
              </a:rPr>
              <a:t> and all the other teachers who taught us. </a:t>
            </a:r>
          </a:p>
          <a:p>
            <a:pPr>
              <a:buNone/>
            </a:pPr>
            <a:r>
              <a:rPr lang="en-US" sz="3200" dirty="0" smtClean="0">
                <a:latin typeface="Monotype Corsiva" pitchFamily="66" charset="0"/>
              </a:rPr>
              <a:t>	With their help, our concepts were made crystal clear.</a:t>
            </a:r>
          </a:p>
          <a:p>
            <a:pPr>
              <a:buNone/>
            </a:pPr>
            <a:r>
              <a:rPr lang="en-US" sz="3200" dirty="0" smtClean="0">
                <a:latin typeface="Monotype Corsiva" pitchFamily="66" charset="0"/>
              </a:rPr>
              <a:t>	</a:t>
            </a:r>
            <a:r>
              <a:rPr lang="en-US" sz="3200" dirty="0" smtClean="0">
                <a:latin typeface="Monotype Corsiva" pitchFamily="66" charset="0"/>
              </a:rPr>
              <a:t>We would like to thank them for making us capable enough to finish this project.</a:t>
            </a:r>
          </a:p>
          <a:p>
            <a:pPr>
              <a:buNone/>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Introduction</a:t>
            </a:r>
            <a:endParaRPr lang="en-US" sz="6000" dirty="0">
              <a:latin typeface="Comic Sans MS" pitchFamily="66" charset="0"/>
            </a:endParaRPr>
          </a:p>
        </p:txBody>
      </p:sp>
      <p:sp>
        <p:nvSpPr>
          <p:cNvPr id="3" name="Content Placeholder 2"/>
          <p:cNvSpPr>
            <a:spLocks noGrp="1"/>
          </p:cNvSpPr>
          <p:nvPr>
            <p:ph sz="quarter" idx="1"/>
          </p:nvPr>
        </p:nvSpPr>
        <p:spPr/>
        <p:txBody>
          <a:bodyPr>
            <a:noAutofit/>
          </a:bodyPr>
          <a:lstStyle/>
          <a:p>
            <a:r>
              <a:rPr lang="en-US" sz="3200" dirty="0" smtClean="0">
                <a:latin typeface="Monotype Corsiva" pitchFamily="66" charset="0"/>
              </a:rPr>
              <a:t>University admission or college admission is the process through which students enter tertiary education at universities and colleges. Systems vary widely from country to country, and sometimes from institution to institution</a:t>
            </a:r>
            <a:r>
              <a:rPr lang="en-US" sz="3200" dirty="0" smtClean="0">
                <a:latin typeface="Monotype Corsiva" pitchFamily="66" charset="0"/>
              </a:rPr>
              <a:t>.</a:t>
            </a:r>
          </a:p>
          <a:p>
            <a:r>
              <a:rPr lang="en-US" sz="3200" dirty="0" smtClean="0">
                <a:latin typeface="Monotype Corsiva" pitchFamily="66" charset="0"/>
              </a:rPr>
              <a:t>University wants to computerize its admission process for higher education courses.</a:t>
            </a:r>
            <a:endParaRPr lang="en-US" sz="32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4525963"/>
          </a:xfrm>
        </p:spPr>
        <p:txBody>
          <a:bodyPr>
            <a:noAutofit/>
          </a:bodyPr>
          <a:lstStyle/>
          <a:p>
            <a:r>
              <a:rPr lang="en-US" sz="3200" dirty="0" smtClean="0">
                <a:latin typeface="Monotype Corsiva" pitchFamily="66" charset="0"/>
              </a:rPr>
              <a:t>Basic </a:t>
            </a:r>
            <a:r>
              <a:rPr lang="en-US" sz="3200" dirty="0">
                <a:latin typeface="Monotype Corsiva" pitchFamily="66" charset="0"/>
              </a:rPr>
              <a:t>objectives are to extend their reach to geographically scattered students, reducing time in activities, centralized data handling and paperless admission with reduced manpower. </a:t>
            </a:r>
            <a:endParaRPr lang="en-US" sz="3200" dirty="0" smtClean="0">
              <a:latin typeface="Monotype Corsiva" pitchFamily="66" charset="0"/>
            </a:endParaRPr>
          </a:p>
          <a:p>
            <a:r>
              <a:rPr lang="en-US" sz="3200" dirty="0" smtClean="0">
                <a:latin typeface="Monotype Corsiva" pitchFamily="66" charset="0"/>
              </a:rPr>
              <a:t>Cost </a:t>
            </a:r>
            <a:r>
              <a:rPr lang="en-US" sz="3200" dirty="0">
                <a:latin typeface="Monotype Corsiva" pitchFamily="66" charset="0"/>
              </a:rPr>
              <a:t>cutting, operational efficiency, consist view of data and integration with other institutions are other </a:t>
            </a:r>
            <a:r>
              <a:rPr lang="en-US" sz="3200" dirty="0" smtClean="0">
                <a:latin typeface="Monotype Corsiva" pitchFamily="66" charset="0"/>
              </a:rPr>
              <a:t>factors.</a:t>
            </a:r>
          </a:p>
          <a:p>
            <a:r>
              <a:rPr lang="en-US" sz="3200" dirty="0" smtClean="0">
                <a:latin typeface="Monotype Corsiva" pitchFamily="66" charset="0"/>
              </a:rPr>
              <a:t>Main </a:t>
            </a:r>
            <a:r>
              <a:rPr lang="en-US" sz="3200" dirty="0">
                <a:latin typeface="Monotype Corsiva" pitchFamily="66" charset="0"/>
              </a:rPr>
              <a:t>challenges are effectively sync internal and external operations in such a manner that job can be finished within time limit and integration with different agencies on an agreed upon common data format.</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848600" cy="4873752"/>
          </a:xfrm>
        </p:spPr>
        <p:txBody>
          <a:bodyPr>
            <a:noAutofit/>
          </a:bodyPr>
          <a:lstStyle/>
          <a:p>
            <a:pPr>
              <a:buNone/>
            </a:pPr>
            <a:r>
              <a:rPr lang="en-US" sz="3200" b="1" u="sng" dirty="0">
                <a:latin typeface="Monotype Corsiva" pitchFamily="66" charset="0"/>
              </a:rPr>
              <a:t>Existing </a:t>
            </a:r>
            <a:r>
              <a:rPr lang="en-US" sz="3200" b="1" u="sng" dirty="0" smtClean="0">
                <a:latin typeface="Monotype Corsiva" pitchFamily="66" charset="0"/>
              </a:rPr>
              <a:t>System:</a:t>
            </a:r>
            <a:endParaRPr lang="en-US" sz="3200" u="sng" dirty="0">
              <a:latin typeface="Monotype Corsiva" pitchFamily="66" charset="0"/>
            </a:endParaRPr>
          </a:p>
          <a:p>
            <a:r>
              <a:rPr lang="en-US" sz="3200" dirty="0">
                <a:latin typeface="Monotype Corsiva" pitchFamily="66" charset="0"/>
              </a:rPr>
              <a:t>The Current System is a browser which is not totally computerized especially for university admission process. </a:t>
            </a:r>
            <a:endParaRPr lang="en-US" sz="3200" dirty="0" smtClean="0">
              <a:latin typeface="Monotype Corsiva" pitchFamily="66" charset="0"/>
            </a:endParaRPr>
          </a:p>
          <a:p>
            <a:r>
              <a:rPr lang="en-US" sz="3200" dirty="0" smtClean="0">
                <a:latin typeface="Monotype Corsiva" pitchFamily="66" charset="0"/>
              </a:rPr>
              <a:t>The </a:t>
            </a:r>
            <a:r>
              <a:rPr lang="en-US" sz="3200" dirty="0">
                <a:latin typeface="Monotype Corsiva" pitchFamily="66" charset="0"/>
              </a:rPr>
              <a:t>system takes lots of time in performing different activities, and there is no centralized data handling. There is no integration in the current system upon common data format.</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229600" cy="4525963"/>
          </a:xfrm>
        </p:spPr>
        <p:txBody>
          <a:bodyPr>
            <a:noAutofit/>
          </a:bodyPr>
          <a:lstStyle/>
          <a:p>
            <a:pPr>
              <a:buNone/>
            </a:pPr>
            <a:r>
              <a:rPr lang="en-US" sz="3200" b="1" u="sng" dirty="0">
                <a:latin typeface="Monotype Corsiva" pitchFamily="66" charset="0"/>
              </a:rPr>
              <a:t>Proposed </a:t>
            </a:r>
            <a:r>
              <a:rPr lang="en-US" sz="3200" b="1" u="sng" dirty="0" smtClean="0">
                <a:latin typeface="Monotype Corsiva" pitchFamily="66" charset="0"/>
              </a:rPr>
              <a:t>System:</a:t>
            </a:r>
            <a:endParaRPr lang="en-US" sz="3200" u="sng" dirty="0">
              <a:latin typeface="Monotype Corsiva" pitchFamily="66" charset="0"/>
            </a:endParaRPr>
          </a:p>
          <a:p>
            <a:r>
              <a:rPr lang="en-US" sz="3200" dirty="0">
                <a:latin typeface="Monotype Corsiva" pitchFamily="66" charset="0"/>
              </a:rPr>
              <a:t>The Proposed system is a browser which is completely related to internet browsing. </a:t>
            </a:r>
            <a:endParaRPr lang="en-US" sz="3200" dirty="0" smtClean="0">
              <a:latin typeface="Monotype Corsiva" pitchFamily="66" charset="0"/>
            </a:endParaRPr>
          </a:p>
          <a:p>
            <a:r>
              <a:rPr lang="en-US" sz="3200" dirty="0" smtClean="0">
                <a:latin typeface="Monotype Corsiva" pitchFamily="66" charset="0"/>
              </a:rPr>
              <a:t>The </a:t>
            </a:r>
            <a:r>
              <a:rPr lang="en-US" sz="3200" dirty="0">
                <a:latin typeface="Monotype Corsiva" pitchFamily="66" charset="0"/>
              </a:rPr>
              <a:t>web enabled information management system designed to automate the entire operations of a modern. </a:t>
            </a:r>
            <a:endParaRPr lang="en-US" sz="3200" dirty="0" smtClean="0">
              <a:latin typeface="Monotype Corsiva" pitchFamily="66" charset="0"/>
            </a:endParaRPr>
          </a:p>
          <a:p>
            <a:r>
              <a:rPr lang="en-US" sz="3200" dirty="0" smtClean="0">
                <a:latin typeface="Monotype Corsiva" pitchFamily="66" charset="0"/>
              </a:rPr>
              <a:t>This </a:t>
            </a:r>
            <a:r>
              <a:rPr lang="en-US" sz="3200" dirty="0">
                <a:latin typeface="Monotype Corsiva" pitchFamily="66" charset="0"/>
              </a:rPr>
              <a:t>system allows multi-divisional, multi-department system handling that includes various activities.</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317</TotalTime>
  <Words>676</Words>
  <Application>Microsoft Office PowerPoint</Application>
  <PresentationFormat>On-screen Show (4:3)</PresentationFormat>
  <Paragraphs>77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University Management System</vt:lpstr>
      <vt:lpstr>Slide 2</vt:lpstr>
      <vt:lpstr>Preface</vt:lpstr>
      <vt:lpstr>Slide 4</vt:lpstr>
      <vt:lpstr>Acknowledgement</vt:lpstr>
      <vt:lpstr>Introduction</vt:lpstr>
      <vt:lpstr>Slide 7</vt:lpstr>
      <vt:lpstr>Slide 8</vt:lpstr>
      <vt:lpstr>Slide 9</vt:lpstr>
      <vt:lpstr>Components</vt:lpstr>
      <vt:lpstr>Applicant</vt:lpstr>
      <vt:lpstr>Administrator</vt:lpstr>
      <vt:lpstr>Slide 13</vt:lpstr>
      <vt:lpstr>MAC</vt:lpstr>
      <vt:lpstr>Slide 15</vt:lpstr>
      <vt:lpstr>Application flow</vt:lpstr>
      <vt:lpstr>Class Diagram</vt:lpstr>
      <vt:lpstr>Use-case diagram</vt:lpstr>
      <vt:lpstr>Applications</vt:lpstr>
      <vt:lpstr>Advantages</vt:lpstr>
      <vt:lpstr>Disadvantages</vt:lpstr>
      <vt:lpstr>Future Scope</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Admin</dc:creator>
  <cp:lastModifiedBy>samrkuma</cp:lastModifiedBy>
  <cp:revision>67</cp:revision>
  <dcterms:created xsi:type="dcterms:W3CDTF">2017-02-20T06:54:15Z</dcterms:created>
  <dcterms:modified xsi:type="dcterms:W3CDTF">2017-02-22T12:40:37Z</dcterms:modified>
</cp:coreProperties>
</file>