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66" r:id="rId4"/>
    <p:sldId id="275" r:id="rId5"/>
    <p:sldId id="267" r:id="rId6"/>
    <p:sldId id="262" r:id="rId7"/>
    <p:sldId id="263" r:id="rId8"/>
    <p:sldId id="264" r:id="rId9"/>
    <p:sldId id="265" r:id="rId10"/>
    <p:sldId id="257" r:id="rId11"/>
    <p:sldId id="260" r:id="rId12"/>
    <p:sldId id="258" r:id="rId13"/>
    <p:sldId id="277" r:id="rId14"/>
    <p:sldId id="259" r:id="rId15"/>
    <p:sldId id="276" r:id="rId16"/>
    <p:sldId id="280" r:id="rId17"/>
    <p:sldId id="271" r:id="rId18"/>
    <p:sldId id="268" r:id="rId19"/>
    <p:sldId id="281"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19" autoAdjust="0"/>
    <p:restoredTop sz="94660"/>
  </p:normalViewPr>
  <p:slideViewPr>
    <p:cSldViewPr>
      <p:cViewPr varScale="1">
        <p:scale>
          <a:sx n="102" d="100"/>
          <a:sy n="102" d="100"/>
        </p:scale>
        <p:origin x="-10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34D5AA8-EFEC-4986-879E-710A3E5E8CD1}" type="datetimeFigureOut">
              <a:rPr lang="en-US" smtClean="0"/>
              <a:pPr/>
              <a:t>2/23/2017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C5E3DD2-C630-491D-B8C5-7683155074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4D5AA8-EFEC-4986-879E-710A3E5E8CD1}" type="datetimeFigureOut">
              <a:rPr lang="en-US" smtClean="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4D5AA8-EFEC-4986-879E-710A3E5E8CD1}" type="datetimeFigureOut">
              <a:rPr lang="en-US" smtClean="0"/>
              <a:pPr/>
              <a:t>2/23/2017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34D5AA8-EFEC-4986-879E-710A3E5E8CD1}" type="datetimeFigureOut">
              <a:rPr lang="en-US" smtClean="0"/>
              <a:pPr/>
              <a:t>2/23/2017</a:t>
            </a:fld>
            <a:endParaRPr lang="en-US" dirty="0"/>
          </a:p>
        </p:txBody>
      </p:sp>
      <p:sp>
        <p:nvSpPr>
          <p:cNvPr id="9" name="Slide Number Placeholder 8"/>
          <p:cNvSpPr>
            <a:spLocks noGrp="1"/>
          </p:cNvSpPr>
          <p:nvPr>
            <p:ph type="sldNum" sz="quarter" idx="15"/>
          </p:nvPr>
        </p:nvSpPr>
        <p:spPr/>
        <p:txBody>
          <a:bodyPr rtlCol="0"/>
          <a:lstStyle/>
          <a:p>
            <a:fld id="{DC5E3DD2-C630-491D-B8C5-76831550743C}"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34D5AA8-EFEC-4986-879E-710A3E5E8CD1}" type="datetimeFigureOut">
              <a:rPr lang="en-US" smtClean="0"/>
              <a:pPr/>
              <a:t>2/23/2017</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DC5E3DD2-C630-491D-B8C5-7683155074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4D5AA8-EFEC-4986-879E-710A3E5E8CD1}" type="datetimeFigureOut">
              <a:rPr lang="en-US" smtClean="0"/>
              <a:pPr/>
              <a:t>2/23/2017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5E3DD2-C630-491D-B8C5-76831550743C}"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34D5AA8-EFEC-4986-879E-710A3E5E8CD1}" type="datetimeFigureOut">
              <a:rPr lang="en-US" smtClean="0"/>
              <a:pPr/>
              <a:t>2/23/2017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5E3DD2-C630-491D-B8C5-76831550743C}"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34D5AA8-EFEC-4986-879E-710A3E5E8CD1}" type="datetimeFigureOut">
              <a:rPr lang="en-US" smtClean="0"/>
              <a:pPr/>
              <a:t>2/23/2017</a:t>
            </a:fld>
            <a:endParaRPr lang="en-US" dirty="0"/>
          </a:p>
        </p:txBody>
      </p:sp>
      <p:sp>
        <p:nvSpPr>
          <p:cNvPr id="7" name="Slide Number Placeholder 6"/>
          <p:cNvSpPr>
            <a:spLocks noGrp="1"/>
          </p:cNvSpPr>
          <p:nvPr>
            <p:ph type="sldNum" sz="quarter" idx="11"/>
          </p:nvPr>
        </p:nvSpPr>
        <p:spPr/>
        <p:txBody>
          <a:bodyPr rtlCol="0"/>
          <a:lstStyle/>
          <a:p>
            <a:fld id="{DC5E3DD2-C630-491D-B8C5-76831550743C}"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D5AA8-EFEC-4986-879E-710A3E5E8CD1}" type="datetimeFigureOut">
              <a:rPr lang="en-US" smtClean="0"/>
              <a:pPr/>
              <a:t>2/23/2017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5E3DD2-C630-491D-B8C5-76831550743C}" type="slidenum">
              <a:rPr lang="en-US" smtClean="0"/>
              <a:pPr/>
              <a:t>‹#›</a:t>
            </a:fld>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34D5AA8-EFEC-4986-879E-710A3E5E8CD1}" type="datetimeFigureOut">
              <a:rPr lang="en-US" smtClean="0"/>
              <a:pPr/>
              <a:t>2/23/2017</a:t>
            </a:fld>
            <a:endParaRPr lang="en-US" dirty="0"/>
          </a:p>
        </p:txBody>
      </p:sp>
      <p:sp>
        <p:nvSpPr>
          <p:cNvPr id="22" name="Slide Number Placeholder 21"/>
          <p:cNvSpPr>
            <a:spLocks noGrp="1"/>
          </p:cNvSpPr>
          <p:nvPr>
            <p:ph type="sldNum" sz="quarter" idx="15"/>
          </p:nvPr>
        </p:nvSpPr>
        <p:spPr/>
        <p:txBody>
          <a:bodyPr rtlCol="0"/>
          <a:lstStyle/>
          <a:p>
            <a:fld id="{DC5E3DD2-C630-491D-B8C5-76831550743C}"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34D5AA8-EFEC-4986-879E-710A3E5E8CD1}" type="datetimeFigureOut">
              <a:rPr lang="en-US" smtClean="0"/>
              <a:pPr/>
              <a:t>2/23/2017</a:t>
            </a:fld>
            <a:endParaRPr lang="en-US" dirty="0"/>
          </a:p>
        </p:txBody>
      </p:sp>
      <p:sp>
        <p:nvSpPr>
          <p:cNvPr id="18" name="Slide Number Placeholder 17"/>
          <p:cNvSpPr>
            <a:spLocks noGrp="1"/>
          </p:cNvSpPr>
          <p:nvPr>
            <p:ph type="sldNum" sz="quarter" idx="11"/>
          </p:nvPr>
        </p:nvSpPr>
        <p:spPr/>
        <p:txBody>
          <a:bodyPr rtlCol="0"/>
          <a:lstStyle/>
          <a:p>
            <a:fld id="{DC5E3DD2-C630-491D-B8C5-76831550743C}"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4D5AA8-EFEC-4986-879E-710A3E5E8CD1}" type="datetimeFigureOut">
              <a:rPr lang="en-US" smtClean="0"/>
              <a:pPr/>
              <a:t>2/23/2017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C5E3DD2-C630-491D-B8C5-7683155074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University_and_college_admission" TargetMode="External"/><Relationship Id="rId2" Type="http://schemas.openxmlformats.org/officeDocument/2006/relationships/hyperlink" Target="http://www.freeproject.co.in/source/University-Admission-System.aspx?pf=Java&amp;t=we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3505200"/>
            <a:ext cx="6019800" cy="1470025"/>
          </a:xfrm>
        </p:spPr>
        <p:txBody>
          <a:bodyPr>
            <a:noAutofit/>
          </a:bodyPr>
          <a:lstStyle/>
          <a:p>
            <a:r>
              <a:rPr lang="en-US" sz="7200" dirty="0" smtClean="0">
                <a:latin typeface="Comic Sans MS" pitchFamily="66" charset="0"/>
              </a:rPr>
              <a:t>University Management System</a:t>
            </a:r>
            <a:endParaRPr lang="en-US" sz="7200" dirty="0">
              <a:latin typeface="Comic Sans MS" pitchFamily="66"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Components</a:t>
            </a:r>
            <a:endParaRPr lang="en-US" sz="6000" dirty="0">
              <a:latin typeface="Comic Sans MS" pitchFamily="66" charset="0"/>
            </a:endParaRPr>
          </a:p>
        </p:txBody>
      </p:sp>
      <p:sp>
        <p:nvSpPr>
          <p:cNvPr id="3" name="Content Placeholder 2"/>
          <p:cNvSpPr>
            <a:spLocks noGrp="1"/>
          </p:cNvSpPr>
          <p:nvPr>
            <p:ph sz="quarter" idx="1"/>
          </p:nvPr>
        </p:nvSpPr>
        <p:spPr/>
        <p:txBody>
          <a:bodyPr>
            <a:normAutofit/>
          </a:bodyPr>
          <a:lstStyle/>
          <a:p>
            <a:pPr>
              <a:buNone/>
            </a:pPr>
            <a:r>
              <a:rPr lang="en-US" sz="3200" dirty="0" smtClean="0">
                <a:latin typeface="Monotype Corsiva" pitchFamily="66" charset="0"/>
              </a:rPr>
              <a:t>	The admission system basically consists of three important parts:</a:t>
            </a:r>
          </a:p>
          <a:p>
            <a:pPr marL="514350" indent="-514350">
              <a:buFont typeface="+mj-lt"/>
              <a:buAutoNum type="arabicPeriod"/>
            </a:pPr>
            <a:r>
              <a:rPr lang="en-US" sz="3200" dirty="0" smtClean="0">
                <a:latin typeface="Monotype Corsiva" pitchFamily="66" charset="0"/>
              </a:rPr>
              <a:t>Administrator</a:t>
            </a:r>
          </a:p>
          <a:p>
            <a:pPr marL="514350" indent="-514350">
              <a:buFont typeface="+mj-lt"/>
              <a:buAutoNum type="arabicPeriod"/>
            </a:pPr>
            <a:r>
              <a:rPr lang="en-US" sz="3200" dirty="0" smtClean="0">
                <a:latin typeface="Monotype Corsiva" pitchFamily="66" charset="0"/>
              </a:rPr>
              <a:t>MAC(Members Of Committee)</a:t>
            </a:r>
          </a:p>
          <a:p>
            <a:pPr marL="514350" indent="-514350">
              <a:buFont typeface="+mj-lt"/>
              <a:buAutoNum type="arabicPeriod"/>
            </a:pPr>
            <a:r>
              <a:rPr lang="en-US" sz="3200" dirty="0" smtClean="0">
                <a:latin typeface="Monotype Corsiva" pitchFamily="66" charset="0"/>
              </a:rPr>
              <a:t>Applicant</a:t>
            </a:r>
          </a:p>
          <a:p>
            <a:pPr marL="514350" indent="-514350">
              <a:buFont typeface="+mj-lt"/>
              <a:buAutoNum type="arabicPeriod"/>
            </a:pP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pPr algn="ctr"/>
            <a:r>
              <a:rPr lang="en-US" sz="6000" dirty="0" smtClean="0">
                <a:latin typeface="Comic Sans MS" pitchFamily="66" charset="0"/>
              </a:rPr>
              <a:t>Applicant</a:t>
            </a:r>
            <a:endParaRPr lang="en-US" sz="6000" dirty="0">
              <a:latin typeface="Comic Sans MS" pitchFamily="66" charset="0"/>
            </a:endParaRPr>
          </a:p>
        </p:txBody>
      </p:sp>
      <p:sp>
        <p:nvSpPr>
          <p:cNvPr id="3" name="Content Placeholder 2"/>
          <p:cNvSpPr>
            <a:spLocks noGrp="1"/>
          </p:cNvSpPr>
          <p:nvPr>
            <p:ph sz="quarter" idx="1"/>
          </p:nvPr>
        </p:nvSpPr>
        <p:spPr>
          <a:xfrm>
            <a:off x="304800" y="1371600"/>
            <a:ext cx="8305800" cy="4648200"/>
          </a:xfrm>
        </p:spPr>
        <p:txBody>
          <a:bodyPr>
            <a:noAutofit/>
          </a:bodyPr>
          <a:lstStyle/>
          <a:p>
            <a:r>
              <a:rPr lang="en-US" sz="3200" dirty="0" smtClean="0">
                <a:latin typeface="Monotype Corsiva" pitchFamily="66" charset="0"/>
              </a:rPr>
              <a:t>The applicant is the person who wishes to apply for a particular program in the </a:t>
            </a:r>
            <a:r>
              <a:rPr lang="en-US" sz="3200" dirty="0" smtClean="0">
                <a:latin typeface="Monotype Corsiva" pitchFamily="66" charset="0"/>
              </a:rPr>
              <a:t>university.</a:t>
            </a:r>
          </a:p>
          <a:p>
            <a:r>
              <a:rPr lang="en-US" sz="3200" dirty="0" smtClean="0">
                <a:latin typeface="Monotype Corsiva" pitchFamily="66" charset="0"/>
              </a:rPr>
              <a:t>The </a:t>
            </a:r>
            <a:r>
              <a:rPr lang="en-US" sz="3200" dirty="0" smtClean="0">
                <a:latin typeface="Monotype Corsiva" pitchFamily="66" charset="0"/>
              </a:rPr>
              <a:t>applicant can:</a:t>
            </a:r>
          </a:p>
          <a:p>
            <a:pPr marL="457200" indent="-457200">
              <a:buFont typeface="+mj-lt"/>
              <a:buAutoNum type="arabicPeriod"/>
            </a:pPr>
            <a:r>
              <a:rPr lang="en-US" sz="3200" dirty="0" smtClean="0">
                <a:latin typeface="Monotype Corsiva" pitchFamily="66" charset="0"/>
              </a:rPr>
              <a:t>View all programs scheduled.</a:t>
            </a:r>
          </a:p>
          <a:p>
            <a:pPr marL="457200" indent="-457200">
              <a:buFont typeface="+mj-lt"/>
              <a:buAutoNum type="arabicPeriod"/>
            </a:pPr>
            <a:r>
              <a:rPr lang="en-US" sz="3200" dirty="0" smtClean="0">
                <a:latin typeface="Monotype Corsiva" pitchFamily="66" charset="0"/>
              </a:rPr>
              <a:t>Apply online for a scheduled program by filling up the application form that auto generates the app ID.</a:t>
            </a:r>
          </a:p>
          <a:p>
            <a:pPr lvl="1"/>
            <a:r>
              <a:rPr lang="en-US" sz="3200" dirty="0" smtClean="0">
                <a:latin typeface="Monotype Corsiva" pitchFamily="66" charset="0"/>
              </a:rPr>
              <a:t>View the application status, based on the application ID.</a:t>
            </a:r>
          </a:p>
          <a:p>
            <a:pPr marL="457200" indent="-457200">
              <a:buFont typeface="+mj-lt"/>
              <a:buAutoNum type="arabicPeriod"/>
            </a:pPr>
            <a:endParaRPr lang="en-US" sz="3200" dirty="0" smtClean="0">
              <a:latin typeface="Monotype Corsiva" pitchFamily="66" charset="0"/>
            </a:endParaRPr>
          </a:p>
          <a:p>
            <a:endParaRPr lang="en-US" sz="3200" dirty="0" smtClean="0">
              <a:latin typeface="Monotype Corsiva" pitchFamily="66" charset="0"/>
            </a:endParaRPr>
          </a:p>
          <a:p>
            <a:pPr marL="514350" indent="-514350">
              <a:buFont typeface="+mj-lt"/>
              <a:buAutoNum type="arabicPeriod"/>
            </a:pP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Administrator</a:t>
            </a:r>
            <a:endParaRPr lang="en-US" sz="6000" dirty="0">
              <a:latin typeface="Comic Sans MS" pitchFamily="66" charset="0"/>
            </a:endParaRPr>
          </a:p>
        </p:txBody>
      </p:sp>
      <p:sp>
        <p:nvSpPr>
          <p:cNvPr id="3" name="Content Placeholder 2"/>
          <p:cNvSpPr>
            <a:spLocks noGrp="1"/>
          </p:cNvSpPr>
          <p:nvPr>
            <p:ph sz="quarter" idx="1"/>
          </p:nvPr>
        </p:nvSpPr>
        <p:spPr/>
        <p:txBody>
          <a:bodyPr>
            <a:noAutofit/>
          </a:bodyPr>
          <a:lstStyle/>
          <a:p>
            <a:r>
              <a:rPr lang="en-US" sz="3200" dirty="0" smtClean="0">
                <a:latin typeface="Monotype Corsiva" pitchFamily="66" charset="0"/>
              </a:rPr>
              <a:t>Administrator is a group of people who have the ultimate record and authority over  the entire organization.</a:t>
            </a:r>
          </a:p>
          <a:p>
            <a:r>
              <a:rPr lang="en-US" sz="3200" dirty="0" smtClean="0">
                <a:latin typeface="Monotype Corsiva" pitchFamily="66" charset="0"/>
              </a:rPr>
              <a:t>The Admin staff should be able to:</a:t>
            </a:r>
          </a:p>
          <a:p>
            <a:pPr>
              <a:buFont typeface="Wingdings" pitchFamily="2" charset="2"/>
              <a:buChar char="q"/>
            </a:pPr>
            <a:r>
              <a:rPr lang="en-US" sz="3200" dirty="0" smtClean="0">
                <a:latin typeface="Monotype Corsiva" pitchFamily="66" charset="0"/>
              </a:rPr>
              <a:t>Login to the system using his/her credentials </a:t>
            </a:r>
          </a:p>
          <a:p>
            <a:pPr>
              <a:buFont typeface="Wingdings" pitchFamily="2" charset="2"/>
              <a:buChar char="q"/>
            </a:pPr>
            <a:r>
              <a:rPr lang="en-US" sz="3200" dirty="0" smtClean="0">
                <a:latin typeface="Monotype Corsiva" pitchFamily="66" charset="0"/>
              </a:rPr>
              <a:t>Update and manage (add or delete) information of the programs offer by the university</a:t>
            </a:r>
          </a:p>
          <a:p>
            <a:endParaRPr lang="en-US" sz="3200" dirty="0" smtClean="0">
              <a:latin typeface="Monotype Corsiva" pitchFamily="66" charset="0"/>
            </a:endParaRP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4873752"/>
          </a:xfrm>
        </p:spPr>
        <p:txBody>
          <a:bodyPr>
            <a:normAutofit/>
          </a:bodyPr>
          <a:lstStyle/>
          <a:p>
            <a:pPr>
              <a:buFont typeface="Wingdings" pitchFamily="2" charset="2"/>
              <a:buChar char="q"/>
            </a:pPr>
            <a:r>
              <a:rPr lang="en-US" sz="3200" dirty="0" smtClean="0">
                <a:latin typeface="Monotype Corsiva" pitchFamily="66" charset="0"/>
              </a:rPr>
              <a:t>Manage (add or delete) schedules of the programs offered by the university</a:t>
            </a:r>
          </a:p>
          <a:p>
            <a:pPr>
              <a:buFont typeface="Wingdings" pitchFamily="2" charset="2"/>
              <a:buChar char="q"/>
            </a:pPr>
            <a:r>
              <a:rPr lang="en-US" sz="3200" dirty="0" smtClean="0">
                <a:latin typeface="Monotype Corsiva" pitchFamily="66" charset="0"/>
              </a:rPr>
              <a:t>Generate various reports like:</a:t>
            </a:r>
          </a:p>
          <a:p>
            <a:pPr>
              <a:buFont typeface="Wingdings" pitchFamily="2" charset="2"/>
              <a:buChar char="q"/>
            </a:pPr>
            <a:r>
              <a:rPr lang="en-US" sz="3200" dirty="0" smtClean="0">
                <a:latin typeface="Monotype Corsiva" pitchFamily="66" charset="0"/>
              </a:rPr>
              <a:t>View List of applicants confirmed/ accepted (waiting for interview)/rejected for a scheduled program.</a:t>
            </a:r>
          </a:p>
          <a:p>
            <a:pPr>
              <a:buFont typeface="Wingdings" pitchFamily="2" charset="2"/>
              <a:buChar char="q"/>
            </a:pPr>
            <a:r>
              <a:rPr lang="en-US" sz="3200" dirty="0" smtClean="0">
                <a:latin typeface="Monotype Corsiva" pitchFamily="66" charset="0"/>
              </a:rPr>
              <a:t>View list of programs scheduled to commence in a give time period</a:t>
            </a:r>
          </a:p>
          <a:p>
            <a:endParaRPr lang="en-US" sz="3200"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MAC</a:t>
            </a:r>
            <a:endParaRPr lang="en-US" sz="6000" dirty="0">
              <a:latin typeface="Comic Sans MS" pitchFamily="66" charset="0"/>
            </a:endParaRPr>
          </a:p>
        </p:txBody>
      </p:sp>
      <p:sp>
        <p:nvSpPr>
          <p:cNvPr id="3" name="Content Placeholder 2"/>
          <p:cNvSpPr>
            <a:spLocks noGrp="1"/>
          </p:cNvSpPr>
          <p:nvPr>
            <p:ph sz="quarter" idx="1"/>
          </p:nvPr>
        </p:nvSpPr>
        <p:spPr>
          <a:xfrm>
            <a:off x="533400" y="1524000"/>
            <a:ext cx="7467600" cy="4873752"/>
          </a:xfrm>
        </p:spPr>
        <p:txBody>
          <a:bodyPr>
            <a:noAutofit/>
          </a:bodyPr>
          <a:lstStyle/>
          <a:p>
            <a:pPr lvl="0"/>
            <a:r>
              <a:rPr lang="en-US" sz="3200" smtClean="0">
                <a:latin typeface="Monotype Corsiva" pitchFamily="66" charset="0"/>
              </a:rPr>
              <a:t>Members Of </a:t>
            </a:r>
            <a:r>
              <a:rPr lang="en-US" sz="3200" dirty="0" smtClean="0">
                <a:latin typeface="Monotype Corsiva" pitchFamily="66" charset="0"/>
              </a:rPr>
              <a:t>C</a:t>
            </a:r>
            <a:r>
              <a:rPr lang="en-US" sz="3200" smtClean="0">
                <a:latin typeface="Monotype Corsiva" pitchFamily="66" charset="0"/>
              </a:rPr>
              <a:t>ommittee(MAC</a:t>
            </a:r>
            <a:r>
              <a:rPr lang="en-US" sz="3200" dirty="0" smtClean="0">
                <a:latin typeface="Monotype Corsiva" pitchFamily="66" charset="0"/>
              </a:rPr>
              <a:t>) is responsible for keeping in track all the applications(including accepting and rejecting applications) for a particular program and sending the conclusive information to Administrator.</a:t>
            </a:r>
          </a:p>
          <a:p>
            <a:pPr lvl="0"/>
            <a:r>
              <a:rPr lang="en-US" sz="3200" dirty="0" smtClean="0">
                <a:latin typeface="Monotype Corsiva" pitchFamily="66" charset="0"/>
              </a:rPr>
              <a:t>MAC should be able to :</a:t>
            </a:r>
          </a:p>
          <a:p>
            <a:pPr marL="880110" lvl="1" indent="-514350">
              <a:buFont typeface="Wingdings" pitchFamily="2" charset="2"/>
              <a:buChar char="q"/>
            </a:pPr>
            <a:r>
              <a:rPr lang="en-US" sz="3200" dirty="0" smtClean="0">
                <a:latin typeface="Monotype Corsiva" pitchFamily="66" charset="0"/>
              </a:rPr>
              <a:t>Login into the system using his/her credentials.</a:t>
            </a:r>
          </a:p>
          <a:p>
            <a:pPr marL="880110" lvl="1" indent="-514350">
              <a:buFont typeface="Wingdings" pitchFamily="2" charset="2"/>
              <a:buChar char="q"/>
            </a:pPr>
            <a:r>
              <a:rPr lang="en-US" sz="3200" dirty="0" smtClean="0">
                <a:latin typeface="Monotype Corsiva" pitchFamily="66" charset="0"/>
              </a:rPr>
              <a:t>View applications for a specific program.</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4873752"/>
          </a:xfrm>
        </p:spPr>
        <p:txBody>
          <a:bodyPr/>
          <a:lstStyle/>
          <a:p>
            <a:pPr marL="880110" lvl="1" indent="-514350">
              <a:buFont typeface="Wingdings" pitchFamily="2" charset="2"/>
              <a:buChar char="q"/>
            </a:pPr>
            <a:r>
              <a:rPr lang="en-US" sz="3200" dirty="0" smtClean="0">
                <a:latin typeface="Monotype Corsiva" pitchFamily="66" charset="0"/>
              </a:rPr>
              <a:t>Accept/Reject an application on the basis of the details of the applicant. If accepted, fill in the scheduled date for an interview of the applicant before confirming the applicant to take the program. </a:t>
            </a:r>
          </a:p>
          <a:p>
            <a:pPr marL="880110" lvl="1" indent="-514350">
              <a:buFont typeface="Wingdings" pitchFamily="2" charset="2"/>
              <a:buChar char="q"/>
            </a:pPr>
            <a:r>
              <a:rPr lang="en-US" sz="3200" dirty="0" smtClean="0">
                <a:latin typeface="Monotype Corsiva" pitchFamily="66" charset="0"/>
              </a:rPr>
              <a:t>After the interview, update the status of the application to Confirmed/Rejected</a:t>
            </a:r>
          </a:p>
          <a:p>
            <a:pPr marL="514350" indent="-514350">
              <a:buFont typeface="+mj-lt"/>
              <a:buAutoNum type="arabicPeriod"/>
            </a:pPr>
            <a:endParaRPr lang="en-US" sz="3200" dirty="0" smtClean="0">
              <a:latin typeface="Monotype Corsiva" pitchFamily="66" charset="0"/>
            </a:endParaRPr>
          </a:p>
          <a:p>
            <a:pPr marL="457200" indent="-457200">
              <a:buFont typeface="+mj-lt"/>
              <a:buAutoNum type="arabicPeriod"/>
            </a:pPr>
            <a:endParaRPr 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Application flow</a:t>
            </a:r>
            <a:endParaRPr lang="en-US" sz="6000" dirty="0">
              <a:latin typeface="Comic Sans MS" pitchFamily="66" charset="0"/>
            </a:endParaRPr>
          </a:p>
        </p:txBody>
      </p:sp>
      <p:pic>
        <p:nvPicPr>
          <p:cNvPr id="1026" name="Picture 2" descr="D:\Users\samrkuma\Desktop\Notes\Project\Flowchart.png"/>
          <p:cNvPicPr>
            <a:picLocks noGrp="1" noChangeAspect="1" noChangeArrowheads="1"/>
          </p:cNvPicPr>
          <p:nvPr>
            <p:ph sz="quarter" idx="1"/>
          </p:nvPr>
        </p:nvPicPr>
        <p:blipFill>
          <a:blip r:embed="rId2" cstate="print"/>
          <a:srcRect/>
          <a:stretch>
            <a:fillRect/>
          </a:stretch>
        </p:blipFill>
        <p:spPr bwMode="auto">
          <a:xfrm>
            <a:off x="152400" y="1371600"/>
            <a:ext cx="8001000" cy="5486400"/>
          </a:xfrm>
          <a:prstGeom prst="rect">
            <a:avLst/>
          </a:prstGeom>
          <a:noFill/>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Applications</a:t>
            </a:r>
            <a:endParaRPr lang="en-US" sz="6000" dirty="0">
              <a:latin typeface="Comic Sans MS" pitchFamily="66" charset="0"/>
            </a:endParaRPr>
          </a:p>
        </p:txBody>
      </p:sp>
      <p:sp>
        <p:nvSpPr>
          <p:cNvPr id="3" name="Content Placeholder 2"/>
          <p:cNvSpPr>
            <a:spLocks noGrp="1"/>
          </p:cNvSpPr>
          <p:nvPr>
            <p:ph sz="quarter" idx="1"/>
          </p:nvPr>
        </p:nvSpPr>
        <p:spPr>
          <a:xfrm>
            <a:off x="457200" y="1600200"/>
            <a:ext cx="7848600" cy="4873752"/>
          </a:xfrm>
        </p:spPr>
        <p:txBody>
          <a:bodyPr>
            <a:normAutofit/>
          </a:bodyPr>
          <a:lstStyle/>
          <a:p>
            <a:r>
              <a:rPr lang="en-US" sz="3200" dirty="0" smtClean="0">
                <a:latin typeface="Monotype Corsiva" pitchFamily="66" charset="0"/>
              </a:rPr>
              <a:t>Applicants’ </a:t>
            </a:r>
            <a:r>
              <a:rPr lang="en-US" sz="3200" dirty="0" smtClean="0">
                <a:latin typeface="Monotype Corsiva" pitchFamily="66" charset="0"/>
              </a:rPr>
              <a:t>Convenience: One advantage is that </a:t>
            </a:r>
            <a:r>
              <a:rPr lang="en-US" sz="3200" dirty="0" smtClean="0">
                <a:latin typeface="Monotype Corsiva" pitchFamily="66" charset="0"/>
              </a:rPr>
              <a:t>applicants can choose to submit their applications at their convenience. </a:t>
            </a:r>
            <a:endParaRPr lang="en-US" sz="3200" dirty="0" smtClean="0">
              <a:latin typeface="Monotype Corsiva" pitchFamily="66" charset="0"/>
            </a:endParaRPr>
          </a:p>
          <a:p>
            <a:endParaRPr lang="en-US" sz="3200" dirty="0" smtClean="0">
              <a:latin typeface="Monotype Corsiva" pitchFamily="66" charset="0"/>
            </a:endParaRPr>
          </a:p>
          <a:p>
            <a:r>
              <a:rPr lang="en-US" sz="3200" dirty="0" smtClean="0">
                <a:latin typeface="Monotype Corsiva" pitchFamily="66" charset="0"/>
              </a:rPr>
              <a:t>Advantage to u</a:t>
            </a:r>
            <a:r>
              <a:rPr lang="en-US" sz="3200" dirty="0" smtClean="0">
                <a:latin typeface="Monotype Corsiva" pitchFamily="66" charset="0"/>
              </a:rPr>
              <a:t>niversities: Universities </a:t>
            </a:r>
            <a:r>
              <a:rPr lang="en-US" sz="3200" dirty="0" smtClean="0">
                <a:latin typeface="Monotype Corsiva" pitchFamily="66" charset="0"/>
              </a:rPr>
              <a:t>and educational institutions are also at a major </a:t>
            </a:r>
            <a:r>
              <a:rPr lang="en-US" sz="3200" dirty="0" smtClean="0">
                <a:latin typeface="Monotype Corsiva" pitchFamily="66" charset="0"/>
              </a:rPr>
              <a:t>advantage.</a:t>
            </a: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smtClean="0">
                <a:latin typeface="Comic Sans MS" pitchFamily="66" charset="0"/>
              </a:rPr>
              <a:t>Advantages</a:t>
            </a:r>
            <a:endParaRPr lang="en-US" sz="6000" dirty="0">
              <a:latin typeface="Comic Sans MS" pitchFamily="66" charset="0"/>
            </a:endParaRPr>
          </a:p>
        </p:txBody>
      </p:sp>
      <p:sp>
        <p:nvSpPr>
          <p:cNvPr id="3" name="Content Placeholder 2"/>
          <p:cNvSpPr>
            <a:spLocks noGrp="1"/>
          </p:cNvSpPr>
          <p:nvPr>
            <p:ph sz="quarter" idx="1"/>
          </p:nvPr>
        </p:nvSpPr>
        <p:spPr>
          <a:xfrm>
            <a:off x="457200" y="1447800"/>
            <a:ext cx="7467600" cy="5026152"/>
          </a:xfrm>
        </p:spPr>
        <p:txBody>
          <a:bodyPr>
            <a:normAutofit/>
          </a:bodyPr>
          <a:lstStyle/>
          <a:p>
            <a:r>
              <a:rPr lang="en-US" sz="3200" dirty="0" smtClean="0">
                <a:latin typeface="Monotype Corsiva" pitchFamily="66" charset="0"/>
              </a:rPr>
              <a:t>Admission system becomes a lot more organized and easy with the help of online management </a:t>
            </a:r>
            <a:r>
              <a:rPr lang="en-US" sz="3200" dirty="0" smtClean="0">
                <a:latin typeface="Monotype Corsiva" pitchFamily="66" charset="0"/>
              </a:rPr>
              <a:t>systems.</a:t>
            </a:r>
          </a:p>
          <a:p>
            <a:r>
              <a:rPr lang="en-US" sz="3200" dirty="0" smtClean="0">
                <a:latin typeface="Monotype Corsiva" pitchFamily="66" charset="0"/>
              </a:rPr>
              <a:t>We </a:t>
            </a:r>
            <a:r>
              <a:rPr lang="en-US" sz="3200" dirty="0" smtClean="0">
                <a:latin typeface="Monotype Corsiva" pitchFamily="66" charset="0"/>
              </a:rPr>
              <a:t>can manage registration for various constituencies in one database. </a:t>
            </a:r>
          </a:p>
          <a:p>
            <a:r>
              <a:rPr lang="en-US" sz="3200" dirty="0" smtClean="0">
                <a:latin typeface="Monotype Corsiva" pitchFamily="66" charset="0"/>
              </a:rPr>
              <a:t>We can provide online registration for students, an automated ID  will be generated which can help them access their application status.</a:t>
            </a:r>
          </a:p>
          <a:p>
            <a:endParaRPr lang="en-US" sz="3200" dirty="0" smtClean="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457200" y="838200"/>
            <a:ext cx="7467600" cy="4724400"/>
          </a:xfrm>
        </p:spPr>
        <p:txBody>
          <a:bodyPr>
            <a:normAutofit/>
          </a:bodyPr>
          <a:lstStyle/>
          <a:p>
            <a:r>
              <a:rPr lang="en-US" sz="3200" dirty="0" smtClean="0">
                <a:latin typeface="Monotype Corsiva" pitchFamily="66" charset="0"/>
              </a:rPr>
              <a:t>Increases Accuracy and </a:t>
            </a:r>
            <a:r>
              <a:rPr lang="en-US" sz="3200" dirty="0" smtClean="0">
                <a:latin typeface="Monotype Corsiva" pitchFamily="66" charset="0"/>
              </a:rPr>
              <a:t>Efficiency: There is a high </a:t>
            </a:r>
            <a:r>
              <a:rPr lang="en-US" sz="3200" dirty="0" smtClean="0">
                <a:latin typeface="Monotype Corsiva" pitchFamily="66" charset="0"/>
              </a:rPr>
              <a:t>fatigue and monotony involved in the paperwork is a catalyst for errors. </a:t>
            </a:r>
            <a:endParaRPr lang="en-US" sz="3200" dirty="0" smtClean="0">
              <a:latin typeface="Monotype Corsiva" pitchFamily="66" charset="0"/>
            </a:endParaRPr>
          </a:p>
          <a:p>
            <a:endParaRPr lang="en-US" sz="3200" dirty="0" smtClean="0">
              <a:latin typeface="Monotype Corsiva" pitchFamily="66" charset="0"/>
            </a:endParaRPr>
          </a:p>
          <a:p>
            <a:r>
              <a:rPr lang="en-US" sz="3200" dirty="0" smtClean="0">
                <a:latin typeface="Monotype Corsiva" pitchFamily="66" charset="0"/>
              </a:rPr>
              <a:t>Demolishing </a:t>
            </a:r>
            <a:r>
              <a:rPr lang="en-US" sz="3200" dirty="0" smtClean="0">
                <a:latin typeface="Monotype Corsiva" pitchFamily="66" charset="0"/>
              </a:rPr>
              <a:t>Geography: It </a:t>
            </a:r>
            <a:r>
              <a:rPr lang="en-US" sz="3200" dirty="0" smtClean="0">
                <a:latin typeface="Monotype Corsiva" pitchFamily="66" charset="0"/>
              </a:rPr>
              <a:t>makes it possible for candidates from across the country and even abroad to apply to Indian universities without any hassles.</a:t>
            </a: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sz="quarter" idx="1"/>
          </p:nvPr>
        </p:nvSpPr>
        <p:spPr>
          <a:xfrm>
            <a:off x="2133600" y="838200"/>
            <a:ext cx="4953000" cy="4873752"/>
          </a:xfrm>
        </p:spPr>
        <p:txBody>
          <a:bodyPr>
            <a:noAutofit/>
          </a:bodyPr>
          <a:lstStyle/>
          <a:p>
            <a:pPr>
              <a:buNone/>
            </a:pPr>
            <a:r>
              <a:rPr lang="en-US" sz="3200" u="sng" dirty="0" smtClean="0">
                <a:latin typeface="Monotype Corsiva" pitchFamily="66" charset="0"/>
              </a:rPr>
              <a:t>Submitted by: </a:t>
            </a:r>
          </a:p>
          <a:p>
            <a:r>
              <a:rPr lang="en-US" sz="3200" dirty="0" err="1" smtClean="0">
                <a:latin typeface="Monotype Corsiva" pitchFamily="66" charset="0"/>
              </a:rPr>
              <a:t>Sahil</a:t>
            </a:r>
            <a:r>
              <a:rPr lang="en-US" sz="3200" dirty="0" smtClean="0">
                <a:latin typeface="Monotype Corsiva" pitchFamily="66" charset="0"/>
              </a:rPr>
              <a:t> </a:t>
            </a:r>
            <a:r>
              <a:rPr lang="en-US" sz="3200" dirty="0" err="1" smtClean="0">
                <a:latin typeface="Monotype Corsiva" pitchFamily="66" charset="0"/>
              </a:rPr>
              <a:t>Koundal</a:t>
            </a:r>
            <a:r>
              <a:rPr lang="en-US" sz="3200" dirty="0" smtClean="0">
                <a:latin typeface="Monotype Corsiva" pitchFamily="66" charset="0"/>
              </a:rPr>
              <a:t>(102813)</a:t>
            </a:r>
          </a:p>
          <a:p>
            <a:r>
              <a:rPr lang="en-US" sz="3200" dirty="0" err="1" smtClean="0">
                <a:latin typeface="Monotype Corsiva" pitchFamily="66" charset="0"/>
              </a:rPr>
              <a:t>Priya</a:t>
            </a:r>
            <a:r>
              <a:rPr lang="en-US" sz="3200" dirty="0" smtClean="0">
                <a:latin typeface="Monotype Corsiva" pitchFamily="66" charset="0"/>
              </a:rPr>
              <a:t> </a:t>
            </a:r>
            <a:r>
              <a:rPr lang="en-US" sz="3200" dirty="0" err="1" smtClean="0">
                <a:latin typeface="Monotype Corsiva" pitchFamily="66" charset="0"/>
              </a:rPr>
              <a:t>Chauhan</a:t>
            </a:r>
            <a:r>
              <a:rPr lang="en-US" sz="3200" dirty="0" smtClean="0">
                <a:latin typeface="Monotype Corsiva" pitchFamily="66" charset="0"/>
              </a:rPr>
              <a:t>(102458)</a:t>
            </a:r>
          </a:p>
          <a:p>
            <a:r>
              <a:rPr lang="en-US" sz="3200" dirty="0" err="1" smtClean="0">
                <a:latin typeface="Monotype Corsiva" pitchFamily="66" charset="0"/>
              </a:rPr>
              <a:t>Shubham</a:t>
            </a:r>
            <a:r>
              <a:rPr lang="en-US" sz="3200" dirty="0" smtClean="0">
                <a:latin typeface="Monotype Corsiva" pitchFamily="66" charset="0"/>
              </a:rPr>
              <a:t> </a:t>
            </a:r>
            <a:r>
              <a:rPr lang="en-US" sz="3200" dirty="0" err="1" smtClean="0">
                <a:latin typeface="Monotype Corsiva" pitchFamily="66" charset="0"/>
              </a:rPr>
              <a:t>Chaudhary</a:t>
            </a:r>
            <a:r>
              <a:rPr lang="en-US" sz="3200" dirty="0" smtClean="0">
                <a:latin typeface="Monotype Corsiva" pitchFamily="66" charset="0"/>
              </a:rPr>
              <a:t> (102483)</a:t>
            </a:r>
          </a:p>
          <a:p>
            <a:r>
              <a:rPr lang="en-US" sz="3200" dirty="0" err="1" smtClean="0">
                <a:latin typeface="Monotype Corsiva" pitchFamily="66" charset="0"/>
              </a:rPr>
              <a:t>Shivansh</a:t>
            </a:r>
            <a:r>
              <a:rPr lang="en-US" sz="3200" dirty="0" smtClean="0">
                <a:latin typeface="Monotype Corsiva" pitchFamily="66" charset="0"/>
              </a:rPr>
              <a:t> </a:t>
            </a:r>
            <a:r>
              <a:rPr lang="en-US" sz="3200" dirty="0" err="1" smtClean="0">
                <a:latin typeface="Monotype Corsiva" pitchFamily="66" charset="0"/>
              </a:rPr>
              <a:t>Sethi</a:t>
            </a:r>
            <a:r>
              <a:rPr lang="en-US" sz="3200" dirty="0" smtClean="0">
                <a:latin typeface="Monotype Corsiva" pitchFamily="66" charset="0"/>
              </a:rPr>
              <a:t>(102480)</a:t>
            </a:r>
          </a:p>
          <a:p>
            <a:r>
              <a:rPr lang="en-US" sz="3200" dirty="0" err="1" smtClean="0">
                <a:latin typeface="Monotype Corsiva" pitchFamily="66" charset="0"/>
              </a:rPr>
              <a:t>Ripudaman</a:t>
            </a:r>
            <a:r>
              <a:rPr lang="en-US" sz="3200" dirty="0" smtClean="0">
                <a:latin typeface="Monotype Corsiva" pitchFamily="66" charset="0"/>
              </a:rPr>
              <a:t> Singh </a:t>
            </a:r>
            <a:r>
              <a:rPr lang="en-US" sz="3200" dirty="0" err="1" smtClean="0">
                <a:latin typeface="Monotype Corsiva" pitchFamily="66" charset="0"/>
              </a:rPr>
              <a:t>Tomar</a:t>
            </a:r>
            <a:r>
              <a:rPr lang="en-US" sz="3200" dirty="0" smtClean="0">
                <a:latin typeface="Monotype Corsiva" pitchFamily="66" charset="0"/>
              </a:rPr>
              <a:t>(102811)</a:t>
            </a:r>
          </a:p>
          <a:p>
            <a:r>
              <a:rPr lang="en-US" sz="3200" dirty="0" smtClean="0">
                <a:latin typeface="Monotype Corsiva" pitchFamily="66" charset="0"/>
              </a:rPr>
              <a:t>Samridhi Kumar(102473)</a:t>
            </a:r>
          </a:p>
          <a:p>
            <a:r>
              <a:rPr lang="en-US" sz="3200" dirty="0" err="1" smtClean="0">
                <a:latin typeface="Monotype Corsiva" pitchFamily="66" charset="0"/>
              </a:rPr>
              <a:t>Ravina</a:t>
            </a:r>
            <a:r>
              <a:rPr lang="en-US" sz="3200" dirty="0" smtClean="0">
                <a:latin typeface="Monotype Corsiva" pitchFamily="66" charset="0"/>
              </a:rPr>
              <a:t> Sharma(102462)</a:t>
            </a:r>
          </a:p>
          <a:p>
            <a:endParaRPr lang="en-US" sz="3200" dirty="0" smtClean="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Bibliography</a:t>
            </a:r>
            <a:endParaRPr lang="en-US" sz="6000" dirty="0">
              <a:latin typeface="Comic Sans MS" pitchFamily="66" charset="0"/>
            </a:endParaRPr>
          </a:p>
        </p:txBody>
      </p:sp>
      <p:sp>
        <p:nvSpPr>
          <p:cNvPr id="3" name="Content Placeholder 2"/>
          <p:cNvSpPr>
            <a:spLocks noGrp="1"/>
          </p:cNvSpPr>
          <p:nvPr>
            <p:ph sz="quarter" idx="1"/>
          </p:nvPr>
        </p:nvSpPr>
        <p:spPr>
          <a:xfrm>
            <a:off x="533400" y="1676400"/>
            <a:ext cx="7467600" cy="4419600"/>
          </a:xfrm>
        </p:spPr>
        <p:txBody>
          <a:bodyPr>
            <a:normAutofit/>
          </a:bodyPr>
          <a:lstStyle/>
          <a:p>
            <a:r>
              <a:rPr lang="en-US" sz="3200" dirty="0" smtClean="0">
                <a:latin typeface="Monotype Corsiva" pitchFamily="66" charset="0"/>
                <a:hlinkClick r:id="rId2"/>
              </a:rPr>
              <a:t>http://www.freeproject.co.in/source/University-Admission-System.aspx?pf=Java&amp;t=web</a:t>
            </a:r>
            <a:endParaRPr lang="en-US" sz="3200" dirty="0" smtClean="0">
              <a:latin typeface="Monotype Corsiva" pitchFamily="66" charset="0"/>
            </a:endParaRPr>
          </a:p>
          <a:p>
            <a:r>
              <a:rPr lang="en-US" sz="3200" dirty="0" smtClean="0">
                <a:latin typeface="Monotype Corsiva" pitchFamily="66" charset="0"/>
                <a:hlinkClick r:id="rId3"/>
              </a:rPr>
              <a:t>https://</a:t>
            </a:r>
            <a:r>
              <a:rPr lang="en-US" sz="3200" dirty="0" smtClean="0">
                <a:latin typeface="Monotype Corsiva" pitchFamily="66" charset="0"/>
                <a:hlinkClick r:id="rId3"/>
              </a:rPr>
              <a:t>en.wikipedia.org/wiki/University_and_college_admission</a:t>
            </a:r>
            <a:endParaRPr lang="en-US" sz="3200" dirty="0" smtClean="0">
              <a:latin typeface="Monotype Corsiva" pitchFamily="66" charset="0"/>
            </a:endParaRPr>
          </a:p>
          <a:p>
            <a:r>
              <a:rPr lang="en-US" sz="3200" dirty="0" smtClean="0">
                <a:latin typeface="Monotype Corsiva" pitchFamily="66" charset="0"/>
              </a:rPr>
              <a:t>http://www.mapsofindia.com/my-india/education/online-admission-system-advantages-and-disadvantages</a:t>
            </a:r>
            <a:endParaRPr lang="en-US" sz="3200" dirty="0" smtClean="0">
              <a:latin typeface="Monotype Corsiva" pitchFamily="66" charset="0"/>
            </a:endParaRP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noAutofit/>
          </a:bodyPr>
          <a:lstStyle/>
          <a:p>
            <a:pPr algn="ctr"/>
            <a:r>
              <a:rPr lang="en-US" sz="7200" dirty="0" smtClean="0">
                <a:latin typeface="Comic Sans MS" pitchFamily="66" charset="0"/>
              </a:rPr>
              <a:t>Thank you.</a:t>
            </a:r>
            <a:endParaRPr lang="en-US" sz="7200" dirty="0">
              <a:latin typeface="Comic Sans MS" pitchFamily="66"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467600" cy="1143000"/>
          </a:xfrm>
        </p:spPr>
        <p:txBody>
          <a:bodyPr>
            <a:normAutofit/>
          </a:bodyPr>
          <a:lstStyle/>
          <a:p>
            <a:pPr algn="ctr"/>
            <a:r>
              <a:rPr lang="en-US" sz="6000" dirty="0" smtClean="0">
                <a:latin typeface="Comic Sans MS" pitchFamily="66" charset="0"/>
              </a:rPr>
              <a:t>Preface</a:t>
            </a:r>
            <a:endParaRPr lang="en-US" sz="6000" dirty="0">
              <a:latin typeface="Comic Sans MS" pitchFamily="66" charset="0"/>
            </a:endParaRPr>
          </a:p>
        </p:txBody>
      </p:sp>
      <p:sp>
        <p:nvSpPr>
          <p:cNvPr id="3" name="Content Placeholder 2"/>
          <p:cNvSpPr>
            <a:spLocks noGrp="1"/>
          </p:cNvSpPr>
          <p:nvPr>
            <p:ph sz="quarter" idx="1"/>
          </p:nvPr>
        </p:nvSpPr>
        <p:spPr>
          <a:xfrm>
            <a:off x="457200" y="1981200"/>
            <a:ext cx="8153400" cy="2971800"/>
          </a:xfrm>
        </p:spPr>
        <p:txBody>
          <a:bodyPr>
            <a:normAutofit/>
          </a:bodyPr>
          <a:lstStyle/>
          <a:p>
            <a:pPr>
              <a:buFont typeface="Courier New" pitchFamily="49" charset="0"/>
              <a:buChar char="o"/>
            </a:pPr>
            <a:r>
              <a:rPr lang="en-US" sz="3200" dirty="0" smtClean="0">
                <a:latin typeface="Monotype Corsiva" pitchFamily="66" charset="0"/>
              </a:rPr>
              <a:t>This project is aimed at developing an online University Admission System (UAS) for applicants</a:t>
            </a:r>
            <a:r>
              <a:rPr lang="en-US" sz="3200" dirty="0" smtClean="0">
                <a:latin typeface="Monotype Corsiva" pitchFamily="66" charset="0"/>
              </a:rPr>
              <a:t>.</a:t>
            </a:r>
          </a:p>
          <a:p>
            <a:pPr>
              <a:buFont typeface="Courier New" pitchFamily="49" charset="0"/>
              <a:buChar char="o"/>
            </a:pPr>
            <a:endParaRPr lang="en-US" sz="3200" dirty="0" smtClean="0">
              <a:latin typeface="Monotype Corsiva" pitchFamily="66" charset="0"/>
            </a:endParaRPr>
          </a:p>
          <a:p>
            <a:pPr>
              <a:buFont typeface="Courier New" pitchFamily="49" charset="0"/>
              <a:buChar char="o"/>
            </a:pPr>
            <a:r>
              <a:rPr lang="en-US" sz="3200" dirty="0" smtClean="0">
                <a:latin typeface="Monotype Corsiva" pitchFamily="66" charset="0"/>
              </a:rPr>
              <a:t>This is a web based application that can be accessed throughout the </a:t>
            </a:r>
            <a:r>
              <a:rPr lang="en-US" sz="3200" dirty="0" smtClean="0">
                <a:latin typeface="Monotype Corsiva" pitchFamily="66" charset="0"/>
              </a:rPr>
              <a:t>web. </a:t>
            </a:r>
            <a:endParaRPr lang="en-US" sz="3200" dirty="0" smtClean="0">
              <a:latin typeface="Monotype Corsiva" pitchFamily="66" charset="0"/>
            </a:endParaRPr>
          </a:p>
          <a:p>
            <a:pPr>
              <a:buFont typeface="Courier New" pitchFamily="49" charset="0"/>
              <a:buChar char="o"/>
            </a:pP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143000"/>
            <a:ext cx="7467600" cy="3200400"/>
          </a:xfrm>
        </p:spPr>
        <p:txBody>
          <a:bodyPr>
            <a:noAutofit/>
          </a:bodyPr>
          <a:lstStyle/>
          <a:p>
            <a:r>
              <a:rPr lang="en-US" sz="3200" dirty="0" smtClean="0">
                <a:latin typeface="Monotype Corsiva" pitchFamily="66" charset="0"/>
              </a:rPr>
              <a:t>The Administration staff can add/update/delete any program that the university offers. </a:t>
            </a:r>
          </a:p>
          <a:p>
            <a:endParaRPr lang="en-US" sz="3200" dirty="0" smtClean="0">
              <a:latin typeface="Monotype Corsiva" pitchFamily="66" charset="0"/>
            </a:endParaRPr>
          </a:p>
          <a:p>
            <a:r>
              <a:rPr lang="en-US" sz="3200" dirty="0" smtClean="0">
                <a:latin typeface="Monotype Corsiva" pitchFamily="66" charset="0"/>
              </a:rPr>
              <a:t>Members of admission (MAC) committee have the responsibility to filter the candidates for a specific program on the basis of application data and interview. </a:t>
            </a:r>
            <a:endParaRPr lang="en-US" sz="32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467600" cy="1143000"/>
          </a:xfrm>
        </p:spPr>
        <p:txBody>
          <a:bodyPr>
            <a:normAutofit/>
          </a:bodyPr>
          <a:lstStyle/>
          <a:p>
            <a:pPr algn="ctr"/>
            <a:r>
              <a:rPr lang="en-US" sz="6000" dirty="0" smtClean="0">
                <a:latin typeface="Comic Sans MS" pitchFamily="66" charset="0"/>
              </a:rPr>
              <a:t>Acknowledgement</a:t>
            </a:r>
            <a:endParaRPr lang="en-US" sz="6000" dirty="0">
              <a:latin typeface="Comic Sans MS" pitchFamily="66" charset="0"/>
            </a:endParaRPr>
          </a:p>
        </p:txBody>
      </p:sp>
      <p:sp>
        <p:nvSpPr>
          <p:cNvPr id="3" name="Content Placeholder 2"/>
          <p:cNvSpPr>
            <a:spLocks noGrp="1"/>
          </p:cNvSpPr>
          <p:nvPr>
            <p:ph sz="quarter" idx="1"/>
          </p:nvPr>
        </p:nvSpPr>
        <p:spPr>
          <a:xfrm>
            <a:off x="381000" y="1676400"/>
            <a:ext cx="8001000" cy="4873752"/>
          </a:xfrm>
        </p:spPr>
        <p:txBody>
          <a:bodyPr>
            <a:normAutofit/>
          </a:bodyPr>
          <a:lstStyle/>
          <a:p>
            <a:pPr>
              <a:buNone/>
            </a:pPr>
            <a:r>
              <a:rPr lang="en-US" sz="3200" dirty="0" smtClean="0">
                <a:latin typeface="Monotype Corsiva" pitchFamily="66" charset="0"/>
              </a:rPr>
              <a:t>	This project would never be a  success without the constant guidance and support of our mentor Mr. </a:t>
            </a:r>
            <a:r>
              <a:rPr lang="en-US" sz="3200" dirty="0" err="1" smtClean="0">
                <a:latin typeface="Monotype Corsiva" pitchFamily="66" charset="0"/>
              </a:rPr>
              <a:t>Rahul</a:t>
            </a:r>
            <a:r>
              <a:rPr lang="en-US" sz="3200" dirty="0" smtClean="0">
                <a:latin typeface="Monotype Corsiva" pitchFamily="66" charset="0"/>
              </a:rPr>
              <a:t> </a:t>
            </a:r>
            <a:r>
              <a:rPr lang="en-US" sz="3200" dirty="0" err="1" smtClean="0">
                <a:latin typeface="Monotype Corsiva" pitchFamily="66" charset="0"/>
              </a:rPr>
              <a:t>Vikash</a:t>
            </a:r>
            <a:r>
              <a:rPr lang="en-US" sz="3200" dirty="0" smtClean="0">
                <a:latin typeface="Monotype Corsiva" pitchFamily="66" charset="0"/>
              </a:rPr>
              <a:t> and all the other teachers who taught us. </a:t>
            </a:r>
          </a:p>
          <a:p>
            <a:pPr>
              <a:buNone/>
            </a:pPr>
            <a:r>
              <a:rPr lang="en-US" sz="3200" dirty="0" smtClean="0">
                <a:latin typeface="Monotype Corsiva" pitchFamily="66" charset="0"/>
              </a:rPr>
              <a:t>	With their help, our concepts were made crystal clear.</a:t>
            </a:r>
          </a:p>
          <a:p>
            <a:pPr>
              <a:buNone/>
            </a:pPr>
            <a:r>
              <a:rPr lang="en-US" sz="3200" dirty="0" smtClean="0">
                <a:latin typeface="Monotype Corsiva" pitchFamily="66" charset="0"/>
              </a:rPr>
              <a:t>	We would like to thank them for making us capable enough to finish this project.</a:t>
            </a:r>
          </a:p>
          <a:p>
            <a:pPr>
              <a:buNone/>
            </a:pPr>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Comic Sans MS" pitchFamily="66" charset="0"/>
              </a:rPr>
              <a:t>Introduction</a:t>
            </a:r>
            <a:endParaRPr lang="en-US" sz="6000" dirty="0">
              <a:latin typeface="Comic Sans MS" pitchFamily="66" charset="0"/>
            </a:endParaRPr>
          </a:p>
        </p:txBody>
      </p:sp>
      <p:sp>
        <p:nvSpPr>
          <p:cNvPr id="3" name="Content Placeholder 2"/>
          <p:cNvSpPr>
            <a:spLocks noGrp="1"/>
          </p:cNvSpPr>
          <p:nvPr>
            <p:ph sz="quarter" idx="1"/>
          </p:nvPr>
        </p:nvSpPr>
        <p:spPr>
          <a:xfrm>
            <a:off x="533400" y="1752600"/>
            <a:ext cx="7467600" cy="3733800"/>
          </a:xfrm>
        </p:spPr>
        <p:txBody>
          <a:bodyPr>
            <a:noAutofit/>
          </a:bodyPr>
          <a:lstStyle/>
          <a:p>
            <a:r>
              <a:rPr lang="en-US" sz="3200" dirty="0" smtClean="0">
                <a:latin typeface="Monotype Corsiva" pitchFamily="66" charset="0"/>
              </a:rPr>
              <a:t>University admission or college admission is the process through which students enter tertiary education at universities and colleges. </a:t>
            </a:r>
            <a:endParaRPr lang="en-US" sz="3200" dirty="0" smtClean="0">
              <a:latin typeface="Monotype Corsiva" pitchFamily="66" charset="0"/>
            </a:endParaRPr>
          </a:p>
          <a:p>
            <a:endParaRPr lang="en-US" sz="3200" dirty="0" smtClean="0">
              <a:latin typeface="Monotype Corsiva" pitchFamily="66" charset="0"/>
            </a:endParaRPr>
          </a:p>
          <a:p>
            <a:r>
              <a:rPr lang="en-US" sz="3200" dirty="0" smtClean="0">
                <a:latin typeface="Monotype Corsiva" pitchFamily="66" charset="0"/>
              </a:rPr>
              <a:t>University wants to computerize its admission process for higher education courses.</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914400"/>
            <a:ext cx="8458200" cy="4648200"/>
          </a:xfrm>
        </p:spPr>
        <p:txBody>
          <a:bodyPr>
            <a:noAutofit/>
          </a:bodyPr>
          <a:lstStyle/>
          <a:p>
            <a:r>
              <a:rPr lang="en-US" sz="3200" dirty="0" smtClean="0">
                <a:latin typeface="Monotype Corsiva" pitchFamily="66" charset="0"/>
              </a:rPr>
              <a:t>Basic </a:t>
            </a:r>
            <a:r>
              <a:rPr lang="en-US" sz="3200" dirty="0">
                <a:latin typeface="Monotype Corsiva" pitchFamily="66" charset="0"/>
              </a:rPr>
              <a:t>objectives are to extend their reach to geographically scattered students, reducing time in </a:t>
            </a:r>
            <a:r>
              <a:rPr lang="en-US" sz="3200" dirty="0" smtClean="0">
                <a:latin typeface="Monotype Corsiva" pitchFamily="66" charset="0"/>
              </a:rPr>
              <a:t>activities </a:t>
            </a:r>
            <a:r>
              <a:rPr lang="en-US" sz="3200" dirty="0" smtClean="0">
                <a:latin typeface="Monotype Corsiva" pitchFamily="66" charset="0"/>
              </a:rPr>
              <a:t>and </a:t>
            </a:r>
            <a:r>
              <a:rPr lang="en-US" sz="3200" dirty="0" smtClean="0">
                <a:latin typeface="Monotype Corsiva" pitchFamily="66" charset="0"/>
              </a:rPr>
              <a:t>centralize data. </a:t>
            </a:r>
          </a:p>
          <a:p>
            <a:endParaRPr lang="en-US" sz="3200" dirty="0" smtClean="0">
              <a:latin typeface="Monotype Corsiva" pitchFamily="66" charset="0"/>
            </a:endParaRPr>
          </a:p>
          <a:p>
            <a:r>
              <a:rPr lang="en-US" sz="3200" dirty="0" smtClean="0">
                <a:latin typeface="Monotype Corsiva" pitchFamily="66" charset="0"/>
              </a:rPr>
              <a:t>Main </a:t>
            </a:r>
            <a:r>
              <a:rPr lang="en-US" sz="3200" dirty="0">
                <a:latin typeface="Monotype Corsiva" pitchFamily="66" charset="0"/>
              </a:rPr>
              <a:t>challenges are effectively sync internal and external operations </a:t>
            </a:r>
            <a:r>
              <a:rPr lang="en-US" sz="3200" dirty="0" smtClean="0">
                <a:latin typeface="Monotype Corsiva" pitchFamily="66" charset="0"/>
              </a:rPr>
              <a:t>such that the job </a:t>
            </a:r>
            <a:r>
              <a:rPr lang="en-US" sz="3200" dirty="0">
                <a:latin typeface="Monotype Corsiva" pitchFamily="66" charset="0"/>
              </a:rPr>
              <a:t>can be finished within </a:t>
            </a:r>
            <a:r>
              <a:rPr lang="en-US" sz="3200" dirty="0" smtClean="0">
                <a:latin typeface="Monotype Corsiva" pitchFamily="66" charset="0"/>
              </a:rPr>
              <a:t>time.</a:t>
            </a:r>
            <a:endParaRPr lang="en-US" sz="3200" dirty="0">
              <a:latin typeface="Monotype Corsiva" pitchFamily="66" charset="0"/>
            </a:endParaRP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848600" cy="4873752"/>
          </a:xfrm>
        </p:spPr>
        <p:txBody>
          <a:bodyPr>
            <a:noAutofit/>
          </a:bodyPr>
          <a:lstStyle/>
          <a:p>
            <a:pPr>
              <a:buNone/>
            </a:pPr>
            <a:r>
              <a:rPr lang="en-US" sz="3200" b="1" u="sng" dirty="0">
                <a:latin typeface="Monotype Corsiva" pitchFamily="66" charset="0"/>
              </a:rPr>
              <a:t>Existing </a:t>
            </a:r>
            <a:r>
              <a:rPr lang="en-US" sz="3200" b="1" u="sng" dirty="0" smtClean="0">
                <a:latin typeface="Monotype Corsiva" pitchFamily="66" charset="0"/>
              </a:rPr>
              <a:t>System:</a:t>
            </a:r>
            <a:endParaRPr lang="en-US" sz="3200" u="sng" dirty="0">
              <a:latin typeface="Monotype Corsiva" pitchFamily="66" charset="0"/>
            </a:endParaRPr>
          </a:p>
          <a:p>
            <a:r>
              <a:rPr lang="en-US" sz="3200" dirty="0">
                <a:latin typeface="Monotype Corsiva" pitchFamily="66" charset="0"/>
              </a:rPr>
              <a:t>The Current System is a browser which is not totally computerized especially for university admission process. </a:t>
            </a:r>
            <a:endParaRPr lang="en-US" sz="3200" dirty="0" smtClean="0">
              <a:latin typeface="Monotype Corsiva" pitchFamily="66" charset="0"/>
            </a:endParaRPr>
          </a:p>
          <a:p>
            <a:r>
              <a:rPr lang="en-US" sz="3200" dirty="0" smtClean="0">
                <a:latin typeface="Monotype Corsiva" pitchFamily="66" charset="0"/>
              </a:rPr>
              <a:t>The </a:t>
            </a:r>
            <a:r>
              <a:rPr lang="en-US" sz="3200" dirty="0">
                <a:latin typeface="Monotype Corsiva" pitchFamily="66" charset="0"/>
              </a:rPr>
              <a:t>system takes lots of time in performing different activities, and there is no centralized data handling. There is no integration in the current system upon common data format.</a:t>
            </a: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762000"/>
            <a:ext cx="8229600" cy="4525963"/>
          </a:xfrm>
        </p:spPr>
        <p:txBody>
          <a:bodyPr>
            <a:noAutofit/>
          </a:bodyPr>
          <a:lstStyle/>
          <a:p>
            <a:pPr>
              <a:buNone/>
            </a:pPr>
            <a:r>
              <a:rPr lang="en-US" sz="3200" b="1" u="sng" dirty="0">
                <a:latin typeface="Monotype Corsiva" pitchFamily="66" charset="0"/>
              </a:rPr>
              <a:t>Proposed </a:t>
            </a:r>
            <a:r>
              <a:rPr lang="en-US" sz="3200" b="1" u="sng" dirty="0" smtClean="0">
                <a:latin typeface="Monotype Corsiva" pitchFamily="66" charset="0"/>
              </a:rPr>
              <a:t>System:</a:t>
            </a:r>
            <a:endParaRPr lang="en-US" sz="3200" u="sng" dirty="0">
              <a:latin typeface="Monotype Corsiva" pitchFamily="66" charset="0"/>
            </a:endParaRPr>
          </a:p>
          <a:p>
            <a:r>
              <a:rPr lang="en-US" sz="3200" dirty="0">
                <a:latin typeface="Monotype Corsiva" pitchFamily="66" charset="0"/>
              </a:rPr>
              <a:t>The Proposed system is a browser which is completely related to internet browsing. </a:t>
            </a:r>
            <a:endParaRPr lang="en-US" sz="3200" dirty="0" smtClean="0">
              <a:latin typeface="Monotype Corsiva" pitchFamily="66" charset="0"/>
            </a:endParaRPr>
          </a:p>
          <a:p>
            <a:r>
              <a:rPr lang="en-US" sz="3200" dirty="0" smtClean="0">
                <a:latin typeface="Monotype Corsiva" pitchFamily="66" charset="0"/>
              </a:rPr>
              <a:t>The </a:t>
            </a:r>
            <a:r>
              <a:rPr lang="en-US" sz="3200" dirty="0">
                <a:latin typeface="Monotype Corsiva" pitchFamily="66" charset="0"/>
              </a:rPr>
              <a:t>web enabled information management system designed to automate the entire operations of a modern. </a:t>
            </a:r>
            <a:endParaRPr lang="en-US" sz="3200" dirty="0" smtClean="0">
              <a:latin typeface="Monotype Corsiva" pitchFamily="66" charset="0"/>
            </a:endParaRPr>
          </a:p>
          <a:p>
            <a:r>
              <a:rPr lang="en-US" sz="3200" dirty="0" smtClean="0">
                <a:latin typeface="Monotype Corsiva" pitchFamily="66" charset="0"/>
              </a:rPr>
              <a:t>This </a:t>
            </a:r>
            <a:r>
              <a:rPr lang="en-US" sz="3200" dirty="0">
                <a:latin typeface="Monotype Corsiva" pitchFamily="66" charset="0"/>
              </a:rPr>
              <a:t>system allows multi-divisional, multi-department system handling that includes various activities.</a:t>
            </a:r>
          </a:p>
          <a:p>
            <a:endParaRPr lang="en-US" sz="3200" dirty="0">
              <a:latin typeface="Monotype Corsiva" pitchFamily="66" charset="0"/>
            </a:endParaRPr>
          </a:p>
        </p:txBody>
      </p:sp>
    </p:spTree>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446</TotalTime>
  <Words>610</Words>
  <Application>Microsoft Office PowerPoint</Application>
  <PresentationFormat>On-screen Show (4:3)</PresentationFormat>
  <Paragraphs>79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University Management System</vt:lpstr>
      <vt:lpstr>Slide 2</vt:lpstr>
      <vt:lpstr>Preface</vt:lpstr>
      <vt:lpstr>Slide 4</vt:lpstr>
      <vt:lpstr>Acknowledgement</vt:lpstr>
      <vt:lpstr>Introduction</vt:lpstr>
      <vt:lpstr>Slide 7</vt:lpstr>
      <vt:lpstr>Slide 8</vt:lpstr>
      <vt:lpstr>Slide 9</vt:lpstr>
      <vt:lpstr>Components</vt:lpstr>
      <vt:lpstr>Applicant</vt:lpstr>
      <vt:lpstr>Administrator</vt:lpstr>
      <vt:lpstr>Slide 13</vt:lpstr>
      <vt:lpstr>MAC</vt:lpstr>
      <vt:lpstr>Slide 15</vt:lpstr>
      <vt:lpstr>Application flow</vt:lpstr>
      <vt:lpstr>Applications</vt:lpstr>
      <vt:lpstr>Advantages</vt:lpstr>
      <vt:lpstr>Slide 19</vt:lpstr>
      <vt:lpstr>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dc:title>
  <dc:creator>Admin</dc:creator>
  <cp:lastModifiedBy>samrkuma</cp:lastModifiedBy>
  <cp:revision>92</cp:revision>
  <dcterms:created xsi:type="dcterms:W3CDTF">2017-02-20T06:54:15Z</dcterms:created>
  <dcterms:modified xsi:type="dcterms:W3CDTF">2017-02-23T13:45:30Z</dcterms:modified>
</cp:coreProperties>
</file>