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0"/>
  </p:notesMasterIdLst>
  <p:sldIdLst>
    <p:sldId id="256" r:id="rId5"/>
    <p:sldId id="433" r:id="rId6"/>
    <p:sldId id="257" r:id="rId7"/>
    <p:sldId id="2147472718" r:id="rId8"/>
    <p:sldId id="2147472867" r:id="rId9"/>
    <p:sldId id="2147472865" r:id="rId10"/>
    <p:sldId id="2147472719" r:id="rId11"/>
    <p:sldId id="2147472722" r:id="rId12"/>
    <p:sldId id="2147472870" r:id="rId13"/>
    <p:sldId id="2147472721" r:id="rId14"/>
    <p:sldId id="2147472869" r:id="rId15"/>
    <p:sldId id="2147472868" r:id="rId16"/>
    <p:sldId id="259" r:id="rId17"/>
    <p:sldId id="2147472873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AC54A-BCC2-4960-989A-69CA11122810}" v="3283" dt="2023-12-03T18:43:56.546"/>
    <p1510:client id="{42E6BE4B-4032-43DF-AD6B-63945E569F95}" v="1818" dt="2023-12-03T19:20:26.151"/>
    <p1510:client id="{A947EC43-598E-4FF1-92A9-B545782C0170}" v="104" dt="2023-12-03T19:19:34.142"/>
    <p1510:client id="{B29EAF78-8B68-42AF-9C0C-51305D9501EB}" v="777" dt="2023-12-03T19:03:24.734"/>
    <p1510:client id="{FFF3593B-3C0E-BF6E-4C0B-AC737310094F}" v="48" dt="2023-12-03T16:40:58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78CB8-3530-4985-AA19-F1B17AF9F4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FF1CD8-5960-44A2-B4E9-FF8E844D179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baseline="0" dirty="0"/>
            <a:t>Why ensemble performs better:</a:t>
          </a:r>
          <a:endParaRPr lang="en-US" dirty="0"/>
        </a:p>
      </dgm:t>
    </dgm:pt>
    <dgm:pt modelId="{1B64C63A-4873-4DE8-AB14-2DDB19947C92}" type="parTrans" cxnId="{233DB08B-7389-41C4-ADFC-572E8075DDD1}">
      <dgm:prSet/>
      <dgm:spPr/>
      <dgm:t>
        <a:bodyPr/>
        <a:lstStyle/>
        <a:p>
          <a:endParaRPr lang="en-US"/>
        </a:p>
      </dgm:t>
    </dgm:pt>
    <dgm:pt modelId="{80CF5A0D-9425-4398-A8E5-8A407434A26E}" type="sibTrans" cxnId="{233DB08B-7389-41C4-ADFC-572E8075DD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BF8661-1F80-48CB-970F-91BE72284C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200" b="0" baseline="0" dirty="0"/>
            <a:t>If the different models in the ensemble can cover different solution spaces, then the ensemble can outperform the individual component </a:t>
          </a:r>
          <a:r>
            <a:rPr lang="en-IN" sz="1200" b="0" baseline="0"/>
            <a:t>models.</a:t>
          </a:r>
        </a:p>
        <a:p>
          <a:pPr>
            <a:lnSpc>
              <a:spcPct val="100000"/>
            </a:lnSpc>
          </a:pPr>
          <a:r>
            <a:rPr lang="en-IN" sz="1200" b="0" baseline="0"/>
            <a:t>Data Synergy: </a:t>
          </a:r>
          <a:r>
            <a:rPr lang="en-US" sz="1200" b="0" i="0"/>
            <a:t>Harmonizes different data types and outputs for unified analysis</a:t>
          </a:r>
        </a:p>
        <a:p>
          <a:pPr>
            <a:lnSpc>
              <a:spcPct val="100000"/>
            </a:lnSpc>
          </a:pPr>
          <a:r>
            <a:rPr lang="en-US" sz="1200" b="0" i="0"/>
            <a:t>Effective across various firm sizes and adaptable to economic changes.</a:t>
          </a:r>
        </a:p>
        <a:p>
          <a:pPr>
            <a:lnSpc>
              <a:spcPct val="100000"/>
            </a:lnSpc>
          </a:pPr>
          <a:r>
            <a:rPr lang="en-US" sz="1200" b="0" i="0"/>
            <a:t>Combines sensitivity and specificity to reduce error rates.</a:t>
          </a:r>
          <a:endParaRPr lang="en-US" sz="1200" b="0" i="0" dirty="0"/>
        </a:p>
      </dgm:t>
    </dgm:pt>
    <dgm:pt modelId="{18A823DE-8A1E-4948-BDC5-57CF63ACCA3E}" type="sibTrans" cxnId="{7ADE397D-F509-43C3-B34C-DF20A9B05916}">
      <dgm:prSet/>
      <dgm:spPr/>
      <dgm:t>
        <a:bodyPr/>
        <a:lstStyle/>
        <a:p>
          <a:endParaRPr lang="en-US"/>
        </a:p>
      </dgm:t>
    </dgm:pt>
    <dgm:pt modelId="{EDC0701F-1CEB-4C5A-B4E2-D513A64D1888}" type="parTrans" cxnId="{7ADE397D-F509-43C3-B34C-DF20A9B05916}">
      <dgm:prSet/>
      <dgm:spPr/>
      <dgm:t>
        <a:bodyPr/>
        <a:lstStyle/>
        <a:p>
          <a:endParaRPr lang="en-US"/>
        </a:p>
      </dgm:t>
    </dgm:pt>
    <dgm:pt modelId="{78D456D2-F9F8-4A5A-ABEF-38B64DD720DD}" type="pres">
      <dgm:prSet presAssocID="{DE278CB8-3530-4985-AA19-F1B17AF9F455}" presName="root" presStyleCnt="0">
        <dgm:presLayoutVars>
          <dgm:dir/>
          <dgm:resizeHandles val="exact"/>
        </dgm:presLayoutVars>
      </dgm:prSet>
      <dgm:spPr/>
    </dgm:pt>
    <dgm:pt modelId="{258162E9-11DA-404B-9A4D-6550BE7E6B06}" type="pres">
      <dgm:prSet presAssocID="{DAFF1CD8-5960-44A2-B4E9-FF8E844D179F}" presName="compNode" presStyleCnt="0"/>
      <dgm:spPr/>
    </dgm:pt>
    <dgm:pt modelId="{88A26C57-1BF2-46DA-8CF1-E0D43DA57178}" type="pres">
      <dgm:prSet presAssocID="{DAFF1CD8-5960-44A2-B4E9-FF8E844D179F}" presName="bgRect" presStyleLbl="bgShp" presStyleIdx="0" presStyleCnt="2" custScaleY="100000" custLinFactNeighborX="-3" custLinFactNeighborY="42952"/>
      <dgm:spPr/>
    </dgm:pt>
    <dgm:pt modelId="{C62973B2-6CF9-45E0-BF36-5B5E7A5D217B}" type="pres">
      <dgm:prSet presAssocID="{DAFF1CD8-5960-44A2-B4E9-FF8E844D179F}" presName="iconRect" presStyleLbl="node1" presStyleIdx="0" presStyleCnt="2" custScaleX="100000" custScaleY="100000" custLinFactNeighborX="-23784" custLinFactNeighborY="-925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and gear with solid fill"/>
        </a:ext>
      </dgm:extLst>
    </dgm:pt>
    <dgm:pt modelId="{E1773FB7-9AEF-483D-A845-D082C2F6913F}" type="pres">
      <dgm:prSet presAssocID="{DAFF1CD8-5960-44A2-B4E9-FF8E844D179F}" presName="spaceRect" presStyleCnt="0"/>
      <dgm:spPr/>
    </dgm:pt>
    <dgm:pt modelId="{BAED5488-27F3-4140-B579-A00C74AF30C4}" type="pres">
      <dgm:prSet presAssocID="{DAFF1CD8-5960-44A2-B4E9-FF8E844D179F}" presName="parTx" presStyleLbl="revTx" presStyleIdx="0" presStyleCnt="2" custScaleX="100000" custScaleY="47858" custLinFactNeighborX="-1529" custLinFactNeighborY="-98434">
        <dgm:presLayoutVars>
          <dgm:chMax val="0"/>
          <dgm:chPref val="0"/>
        </dgm:presLayoutVars>
      </dgm:prSet>
      <dgm:spPr/>
    </dgm:pt>
    <dgm:pt modelId="{39C01610-7701-4038-8C97-3C9D4185C455}" type="pres">
      <dgm:prSet presAssocID="{80CF5A0D-9425-4398-A8E5-8A407434A26E}" presName="sibTrans" presStyleCnt="0"/>
      <dgm:spPr/>
    </dgm:pt>
    <dgm:pt modelId="{0311588A-2822-42A2-97CC-40B0837B5A6A}" type="pres">
      <dgm:prSet presAssocID="{B9BF8661-1F80-48CB-970F-91BE72284CA6}" presName="compNode" presStyleCnt="0"/>
      <dgm:spPr/>
    </dgm:pt>
    <dgm:pt modelId="{3B7F5CD8-325B-4EB6-9B2A-E115A1022095}" type="pres">
      <dgm:prSet presAssocID="{B9BF8661-1F80-48CB-970F-91BE72284CA6}" presName="bgRect" presStyleLbl="bgShp" presStyleIdx="1" presStyleCnt="2" custScaleY="109015" custLinFactNeighborX="-3" custLinFactNeighborY="-17357"/>
      <dgm:spPr/>
    </dgm:pt>
    <dgm:pt modelId="{CB239054-8F37-450F-A966-44BFFCA3415A}" type="pres">
      <dgm:prSet presAssocID="{B9BF8661-1F80-48CB-970F-91BE72284CA6}" presName="iconRect" presStyleLbl="node1" presStyleIdx="1" presStyleCnt="2" custLinFactY="-11469" custLinFactNeighborX="-12705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0024C80-FEC0-4A1E-9A65-CC14AC471611}" type="pres">
      <dgm:prSet presAssocID="{B9BF8661-1F80-48CB-970F-91BE72284CA6}" presName="spaceRect" presStyleCnt="0"/>
      <dgm:spPr/>
    </dgm:pt>
    <dgm:pt modelId="{43DD5027-C848-45A4-BCFB-8C77F0A6CFC0}" type="pres">
      <dgm:prSet presAssocID="{B9BF8661-1F80-48CB-970F-91BE72284CA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AC00014-E1F2-49BF-852C-19BC502DD975}" type="presOf" srcId="{B9BF8661-1F80-48CB-970F-91BE72284CA6}" destId="{43DD5027-C848-45A4-BCFB-8C77F0A6CFC0}" srcOrd="0" destOrd="0" presId="urn:microsoft.com/office/officeart/2018/2/layout/IconVerticalSolidList"/>
    <dgm:cxn modelId="{6D950C70-A5AF-40FC-A1CF-0A01FD0A88A0}" type="presOf" srcId="{DE278CB8-3530-4985-AA19-F1B17AF9F455}" destId="{78D456D2-F9F8-4A5A-ABEF-38B64DD720DD}" srcOrd="0" destOrd="0" presId="urn:microsoft.com/office/officeart/2018/2/layout/IconVerticalSolidList"/>
    <dgm:cxn modelId="{7ADE397D-F509-43C3-B34C-DF20A9B05916}" srcId="{DE278CB8-3530-4985-AA19-F1B17AF9F455}" destId="{B9BF8661-1F80-48CB-970F-91BE72284CA6}" srcOrd="1" destOrd="0" parTransId="{EDC0701F-1CEB-4C5A-B4E2-D513A64D1888}" sibTransId="{18A823DE-8A1E-4948-BDC5-57CF63ACCA3E}"/>
    <dgm:cxn modelId="{233DB08B-7389-41C4-ADFC-572E8075DDD1}" srcId="{DE278CB8-3530-4985-AA19-F1B17AF9F455}" destId="{DAFF1CD8-5960-44A2-B4E9-FF8E844D179F}" srcOrd="0" destOrd="0" parTransId="{1B64C63A-4873-4DE8-AB14-2DDB19947C92}" sibTransId="{80CF5A0D-9425-4398-A8E5-8A407434A26E}"/>
    <dgm:cxn modelId="{4D2E95BE-5CDE-40F4-8CA4-819FF2ED460F}" type="presOf" srcId="{DAFF1CD8-5960-44A2-B4E9-FF8E844D179F}" destId="{BAED5488-27F3-4140-B579-A00C74AF30C4}" srcOrd="0" destOrd="0" presId="urn:microsoft.com/office/officeart/2018/2/layout/IconVerticalSolidList"/>
    <dgm:cxn modelId="{8F44AD7A-6C0D-4368-A603-C8CD3FA59D23}" type="presParOf" srcId="{78D456D2-F9F8-4A5A-ABEF-38B64DD720DD}" destId="{258162E9-11DA-404B-9A4D-6550BE7E6B06}" srcOrd="0" destOrd="0" presId="urn:microsoft.com/office/officeart/2018/2/layout/IconVerticalSolidList"/>
    <dgm:cxn modelId="{FF6EEB12-6EC2-44AD-8EFE-A44B8ACB9C38}" type="presParOf" srcId="{258162E9-11DA-404B-9A4D-6550BE7E6B06}" destId="{88A26C57-1BF2-46DA-8CF1-E0D43DA57178}" srcOrd="0" destOrd="0" presId="urn:microsoft.com/office/officeart/2018/2/layout/IconVerticalSolidList"/>
    <dgm:cxn modelId="{F4AC3497-B2E8-43DF-8E8A-B3A8C0186C20}" type="presParOf" srcId="{258162E9-11DA-404B-9A4D-6550BE7E6B06}" destId="{C62973B2-6CF9-45E0-BF36-5B5E7A5D217B}" srcOrd="1" destOrd="0" presId="urn:microsoft.com/office/officeart/2018/2/layout/IconVerticalSolidList"/>
    <dgm:cxn modelId="{C2E6E0BA-FA00-48BB-8463-0F71BDD5DD2A}" type="presParOf" srcId="{258162E9-11DA-404B-9A4D-6550BE7E6B06}" destId="{E1773FB7-9AEF-483D-A845-D082C2F6913F}" srcOrd="2" destOrd="0" presId="urn:microsoft.com/office/officeart/2018/2/layout/IconVerticalSolidList"/>
    <dgm:cxn modelId="{EA6080D6-2052-4B13-9036-DDC68A56B763}" type="presParOf" srcId="{258162E9-11DA-404B-9A4D-6550BE7E6B06}" destId="{BAED5488-27F3-4140-B579-A00C74AF30C4}" srcOrd="3" destOrd="0" presId="urn:microsoft.com/office/officeart/2018/2/layout/IconVerticalSolidList"/>
    <dgm:cxn modelId="{DD865C8D-A940-4A4E-A6F1-EA05ED6A152E}" type="presParOf" srcId="{78D456D2-F9F8-4A5A-ABEF-38B64DD720DD}" destId="{39C01610-7701-4038-8C97-3C9D4185C455}" srcOrd="1" destOrd="0" presId="urn:microsoft.com/office/officeart/2018/2/layout/IconVerticalSolidList"/>
    <dgm:cxn modelId="{8566D96E-D90E-41ED-A5A5-F9C9027943D3}" type="presParOf" srcId="{78D456D2-F9F8-4A5A-ABEF-38B64DD720DD}" destId="{0311588A-2822-42A2-97CC-40B0837B5A6A}" srcOrd="2" destOrd="0" presId="urn:microsoft.com/office/officeart/2018/2/layout/IconVerticalSolidList"/>
    <dgm:cxn modelId="{5C6645A7-1BDE-4546-81CC-2E6B2C74216F}" type="presParOf" srcId="{0311588A-2822-42A2-97CC-40B0837B5A6A}" destId="{3B7F5CD8-325B-4EB6-9B2A-E115A1022095}" srcOrd="0" destOrd="0" presId="urn:microsoft.com/office/officeart/2018/2/layout/IconVerticalSolidList"/>
    <dgm:cxn modelId="{7046C0DA-42F5-48D0-B9A5-19FF825DADB6}" type="presParOf" srcId="{0311588A-2822-42A2-97CC-40B0837B5A6A}" destId="{CB239054-8F37-450F-A966-44BFFCA3415A}" srcOrd="1" destOrd="0" presId="urn:microsoft.com/office/officeart/2018/2/layout/IconVerticalSolidList"/>
    <dgm:cxn modelId="{5359EDCE-3FDB-42A3-9839-3373C9119446}" type="presParOf" srcId="{0311588A-2822-42A2-97CC-40B0837B5A6A}" destId="{80024C80-FEC0-4A1E-9A65-CC14AC471611}" srcOrd="2" destOrd="0" presId="urn:microsoft.com/office/officeart/2018/2/layout/IconVerticalSolidList"/>
    <dgm:cxn modelId="{393062C8-C0CC-4654-B134-890B892B1B1E}" type="presParOf" srcId="{0311588A-2822-42A2-97CC-40B0837B5A6A}" destId="{43DD5027-C848-45A4-BCFB-8C77F0A6CF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26C57-1BF2-46DA-8CF1-E0D43DA57178}">
      <dsp:nvSpPr>
        <dsp:cNvPr id="0" name=""/>
        <dsp:cNvSpPr/>
      </dsp:nvSpPr>
      <dsp:spPr>
        <a:xfrm>
          <a:off x="0" y="829286"/>
          <a:ext cx="8766129" cy="8289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973B2-6CF9-45E0-BF36-5B5E7A5D217B}">
      <dsp:nvSpPr>
        <dsp:cNvPr id="0" name=""/>
        <dsp:cNvSpPr/>
      </dsp:nvSpPr>
      <dsp:spPr>
        <a:xfrm>
          <a:off x="154991" y="179891"/>
          <a:ext cx="496514" cy="496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D5488-27F3-4140-B579-A00C74AF30C4}">
      <dsp:nvSpPr>
        <dsp:cNvPr id="0" name=""/>
        <dsp:cNvSpPr/>
      </dsp:nvSpPr>
      <dsp:spPr>
        <a:xfrm>
          <a:off x="924849" y="399336"/>
          <a:ext cx="7706397" cy="48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0" tIns="10810" rIns="10810" bIns="108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baseline="0" dirty="0"/>
            <a:t>Why ensemble performs better:</a:t>
          </a:r>
          <a:endParaRPr lang="en-US" sz="1400" kern="1200" dirty="0"/>
        </a:p>
      </dsp:txBody>
      <dsp:txXfrm>
        <a:off x="924849" y="399336"/>
        <a:ext cx="7706397" cy="48884"/>
      </dsp:txXfrm>
    </dsp:sp>
    <dsp:sp modelId="{3B7F5CD8-325B-4EB6-9B2A-E115A1022095}">
      <dsp:nvSpPr>
        <dsp:cNvPr id="0" name=""/>
        <dsp:cNvSpPr/>
      </dsp:nvSpPr>
      <dsp:spPr>
        <a:xfrm>
          <a:off x="0" y="1457820"/>
          <a:ext cx="8766129" cy="903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39054-8F37-450F-A966-44BFFCA3415A}">
      <dsp:nvSpPr>
        <dsp:cNvPr id="0" name=""/>
        <dsp:cNvSpPr/>
      </dsp:nvSpPr>
      <dsp:spPr>
        <a:xfrm>
          <a:off x="210000" y="1251795"/>
          <a:ext cx="496514" cy="496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D5027-C848-45A4-BCFB-8C77F0A6CFC0}">
      <dsp:nvSpPr>
        <dsp:cNvPr id="0" name=""/>
        <dsp:cNvSpPr/>
      </dsp:nvSpPr>
      <dsp:spPr>
        <a:xfrm>
          <a:off x="1042680" y="1639057"/>
          <a:ext cx="7706397" cy="10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0" tIns="10810" rIns="10810" bIns="1081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baseline="0" dirty="0"/>
            <a:t>If the different models in the ensemble can cover different solution spaces, then the ensemble can outperform the individual component </a:t>
          </a:r>
          <a:r>
            <a:rPr lang="en-IN" sz="1200" b="0" kern="1200" baseline="0"/>
            <a:t>models.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baseline="0"/>
            <a:t>Data Synergy: </a:t>
          </a:r>
          <a:r>
            <a:rPr lang="en-US" sz="1200" b="0" i="0" kern="1200"/>
            <a:t>Harmonizes different data types and outputs for unified analysis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Effective across various firm sizes and adaptable to economic changes.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Combines sensitivity and specificity to reduce error rates.</a:t>
          </a:r>
          <a:endParaRPr lang="en-US" sz="1200" b="0" i="0" kern="1200" dirty="0"/>
        </a:p>
      </dsp:txBody>
      <dsp:txXfrm>
        <a:off x="1042680" y="1639057"/>
        <a:ext cx="7706397" cy="102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A2F45-2FDB-4D28-868C-F84E66B8AF7A}" type="datetimeFigureOut"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25FC1-8447-4BBD-A13D-E88FFE0C54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7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12/3/2023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02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7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17" imgH="318" progId="TCLayout.ActiveDocument.1">
                  <p:embed/>
                </p:oleObj>
              </mc:Choice>
              <mc:Fallback>
                <p:oleObj name="think-cell Slide" r:id="rId3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Template - [type of slide]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54F5C2C-AC0A-7D7F-CF6B-2E2F67252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41" y="6460383"/>
            <a:ext cx="5847522" cy="240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Source:_______</a:t>
            </a:r>
          </a:p>
        </p:txBody>
      </p:sp>
    </p:spTree>
    <p:extLst>
      <p:ext uri="{BB962C8B-B14F-4D97-AF65-F5344CB8AC3E}">
        <p14:creationId xmlns:p14="http://schemas.microsoft.com/office/powerpoint/2010/main" val="4198290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85" userDrawn="1">
          <p15:clr>
            <a:srgbClr val="FBAE40"/>
          </p15:clr>
        </p15:guide>
        <p15:guide id="3" pos="379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12/3/2023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4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12/3/2023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653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12/3/2023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2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7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8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12/3/2023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  <p:sldLayoutId id="2147483700" r:id="rId12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3.sv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ED2FD-2F81-C135-6625-4859C0421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123" y="1295020"/>
            <a:ext cx="7836907" cy="2586635"/>
          </a:xfrm>
        </p:spPr>
        <p:txBody>
          <a:bodyPr anchor="b">
            <a:noAutofit/>
          </a:bodyPr>
          <a:lstStyle/>
          <a:p>
            <a:r>
              <a:rPr lang="en-IN" sz="3600" dirty="0"/>
              <a:t>Firm Bankruptcy </a:t>
            </a:r>
            <a:br>
              <a:rPr lang="en-IN" sz="3600" dirty="0"/>
            </a:br>
            <a:r>
              <a:rPr lang="en-IN" sz="3600" dirty="0"/>
              <a:t>Prediction: </a:t>
            </a:r>
            <a:br>
              <a:rPr lang="en-IN" sz="3600" dirty="0"/>
            </a:br>
            <a:r>
              <a:rPr lang="en-IN" sz="3600" dirty="0"/>
              <a:t>An Ensemble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80849-F2E4-F944-DB97-50E8C5FD0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091" y="4137671"/>
            <a:ext cx="4789763" cy="1112004"/>
          </a:xfrm>
        </p:spPr>
        <p:txBody>
          <a:bodyPr anchor="t"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MGMT 571 – Data Mining Project Presentation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7E889-F907-8ACB-B158-50F4050DD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5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pic>
        <p:nvPicPr>
          <p:cNvPr id="6" name="Picture 5" descr="A logo of a university&#10;&#10;Description automatically generated">
            <a:extLst>
              <a:ext uri="{FF2B5EF4-FFF2-40B4-BE49-F238E27FC236}">
                <a16:creationId xmlns:a16="http://schemas.microsoft.com/office/drawing/2014/main" id="{93498EAB-DDD9-25BE-DBF4-5CDFDF6D6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81" y="6195876"/>
            <a:ext cx="900856" cy="5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B7E21-3FE9-4AAE-8B26-9348C849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Data processing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024A01-407D-6A7B-B63F-5E67E32E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6" y="2082801"/>
            <a:ext cx="4158046" cy="23908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8E4CE9-41DD-3369-1B76-B2D323815680}"/>
              </a:ext>
            </a:extLst>
          </p:cNvPr>
          <p:cNvSpPr txBox="1"/>
          <p:nvPr/>
        </p:nvSpPr>
        <p:spPr>
          <a:xfrm>
            <a:off x="6194738" y="2312988"/>
            <a:ext cx="5197655" cy="3651250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standardization helps :</a:t>
            </a:r>
            <a:br>
              <a:rPr 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2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Neural Network :</a:t>
            </a:r>
          </a:p>
          <a:p>
            <a:pPr marL="171450" indent="-171450">
              <a:lnSpc>
                <a:spcPct val="13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unscaled features, learning process tends to be slow, as the learning rate may need to be adjusted for each feature</a:t>
            </a:r>
          </a:p>
          <a:p>
            <a:pPr marL="171450" indent="-171450">
              <a:lnSpc>
                <a:spcPct val="13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Prevents exploding or vanishing gradients and helps make the Neural Network more stable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2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Linear regression :</a:t>
            </a:r>
          </a:p>
          <a:p>
            <a:pPr marL="171450" indent="-171450">
              <a:lnSpc>
                <a:spcPct val="13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LR is sensitive to the scale of input features</a:t>
            </a:r>
            <a:endParaRPr lang="en-US" sz="11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 descr="A logo of a university&#10;&#10;Description automatically generated">
            <a:extLst>
              <a:ext uri="{FF2B5EF4-FFF2-40B4-BE49-F238E27FC236}">
                <a16:creationId xmlns:a16="http://schemas.microsoft.com/office/drawing/2014/main" id="{0BBBAFE5-C2A6-377B-72FA-C33969F45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81" y="6195876"/>
            <a:ext cx="900856" cy="5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4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1A2480-4539-FE4E-13E8-C6A5324C0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063" b="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F7DEF-8D9A-E4B4-C7C1-FD977EE4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r>
              <a:rPr lang="en-US"/>
              <a:t>Moving towards Ensemble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18EED-1767-8D43-624E-0E97000087F4}"/>
              </a:ext>
            </a:extLst>
          </p:cNvPr>
          <p:cNvSpPr txBox="1"/>
          <p:nvPr/>
        </p:nvSpPr>
        <p:spPr>
          <a:xfrm>
            <a:off x="8046719" y="3220278"/>
            <a:ext cx="3633747" cy="259212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After a point, we could see that the model was overfitting, and a lower misclassification rate could not be achieved by a single model</a:t>
            </a:r>
          </a:p>
        </p:txBody>
      </p:sp>
      <p:pic>
        <p:nvPicPr>
          <p:cNvPr id="4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C0C03AF0-4725-BFD6-6643-D6D1DF21E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81" y="6195876"/>
            <a:ext cx="900856" cy="5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7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396D4-F960-C080-D5A0-30B9E57D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397" y="796691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400" dirty="0"/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07F84-601A-963B-33B8-D331863A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221" y="3319358"/>
            <a:ext cx="3143218" cy="1586939"/>
          </a:xfrm>
        </p:spPr>
        <p:txBody>
          <a:bodyPr vert="horz" lIns="109728" tIns="109728" rIns="109728" bIns="91440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100" b="1" dirty="0"/>
              <a:t>- Residual plots only help in linear models and are not useful for non-linear models</a:t>
            </a:r>
          </a:p>
          <a:p>
            <a:pPr algn="ctr">
              <a:lnSpc>
                <a:spcPct val="120000"/>
              </a:lnSpc>
            </a:pPr>
            <a:r>
              <a:rPr lang="en-US" sz="1100" b="1" dirty="0"/>
              <a:t>- It’s better to look at ROC curve or precision-recall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F2341-D2FA-3378-15AB-6B1C3A25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41" y="1585581"/>
            <a:ext cx="5586119" cy="3686838"/>
          </a:xfrm>
          <a:prstGeom prst="rect">
            <a:avLst/>
          </a:prstGeom>
        </p:spPr>
      </p:pic>
      <p:pic>
        <p:nvPicPr>
          <p:cNvPr id="3" name="Picture 2" descr="A logo of a university&#10;&#10;Description automatically generated">
            <a:extLst>
              <a:ext uri="{FF2B5EF4-FFF2-40B4-BE49-F238E27FC236}">
                <a16:creationId xmlns:a16="http://schemas.microsoft.com/office/drawing/2014/main" id="{E56E0221-F6D4-D94E-3FD5-1A12902F5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81" y="6195876"/>
            <a:ext cx="900856" cy="5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6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396D4-F960-C080-D5A0-30B9E57D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708" y="131488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C36BD1-4BB2-E67E-0F5E-E54CA0E60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377000"/>
              </p:ext>
            </p:extLst>
          </p:nvPr>
        </p:nvGraphicFramePr>
        <p:xfrm>
          <a:off x="1842877" y="4198374"/>
          <a:ext cx="8766129" cy="3015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7CB35D7-C0A3-D5AC-91A8-18FA2E47F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2572" y="1187430"/>
            <a:ext cx="8631577" cy="3138755"/>
          </a:xfrm>
          <a:prstGeom prst="rect">
            <a:avLst/>
          </a:prstGeom>
        </p:spPr>
      </p:pic>
      <p:pic>
        <p:nvPicPr>
          <p:cNvPr id="14" name="Picture 13" descr="A logo of a university&#10;&#10;Description automatically generated">
            <a:extLst>
              <a:ext uri="{FF2B5EF4-FFF2-40B4-BE49-F238E27FC236}">
                <a16:creationId xmlns:a16="http://schemas.microsoft.com/office/drawing/2014/main" id="{4AB3EAFC-4303-A934-5E20-4F1EA4F49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81" y="6195876"/>
            <a:ext cx="900856" cy="5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6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digital image of lines and dots&#10;&#10;Description automatically generated">
            <a:extLst>
              <a:ext uri="{FF2B5EF4-FFF2-40B4-BE49-F238E27FC236}">
                <a16:creationId xmlns:a16="http://schemas.microsoft.com/office/drawing/2014/main" id="{0ED3EEEB-0617-7404-A232-AF304D715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1" r="-1" b="-1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44" name="Freeform: Shape 143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302687-70E8-E6E6-51BF-28D7C5B3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780129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sz="3200"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15E1A-4268-01C5-110F-7284279BD7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2519" y="2312988"/>
            <a:ext cx="529696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buFont typeface="Corbel" panose="020B0503020204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Limit to the increase in ROC when trying individual models 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Difficulty in oversampling the minority class or to use methods like SMOTE in SAS EM</a:t>
            </a:r>
          </a:p>
          <a:p>
            <a:pPr indent="-285750">
              <a:buFont typeface="Corbel" panose="020B0503020204020204" pitchFamily="34" charset="0"/>
              <a:buChar char="-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83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468BF-797E-63E4-63AA-A8F5109B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9FEDFAB2-0456-B3BB-EAC9-2836C889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  <p:pic>
        <p:nvPicPr>
          <p:cNvPr id="4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218178C4-A44E-5853-F90E-482E5284E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81" y="6195876"/>
            <a:ext cx="900856" cy="5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4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BA16D33-1190-5DB5-08F3-0399679EEA4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94" y="1240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17" imgH="318" progId="TCLayout.ActiveDocument.1">
                  <p:embed/>
                </p:oleObj>
              </mc:Choice>
              <mc:Fallback>
                <p:oleObj name="think-cell Slide" r:id="rId4" imgW="317" imgH="318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BA16D33-1190-5DB5-08F3-0399679EE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4" y="1240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CA70C0-8031-E172-E1AD-BF0EF34F3C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B62BEF11-4EE5-ABDC-9B63-308965F0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Team Introduction</a:t>
            </a:r>
          </a:p>
        </p:txBody>
      </p:sp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D5BD6003-A80D-8177-FF49-E0DE5B39D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647" y="1288070"/>
            <a:ext cx="3135454" cy="4071920"/>
          </a:xfrm>
          <a:prstGeom prst="rect">
            <a:avLst/>
          </a:prstGeom>
        </p:spPr>
      </p:pic>
      <p:pic>
        <p:nvPicPr>
          <p:cNvPr id="11" name="Picture 10" descr="A person in a beige jacket&#10;&#10;Description automatically generated">
            <a:extLst>
              <a:ext uri="{FF2B5EF4-FFF2-40B4-BE49-F238E27FC236}">
                <a16:creationId xmlns:a16="http://schemas.microsoft.com/office/drawing/2014/main" id="{0C4BF56C-D6CA-D855-E8C8-E7BEA18D1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78" y="1288072"/>
            <a:ext cx="3135454" cy="4071919"/>
          </a:xfrm>
          <a:prstGeom prst="rect">
            <a:avLst/>
          </a:prstGeom>
        </p:spPr>
      </p:pic>
      <p:pic>
        <p:nvPicPr>
          <p:cNvPr id="7" name="Picture 6" descr="A person in a suit and tie&#10;&#10;Description automatically generated">
            <a:extLst>
              <a:ext uri="{FF2B5EF4-FFF2-40B4-BE49-F238E27FC236}">
                <a16:creationId xmlns:a16="http://schemas.microsoft.com/office/drawing/2014/main" id="{5E720AAD-4658-59DB-F23D-AC7249B80E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262" r="11172"/>
          <a:stretch/>
        </p:blipFill>
        <p:spPr>
          <a:xfrm>
            <a:off x="7912274" y="1288071"/>
            <a:ext cx="3135454" cy="4071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298414-6734-0328-FAB8-7726AA5049C4}"/>
              </a:ext>
            </a:extLst>
          </p:cNvPr>
          <p:cNvSpPr txBox="1"/>
          <p:nvPr/>
        </p:nvSpPr>
        <p:spPr>
          <a:xfrm>
            <a:off x="791497" y="5746955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Ashvin Raj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D46463-BFA5-DAEE-AF2C-55E10809B223}"/>
              </a:ext>
            </a:extLst>
          </p:cNvPr>
          <p:cNvSpPr txBox="1"/>
          <p:nvPr/>
        </p:nvSpPr>
        <p:spPr>
          <a:xfrm>
            <a:off x="4638619" y="5649117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Samridhi Vats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898D9-6943-9C11-CDBD-94BDF045D39A}"/>
              </a:ext>
            </a:extLst>
          </p:cNvPr>
          <p:cNvSpPr txBox="1"/>
          <p:nvPr/>
        </p:nvSpPr>
        <p:spPr>
          <a:xfrm>
            <a:off x="8485741" y="5639205"/>
            <a:ext cx="256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Nagraj Deshmukh</a:t>
            </a:r>
          </a:p>
        </p:txBody>
      </p:sp>
    </p:spTree>
    <p:extLst>
      <p:ext uri="{BB962C8B-B14F-4D97-AF65-F5344CB8AC3E}">
        <p14:creationId xmlns:p14="http://schemas.microsoft.com/office/powerpoint/2010/main" val="220479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5AE1-E907-8C7B-95DF-F0F06A9B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1062"/>
            <a:ext cx="8770571" cy="1074559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0933077-2263-D054-99AA-05753AF3D807}"/>
              </a:ext>
            </a:extLst>
          </p:cNvPr>
          <p:cNvSpPr/>
          <p:nvPr/>
        </p:nvSpPr>
        <p:spPr>
          <a:xfrm>
            <a:off x="3317429" y="3917950"/>
            <a:ext cx="2776982" cy="2393950"/>
          </a:xfrm>
          <a:prstGeom prst="triangle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216000" rIns="89988" bIns="180000" anchor="b"/>
          <a:lstStyle/>
          <a:p>
            <a:pPr defTabSz="228554"/>
            <a:endParaRPr lang="en-US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" name="Freeform 52">
            <a:extLst>
              <a:ext uri="{FF2B5EF4-FFF2-40B4-BE49-F238E27FC236}">
                <a16:creationId xmlns:a16="http://schemas.microsoft.com/office/drawing/2014/main" id="{18BC5B0C-9F52-79C8-EDB4-38C868AFAF6F}"/>
              </a:ext>
            </a:extLst>
          </p:cNvPr>
          <p:cNvSpPr>
            <a:spLocks noEditPoints="1"/>
          </p:cNvSpPr>
          <p:nvPr/>
        </p:nvSpPr>
        <p:spPr bwMode="auto">
          <a:xfrm>
            <a:off x="4336587" y="5128054"/>
            <a:ext cx="732379" cy="599219"/>
          </a:xfrm>
          <a:custGeom>
            <a:avLst/>
            <a:gdLst>
              <a:gd name="T0" fmla="*/ 32 w 353"/>
              <a:gd name="T1" fmla="*/ 209 h 289"/>
              <a:gd name="T2" fmla="*/ 48 w 353"/>
              <a:gd name="T3" fmla="*/ 209 h 289"/>
              <a:gd name="T4" fmla="*/ 89 w 353"/>
              <a:gd name="T5" fmla="*/ 169 h 289"/>
              <a:gd name="T6" fmla="*/ 273 w 353"/>
              <a:gd name="T7" fmla="*/ 161 h 289"/>
              <a:gd name="T8" fmla="*/ 233 w 353"/>
              <a:gd name="T9" fmla="*/ 217 h 289"/>
              <a:gd name="T10" fmla="*/ 273 w 353"/>
              <a:gd name="T11" fmla="*/ 177 h 289"/>
              <a:gd name="T12" fmla="*/ 273 w 353"/>
              <a:gd name="T13" fmla="*/ 161 h 289"/>
              <a:gd name="T14" fmla="*/ 286 w 353"/>
              <a:gd name="T15" fmla="*/ 32 h 289"/>
              <a:gd name="T16" fmla="*/ 241 w 353"/>
              <a:gd name="T17" fmla="*/ 0 h 289"/>
              <a:gd name="T18" fmla="*/ 161 w 353"/>
              <a:gd name="T19" fmla="*/ 48 h 289"/>
              <a:gd name="T20" fmla="*/ 67 w 353"/>
              <a:gd name="T21" fmla="*/ 32 h 289"/>
              <a:gd name="T22" fmla="*/ 8 w 353"/>
              <a:gd name="T23" fmla="*/ 174 h 289"/>
              <a:gd name="T24" fmla="*/ 80 w 353"/>
              <a:gd name="T25" fmla="*/ 289 h 289"/>
              <a:gd name="T26" fmla="*/ 195 w 353"/>
              <a:gd name="T27" fmla="*/ 225 h 289"/>
              <a:gd name="T28" fmla="*/ 353 w 353"/>
              <a:gd name="T29" fmla="*/ 209 h 289"/>
              <a:gd name="T30" fmla="*/ 80 w 353"/>
              <a:gd name="T31" fmla="*/ 273 h 289"/>
              <a:gd name="T32" fmla="*/ 80 w 353"/>
              <a:gd name="T33" fmla="*/ 145 h 289"/>
              <a:gd name="T34" fmla="*/ 80 w 353"/>
              <a:gd name="T35" fmla="*/ 273 h 289"/>
              <a:gd name="T36" fmla="*/ 80 w 353"/>
              <a:gd name="T37" fmla="*/ 129 h 289"/>
              <a:gd name="T38" fmla="*/ 83 w 353"/>
              <a:gd name="T39" fmla="*/ 35 h 289"/>
              <a:gd name="T40" fmla="*/ 113 w 353"/>
              <a:gd name="T41" fmla="*/ 16 h 289"/>
              <a:gd name="T42" fmla="*/ 145 w 353"/>
              <a:gd name="T43" fmla="*/ 46 h 289"/>
              <a:gd name="T44" fmla="*/ 193 w 353"/>
              <a:gd name="T45" fmla="*/ 209 h 289"/>
              <a:gd name="T46" fmla="*/ 161 w 353"/>
              <a:gd name="T47" fmla="*/ 193 h 289"/>
              <a:gd name="T48" fmla="*/ 193 w 353"/>
              <a:gd name="T49" fmla="*/ 209 h 289"/>
              <a:gd name="T50" fmla="*/ 161 w 353"/>
              <a:gd name="T51" fmla="*/ 177 h 289"/>
              <a:gd name="T52" fmla="*/ 193 w 353"/>
              <a:gd name="T53" fmla="*/ 64 h 289"/>
              <a:gd name="T54" fmla="*/ 209 w 353"/>
              <a:gd name="T55" fmla="*/ 46 h 289"/>
              <a:gd name="T56" fmla="*/ 241 w 353"/>
              <a:gd name="T57" fmla="*/ 16 h 289"/>
              <a:gd name="T58" fmla="*/ 270 w 353"/>
              <a:gd name="T59" fmla="*/ 35 h 289"/>
              <a:gd name="T60" fmla="*/ 273 w 353"/>
              <a:gd name="T61" fmla="*/ 129 h 289"/>
              <a:gd name="T62" fmla="*/ 209 w 353"/>
              <a:gd name="T63" fmla="*/ 46 h 289"/>
              <a:gd name="T64" fmla="*/ 209 w 353"/>
              <a:gd name="T65" fmla="*/ 209 h 289"/>
              <a:gd name="T66" fmla="*/ 337 w 353"/>
              <a:gd name="T67" fmla="*/ 209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3" h="289">
                <a:moveTo>
                  <a:pt x="80" y="161"/>
                </a:moveTo>
                <a:cubicBezTo>
                  <a:pt x="54" y="161"/>
                  <a:pt x="32" y="182"/>
                  <a:pt x="32" y="209"/>
                </a:cubicBezTo>
                <a:cubicBezTo>
                  <a:pt x="32" y="213"/>
                  <a:pt x="36" y="217"/>
                  <a:pt x="40" y="217"/>
                </a:cubicBezTo>
                <a:cubicBezTo>
                  <a:pt x="45" y="217"/>
                  <a:pt x="48" y="213"/>
                  <a:pt x="48" y="209"/>
                </a:cubicBezTo>
                <a:cubicBezTo>
                  <a:pt x="48" y="191"/>
                  <a:pt x="63" y="177"/>
                  <a:pt x="80" y="177"/>
                </a:cubicBezTo>
                <a:cubicBezTo>
                  <a:pt x="85" y="177"/>
                  <a:pt x="89" y="173"/>
                  <a:pt x="89" y="169"/>
                </a:cubicBezTo>
                <a:cubicBezTo>
                  <a:pt x="89" y="164"/>
                  <a:pt x="85" y="161"/>
                  <a:pt x="80" y="161"/>
                </a:cubicBezTo>
                <a:moveTo>
                  <a:pt x="273" y="161"/>
                </a:moveTo>
                <a:cubicBezTo>
                  <a:pt x="247" y="161"/>
                  <a:pt x="225" y="182"/>
                  <a:pt x="225" y="209"/>
                </a:cubicBezTo>
                <a:cubicBezTo>
                  <a:pt x="225" y="213"/>
                  <a:pt x="229" y="217"/>
                  <a:pt x="233" y="217"/>
                </a:cubicBezTo>
                <a:cubicBezTo>
                  <a:pt x="237" y="217"/>
                  <a:pt x="241" y="213"/>
                  <a:pt x="241" y="209"/>
                </a:cubicBezTo>
                <a:cubicBezTo>
                  <a:pt x="241" y="191"/>
                  <a:pt x="255" y="177"/>
                  <a:pt x="273" y="177"/>
                </a:cubicBezTo>
                <a:cubicBezTo>
                  <a:pt x="278" y="177"/>
                  <a:pt x="281" y="173"/>
                  <a:pt x="281" y="169"/>
                </a:cubicBezTo>
                <a:cubicBezTo>
                  <a:pt x="281" y="164"/>
                  <a:pt x="278" y="161"/>
                  <a:pt x="273" y="161"/>
                </a:cubicBezTo>
                <a:moveTo>
                  <a:pt x="345" y="174"/>
                </a:moveTo>
                <a:cubicBezTo>
                  <a:pt x="286" y="32"/>
                  <a:pt x="286" y="32"/>
                  <a:pt x="286" y="32"/>
                </a:cubicBezTo>
                <a:cubicBezTo>
                  <a:pt x="286" y="32"/>
                  <a:pt x="286" y="32"/>
                  <a:pt x="286" y="32"/>
                </a:cubicBezTo>
                <a:cubicBezTo>
                  <a:pt x="280" y="14"/>
                  <a:pt x="262" y="0"/>
                  <a:pt x="241" y="0"/>
                </a:cubicBezTo>
                <a:cubicBezTo>
                  <a:pt x="214" y="0"/>
                  <a:pt x="193" y="22"/>
                  <a:pt x="193" y="48"/>
                </a:cubicBezTo>
                <a:cubicBezTo>
                  <a:pt x="161" y="48"/>
                  <a:pt x="161" y="48"/>
                  <a:pt x="161" y="48"/>
                </a:cubicBezTo>
                <a:cubicBezTo>
                  <a:pt x="161" y="22"/>
                  <a:pt x="139" y="0"/>
                  <a:pt x="113" y="0"/>
                </a:cubicBezTo>
                <a:cubicBezTo>
                  <a:pt x="92" y="0"/>
                  <a:pt x="74" y="14"/>
                  <a:pt x="67" y="32"/>
                </a:cubicBezTo>
                <a:cubicBezTo>
                  <a:pt x="67" y="32"/>
                  <a:pt x="67" y="32"/>
                  <a:pt x="67" y="32"/>
                </a:cubicBezTo>
                <a:cubicBezTo>
                  <a:pt x="8" y="174"/>
                  <a:pt x="8" y="174"/>
                  <a:pt x="8" y="174"/>
                </a:cubicBezTo>
                <a:cubicBezTo>
                  <a:pt x="3" y="184"/>
                  <a:pt x="0" y="196"/>
                  <a:pt x="0" y="209"/>
                </a:cubicBezTo>
                <a:cubicBezTo>
                  <a:pt x="0" y="253"/>
                  <a:pt x="36" y="289"/>
                  <a:pt x="80" y="289"/>
                </a:cubicBezTo>
                <a:cubicBezTo>
                  <a:pt x="119" y="289"/>
                  <a:pt x="152" y="262"/>
                  <a:pt x="159" y="225"/>
                </a:cubicBezTo>
                <a:cubicBezTo>
                  <a:pt x="195" y="225"/>
                  <a:pt x="195" y="225"/>
                  <a:pt x="195" y="225"/>
                </a:cubicBezTo>
                <a:cubicBezTo>
                  <a:pt x="202" y="262"/>
                  <a:pt x="234" y="289"/>
                  <a:pt x="273" y="289"/>
                </a:cubicBezTo>
                <a:cubicBezTo>
                  <a:pt x="318" y="289"/>
                  <a:pt x="353" y="253"/>
                  <a:pt x="353" y="209"/>
                </a:cubicBezTo>
                <a:cubicBezTo>
                  <a:pt x="353" y="196"/>
                  <a:pt x="350" y="184"/>
                  <a:pt x="345" y="174"/>
                </a:cubicBezTo>
                <a:moveTo>
                  <a:pt x="80" y="273"/>
                </a:moveTo>
                <a:cubicBezTo>
                  <a:pt x="45" y="273"/>
                  <a:pt x="16" y="244"/>
                  <a:pt x="16" y="209"/>
                </a:cubicBezTo>
                <a:cubicBezTo>
                  <a:pt x="16" y="173"/>
                  <a:pt x="45" y="145"/>
                  <a:pt x="80" y="145"/>
                </a:cubicBezTo>
                <a:cubicBezTo>
                  <a:pt x="116" y="145"/>
                  <a:pt x="145" y="173"/>
                  <a:pt x="145" y="209"/>
                </a:cubicBezTo>
                <a:cubicBezTo>
                  <a:pt x="145" y="244"/>
                  <a:pt x="116" y="273"/>
                  <a:pt x="80" y="273"/>
                </a:cubicBezTo>
                <a:moveTo>
                  <a:pt x="145" y="161"/>
                </a:moveTo>
                <a:cubicBezTo>
                  <a:pt x="130" y="141"/>
                  <a:pt x="107" y="129"/>
                  <a:pt x="80" y="129"/>
                </a:cubicBezTo>
                <a:cubicBezTo>
                  <a:pt x="66" y="129"/>
                  <a:pt x="52" y="133"/>
                  <a:pt x="40" y="140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8" y="24"/>
                  <a:pt x="100" y="16"/>
                  <a:pt x="113" y="16"/>
                </a:cubicBezTo>
                <a:cubicBezTo>
                  <a:pt x="129" y="16"/>
                  <a:pt x="143" y="29"/>
                  <a:pt x="144" y="45"/>
                </a:cubicBezTo>
                <a:cubicBezTo>
                  <a:pt x="145" y="46"/>
                  <a:pt x="145" y="46"/>
                  <a:pt x="145" y="46"/>
                </a:cubicBezTo>
                <a:lnTo>
                  <a:pt x="145" y="161"/>
                </a:lnTo>
                <a:close/>
                <a:moveTo>
                  <a:pt x="193" y="209"/>
                </a:moveTo>
                <a:cubicBezTo>
                  <a:pt x="161" y="209"/>
                  <a:pt x="161" y="209"/>
                  <a:pt x="161" y="209"/>
                </a:cubicBezTo>
                <a:cubicBezTo>
                  <a:pt x="161" y="193"/>
                  <a:pt x="161" y="193"/>
                  <a:pt x="161" y="193"/>
                </a:cubicBezTo>
                <a:cubicBezTo>
                  <a:pt x="193" y="193"/>
                  <a:pt x="193" y="193"/>
                  <a:pt x="193" y="193"/>
                </a:cubicBezTo>
                <a:lnTo>
                  <a:pt x="193" y="209"/>
                </a:lnTo>
                <a:close/>
                <a:moveTo>
                  <a:pt x="193" y="177"/>
                </a:moveTo>
                <a:cubicBezTo>
                  <a:pt x="161" y="177"/>
                  <a:pt x="161" y="177"/>
                  <a:pt x="161" y="177"/>
                </a:cubicBezTo>
                <a:cubicBezTo>
                  <a:pt x="161" y="64"/>
                  <a:pt x="161" y="64"/>
                  <a:pt x="161" y="64"/>
                </a:cubicBezTo>
                <a:cubicBezTo>
                  <a:pt x="193" y="64"/>
                  <a:pt x="193" y="64"/>
                  <a:pt x="193" y="64"/>
                </a:cubicBezTo>
                <a:lnTo>
                  <a:pt x="193" y="177"/>
                </a:lnTo>
                <a:close/>
                <a:moveTo>
                  <a:pt x="209" y="46"/>
                </a:moveTo>
                <a:cubicBezTo>
                  <a:pt x="209" y="45"/>
                  <a:pt x="209" y="45"/>
                  <a:pt x="209" y="45"/>
                </a:cubicBezTo>
                <a:cubicBezTo>
                  <a:pt x="211" y="29"/>
                  <a:pt x="224" y="16"/>
                  <a:pt x="241" y="16"/>
                </a:cubicBezTo>
                <a:cubicBezTo>
                  <a:pt x="254" y="16"/>
                  <a:pt x="265" y="24"/>
                  <a:pt x="270" y="35"/>
                </a:cubicBezTo>
                <a:cubicBezTo>
                  <a:pt x="270" y="35"/>
                  <a:pt x="270" y="35"/>
                  <a:pt x="270" y="35"/>
                </a:cubicBezTo>
                <a:cubicBezTo>
                  <a:pt x="314" y="140"/>
                  <a:pt x="314" y="140"/>
                  <a:pt x="314" y="140"/>
                </a:cubicBezTo>
                <a:cubicBezTo>
                  <a:pt x="302" y="133"/>
                  <a:pt x="288" y="129"/>
                  <a:pt x="273" y="129"/>
                </a:cubicBezTo>
                <a:cubicBezTo>
                  <a:pt x="247" y="129"/>
                  <a:pt x="224" y="141"/>
                  <a:pt x="209" y="161"/>
                </a:cubicBezTo>
                <a:lnTo>
                  <a:pt x="209" y="46"/>
                </a:lnTo>
                <a:close/>
                <a:moveTo>
                  <a:pt x="273" y="273"/>
                </a:moveTo>
                <a:cubicBezTo>
                  <a:pt x="238" y="273"/>
                  <a:pt x="209" y="244"/>
                  <a:pt x="209" y="209"/>
                </a:cubicBezTo>
                <a:cubicBezTo>
                  <a:pt x="209" y="173"/>
                  <a:pt x="238" y="145"/>
                  <a:pt x="273" y="145"/>
                </a:cubicBezTo>
                <a:cubicBezTo>
                  <a:pt x="309" y="145"/>
                  <a:pt x="337" y="173"/>
                  <a:pt x="337" y="209"/>
                </a:cubicBezTo>
                <a:cubicBezTo>
                  <a:pt x="337" y="244"/>
                  <a:pt x="309" y="273"/>
                  <a:pt x="273" y="273"/>
                </a:cubicBezTo>
              </a:path>
            </a:pathLst>
          </a:custGeom>
          <a:solidFill>
            <a:schemeClr val="bg1"/>
          </a:solidFill>
          <a:effectLst>
            <a:outerShdw blurRad="381000" dist="38100" dir="2700000" algn="ctr" rotWithShape="0">
              <a:prstClr val="black">
                <a:alpha val="40000"/>
              </a:prstClr>
            </a:outerShdw>
          </a:effectLst>
        </p:spPr>
        <p:txBody>
          <a:bodyPr lIns="216000" rIns="89988" bIns="180000" anchor="b"/>
          <a:lstStyle/>
          <a:p>
            <a:pPr defTabSz="228554"/>
            <a:endParaRPr lang="en-US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FA7815C-077E-15E2-FD7B-6013144CB992}"/>
              </a:ext>
            </a:extLst>
          </p:cNvPr>
          <p:cNvSpPr/>
          <p:nvPr/>
        </p:nvSpPr>
        <p:spPr>
          <a:xfrm>
            <a:off x="4705920" y="1524000"/>
            <a:ext cx="2776982" cy="2393950"/>
          </a:xfrm>
          <a:prstGeom prst="triangle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216000" rIns="89988" bIns="180000" anchor="b"/>
          <a:lstStyle/>
          <a:p>
            <a:pPr defTabSz="228554"/>
            <a:endParaRPr lang="en-US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8" name="Freeform 54">
            <a:extLst>
              <a:ext uri="{FF2B5EF4-FFF2-40B4-BE49-F238E27FC236}">
                <a16:creationId xmlns:a16="http://schemas.microsoft.com/office/drawing/2014/main" id="{47599B4D-4E69-F8DE-938E-E242DFA33314}"/>
              </a:ext>
            </a:extLst>
          </p:cNvPr>
          <p:cNvSpPr>
            <a:spLocks noEditPoints="1"/>
          </p:cNvSpPr>
          <p:nvPr/>
        </p:nvSpPr>
        <p:spPr bwMode="auto">
          <a:xfrm>
            <a:off x="5705329" y="2720975"/>
            <a:ext cx="751018" cy="732377"/>
          </a:xfrm>
          <a:custGeom>
            <a:avLst/>
            <a:gdLst>
              <a:gd name="T0" fmla="*/ 337 w 362"/>
              <a:gd name="T1" fmla="*/ 0 h 353"/>
              <a:gd name="T2" fmla="*/ 111 w 362"/>
              <a:gd name="T3" fmla="*/ 129 h 353"/>
              <a:gd name="T4" fmla="*/ 81 w 362"/>
              <a:gd name="T5" fmla="*/ 196 h 353"/>
              <a:gd name="T6" fmla="*/ 144 w 362"/>
              <a:gd name="T7" fmla="*/ 274 h 353"/>
              <a:gd name="T8" fmla="*/ 179 w 362"/>
              <a:gd name="T9" fmla="*/ 333 h 353"/>
              <a:gd name="T10" fmla="*/ 281 w 362"/>
              <a:gd name="T11" fmla="*/ 186 h 353"/>
              <a:gd name="T12" fmla="*/ 209 w 362"/>
              <a:gd name="T13" fmla="*/ 238 h 353"/>
              <a:gd name="T14" fmla="*/ 171 w 362"/>
              <a:gd name="T15" fmla="*/ 263 h 353"/>
              <a:gd name="T16" fmla="*/ 154 w 362"/>
              <a:gd name="T17" fmla="*/ 256 h 353"/>
              <a:gd name="T18" fmla="*/ 111 w 362"/>
              <a:gd name="T19" fmla="*/ 242 h 353"/>
              <a:gd name="T20" fmla="*/ 90 w 362"/>
              <a:gd name="T21" fmla="*/ 182 h 353"/>
              <a:gd name="T22" fmla="*/ 115 w 362"/>
              <a:gd name="T23" fmla="*/ 144 h 353"/>
              <a:gd name="T24" fmla="*/ 209 w 362"/>
              <a:gd name="T25" fmla="*/ 237 h 353"/>
              <a:gd name="T26" fmla="*/ 270 w 362"/>
              <a:gd name="T27" fmla="*/ 174 h 353"/>
              <a:gd name="T28" fmla="*/ 220 w 362"/>
              <a:gd name="T29" fmla="*/ 225 h 353"/>
              <a:gd name="T30" fmla="*/ 164 w 362"/>
              <a:gd name="T31" fmla="*/ 97 h 353"/>
              <a:gd name="T32" fmla="*/ 337 w 362"/>
              <a:gd name="T33" fmla="*/ 16 h 353"/>
              <a:gd name="T34" fmla="*/ 62 w 362"/>
              <a:gd name="T35" fmla="*/ 197 h 353"/>
              <a:gd name="T36" fmla="*/ 156 w 362"/>
              <a:gd name="T37" fmla="*/ 291 h 353"/>
              <a:gd name="T38" fmla="*/ 62 w 362"/>
              <a:gd name="T39" fmla="*/ 197 h 353"/>
              <a:gd name="T40" fmla="*/ 58 w 362"/>
              <a:gd name="T41" fmla="*/ 252 h 353"/>
              <a:gd name="T42" fmla="*/ 101 w 362"/>
              <a:gd name="T43" fmla="*/ 295 h 353"/>
              <a:gd name="T44" fmla="*/ 168 w 362"/>
              <a:gd name="T45" fmla="*/ 128 h 353"/>
              <a:gd name="T46" fmla="*/ 168 w 362"/>
              <a:gd name="T47" fmla="*/ 145 h 353"/>
              <a:gd name="T48" fmla="*/ 168 w 362"/>
              <a:gd name="T49" fmla="*/ 128 h 353"/>
              <a:gd name="T50" fmla="*/ 225 w 362"/>
              <a:gd name="T51" fmla="*/ 185 h 353"/>
              <a:gd name="T52" fmla="*/ 209 w 362"/>
              <a:gd name="T53" fmla="*/ 185 h 353"/>
              <a:gd name="T54" fmla="*/ 265 w 362"/>
              <a:gd name="T55" fmla="*/ 112 h 353"/>
              <a:gd name="T56" fmla="*/ 265 w 362"/>
              <a:gd name="T57" fmla="*/ 64 h 353"/>
              <a:gd name="T58" fmla="*/ 265 w 362"/>
              <a:gd name="T59" fmla="*/ 112 h 353"/>
              <a:gd name="T60" fmla="*/ 273 w 362"/>
              <a:gd name="T61" fmla="*/ 88 h 353"/>
              <a:gd name="T62" fmla="*/ 257 w 362"/>
              <a:gd name="T63" fmla="*/ 88 h 353"/>
              <a:gd name="T64" fmla="*/ 193 w 362"/>
              <a:gd name="T65" fmla="*/ 169 h 353"/>
              <a:gd name="T66" fmla="*/ 193 w 362"/>
              <a:gd name="T67" fmla="*/ 153 h 353"/>
              <a:gd name="T68" fmla="*/ 193 w 362"/>
              <a:gd name="T69" fmla="*/ 16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2" h="353">
                <a:moveTo>
                  <a:pt x="350" y="3"/>
                </a:moveTo>
                <a:cubicBezTo>
                  <a:pt x="348" y="1"/>
                  <a:pt x="344" y="0"/>
                  <a:pt x="337" y="0"/>
                </a:cubicBezTo>
                <a:cubicBezTo>
                  <a:pt x="304" y="0"/>
                  <a:pt x="215" y="25"/>
                  <a:pt x="168" y="72"/>
                </a:cubicBezTo>
                <a:cubicBezTo>
                  <a:pt x="156" y="83"/>
                  <a:pt x="119" y="117"/>
                  <a:pt x="111" y="129"/>
                </a:cubicBezTo>
                <a:cubicBezTo>
                  <a:pt x="83" y="136"/>
                  <a:pt x="43" y="152"/>
                  <a:pt x="20" y="174"/>
                </a:cubicBezTo>
                <a:cubicBezTo>
                  <a:pt x="20" y="174"/>
                  <a:pt x="48" y="174"/>
                  <a:pt x="81" y="196"/>
                </a:cubicBezTo>
                <a:cubicBezTo>
                  <a:pt x="76" y="216"/>
                  <a:pt x="82" y="237"/>
                  <a:pt x="99" y="254"/>
                </a:cubicBezTo>
                <a:cubicBezTo>
                  <a:pt x="113" y="267"/>
                  <a:pt x="128" y="274"/>
                  <a:pt x="144" y="274"/>
                </a:cubicBezTo>
                <a:cubicBezTo>
                  <a:pt x="149" y="274"/>
                  <a:pt x="153" y="273"/>
                  <a:pt x="157" y="272"/>
                </a:cubicBezTo>
                <a:cubicBezTo>
                  <a:pt x="179" y="306"/>
                  <a:pt x="179" y="333"/>
                  <a:pt x="179" y="333"/>
                </a:cubicBezTo>
                <a:cubicBezTo>
                  <a:pt x="202" y="311"/>
                  <a:pt x="217" y="270"/>
                  <a:pt x="224" y="242"/>
                </a:cubicBezTo>
                <a:cubicBezTo>
                  <a:pt x="236" y="234"/>
                  <a:pt x="270" y="197"/>
                  <a:pt x="281" y="186"/>
                </a:cubicBezTo>
                <a:cubicBezTo>
                  <a:pt x="338" y="129"/>
                  <a:pt x="362" y="14"/>
                  <a:pt x="350" y="3"/>
                </a:cubicBezTo>
                <a:moveTo>
                  <a:pt x="209" y="238"/>
                </a:moveTo>
                <a:cubicBezTo>
                  <a:pt x="203" y="260"/>
                  <a:pt x="195" y="279"/>
                  <a:pt x="187" y="295"/>
                </a:cubicBezTo>
                <a:cubicBezTo>
                  <a:pt x="183" y="285"/>
                  <a:pt x="178" y="275"/>
                  <a:pt x="171" y="263"/>
                </a:cubicBezTo>
                <a:cubicBezTo>
                  <a:pt x="168" y="259"/>
                  <a:pt x="163" y="256"/>
                  <a:pt x="157" y="256"/>
                </a:cubicBezTo>
                <a:cubicBezTo>
                  <a:pt x="156" y="256"/>
                  <a:pt x="155" y="256"/>
                  <a:pt x="154" y="256"/>
                </a:cubicBezTo>
                <a:cubicBezTo>
                  <a:pt x="150" y="257"/>
                  <a:pt x="147" y="258"/>
                  <a:pt x="144" y="258"/>
                </a:cubicBezTo>
                <a:cubicBezTo>
                  <a:pt x="132" y="258"/>
                  <a:pt x="121" y="252"/>
                  <a:pt x="111" y="242"/>
                </a:cubicBezTo>
                <a:cubicBezTo>
                  <a:pt x="98" y="230"/>
                  <a:pt x="93" y="214"/>
                  <a:pt x="97" y="200"/>
                </a:cubicBezTo>
                <a:cubicBezTo>
                  <a:pt x="98" y="193"/>
                  <a:pt x="96" y="186"/>
                  <a:pt x="90" y="182"/>
                </a:cubicBezTo>
                <a:cubicBezTo>
                  <a:pt x="79" y="175"/>
                  <a:pt x="68" y="170"/>
                  <a:pt x="58" y="167"/>
                </a:cubicBezTo>
                <a:cubicBezTo>
                  <a:pt x="74" y="158"/>
                  <a:pt x="94" y="150"/>
                  <a:pt x="115" y="144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209" y="237"/>
                  <a:pt x="209" y="237"/>
                  <a:pt x="209" y="237"/>
                </a:cubicBezTo>
                <a:cubicBezTo>
                  <a:pt x="209" y="237"/>
                  <a:pt x="209" y="238"/>
                  <a:pt x="209" y="238"/>
                </a:cubicBezTo>
                <a:moveTo>
                  <a:pt x="270" y="174"/>
                </a:moveTo>
                <a:cubicBezTo>
                  <a:pt x="267" y="177"/>
                  <a:pt x="262" y="183"/>
                  <a:pt x="256" y="189"/>
                </a:cubicBezTo>
                <a:cubicBezTo>
                  <a:pt x="245" y="200"/>
                  <a:pt x="230" y="216"/>
                  <a:pt x="220" y="225"/>
                </a:cubicBezTo>
                <a:cubicBezTo>
                  <a:pt x="128" y="133"/>
                  <a:pt x="128" y="133"/>
                  <a:pt x="128" y="133"/>
                </a:cubicBezTo>
                <a:cubicBezTo>
                  <a:pt x="137" y="124"/>
                  <a:pt x="154" y="108"/>
                  <a:pt x="164" y="97"/>
                </a:cubicBezTo>
                <a:cubicBezTo>
                  <a:pt x="171" y="92"/>
                  <a:pt x="176" y="87"/>
                  <a:pt x="179" y="83"/>
                </a:cubicBezTo>
                <a:cubicBezTo>
                  <a:pt x="222" y="40"/>
                  <a:pt x="306" y="16"/>
                  <a:pt x="337" y="16"/>
                </a:cubicBezTo>
                <a:cubicBezTo>
                  <a:pt x="337" y="42"/>
                  <a:pt x="315" y="129"/>
                  <a:pt x="270" y="174"/>
                </a:cubicBezTo>
                <a:moveTo>
                  <a:pt x="62" y="197"/>
                </a:moveTo>
                <a:cubicBezTo>
                  <a:pt x="0" y="353"/>
                  <a:pt x="0" y="353"/>
                  <a:pt x="0" y="353"/>
                </a:cubicBezTo>
                <a:cubicBezTo>
                  <a:pt x="156" y="291"/>
                  <a:pt x="156" y="291"/>
                  <a:pt x="156" y="291"/>
                </a:cubicBezTo>
                <a:cubicBezTo>
                  <a:pt x="153" y="291"/>
                  <a:pt x="150" y="291"/>
                  <a:pt x="148" y="291"/>
                </a:cubicBezTo>
                <a:cubicBezTo>
                  <a:pt x="100" y="291"/>
                  <a:pt x="57" y="245"/>
                  <a:pt x="62" y="197"/>
                </a:cubicBezTo>
                <a:moveTo>
                  <a:pt x="29" y="324"/>
                </a:moveTo>
                <a:cubicBezTo>
                  <a:pt x="58" y="252"/>
                  <a:pt x="58" y="252"/>
                  <a:pt x="58" y="252"/>
                </a:cubicBezTo>
                <a:cubicBezTo>
                  <a:pt x="62" y="259"/>
                  <a:pt x="67" y="266"/>
                  <a:pt x="72" y="272"/>
                </a:cubicBezTo>
                <a:cubicBezTo>
                  <a:pt x="81" y="282"/>
                  <a:pt x="91" y="290"/>
                  <a:pt x="101" y="295"/>
                </a:cubicBezTo>
                <a:lnTo>
                  <a:pt x="29" y="324"/>
                </a:lnTo>
                <a:close/>
                <a:moveTo>
                  <a:pt x="168" y="128"/>
                </a:moveTo>
                <a:cubicBezTo>
                  <a:pt x="164" y="128"/>
                  <a:pt x="160" y="132"/>
                  <a:pt x="160" y="136"/>
                </a:cubicBezTo>
                <a:cubicBezTo>
                  <a:pt x="160" y="141"/>
                  <a:pt x="164" y="145"/>
                  <a:pt x="168" y="145"/>
                </a:cubicBezTo>
                <a:cubicBezTo>
                  <a:pt x="173" y="145"/>
                  <a:pt x="176" y="141"/>
                  <a:pt x="176" y="136"/>
                </a:cubicBezTo>
                <a:cubicBezTo>
                  <a:pt x="176" y="132"/>
                  <a:pt x="173" y="128"/>
                  <a:pt x="168" y="128"/>
                </a:cubicBezTo>
                <a:moveTo>
                  <a:pt x="217" y="193"/>
                </a:moveTo>
                <a:cubicBezTo>
                  <a:pt x="221" y="193"/>
                  <a:pt x="225" y="189"/>
                  <a:pt x="225" y="185"/>
                </a:cubicBezTo>
                <a:cubicBezTo>
                  <a:pt x="225" y="180"/>
                  <a:pt x="221" y="177"/>
                  <a:pt x="217" y="177"/>
                </a:cubicBezTo>
                <a:cubicBezTo>
                  <a:pt x="212" y="177"/>
                  <a:pt x="209" y="180"/>
                  <a:pt x="209" y="185"/>
                </a:cubicBezTo>
                <a:cubicBezTo>
                  <a:pt x="209" y="189"/>
                  <a:pt x="212" y="193"/>
                  <a:pt x="217" y="193"/>
                </a:cubicBezTo>
                <a:moveTo>
                  <a:pt x="265" y="112"/>
                </a:moveTo>
                <a:cubicBezTo>
                  <a:pt x="278" y="112"/>
                  <a:pt x="289" y="102"/>
                  <a:pt x="289" y="88"/>
                </a:cubicBezTo>
                <a:cubicBezTo>
                  <a:pt x="289" y="75"/>
                  <a:pt x="278" y="64"/>
                  <a:pt x="265" y="64"/>
                </a:cubicBezTo>
                <a:cubicBezTo>
                  <a:pt x="251" y="64"/>
                  <a:pt x="241" y="75"/>
                  <a:pt x="241" y="88"/>
                </a:cubicBezTo>
                <a:cubicBezTo>
                  <a:pt x="241" y="102"/>
                  <a:pt x="251" y="112"/>
                  <a:pt x="265" y="112"/>
                </a:cubicBezTo>
                <a:moveTo>
                  <a:pt x="265" y="80"/>
                </a:moveTo>
                <a:cubicBezTo>
                  <a:pt x="269" y="80"/>
                  <a:pt x="273" y="84"/>
                  <a:pt x="273" y="88"/>
                </a:cubicBezTo>
                <a:cubicBezTo>
                  <a:pt x="273" y="93"/>
                  <a:pt x="269" y="96"/>
                  <a:pt x="265" y="96"/>
                </a:cubicBezTo>
                <a:cubicBezTo>
                  <a:pt x="260" y="96"/>
                  <a:pt x="257" y="93"/>
                  <a:pt x="257" y="88"/>
                </a:cubicBezTo>
                <a:cubicBezTo>
                  <a:pt x="257" y="84"/>
                  <a:pt x="260" y="80"/>
                  <a:pt x="265" y="80"/>
                </a:cubicBezTo>
                <a:moveTo>
                  <a:pt x="193" y="169"/>
                </a:moveTo>
                <a:cubicBezTo>
                  <a:pt x="197" y="169"/>
                  <a:pt x="201" y="165"/>
                  <a:pt x="201" y="161"/>
                </a:cubicBezTo>
                <a:cubicBezTo>
                  <a:pt x="201" y="156"/>
                  <a:pt x="197" y="153"/>
                  <a:pt x="193" y="153"/>
                </a:cubicBezTo>
                <a:cubicBezTo>
                  <a:pt x="188" y="153"/>
                  <a:pt x="185" y="156"/>
                  <a:pt x="185" y="161"/>
                </a:cubicBezTo>
                <a:cubicBezTo>
                  <a:pt x="185" y="165"/>
                  <a:pt x="188" y="169"/>
                  <a:pt x="193" y="169"/>
                </a:cubicBezTo>
              </a:path>
            </a:pathLst>
          </a:custGeom>
          <a:solidFill>
            <a:schemeClr val="bg1"/>
          </a:solidFill>
          <a:effectLst>
            <a:outerShdw blurRad="381000" dist="38100" dir="2700000" algn="ctr" rotWithShape="0">
              <a:prstClr val="black">
                <a:alpha val="40000"/>
              </a:prstClr>
            </a:outerShdw>
          </a:effectLst>
        </p:spPr>
        <p:txBody>
          <a:bodyPr lIns="216000" rIns="89988" bIns="180000" anchor="b"/>
          <a:lstStyle/>
          <a:p>
            <a:pPr defTabSz="228554"/>
            <a:endParaRPr lang="en-US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" name="Isosceles Triangle 8">
            <a:extLst>
              <a:ext uri="{FF2B5EF4-FFF2-40B4-BE49-F238E27FC236}">
                <a16:creationId xmlns:a16="http://schemas.microsoft.com/office/drawing/2014/main" id="{ED4FA42F-84BB-FFA9-A01A-A4B29A00E5B3}"/>
              </a:ext>
            </a:extLst>
          </p:cNvPr>
          <p:cNvSpPr/>
          <p:nvPr/>
        </p:nvSpPr>
        <p:spPr>
          <a:xfrm>
            <a:off x="6094411" y="3917950"/>
            <a:ext cx="2776982" cy="2393950"/>
          </a:xfrm>
          <a:prstGeom prst="triangle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216000" rIns="89988" bIns="180000" anchor="b"/>
          <a:lstStyle/>
          <a:p>
            <a:pPr defTabSz="228554"/>
            <a:endParaRPr lang="en-US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A1A49D51-9F23-D842-B29A-DC9024AB4671}"/>
              </a:ext>
            </a:extLst>
          </p:cNvPr>
          <p:cNvSpPr>
            <a:spLocks noEditPoints="1"/>
          </p:cNvSpPr>
          <p:nvPr/>
        </p:nvSpPr>
        <p:spPr bwMode="auto">
          <a:xfrm>
            <a:off x="7119377" y="5067435"/>
            <a:ext cx="727050" cy="727050"/>
          </a:xfrm>
          <a:custGeom>
            <a:avLst/>
            <a:gdLst>
              <a:gd name="T0" fmla="*/ 353 w 353"/>
              <a:gd name="T1" fmla="*/ 104 h 353"/>
              <a:gd name="T2" fmla="*/ 351 w 353"/>
              <a:gd name="T3" fmla="*/ 99 h 353"/>
              <a:gd name="T4" fmla="*/ 351 w 353"/>
              <a:gd name="T5" fmla="*/ 99 h 353"/>
              <a:gd name="T6" fmla="*/ 351 w 353"/>
              <a:gd name="T7" fmla="*/ 99 h 353"/>
              <a:gd name="T8" fmla="*/ 350 w 353"/>
              <a:gd name="T9" fmla="*/ 98 h 353"/>
              <a:gd name="T10" fmla="*/ 255 w 353"/>
              <a:gd name="T11" fmla="*/ 3 h 353"/>
              <a:gd name="T12" fmla="*/ 255 w 353"/>
              <a:gd name="T13" fmla="*/ 3 h 353"/>
              <a:gd name="T14" fmla="*/ 248 w 353"/>
              <a:gd name="T15" fmla="*/ 0 h 353"/>
              <a:gd name="T16" fmla="*/ 104 w 353"/>
              <a:gd name="T17" fmla="*/ 0 h 353"/>
              <a:gd name="T18" fmla="*/ 98 w 353"/>
              <a:gd name="T19" fmla="*/ 3 h 353"/>
              <a:gd name="T20" fmla="*/ 97 w 353"/>
              <a:gd name="T21" fmla="*/ 3 h 353"/>
              <a:gd name="T22" fmla="*/ 2 w 353"/>
              <a:gd name="T23" fmla="*/ 98 h 353"/>
              <a:gd name="T24" fmla="*/ 2 w 353"/>
              <a:gd name="T25" fmla="*/ 99 h 353"/>
              <a:gd name="T26" fmla="*/ 1 w 353"/>
              <a:gd name="T27" fmla="*/ 99 h 353"/>
              <a:gd name="T28" fmla="*/ 1 w 353"/>
              <a:gd name="T29" fmla="*/ 99 h 353"/>
              <a:gd name="T30" fmla="*/ 0 w 353"/>
              <a:gd name="T31" fmla="*/ 104 h 353"/>
              <a:gd name="T32" fmla="*/ 1 w 353"/>
              <a:gd name="T33" fmla="*/ 109 h 353"/>
              <a:gd name="T34" fmla="*/ 1 w 353"/>
              <a:gd name="T35" fmla="*/ 109 h 353"/>
              <a:gd name="T36" fmla="*/ 170 w 353"/>
              <a:gd name="T37" fmla="*/ 350 h 353"/>
              <a:gd name="T38" fmla="*/ 170 w 353"/>
              <a:gd name="T39" fmla="*/ 350 h 353"/>
              <a:gd name="T40" fmla="*/ 176 w 353"/>
              <a:gd name="T41" fmla="*/ 353 h 353"/>
              <a:gd name="T42" fmla="*/ 182 w 353"/>
              <a:gd name="T43" fmla="*/ 350 h 353"/>
              <a:gd name="T44" fmla="*/ 182 w 353"/>
              <a:gd name="T45" fmla="*/ 350 h 353"/>
              <a:gd name="T46" fmla="*/ 351 w 353"/>
              <a:gd name="T47" fmla="*/ 109 h 353"/>
              <a:gd name="T48" fmla="*/ 351 w 353"/>
              <a:gd name="T49" fmla="*/ 109 h 353"/>
              <a:gd name="T50" fmla="*/ 353 w 353"/>
              <a:gd name="T51" fmla="*/ 104 h 353"/>
              <a:gd name="T52" fmla="*/ 245 w 353"/>
              <a:gd name="T53" fmla="*/ 16 h 353"/>
              <a:gd name="T54" fmla="*/ 325 w 353"/>
              <a:gd name="T55" fmla="*/ 96 h 353"/>
              <a:gd name="T56" fmla="*/ 253 w 353"/>
              <a:gd name="T57" fmla="*/ 96 h 353"/>
              <a:gd name="T58" fmla="*/ 213 w 353"/>
              <a:gd name="T59" fmla="*/ 16 h 353"/>
              <a:gd name="T60" fmla="*/ 245 w 353"/>
              <a:gd name="T61" fmla="*/ 16 h 353"/>
              <a:gd name="T62" fmla="*/ 195 w 353"/>
              <a:gd name="T63" fmla="*/ 16 h 353"/>
              <a:gd name="T64" fmla="*/ 235 w 353"/>
              <a:gd name="T65" fmla="*/ 96 h 353"/>
              <a:gd name="T66" fmla="*/ 117 w 353"/>
              <a:gd name="T67" fmla="*/ 96 h 353"/>
              <a:gd name="T68" fmla="*/ 157 w 353"/>
              <a:gd name="T69" fmla="*/ 16 h 353"/>
              <a:gd name="T70" fmla="*/ 195 w 353"/>
              <a:gd name="T71" fmla="*/ 16 h 353"/>
              <a:gd name="T72" fmla="*/ 107 w 353"/>
              <a:gd name="T73" fmla="*/ 16 h 353"/>
              <a:gd name="T74" fmla="*/ 139 w 353"/>
              <a:gd name="T75" fmla="*/ 16 h 353"/>
              <a:gd name="T76" fmla="*/ 99 w 353"/>
              <a:gd name="T77" fmla="*/ 96 h 353"/>
              <a:gd name="T78" fmla="*/ 27 w 353"/>
              <a:gd name="T79" fmla="*/ 96 h 353"/>
              <a:gd name="T80" fmla="*/ 107 w 353"/>
              <a:gd name="T81" fmla="*/ 16 h 353"/>
              <a:gd name="T82" fmla="*/ 23 w 353"/>
              <a:gd name="T83" fmla="*/ 112 h 353"/>
              <a:gd name="T84" fmla="*/ 98 w 353"/>
              <a:gd name="T85" fmla="*/ 112 h 353"/>
              <a:gd name="T86" fmla="*/ 154 w 353"/>
              <a:gd name="T87" fmla="*/ 299 h 353"/>
              <a:gd name="T88" fmla="*/ 23 w 353"/>
              <a:gd name="T89" fmla="*/ 112 h 353"/>
              <a:gd name="T90" fmla="*/ 176 w 353"/>
              <a:gd name="T91" fmla="*/ 317 h 353"/>
              <a:gd name="T92" fmla="*/ 115 w 353"/>
              <a:gd name="T93" fmla="*/ 112 h 353"/>
              <a:gd name="T94" fmla="*/ 238 w 353"/>
              <a:gd name="T95" fmla="*/ 112 h 353"/>
              <a:gd name="T96" fmla="*/ 176 w 353"/>
              <a:gd name="T97" fmla="*/ 317 h 353"/>
              <a:gd name="T98" fmla="*/ 198 w 353"/>
              <a:gd name="T99" fmla="*/ 299 h 353"/>
              <a:gd name="T100" fmla="*/ 254 w 353"/>
              <a:gd name="T101" fmla="*/ 112 h 353"/>
              <a:gd name="T102" fmla="*/ 329 w 353"/>
              <a:gd name="T103" fmla="*/ 112 h 353"/>
              <a:gd name="T104" fmla="*/ 198 w 353"/>
              <a:gd name="T105" fmla="*/ 29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3" h="353">
                <a:moveTo>
                  <a:pt x="353" y="104"/>
                </a:moveTo>
                <a:cubicBezTo>
                  <a:pt x="353" y="102"/>
                  <a:pt x="352" y="101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0" y="98"/>
                  <a:pt x="350" y="98"/>
                  <a:pt x="350" y="98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3" y="1"/>
                  <a:pt x="251" y="0"/>
                  <a:pt x="248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1" y="0"/>
                  <a:pt x="99" y="1"/>
                  <a:pt x="98" y="3"/>
                </a:cubicBezTo>
                <a:cubicBezTo>
                  <a:pt x="97" y="3"/>
                  <a:pt x="97" y="3"/>
                  <a:pt x="97" y="3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8"/>
                  <a:pt x="2" y="98"/>
                  <a:pt x="2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0" y="101"/>
                  <a:pt x="0" y="102"/>
                  <a:pt x="0" y="104"/>
                </a:cubicBezTo>
                <a:cubicBezTo>
                  <a:pt x="0" y="106"/>
                  <a:pt x="0" y="108"/>
                  <a:pt x="1" y="109"/>
                </a:cubicBezTo>
                <a:cubicBezTo>
                  <a:pt x="1" y="109"/>
                  <a:pt x="1" y="109"/>
                  <a:pt x="1" y="109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1" y="352"/>
                  <a:pt x="174" y="353"/>
                  <a:pt x="176" y="353"/>
                </a:cubicBezTo>
                <a:cubicBezTo>
                  <a:pt x="179" y="353"/>
                  <a:pt x="181" y="352"/>
                  <a:pt x="182" y="350"/>
                </a:cubicBezTo>
                <a:cubicBezTo>
                  <a:pt x="182" y="350"/>
                  <a:pt x="182" y="350"/>
                  <a:pt x="182" y="350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2" y="108"/>
                  <a:pt x="353" y="106"/>
                  <a:pt x="353" y="104"/>
                </a:cubicBezTo>
                <a:moveTo>
                  <a:pt x="245" y="16"/>
                </a:moveTo>
                <a:cubicBezTo>
                  <a:pt x="325" y="96"/>
                  <a:pt x="325" y="96"/>
                  <a:pt x="325" y="96"/>
                </a:cubicBezTo>
                <a:cubicBezTo>
                  <a:pt x="253" y="96"/>
                  <a:pt x="253" y="96"/>
                  <a:pt x="253" y="96"/>
                </a:cubicBezTo>
                <a:cubicBezTo>
                  <a:pt x="213" y="16"/>
                  <a:pt x="213" y="16"/>
                  <a:pt x="213" y="16"/>
                </a:cubicBezTo>
                <a:lnTo>
                  <a:pt x="245" y="16"/>
                </a:lnTo>
                <a:close/>
                <a:moveTo>
                  <a:pt x="195" y="16"/>
                </a:moveTo>
                <a:cubicBezTo>
                  <a:pt x="235" y="96"/>
                  <a:pt x="235" y="96"/>
                  <a:pt x="235" y="96"/>
                </a:cubicBezTo>
                <a:cubicBezTo>
                  <a:pt x="117" y="96"/>
                  <a:pt x="117" y="96"/>
                  <a:pt x="117" y="96"/>
                </a:cubicBezTo>
                <a:cubicBezTo>
                  <a:pt x="157" y="16"/>
                  <a:pt x="157" y="16"/>
                  <a:pt x="157" y="16"/>
                </a:cubicBezTo>
                <a:lnTo>
                  <a:pt x="195" y="16"/>
                </a:lnTo>
                <a:close/>
                <a:moveTo>
                  <a:pt x="107" y="16"/>
                </a:moveTo>
                <a:cubicBezTo>
                  <a:pt x="139" y="16"/>
                  <a:pt x="139" y="16"/>
                  <a:pt x="139" y="16"/>
                </a:cubicBezTo>
                <a:cubicBezTo>
                  <a:pt x="99" y="96"/>
                  <a:pt x="99" y="96"/>
                  <a:pt x="99" y="96"/>
                </a:cubicBezTo>
                <a:cubicBezTo>
                  <a:pt x="27" y="96"/>
                  <a:pt x="27" y="96"/>
                  <a:pt x="27" y="96"/>
                </a:cubicBezTo>
                <a:lnTo>
                  <a:pt x="107" y="16"/>
                </a:lnTo>
                <a:close/>
                <a:moveTo>
                  <a:pt x="23" y="112"/>
                </a:moveTo>
                <a:cubicBezTo>
                  <a:pt x="98" y="112"/>
                  <a:pt x="98" y="112"/>
                  <a:pt x="98" y="112"/>
                </a:cubicBezTo>
                <a:cubicBezTo>
                  <a:pt x="154" y="299"/>
                  <a:pt x="154" y="299"/>
                  <a:pt x="154" y="299"/>
                </a:cubicBezTo>
                <a:lnTo>
                  <a:pt x="23" y="112"/>
                </a:lnTo>
                <a:close/>
                <a:moveTo>
                  <a:pt x="176" y="317"/>
                </a:moveTo>
                <a:cubicBezTo>
                  <a:pt x="115" y="112"/>
                  <a:pt x="115" y="112"/>
                  <a:pt x="115" y="112"/>
                </a:cubicBezTo>
                <a:cubicBezTo>
                  <a:pt x="238" y="112"/>
                  <a:pt x="238" y="112"/>
                  <a:pt x="238" y="112"/>
                </a:cubicBezTo>
                <a:lnTo>
                  <a:pt x="176" y="317"/>
                </a:lnTo>
                <a:close/>
                <a:moveTo>
                  <a:pt x="198" y="299"/>
                </a:moveTo>
                <a:cubicBezTo>
                  <a:pt x="254" y="112"/>
                  <a:pt x="254" y="112"/>
                  <a:pt x="254" y="112"/>
                </a:cubicBezTo>
                <a:cubicBezTo>
                  <a:pt x="329" y="112"/>
                  <a:pt x="329" y="112"/>
                  <a:pt x="329" y="112"/>
                </a:cubicBezTo>
                <a:lnTo>
                  <a:pt x="198" y="299"/>
                </a:lnTo>
                <a:close/>
              </a:path>
            </a:pathLst>
          </a:custGeom>
          <a:solidFill>
            <a:schemeClr val="bg1"/>
          </a:solidFill>
          <a:effectLst>
            <a:outerShdw blurRad="381000" dist="38100" dir="2700000" algn="ctr" rotWithShape="0">
              <a:prstClr val="black">
                <a:alpha val="40000"/>
              </a:prstClr>
            </a:outerShdw>
          </a:effectLst>
        </p:spPr>
        <p:txBody>
          <a:bodyPr lIns="216000" rIns="89988" bIns="180000" anchor="b"/>
          <a:lstStyle/>
          <a:p>
            <a:pPr defTabSz="228554"/>
            <a:endParaRPr lang="en-US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978383DB-05CA-CFCE-3BB1-2A3F2A6D34A4}"/>
              </a:ext>
            </a:extLst>
          </p:cNvPr>
          <p:cNvSpPr txBox="1"/>
          <p:nvPr/>
        </p:nvSpPr>
        <p:spPr>
          <a:xfrm>
            <a:off x="7209197" y="1816546"/>
            <a:ext cx="2679489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Context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F40D0A33-153D-BCD5-8075-275FC4E46DA6}"/>
              </a:ext>
            </a:extLst>
          </p:cNvPr>
          <p:cNvSpPr txBox="1"/>
          <p:nvPr/>
        </p:nvSpPr>
        <p:spPr>
          <a:xfrm>
            <a:off x="7209197" y="2377376"/>
            <a:ext cx="296894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Predicting Firm Bankruptcy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using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Classification Algorithms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: A Century-Old Economic Challenge</a:t>
            </a: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F2F925AF-D3CB-7423-B254-7A9682CB6E22}"/>
              </a:ext>
            </a:extLst>
          </p:cNvPr>
          <p:cNvSpPr txBox="1"/>
          <p:nvPr/>
        </p:nvSpPr>
        <p:spPr>
          <a:xfrm>
            <a:off x="8345263" y="3897459"/>
            <a:ext cx="2679489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Goal</a:t>
            </a:r>
          </a:p>
        </p:txBody>
      </p:sp>
      <p:sp>
        <p:nvSpPr>
          <p:cNvPr id="20" name="TextBox 27">
            <a:extLst>
              <a:ext uri="{FF2B5EF4-FFF2-40B4-BE49-F238E27FC236}">
                <a16:creationId xmlns:a16="http://schemas.microsoft.com/office/drawing/2014/main" id="{CE605C8A-8CD4-79EE-C656-D09309C805C0}"/>
              </a:ext>
            </a:extLst>
          </p:cNvPr>
          <p:cNvSpPr txBox="1"/>
          <p:nvPr/>
        </p:nvSpPr>
        <p:spPr>
          <a:xfrm>
            <a:off x="8345263" y="4332567"/>
            <a:ext cx="29689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Developing a Robust Predictive Model to Foresee Financial Distress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6A5F5593-0DF2-FAFB-6F03-E5C10AC9C647}"/>
              </a:ext>
            </a:extLst>
          </p:cNvPr>
          <p:cNvSpPr txBox="1"/>
          <p:nvPr/>
        </p:nvSpPr>
        <p:spPr>
          <a:xfrm>
            <a:off x="1164070" y="3897459"/>
            <a:ext cx="2679489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Importance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D81BC-BF7B-536A-2D3A-134CF7D09B1B}"/>
              </a:ext>
            </a:extLst>
          </p:cNvPr>
          <p:cNvSpPr txBox="1"/>
          <p:nvPr/>
        </p:nvSpPr>
        <p:spPr>
          <a:xfrm>
            <a:off x="874613" y="4332567"/>
            <a:ext cx="297212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Crucial for Investors, Policymakers, and Business Leaders</a:t>
            </a:r>
          </a:p>
        </p:txBody>
      </p:sp>
      <p:pic>
        <p:nvPicPr>
          <p:cNvPr id="28" name="Graphic 27" descr="Artificial Intelligence outline">
            <a:extLst>
              <a:ext uri="{FF2B5EF4-FFF2-40B4-BE49-F238E27FC236}">
                <a16:creationId xmlns:a16="http://schemas.microsoft.com/office/drawing/2014/main" id="{4B6BC593-0DA9-1294-91F0-EAD4D379B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2698" y="313078"/>
            <a:ext cx="633358" cy="633358"/>
          </a:xfrm>
          <a:prstGeom prst="rect">
            <a:avLst/>
          </a:prstGeom>
        </p:spPr>
      </p:pic>
      <p:pic>
        <p:nvPicPr>
          <p:cNvPr id="31" name="Picture 30" descr="A logo of a university&#10;&#10;Description automatically generated">
            <a:extLst>
              <a:ext uri="{FF2B5EF4-FFF2-40B4-BE49-F238E27FC236}">
                <a16:creationId xmlns:a16="http://schemas.microsoft.com/office/drawing/2014/main" id="{84313A24-C621-00E0-1E71-A8F02C321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81" y="6195876"/>
            <a:ext cx="900856" cy="5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5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diagram of a software project&#10;&#10;Description automatically generated with medium confidence">
            <a:extLst>
              <a:ext uri="{FF2B5EF4-FFF2-40B4-BE49-F238E27FC236}">
                <a16:creationId xmlns:a16="http://schemas.microsoft.com/office/drawing/2014/main" id="{ACAAC811-ED3B-A82B-7A55-CF27EA348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38" y="1228063"/>
            <a:ext cx="12059924" cy="4401873"/>
          </a:xfrm>
          <a:prstGeom prst="rect">
            <a:avLst/>
          </a:prstGeom>
        </p:spPr>
      </p:pic>
      <p:pic>
        <p:nvPicPr>
          <p:cNvPr id="5" name="Picture 4" descr="A logo of a university&#10;&#10;Description automatically generated">
            <a:extLst>
              <a:ext uri="{FF2B5EF4-FFF2-40B4-BE49-F238E27FC236}">
                <a16:creationId xmlns:a16="http://schemas.microsoft.com/office/drawing/2014/main" id="{EA7B1872-4CEA-75E5-4B34-0A898C6D8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839" y="6274534"/>
            <a:ext cx="900856" cy="583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C0B17-9795-3720-FEAB-2FE895A7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333" y="38156"/>
            <a:ext cx="10141334" cy="893974"/>
          </a:xfrm>
        </p:spPr>
        <p:txBody>
          <a:bodyPr anchor="b">
            <a:normAutofit fontScale="90000"/>
          </a:bodyPr>
          <a:lstStyle/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Best Solution: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Ensemble Model Utilizing Neural Networks, Gradient Boosting, and Logistic Regression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7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cio 1030">
            <a:extLst>
              <a:ext uri="{FF2B5EF4-FFF2-40B4-BE49-F238E27FC236}">
                <a16:creationId xmlns:a16="http://schemas.microsoft.com/office/drawing/2014/main" id="{CA1688B1-F58B-B3C3-D22D-6A5F29A22DE8}"/>
              </a:ext>
            </a:extLst>
          </p:cNvPr>
          <p:cNvSpPr/>
          <p:nvPr/>
        </p:nvSpPr>
        <p:spPr>
          <a:xfrm rot="5400000">
            <a:off x="4598089" y="-154109"/>
            <a:ext cx="1084582" cy="4634712"/>
          </a:xfrm>
          <a:prstGeom prst="trapezoid">
            <a:avLst>
              <a:gd name="adj" fmla="val 3311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Trapecio 1031">
            <a:extLst>
              <a:ext uri="{FF2B5EF4-FFF2-40B4-BE49-F238E27FC236}">
                <a16:creationId xmlns:a16="http://schemas.microsoft.com/office/drawing/2014/main" id="{85757FA3-5FA0-C836-0CE1-86D2BC5FF7C6}"/>
              </a:ext>
            </a:extLst>
          </p:cNvPr>
          <p:cNvSpPr/>
          <p:nvPr/>
        </p:nvSpPr>
        <p:spPr>
          <a:xfrm rot="5400000">
            <a:off x="7890065" y="1547292"/>
            <a:ext cx="367253" cy="1231912"/>
          </a:xfrm>
          <a:prstGeom prst="trapezoid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Elipse 8">
            <a:extLst>
              <a:ext uri="{FF2B5EF4-FFF2-40B4-BE49-F238E27FC236}">
                <a16:creationId xmlns:a16="http://schemas.microsoft.com/office/drawing/2014/main" id="{93B45943-140A-D462-5F80-E988935F0ACE}"/>
              </a:ext>
            </a:extLst>
          </p:cNvPr>
          <p:cNvSpPr/>
          <p:nvPr/>
        </p:nvSpPr>
        <p:spPr>
          <a:xfrm>
            <a:off x="2544962" y="1597645"/>
            <a:ext cx="566990" cy="10845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Elipse 9">
            <a:extLst>
              <a:ext uri="{FF2B5EF4-FFF2-40B4-BE49-F238E27FC236}">
                <a16:creationId xmlns:a16="http://schemas.microsoft.com/office/drawing/2014/main" id="{81A308D6-4AAC-30BC-E2DB-FA1CC53AD0E0}"/>
              </a:ext>
            </a:extLst>
          </p:cNvPr>
          <p:cNvSpPr/>
          <p:nvPr/>
        </p:nvSpPr>
        <p:spPr>
          <a:xfrm>
            <a:off x="4470571" y="1745521"/>
            <a:ext cx="489670" cy="8354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Elipse 10">
            <a:extLst>
              <a:ext uri="{FF2B5EF4-FFF2-40B4-BE49-F238E27FC236}">
                <a16:creationId xmlns:a16="http://schemas.microsoft.com/office/drawing/2014/main" id="{A45291ED-909C-88BA-3ED9-40ABD084EBB1}"/>
              </a:ext>
            </a:extLst>
          </p:cNvPr>
          <p:cNvSpPr/>
          <p:nvPr/>
        </p:nvSpPr>
        <p:spPr>
          <a:xfrm>
            <a:off x="6647209" y="1932470"/>
            <a:ext cx="234977" cy="4655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Elipse 11">
            <a:extLst>
              <a:ext uri="{FF2B5EF4-FFF2-40B4-BE49-F238E27FC236}">
                <a16:creationId xmlns:a16="http://schemas.microsoft.com/office/drawing/2014/main" id="{B556BEF8-543B-D209-EAF0-1D911EB30CD1}"/>
              </a:ext>
            </a:extLst>
          </p:cNvPr>
          <p:cNvSpPr/>
          <p:nvPr/>
        </p:nvSpPr>
        <p:spPr>
          <a:xfrm>
            <a:off x="8600602" y="1983377"/>
            <a:ext cx="141317" cy="3618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B04DB-ECC3-2B44-9AFA-A5AA4257C023}"/>
              </a:ext>
            </a:extLst>
          </p:cNvPr>
          <p:cNvSpPr txBox="1"/>
          <p:nvPr/>
        </p:nvSpPr>
        <p:spPr>
          <a:xfrm>
            <a:off x="849549" y="1894335"/>
            <a:ext cx="178151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822960">
              <a:spcAft>
                <a:spcPts val="600"/>
              </a:spcAft>
              <a:defRPr/>
            </a:pPr>
            <a:r>
              <a: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Verdana" panose="020B0604030504040204" pitchFamily="34" charset="0"/>
              </a:rPr>
              <a:t>Data Pre-processing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C4591209-B09C-DF2B-3167-B0FBAC2CA316}"/>
              </a:ext>
            </a:extLst>
          </p:cNvPr>
          <p:cNvSpPr txBox="1"/>
          <p:nvPr/>
        </p:nvSpPr>
        <p:spPr>
          <a:xfrm>
            <a:off x="3482658" y="1894335"/>
            <a:ext cx="82277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defTabSz="822960">
              <a:spcAft>
                <a:spcPts val="600"/>
              </a:spcAft>
              <a:defRPr/>
            </a:pPr>
            <a:r>
              <a:rPr lang="en-US" sz="1400" kern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Verdana" panose="020B0604030504040204" pitchFamily="34" charset="0"/>
              </a:rPr>
              <a:t>Model Selection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9ED183D0-34A7-6BB1-0442-9353C115A61A}"/>
              </a:ext>
            </a:extLst>
          </p:cNvPr>
          <p:cNvSpPr txBox="1"/>
          <p:nvPr/>
        </p:nvSpPr>
        <p:spPr>
          <a:xfrm>
            <a:off x="5602281" y="1908153"/>
            <a:ext cx="88269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defTabSz="822960">
              <a:spcAft>
                <a:spcPts val="600"/>
              </a:spcAft>
              <a:defRPr/>
            </a:pPr>
            <a:r>
              <a:rPr lang="en-US" sz="1400" kern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  <a:sym typeface="Verdana" panose="020B0604030504040204" pitchFamily="34" charset="0"/>
              </a:rPr>
              <a:t>Ensemble 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683B6057-9EB8-97D7-C4EB-851692D2F3AE}"/>
              </a:ext>
            </a:extLst>
          </p:cNvPr>
          <p:cNvSpPr txBox="1"/>
          <p:nvPr/>
        </p:nvSpPr>
        <p:spPr>
          <a:xfrm>
            <a:off x="681645" y="2384007"/>
            <a:ext cx="2031222" cy="15327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54305" indent="-154305" defTabSz="82296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60" kern="1200" dirty="0">
                <a:solidFill>
                  <a:schemeClr val="tx2">
                    <a:lumMod val="90000"/>
                    <a:lumOff val="10000"/>
                  </a:schemeClr>
                </a:solidFill>
                <a:latin typeface="Sohne"/>
                <a:ea typeface="Verdana" panose="020B0604030504040204" pitchFamily="34" charset="0"/>
                <a:cs typeface="+mn-cs"/>
                <a:sym typeface="Verdana" panose="020B0604030504040204" pitchFamily="34" charset="0"/>
              </a:rPr>
              <a:t>Standardized the variables using Transform node</a:t>
            </a:r>
          </a:p>
          <a:p>
            <a:pPr marL="154305" indent="-154305" defTabSz="82296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60" kern="1200" dirty="0">
                <a:solidFill>
                  <a:schemeClr val="tx2">
                    <a:lumMod val="90000"/>
                    <a:lumOff val="10000"/>
                  </a:schemeClr>
                </a:solidFill>
                <a:latin typeface="Sohne"/>
                <a:ea typeface="Verdana" panose="020B0604030504040204" pitchFamily="34" charset="0"/>
                <a:cs typeface="+mn-cs"/>
                <a:sym typeface="Verdana" panose="020B0604030504040204" pitchFamily="34" charset="0"/>
              </a:rPr>
              <a:t>Partitioned the Data while model training, however used the entire training data for final prediction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  <a:lumOff val="10000"/>
                </a:schemeClr>
              </a:solidFill>
              <a:effectLst/>
              <a:uLnTx/>
              <a:uFillTx/>
              <a:latin typeface="Sohne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701BB5F0-53E4-43AD-A19C-BB1A68E52BB7}"/>
              </a:ext>
            </a:extLst>
          </p:cNvPr>
          <p:cNvSpPr txBox="1"/>
          <p:nvPr/>
        </p:nvSpPr>
        <p:spPr>
          <a:xfrm>
            <a:off x="8872712" y="2032214"/>
            <a:ext cx="246973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822960">
              <a:spcAft>
                <a:spcPts val="600"/>
              </a:spcAft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Verdana" panose="020B0604030504040204" pitchFamily="34" charset="0"/>
              </a:rPr>
              <a:t>Testing &amp; Score Prediction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cxnSp>
        <p:nvCxnSpPr>
          <p:cNvPr id="17" name="Conector recto 1023">
            <a:extLst>
              <a:ext uri="{FF2B5EF4-FFF2-40B4-BE49-F238E27FC236}">
                <a16:creationId xmlns:a16="http://schemas.microsoft.com/office/drawing/2014/main" id="{A3BA6099-7C8C-D8B3-9A64-0D4CCFEB6D33}"/>
              </a:ext>
            </a:extLst>
          </p:cNvPr>
          <p:cNvCxnSpPr>
            <a:cxnSpLocks/>
          </p:cNvCxnSpPr>
          <p:nvPr/>
        </p:nvCxnSpPr>
        <p:spPr>
          <a:xfrm flipV="1">
            <a:off x="4719604" y="2754525"/>
            <a:ext cx="0" cy="61421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026">
            <a:extLst>
              <a:ext uri="{FF2B5EF4-FFF2-40B4-BE49-F238E27FC236}">
                <a16:creationId xmlns:a16="http://schemas.microsoft.com/office/drawing/2014/main" id="{0E337D74-1E14-BB49-4A72-9DDA635E2BE8}"/>
              </a:ext>
            </a:extLst>
          </p:cNvPr>
          <p:cNvCxnSpPr>
            <a:cxnSpLocks/>
          </p:cNvCxnSpPr>
          <p:nvPr/>
        </p:nvCxnSpPr>
        <p:spPr>
          <a:xfrm flipV="1">
            <a:off x="6743006" y="1177589"/>
            <a:ext cx="0" cy="7382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D3D2D1-7398-F0BB-5801-66D8D21CA285}"/>
              </a:ext>
            </a:extLst>
          </p:cNvPr>
          <p:cNvCxnSpPr>
            <a:cxnSpLocks/>
          </p:cNvCxnSpPr>
          <p:nvPr/>
        </p:nvCxnSpPr>
        <p:spPr>
          <a:xfrm flipH="1">
            <a:off x="3215109" y="3337682"/>
            <a:ext cx="1514461" cy="66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3B4E32-6CEB-5BAE-BA9D-59D4B083C80C}"/>
              </a:ext>
            </a:extLst>
          </p:cNvPr>
          <p:cNvCxnSpPr>
            <a:cxnSpLocks/>
          </p:cNvCxnSpPr>
          <p:nvPr/>
        </p:nvCxnSpPr>
        <p:spPr>
          <a:xfrm>
            <a:off x="4729570" y="3324735"/>
            <a:ext cx="0" cy="68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4F0D7F-17C9-ACEE-40EE-21D676FF7471}"/>
              </a:ext>
            </a:extLst>
          </p:cNvPr>
          <p:cNvCxnSpPr>
            <a:cxnSpLocks/>
          </p:cNvCxnSpPr>
          <p:nvPr/>
        </p:nvCxnSpPr>
        <p:spPr>
          <a:xfrm>
            <a:off x="4713250" y="3337682"/>
            <a:ext cx="1484591" cy="62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31BEED-2B91-6CD5-8527-6DE9921D28F1}"/>
              </a:ext>
            </a:extLst>
          </p:cNvPr>
          <p:cNvSpPr txBox="1"/>
          <p:nvPr/>
        </p:nvSpPr>
        <p:spPr>
          <a:xfrm>
            <a:off x="695525" y="4093977"/>
            <a:ext cx="2491808" cy="208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b="1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Feature:</a:t>
            </a:r>
            <a:r>
              <a:rPr lang="en-US" sz="1260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 Deep Learning for High-Dimensional Data Analysis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b="1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Benefit:</a:t>
            </a:r>
            <a:r>
              <a:rPr lang="en-US" sz="1260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 Exceptional at Identifying Non-linear Relationships in Financial Indicators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b="1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Application:</a:t>
            </a:r>
            <a:r>
              <a:rPr lang="en-US" sz="1260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 Analyzing complex patterns across vast datasets for subtle distress signals</a:t>
            </a:r>
          </a:p>
          <a:p>
            <a:pPr>
              <a:spcAft>
                <a:spcPts val="600"/>
              </a:spcAft>
            </a:pPr>
            <a:endParaRPr lang="en-US" sz="14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DD5E3-4B88-EDCB-0749-01E4CA308B98}"/>
              </a:ext>
            </a:extLst>
          </p:cNvPr>
          <p:cNvSpPr txBox="1"/>
          <p:nvPr/>
        </p:nvSpPr>
        <p:spPr>
          <a:xfrm>
            <a:off x="6223574" y="4080487"/>
            <a:ext cx="143705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080" b="1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Backward LR</a:t>
            </a:r>
            <a:endParaRPr lang="en-US" sz="1200" b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F21C57-1F76-227D-25E2-21198A310281}"/>
              </a:ext>
            </a:extLst>
          </p:cNvPr>
          <p:cNvSpPr txBox="1"/>
          <p:nvPr/>
        </p:nvSpPr>
        <p:spPr>
          <a:xfrm>
            <a:off x="1007068" y="3963623"/>
            <a:ext cx="143705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080" b="1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Neural Network</a:t>
            </a:r>
            <a:endParaRPr lang="en-US" sz="1200" b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5090B-3141-B9B4-260C-E4DA8E2BD486}"/>
              </a:ext>
            </a:extLst>
          </p:cNvPr>
          <p:cNvSpPr txBox="1"/>
          <p:nvPr/>
        </p:nvSpPr>
        <p:spPr>
          <a:xfrm>
            <a:off x="4102110" y="4080487"/>
            <a:ext cx="160939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080" b="1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Gradient Boosting</a:t>
            </a:r>
            <a:endParaRPr lang="en-US" sz="1200" b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43C48B-199E-A9AC-C5E6-919B9CB2BFA9}"/>
              </a:ext>
            </a:extLst>
          </p:cNvPr>
          <p:cNvSpPr txBox="1"/>
          <p:nvPr/>
        </p:nvSpPr>
        <p:spPr>
          <a:xfrm>
            <a:off x="3492258" y="4250508"/>
            <a:ext cx="2491808" cy="208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b="1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Feature:</a:t>
            </a:r>
            <a:r>
              <a:rPr lang="en-US" sz="1260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 Sequential Improvement for Enhanced Predictions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b="1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Benefit:</a:t>
            </a:r>
            <a:r>
              <a:rPr lang="en-US" sz="1260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 Reduces bias and variance, leading to more accurate results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b="1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Application:</a:t>
            </a:r>
            <a:r>
              <a:rPr lang="en-US" sz="1260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 Aggregating weak predictive models to strengthen overall performance</a:t>
            </a:r>
          </a:p>
          <a:p>
            <a:pPr algn="just">
              <a:spcAft>
                <a:spcPts val="600"/>
              </a:spcAft>
            </a:pPr>
            <a:endParaRPr lang="en-US" sz="14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4C2555-9F66-C156-7DD4-52C49E155F11}"/>
              </a:ext>
            </a:extLst>
          </p:cNvPr>
          <p:cNvSpPr txBox="1"/>
          <p:nvPr/>
        </p:nvSpPr>
        <p:spPr>
          <a:xfrm>
            <a:off x="6197840" y="4311109"/>
            <a:ext cx="2491808" cy="179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b="1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Feature:</a:t>
            </a:r>
            <a:r>
              <a:rPr lang="en-US" sz="1260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 Refined Variable Selection for Predictive Relevance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b="1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Benefit:</a:t>
            </a:r>
            <a:r>
              <a:rPr lang="en-US" sz="1260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 Eliminates redundant variables, focusing on the most impactful predictors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b="1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Application:</a:t>
            </a:r>
            <a:r>
              <a:rPr lang="en-US" sz="1260" kern="120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 Streamlining model for efficiency, retaining only significant financial indicators</a:t>
            </a:r>
            <a:endParaRPr lang="en-US" sz="1400" b="0" i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Söhn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1040A0-7F01-FF55-88DA-E85E1A42B202}"/>
              </a:ext>
            </a:extLst>
          </p:cNvPr>
          <p:cNvSpPr txBox="1"/>
          <p:nvPr/>
        </p:nvSpPr>
        <p:spPr>
          <a:xfrm>
            <a:off x="7256405" y="682337"/>
            <a:ext cx="442219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Achieves a balance between sensitivity (identifying true positives) and specificity (reducing false positives)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Ensures robustness against overfitting and underfitting</a:t>
            </a:r>
          </a:p>
          <a:p>
            <a:pPr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2">
                    <a:lumMod val="90000"/>
                    <a:lumOff val="10000"/>
                  </a:schemeClr>
                </a:solidFill>
                <a:latin typeface="Söhne"/>
                <a:ea typeface="+mn-ea"/>
                <a:cs typeface="+mn-cs"/>
              </a:rPr>
              <a:t>Adjustments made based on performance metrics and feedback loops</a:t>
            </a:r>
            <a:endParaRPr lang="en-US" sz="1400" b="0" i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Söhne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E332CA-F8C0-E54C-4D4B-0D0D6D08E0C1}"/>
              </a:ext>
            </a:extLst>
          </p:cNvPr>
          <p:cNvCxnSpPr>
            <a:cxnSpLocks/>
          </p:cNvCxnSpPr>
          <p:nvPr/>
        </p:nvCxnSpPr>
        <p:spPr>
          <a:xfrm>
            <a:off x="6743006" y="1177589"/>
            <a:ext cx="300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logo of a university&#10;&#10;Description automatically generated">
            <a:extLst>
              <a:ext uri="{FF2B5EF4-FFF2-40B4-BE49-F238E27FC236}">
                <a16:creationId xmlns:a16="http://schemas.microsoft.com/office/drawing/2014/main" id="{698A959D-1687-F790-486B-C1E4F154B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81" y="6195876"/>
            <a:ext cx="900856" cy="5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2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25E15-97E3-9EBC-61FD-C90145B27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124E1-9BFA-2F10-DE6C-A18F537F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624" y="725557"/>
            <a:ext cx="3160220" cy="147735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Trials</a:t>
            </a:r>
          </a:p>
        </p:txBody>
      </p:sp>
      <p:pic>
        <p:nvPicPr>
          <p:cNvPr id="6" name="Picture 5" descr="A logo of a university&#10;&#10;Description automatically generated">
            <a:extLst>
              <a:ext uri="{FF2B5EF4-FFF2-40B4-BE49-F238E27FC236}">
                <a16:creationId xmlns:a16="http://schemas.microsoft.com/office/drawing/2014/main" id="{5184D0A4-0332-DB12-841B-E12962AA9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81" y="6195876"/>
            <a:ext cx="900856" cy="5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6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>
            <a:extLst>
              <a:ext uri="{FF2B5EF4-FFF2-40B4-BE49-F238E27FC236}">
                <a16:creationId xmlns:a16="http://schemas.microsoft.com/office/drawing/2014/main" id="{6976B43A-027D-B184-33DE-36C41D5F9D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17" imgH="318" progId="TCLayout.ActiveDocument.1">
                  <p:embed/>
                </p:oleObj>
              </mc:Choice>
              <mc:Fallback>
                <p:oleObj name="think-cell Slide" r:id="rId3" imgW="317" imgH="318" progId="TCLayout.ActiveDocument.1">
                  <p:embed/>
                  <p:pic>
                    <p:nvPicPr>
                      <p:cNvPr id="7" name="Objeto 6" hidden="1">
                        <a:extLst>
                          <a:ext uri="{FF2B5EF4-FFF2-40B4-BE49-F238E27FC236}">
                            <a16:creationId xmlns:a16="http://schemas.microsoft.com/office/drawing/2014/main" id="{6976B43A-027D-B184-33DE-36C41D5F9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DA6D9D3-56DC-990C-4657-A2F53C4E31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Subtitle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EFD1084-8357-9C90-897D-C486EA7B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>
                <a:latin typeface="Verdana"/>
                <a:ea typeface="Verdana"/>
              </a:rPr>
              <a:t>Trials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D0DA38-C94B-B806-0CBA-EF68E2669671}"/>
              </a:ext>
            </a:extLst>
          </p:cNvPr>
          <p:cNvSpPr/>
          <p:nvPr/>
        </p:nvSpPr>
        <p:spPr>
          <a:xfrm>
            <a:off x="371475" y="3465513"/>
            <a:ext cx="11449050" cy="28432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lIns="108000" tIns="72000" rIns="72000" bIns="72000" anchor="ctr"/>
          <a:lstStyle/>
          <a:p>
            <a:pPr defTabSz="1087636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F487EEB-2A49-3075-7AE8-D25538B841CE}"/>
              </a:ext>
            </a:extLst>
          </p:cNvPr>
          <p:cNvSpPr txBox="1"/>
          <p:nvPr/>
        </p:nvSpPr>
        <p:spPr>
          <a:xfrm>
            <a:off x="761999" y="4921879"/>
            <a:ext cx="2035545" cy="307777"/>
          </a:xfrm>
          <a:prstGeom prst="rect">
            <a:avLst/>
          </a:prstGeom>
          <a:noFill/>
        </p:spPr>
        <p:txBody>
          <a:bodyPr wrap="square" lIns="0" tIns="45720" rIns="91440" bIns="45720" rtlCol="0" anchor="b">
            <a:spAutoFit/>
          </a:bodyPr>
          <a:lstStyle/>
          <a:p>
            <a:r>
              <a:rPr lang="en-US" sz="1400" b="1" spc="-15">
                <a:solidFill>
                  <a:schemeClr val="accent1"/>
                </a:solidFill>
                <a:cs typeface="Poppins"/>
              </a:rPr>
              <a:t>Gradient Boosting </a:t>
            </a:r>
            <a:endParaRPr lang="en-US" sz="1400" b="1" spc="-15">
              <a:solidFill>
                <a:schemeClr val="accent1"/>
              </a:solidFill>
              <a:ea typeface="Meiryo"/>
              <a:cs typeface="Poppins" pitchFamily="2" charset="77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6665DD1D-146C-2DCC-F7EE-2F49E97FE290}"/>
              </a:ext>
            </a:extLst>
          </p:cNvPr>
          <p:cNvSpPr txBox="1"/>
          <p:nvPr/>
        </p:nvSpPr>
        <p:spPr>
          <a:xfrm>
            <a:off x="762000" y="5245977"/>
            <a:ext cx="2035545" cy="646331"/>
          </a:xfrm>
          <a:prstGeom prst="rect">
            <a:avLst/>
          </a:prstGeom>
        </p:spPr>
        <p:txBody>
          <a:bodyPr vert="horz" wrap="square" lIns="0" tIns="45720" rIns="0" bIns="45720" rtlCol="0" anchor="t">
            <a:noAutofit/>
          </a:bodyPr>
          <a:lstStyle>
            <a:defPPr>
              <a:defRPr lang="en-US"/>
            </a:defPPr>
            <a:lvl1pPr indent="0" algn="ctr" defTabSz="1087636">
              <a:lnSpc>
                <a:spcPct val="100000"/>
              </a:lnSpc>
              <a:spcBef>
                <a:spcPts val="0"/>
              </a:spcBef>
              <a:buFont typeface="Arial"/>
              <a:buNone/>
              <a:defRPr sz="1200">
                <a:ea typeface="Lato Light" panose="020F0502020204030203" pitchFamily="34" charset="0"/>
                <a:cs typeface="Mukta ExtraLight" panose="020B0000000000000000" pitchFamily="34" charset="77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IN">
                <a:solidFill>
                  <a:srgbClr val="404040"/>
                </a:solidFill>
                <a:ea typeface="+mn-lt"/>
                <a:cs typeface="+mn-lt"/>
              </a:rPr>
              <a:t>reuse, N iterations, shrinkage, Train Proportion, maximum branch, maximum depth</a:t>
            </a:r>
            <a:r>
              <a:rPr lang="en-US">
                <a:ea typeface="Lato Light"/>
              </a:rPr>
              <a:t>. </a:t>
            </a:r>
            <a:endParaRPr lang="en-US"/>
          </a:p>
          <a:p>
            <a:pPr algn="l"/>
            <a:endParaRPr lang="en-US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A320C6E3-E96E-277E-44B4-87899ED80101}"/>
              </a:ext>
            </a:extLst>
          </p:cNvPr>
          <p:cNvSpPr txBox="1"/>
          <p:nvPr/>
        </p:nvSpPr>
        <p:spPr>
          <a:xfrm>
            <a:off x="2918790" y="4921879"/>
            <a:ext cx="2035545" cy="307777"/>
          </a:xfrm>
          <a:prstGeom prst="rect">
            <a:avLst/>
          </a:prstGeom>
          <a:noFill/>
        </p:spPr>
        <p:txBody>
          <a:bodyPr wrap="square" lIns="0" tIns="45720" rIns="91440" bIns="45720" rtlCol="0" anchor="b">
            <a:spAutoFit/>
          </a:bodyPr>
          <a:lstStyle/>
          <a:p>
            <a:r>
              <a:rPr lang="en-US" sz="1400" b="1" spc="-15">
                <a:solidFill>
                  <a:schemeClr val="tx2"/>
                </a:solidFill>
                <a:cs typeface="Poppins"/>
              </a:rPr>
              <a:t>Neural Network</a:t>
            </a:r>
            <a:endParaRPr lang="en-US" sz="1400" b="1" spc="-15">
              <a:solidFill>
                <a:schemeClr val="tx2"/>
              </a:solidFill>
              <a:cs typeface="Poppins" pitchFamily="2" charset="77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9643A58A-DF34-010F-A65E-03DF91043263}"/>
              </a:ext>
            </a:extLst>
          </p:cNvPr>
          <p:cNvSpPr txBox="1"/>
          <p:nvPr/>
        </p:nvSpPr>
        <p:spPr>
          <a:xfrm>
            <a:off x="2918791" y="5236906"/>
            <a:ext cx="2216973" cy="655402"/>
          </a:xfrm>
          <a:prstGeom prst="rect">
            <a:avLst/>
          </a:prstGeom>
        </p:spPr>
        <p:txBody>
          <a:bodyPr vert="horz" wrap="square" lIns="0" tIns="45720" rIns="0" bIns="45720" rtlCol="0" anchor="t">
            <a:noAutofit/>
          </a:bodyPr>
          <a:lstStyle>
            <a:defPPr>
              <a:defRPr lang="en-US"/>
            </a:defPPr>
            <a:lvl1pPr indent="0" algn="ctr" defTabSz="1087636">
              <a:lnSpc>
                <a:spcPct val="100000"/>
              </a:lnSpc>
              <a:spcBef>
                <a:spcPts val="0"/>
              </a:spcBef>
              <a:buFont typeface="Arial"/>
              <a:buNone/>
              <a:defRPr sz="1200">
                <a:ea typeface="Lato Light" panose="020F0502020204030203" pitchFamily="34" charset="0"/>
                <a:cs typeface="Mukta ExtraLight" panose="020B0000000000000000" pitchFamily="34" charset="77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lnSpc>
                <a:spcPct val="140000"/>
              </a:lnSpc>
              <a:spcBef>
                <a:spcPts val="930"/>
              </a:spcBef>
            </a:pPr>
            <a:r>
              <a:rPr lang="en-IN">
                <a:solidFill>
                  <a:srgbClr val="404040"/>
                </a:solidFill>
                <a:latin typeface="Meiryo"/>
                <a:ea typeface="Lato Light"/>
                <a:cs typeface="Segoe UI"/>
              </a:rPr>
              <a:t>D</a:t>
            </a:r>
            <a:r>
              <a:rPr lang="en-IN">
                <a:solidFill>
                  <a:srgbClr val="404040"/>
                </a:solidFill>
                <a:ea typeface="+mn-lt"/>
                <a:cs typeface="+mn-lt"/>
              </a:rPr>
              <a:t>ifferent number of nodes: 8, 16, 32, 64. Number of iterations: 50, 100</a:t>
            </a:r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58119EBD-A319-4C05-C7CF-ACD584F6E44D}"/>
              </a:ext>
            </a:extLst>
          </p:cNvPr>
          <p:cNvSpPr txBox="1"/>
          <p:nvPr/>
        </p:nvSpPr>
        <p:spPr>
          <a:xfrm>
            <a:off x="5078227" y="4921879"/>
            <a:ext cx="2035545" cy="307777"/>
          </a:xfrm>
          <a:prstGeom prst="rect">
            <a:avLst/>
          </a:prstGeom>
          <a:noFill/>
        </p:spPr>
        <p:txBody>
          <a:bodyPr wrap="square" lIns="0" tIns="45720" rIns="91440" bIns="45720" rtlCol="0" anchor="b">
            <a:spAutoFit/>
          </a:bodyPr>
          <a:lstStyle/>
          <a:p>
            <a:r>
              <a:rPr lang="en-US" sz="1400" b="1" spc="-15">
                <a:solidFill>
                  <a:schemeClr val="accent2"/>
                </a:solidFill>
                <a:cs typeface="Poppins"/>
              </a:rPr>
              <a:t>HP - Neural</a:t>
            </a:r>
            <a:endParaRPr lang="en-US" sz="1400" b="1" spc="-15">
              <a:solidFill>
                <a:schemeClr val="accent2"/>
              </a:solidFill>
              <a:ea typeface="Meiryo"/>
              <a:cs typeface="Poppins" pitchFamily="2" charset="77"/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22532FB-60ED-0FB7-FA11-3025679FEE7C}"/>
              </a:ext>
            </a:extLst>
          </p:cNvPr>
          <p:cNvSpPr txBox="1"/>
          <p:nvPr/>
        </p:nvSpPr>
        <p:spPr>
          <a:xfrm>
            <a:off x="5078228" y="5245977"/>
            <a:ext cx="2035545" cy="646331"/>
          </a:xfrm>
          <a:prstGeom prst="rect">
            <a:avLst/>
          </a:prstGeom>
        </p:spPr>
        <p:txBody>
          <a:bodyPr vert="horz" wrap="square" lIns="0" tIns="45720" rIns="0" bIns="45720" rtlCol="0" anchor="t">
            <a:noAutofit/>
          </a:bodyPr>
          <a:lstStyle>
            <a:defPPr>
              <a:defRPr lang="en-US"/>
            </a:defPPr>
            <a:lvl1pPr indent="0" algn="ctr" defTabSz="1087636">
              <a:lnSpc>
                <a:spcPct val="100000"/>
              </a:lnSpc>
              <a:spcBef>
                <a:spcPts val="0"/>
              </a:spcBef>
              <a:buFont typeface="Arial"/>
              <a:buNone/>
              <a:defRPr sz="1200">
                <a:ea typeface="Lato Light" panose="020F0502020204030203" pitchFamily="34" charset="0"/>
                <a:cs typeface="Mukta ExtraLight" panose="020B0000000000000000" pitchFamily="34" charset="77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IN">
                <a:solidFill>
                  <a:srgbClr val="404040"/>
                </a:solidFill>
                <a:ea typeface="+mn-lt"/>
                <a:cs typeface="+mn-lt"/>
              </a:rPr>
              <a:t>2 layers (8, 16)</a:t>
            </a:r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pPr algn="l"/>
            <a:endParaRPr lang="en-US">
              <a:solidFill>
                <a:srgbClr val="404040"/>
              </a:solidFill>
              <a:ea typeface="+mn-lt"/>
              <a:cs typeface="+mn-lt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B9A0E2F4-5B6A-D727-1ADB-8FF16B5AE38E}"/>
              </a:ext>
            </a:extLst>
          </p:cNvPr>
          <p:cNvSpPr txBox="1"/>
          <p:nvPr/>
        </p:nvSpPr>
        <p:spPr>
          <a:xfrm>
            <a:off x="7237665" y="4921879"/>
            <a:ext cx="2035545" cy="307777"/>
          </a:xfrm>
          <a:prstGeom prst="rect">
            <a:avLst/>
          </a:prstGeom>
          <a:noFill/>
        </p:spPr>
        <p:txBody>
          <a:bodyPr wrap="square" lIns="0" tIns="45720" rIns="91440" bIns="45720" rtlCol="0" anchor="b">
            <a:spAutoFit/>
          </a:bodyPr>
          <a:lstStyle/>
          <a:p>
            <a:r>
              <a:rPr lang="en-US" sz="1400" b="1" spc="-15">
                <a:solidFill>
                  <a:schemeClr val="accent4"/>
                </a:solidFill>
                <a:cs typeface="Poppins"/>
              </a:rPr>
              <a:t>Backward Logistic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DE6D40BA-C753-71B7-E2EC-10040E361E67}"/>
              </a:ext>
            </a:extLst>
          </p:cNvPr>
          <p:cNvSpPr txBox="1"/>
          <p:nvPr/>
        </p:nvSpPr>
        <p:spPr>
          <a:xfrm>
            <a:off x="7237666" y="5245977"/>
            <a:ext cx="2035545" cy="646331"/>
          </a:xfrm>
          <a:prstGeom prst="rect">
            <a:avLst/>
          </a:prstGeom>
        </p:spPr>
        <p:txBody>
          <a:bodyPr vert="horz" wrap="square" lIns="0" tIns="45720" rIns="0" bIns="45720" rtlCol="0" anchor="t">
            <a:noAutofit/>
          </a:bodyPr>
          <a:lstStyle>
            <a:defPPr>
              <a:defRPr lang="en-US"/>
            </a:defPPr>
            <a:lvl1pPr indent="0" algn="ctr" defTabSz="1087636">
              <a:lnSpc>
                <a:spcPct val="100000"/>
              </a:lnSpc>
              <a:spcBef>
                <a:spcPts val="0"/>
              </a:spcBef>
              <a:buFont typeface="Arial"/>
              <a:buNone/>
              <a:defRPr sz="1200">
                <a:ea typeface="Lato Light" panose="020F0502020204030203" pitchFamily="34" charset="0"/>
                <a:cs typeface="Mukta ExtraLight" panose="020B0000000000000000" pitchFamily="34" charset="77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>
                <a:ea typeface="Lato Light"/>
              </a:rPr>
              <a:t>Selection Criteria – Cross Validation Misclassification </a:t>
            </a:r>
            <a:endParaRPr lang="en-US"/>
          </a:p>
          <a:p>
            <a:pPr algn="l"/>
            <a:endParaRPr lang="en-US"/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1D995A90-F922-CCF6-E427-228BE6D4ED23}"/>
              </a:ext>
            </a:extLst>
          </p:cNvPr>
          <p:cNvSpPr txBox="1"/>
          <p:nvPr/>
        </p:nvSpPr>
        <p:spPr>
          <a:xfrm>
            <a:off x="9394454" y="4930843"/>
            <a:ext cx="2268627" cy="307777"/>
          </a:xfrm>
          <a:prstGeom prst="rect">
            <a:avLst/>
          </a:prstGeom>
          <a:noFill/>
        </p:spPr>
        <p:txBody>
          <a:bodyPr wrap="square" lIns="0" tIns="45720" rIns="91440" bIns="45720" rtlCol="0" anchor="b">
            <a:spAutoFit/>
          </a:bodyPr>
          <a:lstStyle/>
          <a:p>
            <a:r>
              <a:rPr lang="en-US" sz="1400" b="1" spc="-15">
                <a:solidFill>
                  <a:schemeClr val="accent3"/>
                </a:solidFill>
                <a:cs typeface="Poppins"/>
              </a:rPr>
              <a:t>Polynomial Regression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30284FF1-D2E0-7662-0653-C2F3A596C9B7}"/>
              </a:ext>
            </a:extLst>
          </p:cNvPr>
          <p:cNvSpPr txBox="1"/>
          <p:nvPr/>
        </p:nvSpPr>
        <p:spPr>
          <a:xfrm>
            <a:off x="9394455" y="5245977"/>
            <a:ext cx="2035545" cy="646331"/>
          </a:xfrm>
          <a:prstGeom prst="rect">
            <a:avLst/>
          </a:prstGeom>
        </p:spPr>
        <p:txBody>
          <a:bodyPr vert="horz" wrap="square" lIns="0" tIns="45720" rIns="0" bIns="45720" rtlCol="0" anchor="t">
            <a:noAutofit/>
          </a:bodyPr>
          <a:lstStyle>
            <a:defPPr>
              <a:defRPr lang="en-US"/>
            </a:defPPr>
            <a:lvl1pPr indent="0" algn="ctr" defTabSz="1087636">
              <a:lnSpc>
                <a:spcPct val="100000"/>
              </a:lnSpc>
              <a:spcBef>
                <a:spcPts val="0"/>
              </a:spcBef>
              <a:buFont typeface="Arial"/>
              <a:buNone/>
              <a:defRPr sz="1200">
                <a:ea typeface="Lato Light" panose="020F0502020204030203" pitchFamily="34" charset="0"/>
                <a:cs typeface="Mukta ExtraLight" panose="020B0000000000000000" pitchFamily="34" charset="77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>
                <a:ea typeface="Lato Light"/>
              </a:rPr>
              <a:t>Polynomial Degree = 2</a:t>
            </a:r>
            <a:endParaRPr lang="en-US"/>
          </a:p>
          <a:p>
            <a:pPr algn="l"/>
            <a:endParaRPr lang="en-US"/>
          </a:p>
        </p:txBody>
      </p:sp>
      <p:sp>
        <p:nvSpPr>
          <p:cNvPr id="20" name="Freeform 24">
            <a:extLst>
              <a:ext uri="{FF2B5EF4-FFF2-40B4-BE49-F238E27FC236}">
                <a16:creationId xmlns:a16="http://schemas.microsoft.com/office/drawing/2014/main" id="{F91D48F4-0CD8-5CB6-DE60-3069160D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212" y="2168348"/>
            <a:ext cx="8637815" cy="436696"/>
          </a:xfrm>
          <a:custGeom>
            <a:avLst/>
            <a:gdLst>
              <a:gd name="T0" fmla="*/ 0 w 13867"/>
              <a:gd name="T1" fmla="*/ 700 h 701"/>
              <a:gd name="T2" fmla="*/ 0 w 13867"/>
              <a:gd name="T3" fmla="*/ 700 h 701"/>
              <a:gd name="T4" fmla="*/ 711 w 13867"/>
              <a:gd name="T5" fmla="*/ 0 h 701"/>
              <a:gd name="T6" fmla="*/ 13154 w 13867"/>
              <a:gd name="T7" fmla="*/ 0 h 701"/>
              <a:gd name="T8" fmla="*/ 13154 w 13867"/>
              <a:gd name="T9" fmla="*/ 0 h 701"/>
              <a:gd name="T10" fmla="*/ 13866 w 13867"/>
              <a:gd name="T11" fmla="*/ 70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67" h="701">
                <a:moveTo>
                  <a:pt x="0" y="700"/>
                </a:moveTo>
                <a:lnTo>
                  <a:pt x="0" y="700"/>
                </a:lnTo>
                <a:cubicBezTo>
                  <a:pt x="0" y="315"/>
                  <a:pt x="320" y="0"/>
                  <a:pt x="711" y="0"/>
                </a:cubicBezTo>
                <a:lnTo>
                  <a:pt x="13154" y="0"/>
                </a:lnTo>
                <a:lnTo>
                  <a:pt x="13154" y="0"/>
                </a:lnTo>
                <a:cubicBezTo>
                  <a:pt x="13546" y="0"/>
                  <a:pt x="13866" y="315"/>
                  <a:pt x="13866" y="700"/>
                </a:cubicBez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Poppins" pitchFamily="2" charset="77"/>
            </a:endParaRPr>
          </a:p>
        </p:txBody>
      </p:sp>
      <p:sp>
        <p:nvSpPr>
          <p:cNvPr id="21" name="Line 25">
            <a:extLst>
              <a:ext uri="{FF2B5EF4-FFF2-40B4-BE49-F238E27FC236}">
                <a16:creationId xmlns:a16="http://schemas.microsoft.com/office/drawing/2014/main" id="{6BF2F14A-4C73-BCB5-3A2A-DC55D71F8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1525662"/>
            <a:ext cx="0" cy="1123327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Poppins" pitchFamily="2" charset="77"/>
            </a:endParaRPr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79608CBC-D2A4-F87C-A119-2C5348D09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7445" y="2168348"/>
            <a:ext cx="0" cy="480641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Poppins" pitchFamily="2" charset="77"/>
            </a:endParaRPr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0C2301BE-CB86-204D-825F-7AC064C1F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1808" y="2168348"/>
            <a:ext cx="0" cy="480641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Poppins" pitchFamily="2" charset="77"/>
            </a:endParaRPr>
          </a:p>
        </p:txBody>
      </p:sp>
      <p:sp>
        <p:nvSpPr>
          <p:cNvPr id="24" name="Freeform 28">
            <a:extLst>
              <a:ext uri="{FF2B5EF4-FFF2-40B4-BE49-F238E27FC236}">
                <a16:creationId xmlns:a16="http://schemas.microsoft.com/office/drawing/2014/main" id="{BD2BF8C7-0459-57D7-9FF6-3FDDB1524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31" y="2778077"/>
            <a:ext cx="1601224" cy="1518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Poppins" pitchFamily="2" charset="77"/>
            </a:endParaRPr>
          </a:p>
        </p:txBody>
      </p:sp>
      <p:sp>
        <p:nvSpPr>
          <p:cNvPr id="26" name="Freeform 92">
            <a:extLst>
              <a:ext uri="{FF2B5EF4-FFF2-40B4-BE49-F238E27FC236}">
                <a16:creationId xmlns:a16="http://schemas.microsoft.com/office/drawing/2014/main" id="{8E3E3C92-7CCF-2C4F-568C-3A98AC856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487" y="2778077"/>
            <a:ext cx="1601222" cy="151882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Poppins" pitchFamily="2" charset="77"/>
            </a:endParaRPr>
          </a:p>
        </p:txBody>
      </p:sp>
      <p:sp>
        <p:nvSpPr>
          <p:cNvPr id="28" name="Freeform 155">
            <a:extLst>
              <a:ext uri="{FF2B5EF4-FFF2-40B4-BE49-F238E27FC236}">
                <a16:creationId xmlns:a16="http://schemas.microsoft.com/office/drawing/2014/main" id="{E4939639-4AFE-7CC9-4A4F-E7CAF2034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043" y="2778077"/>
            <a:ext cx="1598477" cy="15188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Poppins" pitchFamily="2" charset="77"/>
            </a:endParaRPr>
          </a:p>
        </p:txBody>
      </p:sp>
      <p:sp>
        <p:nvSpPr>
          <p:cNvPr id="30" name="Freeform 228">
            <a:extLst>
              <a:ext uri="{FF2B5EF4-FFF2-40B4-BE49-F238E27FC236}">
                <a16:creationId xmlns:a16="http://schemas.microsoft.com/office/drawing/2014/main" id="{8F52F3E9-E8C4-66C9-0210-91A390FC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852" y="2778077"/>
            <a:ext cx="1598477" cy="151882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Poppins" pitchFamily="2" charset="77"/>
            </a:endParaRPr>
          </a:p>
        </p:txBody>
      </p:sp>
      <p:sp>
        <p:nvSpPr>
          <p:cNvPr id="32" name="Freeform 299">
            <a:extLst>
              <a:ext uri="{FF2B5EF4-FFF2-40B4-BE49-F238E27FC236}">
                <a16:creationId xmlns:a16="http://schemas.microsoft.com/office/drawing/2014/main" id="{04E77B74-C350-E43F-9628-4AB058D5C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407" y="2778077"/>
            <a:ext cx="1601222" cy="151882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Poppins" pitchFamily="2" charset="77"/>
            </a:endParaRPr>
          </a:p>
        </p:txBody>
      </p:sp>
      <p:sp>
        <p:nvSpPr>
          <p:cNvPr id="34" name="Freeform 30">
            <a:extLst>
              <a:ext uri="{FF2B5EF4-FFF2-40B4-BE49-F238E27FC236}">
                <a16:creationId xmlns:a16="http://schemas.microsoft.com/office/drawing/2014/main" id="{E455A8A7-1F24-F614-674D-8E5934B4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998" y="3190437"/>
            <a:ext cx="790817" cy="695371"/>
          </a:xfrm>
          <a:custGeom>
            <a:avLst/>
            <a:gdLst>
              <a:gd name="connsiteX0" fmla="*/ 1107162 w 1581633"/>
              <a:gd name="connsiteY0" fmla="*/ 1224184 h 1390741"/>
              <a:gd name="connsiteX1" fmla="*/ 1446033 w 1581633"/>
              <a:gd name="connsiteY1" fmla="*/ 1224184 h 1390741"/>
              <a:gd name="connsiteX2" fmla="*/ 1581082 w 1581633"/>
              <a:gd name="connsiteY2" fmla="*/ 1365882 h 1390741"/>
              <a:gd name="connsiteX3" fmla="*/ 1567327 w 1581633"/>
              <a:gd name="connsiteY3" fmla="*/ 1389498 h 1390741"/>
              <a:gd name="connsiteX4" fmla="*/ 1561075 w 1581633"/>
              <a:gd name="connsiteY4" fmla="*/ 1390741 h 1390741"/>
              <a:gd name="connsiteX5" fmla="*/ 1542318 w 1581633"/>
              <a:gd name="connsiteY5" fmla="*/ 1375826 h 1390741"/>
              <a:gd name="connsiteX6" fmla="*/ 1446033 w 1581633"/>
              <a:gd name="connsiteY6" fmla="*/ 1262716 h 1390741"/>
              <a:gd name="connsiteX7" fmla="*/ 1107162 w 1581633"/>
              <a:gd name="connsiteY7" fmla="*/ 1262716 h 1390741"/>
              <a:gd name="connsiteX8" fmla="*/ 1009626 w 1581633"/>
              <a:gd name="connsiteY8" fmla="*/ 1375826 h 1390741"/>
              <a:gd name="connsiteX9" fmla="*/ 985868 w 1581633"/>
              <a:gd name="connsiteY9" fmla="*/ 1389498 h 1390741"/>
              <a:gd name="connsiteX10" fmla="*/ 972113 w 1581633"/>
              <a:gd name="connsiteY10" fmla="*/ 1365882 h 1390741"/>
              <a:gd name="connsiteX11" fmla="*/ 1107162 w 1581633"/>
              <a:gd name="connsiteY11" fmla="*/ 1224184 h 1390741"/>
              <a:gd name="connsiteX12" fmla="*/ 134614 w 1581633"/>
              <a:gd name="connsiteY12" fmla="*/ 1224184 h 1390741"/>
              <a:gd name="connsiteX13" fmla="*/ 474047 w 1581633"/>
              <a:gd name="connsiteY13" fmla="*/ 1224184 h 1390741"/>
              <a:gd name="connsiteX14" fmla="*/ 608821 w 1581633"/>
              <a:gd name="connsiteY14" fmla="*/ 1365882 h 1390741"/>
              <a:gd name="connsiteX15" fmla="*/ 595094 w 1581633"/>
              <a:gd name="connsiteY15" fmla="*/ 1389498 h 1390741"/>
              <a:gd name="connsiteX16" fmla="*/ 590102 w 1581633"/>
              <a:gd name="connsiteY16" fmla="*/ 1390741 h 1390741"/>
              <a:gd name="connsiteX17" fmla="*/ 570136 w 1581633"/>
              <a:gd name="connsiteY17" fmla="*/ 1375826 h 1390741"/>
              <a:gd name="connsiteX18" fmla="*/ 474047 w 1581633"/>
              <a:gd name="connsiteY18" fmla="*/ 1262716 h 1390741"/>
              <a:gd name="connsiteX19" fmla="*/ 134614 w 1581633"/>
              <a:gd name="connsiteY19" fmla="*/ 1262716 h 1390741"/>
              <a:gd name="connsiteX20" fmla="*/ 38525 w 1581633"/>
              <a:gd name="connsiteY20" fmla="*/ 1375826 h 1390741"/>
              <a:gd name="connsiteX21" fmla="*/ 14815 w 1581633"/>
              <a:gd name="connsiteY21" fmla="*/ 1389498 h 1390741"/>
              <a:gd name="connsiteX22" fmla="*/ 1088 w 1581633"/>
              <a:gd name="connsiteY22" fmla="*/ 1365882 h 1390741"/>
              <a:gd name="connsiteX23" fmla="*/ 134614 w 1581633"/>
              <a:gd name="connsiteY23" fmla="*/ 1224184 h 1390741"/>
              <a:gd name="connsiteX24" fmla="*/ 960173 w 1581633"/>
              <a:gd name="connsiteY24" fmla="*/ 1081365 h 1390741"/>
              <a:gd name="connsiteX25" fmla="*/ 979397 w 1581633"/>
              <a:gd name="connsiteY25" fmla="*/ 1101730 h 1390741"/>
              <a:gd name="connsiteX26" fmla="*/ 979397 w 1581633"/>
              <a:gd name="connsiteY26" fmla="*/ 1165370 h 1390741"/>
              <a:gd name="connsiteX27" fmla="*/ 960173 w 1581633"/>
              <a:gd name="connsiteY27" fmla="*/ 1184462 h 1390741"/>
              <a:gd name="connsiteX28" fmla="*/ 942150 w 1581633"/>
              <a:gd name="connsiteY28" fmla="*/ 1165370 h 1390741"/>
              <a:gd name="connsiteX29" fmla="*/ 942150 w 1581633"/>
              <a:gd name="connsiteY29" fmla="*/ 1101730 h 1390741"/>
              <a:gd name="connsiteX30" fmla="*/ 960173 w 1581633"/>
              <a:gd name="connsiteY30" fmla="*/ 1081365 h 1390741"/>
              <a:gd name="connsiteX31" fmla="*/ 620805 w 1581633"/>
              <a:gd name="connsiteY31" fmla="*/ 1081365 h 1390741"/>
              <a:gd name="connsiteX32" fmla="*/ 638828 w 1581633"/>
              <a:gd name="connsiteY32" fmla="*/ 1101730 h 1390741"/>
              <a:gd name="connsiteX33" fmla="*/ 638828 w 1581633"/>
              <a:gd name="connsiteY33" fmla="*/ 1165370 h 1390741"/>
              <a:gd name="connsiteX34" fmla="*/ 620805 w 1581633"/>
              <a:gd name="connsiteY34" fmla="*/ 1184462 h 1390741"/>
              <a:gd name="connsiteX35" fmla="*/ 601581 w 1581633"/>
              <a:gd name="connsiteY35" fmla="*/ 1165370 h 1390741"/>
              <a:gd name="connsiteX36" fmla="*/ 601581 w 1581633"/>
              <a:gd name="connsiteY36" fmla="*/ 1101730 h 1390741"/>
              <a:gd name="connsiteX37" fmla="*/ 620805 w 1581633"/>
              <a:gd name="connsiteY37" fmla="*/ 1081365 h 1390741"/>
              <a:gd name="connsiteX38" fmla="*/ 1273226 w 1581633"/>
              <a:gd name="connsiteY38" fmla="*/ 932897 h 1390741"/>
              <a:gd name="connsiteX39" fmla="*/ 1156753 w 1581633"/>
              <a:gd name="connsiteY39" fmla="*/ 1047788 h 1390741"/>
              <a:gd name="connsiteX40" fmla="*/ 1273226 w 1581633"/>
              <a:gd name="connsiteY40" fmla="*/ 1162679 h 1390741"/>
              <a:gd name="connsiteX41" fmla="*/ 1389700 w 1581633"/>
              <a:gd name="connsiteY41" fmla="*/ 1047788 h 1390741"/>
              <a:gd name="connsiteX42" fmla="*/ 1273226 w 1581633"/>
              <a:gd name="connsiteY42" fmla="*/ 932897 h 1390741"/>
              <a:gd name="connsiteX43" fmla="*/ 307702 w 1581633"/>
              <a:gd name="connsiteY43" fmla="*/ 932897 h 1390741"/>
              <a:gd name="connsiteX44" fmla="*/ 191229 w 1581633"/>
              <a:gd name="connsiteY44" fmla="*/ 1047788 h 1390741"/>
              <a:gd name="connsiteX45" fmla="*/ 307702 w 1581633"/>
              <a:gd name="connsiteY45" fmla="*/ 1162679 h 1390741"/>
              <a:gd name="connsiteX46" fmla="*/ 424176 w 1581633"/>
              <a:gd name="connsiteY46" fmla="*/ 1047788 h 1390741"/>
              <a:gd name="connsiteX47" fmla="*/ 307702 w 1581633"/>
              <a:gd name="connsiteY47" fmla="*/ 932897 h 1390741"/>
              <a:gd name="connsiteX48" fmla="*/ 622429 w 1581633"/>
              <a:gd name="connsiteY48" fmla="*/ 911083 h 1390741"/>
              <a:gd name="connsiteX49" fmla="*/ 962254 w 1581633"/>
              <a:gd name="connsiteY49" fmla="*/ 911083 h 1390741"/>
              <a:gd name="connsiteX50" fmla="*/ 1095935 w 1581633"/>
              <a:gd name="connsiteY50" fmla="*/ 1054651 h 1390741"/>
              <a:gd name="connsiteX51" fmla="*/ 1119673 w 1581633"/>
              <a:gd name="connsiteY51" fmla="*/ 1158270 h 1390741"/>
              <a:gd name="connsiteX52" fmla="*/ 1104681 w 1581633"/>
              <a:gd name="connsiteY52" fmla="*/ 1181990 h 1390741"/>
              <a:gd name="connsiteX53" fmla="*/ 1080943 w 1581633"/>
              <a:gd name="connsiteY53" fmla="*/ 1167009 h 1390741"/>
              <a:gd name="connsiteX54" fmla="*/ 1058454 w 1581633"/>
              <a:gd name="connsiteY54" fmla="*/ 1064639 h 1390741"/>
              <a:gd name="connsiteX55" fmla="*/ 962254 w 1581633"/>
              <a:gd name="connsiteY55" fmla="*/ 949784 h 1390741"/>
              <a:gd name="connsiteX56" fmla="*/ 622429 w 1581633"/>
              <a:gd name="connsiteY56" fmla="*/ 949784 h 1390741"/>
              <a:gd name="connsiteX57" fmla="*/ 526228 w 1581633"/>
              <a:gd name="connsiteY57" fmla="*/ 1064639 h 1390741"/>
              <a:gd name="connsiteX58" fmla="*/ 499992 w 1581633"/>
              <a:gd name="connsiteY58" fmla="*/ 1167009 h 1390741"/>
              <a:gd name="connsiteX59" fmla="*/ 480002 w 1581633"/>
              <a:gd name="connsiteY59" fmla="*/ 1181990 h 1390741"/>
              <a:gd name="connsiteX60" fmla="*/ 476254 w 1581633"/>
              <a:gd name="connsiteY60" fmla="*/ 1181990 h 1390741"/>
              <a:gd name="connsiteX61" fmla="*/ 461262 w 1581633"/>
              <a:gd name="connsiteY61" fmla="*/ 1157022 h 1390741"/>
              <a:gd name="connsiteX62" fmla="*/ 488747 w 1581633"/>
              <a:gd name="connsiteY62" fmla="*/ 1054651 h 1390741"/>
              <a:gd name="connsiteX63" fmla="*/ 622429 w 1581633"/>
              <a:gd name="connsiteY63" fmla="*/ 911083 h 1390741"/>
              <a:gd name="connsiteX64" fmla="*/ 1273226 w 1581633"/>
              <a:gd name="connsiteY64" fmla="*/ 894600 h 1390741"/>
              <a:gd name="connsiteX65" fmla="*/ 1429777 w 1581633"/>
              <a:gd name="connsiteY65" fmla="*/ 1047788 h 1390741"/>
              <a:gd name="connsiteX66" fmla="*/ 1273226 w 1581633"/>
              <a:gd name="connsiteY66" fmla="*/ 1200976 h 1390741"/>
              <a:gd name="connsiteX67" fmla="*/ 1117928 w 1581633"/>
              <a:gd name="connsiteY67" fmla="*/ 1047788 h 1390741"/>
              <a:gd name="connsiteX68" fmla="*/ 1273226 w 1581633"/>
              <a:gd name="connsiteY68" fmla="*/ 894600 h 1390741"/>
              <a:gd name="connsiteX69" fmla="*/ 307702 w 1581633"/>
              <a:gd name="connsiteY69" fmla="*/ 894600 h 1390741"/>
              <a:gd name="connsiteX70" fmla="*/ 463000 w 1581633"/>
              <a:gd name="connsiteY70" fmla="*/ 1047788 h 1390741"/>
              <a:gd name="connsiteX71" fmla="*/ 307702 w 1581633"/>
              <a:gd name="connsiteY71" fmla="*/ 1200976 h 1390741"/>
              <a:gd name="connsiteX72" fmla="*/ 151152 w 1581633"/>
              <a:gd name="connsiteY72" fmla="*/ 1047788 h 1390741"/>
              <a:gd name="connsiteX73" fmla="*/ 307702 w 1581633"/>
              <a:gd name="connsiteY73" fmla="*/ 894600 h 1390741"/>
              <a:gd name="connsiteX74" fmla="*/ 463645 w 1581633"/>
              <a:gd name="connsiteY74" fmla="*/ 743185 h 1390741"/>
              <a:gd name="connsiteX75" fmla="*/ 486837 w 1581633"/>
              <a:gd name="connsiteY75" fmla="*/ 756320 h 1390741"/>
              <a:gd name="connsiteX76" fmla="*/ 474631 w 1581633"/>
              <a:gd name="connsiteY76" fmla="*/ 779008 h 1390741"/>
              <a:gd name="connsiteX77" fmla="*/ 419701 w 1581633"/>
              <a:gd name="connsiteY77" fmla="*/ 793338 h 1390741"/>
              <a:gd name="connsiteX78" fmla="*/ 414818 w 1581633"/>
              <a:gd name="connsiteY78" fmla="*/ 794532 h 1390741"/>
              <a:gd name="connsiteX79" fmla="*/ 395287 w 1581633"/>
              <a:gd name="connsiteY79" fmla="*/ 780203 h 1390741"/>
              <a:gd name="connsiteX80" fmla="*/ 409935 w 1581633"/>
              <a:gd name="connsiteY80" fmla="*/ 757514 h 1390741"/>
              <a:gd name="connsiteX81" fmla="*/ 486648 w 1581633"/>
              <a:gd name="connsiteY81" fmla="*/ 687106 h 1390741"/>
              <a:gd name="connsiteX82" fmla="*/ 510003 w 1581633"/>
              <a:gd name="connsiteY82" fmla="*/ 701990 h 1390741"/>
              <a:gd name="connsiteX83" fmla="*/ 496482 w 1581633"/>
              <a:gd name="connsiteY83" fmla="*/ 725557 h 1390741"/>
              <a:gd name="connsiteX84" fmla="*/ 366185 w 1581633"/>
              <a:gd name="connsiteY84" fmla="*/ 761527 h 1390741"/>
              <a:gd name="connsiteX85" fmla="*/ 360039 w 1581633"/>
              <a:gd name="connsiteY85" fmla="*/ 761527 h 1390741"/>
              <a:gd name="connsiteX86" fmla="*/ 341601 w 1581633"/>
              <a:gd name="connsiteY86" fmla="*/ 747883 h 1390741"/>
              <a:gd name="connsiteX87" fmla="*/ 355122 w 1581633"/>
              <a:gd name="connsiteY87" fmla="*/ 723076 h 1390741"/>
              <a:gd name="connsiteX88" fmla="*/ 1100032 w 1581633"/>
              <a:gd name="connsiteY88" fmla="*/ 660818 h 1390741"/>
              <a:gd name="connsiteX89" fmla="*/ 1171971 w 1581633"/>
              <a:gd name="connsiteY89" fmla="*/ 680153 h 1390741"/>
              <a:gd name="connsiteX90" fmla="*/ 1185615 w 1581633"/>
              <a:gd name="connsiteY90" fmla="*/ 703113 h 1390741"/>
              <a:gd name="connsiteX91" fmla="*/ 1167010 w 1581633"/>
              <a:gd name="connsiteY91" fmla="*/ 717614 h 1390741"/>
              <a:gd name="connsiteX92" fmla="*/ 1162049 w 1581633"/>
              <a:gd name="connsiteY92" fmla="*/ 716405 h 1390741"/>
              <a:gd name="connsiteX93" fmla="*/ 1090109 w 1581633"/>
              <a:gd name="connsiteY93" fmla="*/ 698279 h 1390741"/>
              <a:gd name="connsiteX94" fmla="*/ 1076466 w 1581633"/>
              <a:gd name="connsiteY94" fmla="*/ 674111 h 1390741"/>
              <a:gd name="connsiteX95" fmla="*/ 1100032 w 1581633"/>
              <a:gd name="connsiteY95" fmla="*/ 660818 h 1390741"/>
              <a:gd name="connsiteX96" fmla="*/ 473327 w 1581633"/>
              <a:gd name="connsiteY96" fmla="*/ 631996 h 1390741"/>
              <a:gd name="connsiteX97" fmla="*/ 345166 w 1581633"/>
              <a:gd name="connsiteY97" fmla="*/ 666727 h 1390741"/>
              <a:gd name="connsiteX98" fmla="*/ 348899 w 1581633"/>
              <a:gd name="connsiteY98" fmla="*/ 677890 h 1390741"/>
              <a:gd name="connsiteX99" fmla="*/ 475816 w 1581633"/>
              <a:gd name="connsiteY99" fmla="*/ 644400 h 1390741"/>
              <a:gd name="connsiteX100" fmla="*/ 789839 w 1581633"/>
              <a:gd name="connsiteY100" fmla="*/ 619796 h 1390741"/>
              <a:gd name="connsiteX101" fmla="*/ 673365 w 1581633"/>
              <a:gd name="connsiteY101" fmla="*/ 734687 h 1390741"/>
              <a:gd name="connsiteX102" fmla="*/ 789839 w 1581633"/>
              <a:gd name="connsiteY102" fmla="*/ 849578 h 1390741"/>
              <a:gd name="connsiteX103" fmla="*/ 906313 w 1581633"/>
              <a:gd name="connsiteY103" fmla="*/ 734687 h 1390741"/>
              <a:gd name="connsiteX104" fmla="*/ 789839 w 1581633"/>
              <a:gd name="connsiteY104" fmla="*/ 619796 h 1390741"/>
              <a:gd name="connsiteX105" fmla="*/ 1062773 w 1581633"/>
              <a:gd name="connsiteY105" fmla="*/ 589464 h 1390741"/>
              <a:gd name="connsiteX106" fmla="*/ 1232425 w 1581633"/>
              <a:gd name="connsiteY106" fmla="*/ 635266 h 1390741"/>
              <a:gd name="connsiteX107" fmla="*/ 1246046 w 1581633"/>
              <a:gd name="connsiteY107" fmla="*/ 660024 h 1390741"/>
              <a:gd name="connsiteX108" fmla="*/ 1226233 w 1581633"/>
              <a:gd name="connsiteY108" fmla="*/ 673640 h 1390741"/>
              <a:gd name="connsiteX109" fmla="*/ 1222518 w 1581633"/>
              <a:gd name="connsiteY109" fmla="*/ 673640 h 1390741"/>
              <a:gd name="connsiteX110" fmla="*/ 1052866 w 1581633"/>
              <a:gd name="connsiteY110" fmla="*/ 627839 h 1390741"/>
              <a:gd name="connsiteX111" fmla="*/ 1039245 w 1581633"/>
              <a:gd name="connsiteY111" fmla="*/ 604319 h 1390741"/>
              <a:gd name="connsiteX112" fmla="*/ 1062773 w 1581633"/>
              <a:gd name="connsiteY112" fmla="*/ 589464 h 1390741"/>
              <a:gd name="connsiteX113" fmla="*/ 789839 w 1581633"/>
              <a:gd name="connsiteY113" fmla="*/ 581499 h 1390741"/>
              <a:gd name="connsiteX114" fmla="*/ 946389 w 1581633"/>
              <a:gd name="connsiteY114" fmla="*/ 734687 h 1390741"/>
              <a:gd name="connsiteX115" fmla="*/ 789839 w 1581633"/>
              <a:gd name="connsiteY115" fmla="*/ 887875 h 1390741"/>
              <a:gd name="connsiteX116" fmla="*/ 634541 w 1581633"/>
              <a:gd name="connsiteY116" fmla="*/ 734687 h 1390741"/>
              <a:gd name="connsiteX117" fmla="*/ 789839 w 1581633"/>
              <a:gd name="connsiteY117" fmla="*/ 581499 h 1390741"/>
              <a:gd name="connsiteX118" fmla="*/ 1083809 w 1581633"/>
              <a:gd name="connsiteY118" fmla="*/ 508285 h 1390741"/>
              <a:gd name="connsiteX119" fmla="*/ 1077575 w 1581633"/>
              <a:gd name="connsiteY119" fmla="*/ 531858 h 1390741"/>
              <a:gd name="connsiteX120" fmla="*/ 1077575 w 1581633"/>
              <a:gd name="connsiteY120" fmla="*/ 533099 h 1390741"/>
              <a:gd name="connsiteX121" fmla="*/ 1078822 w 1581633"/>
              <a:gd name="connsiteY121" fmla="*/ 534339 h 1390741"/>
              <a:gd name="connsiteX122" fmla="*/ 1250871 w 1581633"/>
              <a:gd name="connsiteY122" fmla="*/ 579005 h 1390741"/>
              <a:gd name="connsiteX123" fmla="*/ 1252118 w 1581633"/>
              <a:gd name="connsiteY123" fmla="*/ 579005 h 1390741"/>
              <a:gd name="connsiteX124" fmla="*/ 1252118 w 1581633"/>
              <a:gd name="connsiteY124" fmla="*/ 577764 h 1390741"/>
              <a:gd name="connsiteX125" fmla="*/ 1258352 w 1581633"/>
              <a:gd name="connsiteY125" fmla="*/ 555431 h 1390741"/>
              <a:gd name="connsiteX126" fmla="*/ 344736 w 1581633"/>
              <a:gd name="connsiteY126" fmla="*/ 281312 h 1390741"/>
              <a:gd name="connsiteX127" fmla="*/ 442155 w 1581633"/>
              <a:gd name="connsiteY127" fmla="*/ 313581 h 1390741"/>
              <a:gd name="connsiteX128" fmla="*/ 445860 w 1581633"/>
              <a:gd name="connsiteY128" fmla="*/ 342109 h 1390741"/>
              <a:gd name="connsiteX129" fmla="*/ 431041 w 1581633"/>
              <a:gd name="connsiteY129" fmla="*/ 349551 h 1390741"/>
              <a:gd name="connsiteX130" fmla="*/ 418693 w 1581633"/>
              <a:gd name="connsiteY130" fmla="*/ 344590 h 1390741"/>
              <a:gd name="connsiteX131" fmla="*/ 321139 w 1581633"/>
              <a:gd name="connsiteY131" fmla="*/ 324744 h 1390741"/>
              <a:gd name="connsiteX132" fmla="*/ 296442 w 1581633"/>
              <a:gd name="connsiteY132" fmla="*/ 309860 h 1390741"/>
              <a:gd name="connsiteX133" fmla="*/ 310025 w 1581633"/>
              <a:gd name="connsiteY133" fmla="*/ 286293 h 1390741"/>
              <a:gd name="connsiteX134" fmla="*/ 344736 w 1581633"/>
              <a:gd name="connsiteY134" fmla="*/ 281312 h 1390741"/>
              <a:gd name="connsiteX135" fmla="*/ 351387 w 1581633"/>
              <a:gd name="connsiteY135" fmla="*/ 267330 h 1390741"/>
              <a:gd name="connsiteX136" fmla="*/ 299128 w 1581633"/>
              <a:gd name="connsiteY136" fmla="*/ 274772 h 1390741"/>
              <a:gd name="connsiteX137" fmla="*/ 185898 w 1581633"/>
              <a:gd name="connsiteY137" fmla="*/ 474470 h 1390741"/>
              <a:gd name="connsiteX138" fmla="*/ 305349 w 1581633"/>
              <a:gd name="connsiteY138" fmla="*/ 598507 h 1390741"/>
              <a:gd name="connsiteX139" fmla="*/ 335212 w 1581633"/>
              <a:gd name="connsiteY139" fmla="*/ 628275 h 1390741"/>
              <a:gd name="connsiteX140" fmla="*/ 463373 w 1581633"/>
              <a:gd name="connsiteY140" fmla="*/ 594786 h 1390741"/>
              <a:gd name="connsiteX141" fmla="*/ 462129 w 1581633"/>
              <a:gd name="connsiteY141" fmla="*/ 593545 h 1390741"/>
              <a:gd name="connsiteX142" fmla="*/ 473327 w 1581633"/>
              <a:gd name="connsiteY142" fmla="*/ 553854 h 1390741"/>
              <a:gd name="connsiteX143" fmla="*/ 515633 w 1581633"/>
              <a:gd name="connsiteY143" fmla="*/ 392606 h 1390741"/>
              <a:gd name="connsiteX144" fmla="*/ 433510 w 1581633"/>
              <a:gd name="connsiteY144" fmla="*/ 287176 h 1390741"/>
              <a:gd name="connsiteX145" fmla="*/ 351387 w 1581633"/>
              <a:gd name="connsiteY145" fmla="*/ 267330 h 1390741"/>
              <a:gd name="connsiteX146" fmla="*/ 371451 w 1581633"/>
              <a:gd name="connsiteY146" fmla="*/ 227793 h 1390741"/>
              <a:gd name="connsiteX147" fmla="*/ 452174 w 1581633"/>
              <a:gd name="connsiteY147" fmla="*/ 252446 h 1390741"/>
              <a:gd name="connsiteX148" fmla="*/ 554205 w 1581633"/>
              <a:gd name="connsiteY148" fmla="*/ 381443 h 1390741"/>
              <a:gd name="connsiteX149" fmla="*/ 500701 w 1581633"/>
              <a:gd name="connsiteY149" fmla="*/ 581142 h 1390741"/>
              <a:gd name="connsiteX150" fmla="*/ 500701 w 1581633"/>
              <a:gd name="connsiteY150" fmla="*/ 583622 h 1390741"/>
              <a:gd name="connsiteX151" fmla="*/ 514388 w 1581633"/>
              <a:gd name="connsiteY151" fmla="*/ 636958 h 1390741"/>
              <a:gd name="connsiteX152" fmla="*/ 489503 w 1581633"/>
              <a:gd name="connsiteY152" fmla="*/ 680371 h 1390741"/>
              <a:gd name="connsiteX153" fmla="*/ 355120 w 1581633"/>
              <a:gd name="connsiteY153" fmla="*/ 716342 h 1390741"/>
              <a:gd name="connsiteX154" fmla="*/ 346410 w 1581633"/>
              <a:gd name="connsiteY154" fmla="*/ 717582 h 1390741"/>
              <a:gd name="connsiteX155" fmla="*/ 311570 w 1581633"/>
              <a:gd name="connsiteY155" fmla="*/ 690294 h 1390741"/>
              <a:gd name="connsiteX156" fmla="*/ 297883 w 1581633"/>
              <a:gd name="connsiteY156" fmla="*/ 638198 h 1390741"/>
              <a:gd name="connsiteX157" fmla="*/ 295395 w 1581633"/>
              <a:gd name="connsiteY157" fmla="*/ 635717 h 1390741"/>
              <a:gd name="connsiteX158" fmla="*/ 147325 w 1581633"/>
              <a:gd name="connsiteY158" fmla="*/ 481913 h 1390741"/>
              <a:gd name="connsiteX159" fmla="*/ 287929 w 1581633"/>
              <a:gd name="connsiteY159" fmla="*/ 237561 h 1390741"/>
              <a:gd name="connsiteX160" fmla="*/ 371451 w 1581633"/>
              <a:gd name="connsiteY160" fmla="*/ 227793 h 1390741"/>
              <a:gd name="connsiteX161" fmla="*/ 1293832 w 1581633"/>
              <a:gd name="connsiteY161" fmla="*/ 78624 h 1390741"/>
              <a:gd name="connsiteX162" fmla="*/ 1421774 w 1581633"/>
              <a:gd name="connsiteY162" fmla="*/ 191637 h 1390741"/>
              <a:gd name="connsiteX163" fmla="*/ 1410485 w 1581633"/>
              <a:gd name="connsiteY163" fmla="*/ 216475 h 1390741"/>
              <a:gd name="connsiteX164" fmla="*/ 1402959 w 1581633"/>
              <a:gd name="connsiteY164" fmla="*/ 217717 h 1390741"/>
              <a:gd name="connsiteX165" fmla="*/ 1384144 w 1581633"/>
              <a:gd name="connsiteY165" fmla="*/ 205298 h 1390741"/>
              <a:gd name="connsiteX166" fmla="*/ 1282543 w 1581633"/>
              <a:gd name="connsiteY166" fmla="*/ 117123 h 1390741"/>
              <a:gd name="connsiteX167" fmla="*/ 1268745 w 1581633"/>
              <a:gd name="connsiteY167" fmla="*/ 92285 h 1390741"/>
              <a:gd name="connsiteX168" fmla="*/ 1293832 w 1581633"/>
              <a:gd name="connsiteY168" fmla="*/ 78624 h 1390741"/>
              <a:gd name="connsiteX169" fmla="*/ 1244637 w 1581633"/>
              <a:gd name="connsiteY169" fmla="*/ 39299 h 1390741"/>
              <a:gd name="connsiteX170" fmla="*/ 1028952 w 1581633"/>
              <a:gd name="connsiteY170" fmla="*/ 196868 h 1390741"/>
              <a:gd name="connsiteX171" fmla="*/ 1083809 w 1581633"/>
              <a:gd name="connsiteY171" fmla="*/ 418954 h 1390741"/>
              <a:gd name="connsiteX172" fmla="*/ 1096276 w 1581633"/>
              <a:gd name="connsiteY172" fmla="*/ 466101 h 1390741"/>
              <a:gd name="connsiteX173" fmla="*/ 1093783 w 1581633"/>
              <a:gd name="connsiteY173" fmla="*/ 472304 h 1390741"/>
              <a:gd name="connsiteX174" fmla="*/ 1268325 w 1581633"/>
              <a:gd name="connsiteY174" fmla="*/ 516969 h 1390741"/>
              <a:gd name="connsiteX175" fmla="*/ 1270819 w 1581633"/>
              <a:gd name="connsiteY175" fmla="*/ 510766 h 1390741"/>
              <a:gd name="connsiteX176" fmla="*/ 1304481 w 1581633"/>
              <a:gd name="connsiteY176" fmla="*/ 477267 h 1390741"/>
              <a:gd name="connsiteX177" fmla="*/ 1460323 w 1581633"/>
              <a:gd name="connsiteY177" fmla="*/ 320938 h 1390741"/>
              <a:gd name="connsiteX178" fmla="*/ 1435388 w 1581633"/>
              <a:gd name="connsiteY178" fmla="*/ 145999 h 1390741"/>
              <a:gd name="connsiteX179" fmla="*/ 1292013 w 1581633"/>
              <a:gd name="connsiteY179" fmla="*/ 44262 h 1390741"/>
              <a:gd name="connsiteX180" fmla="*/ 1244637 w 1581633"/>
              <a:gd name="connsiteY180" fmla="*/ 39299 h 1390741"/>
              <a:gd name="connsiteX181" fmla="*/ 1249598 w 1581633"/>
              <a:gd name="connsiteY181" fmla="*/ 45 h 1390741"/>
              <a:gd name="connsiteX182" fmla="*/ 1299494 w 1581633"/>
              <a:gd name="connsiteY182" fmla="*/ 5800 h 1390741"/>
              <a:gd name="connsiteX183" fmla="*/ 1469050 w 1581633"/>
              <a:gd name="connsiteY183" fmla="*/ 126148 h 1390741"/>
              <a:gd name="connsiteX184" fmla="*/ 1498971 w 1581633"/>
              <a:gd name="connsiteY184" fmla="*/ 330864 h 1390741"/>
              <a:gd name="connsiteX185" fmla="*/ 1315701 w 1581633"/>
              <a:gd name="connsiteY185" fmla="*/ 514488 h 1390741"/>
              <a:gd name="connsiteX186" fmla="*/ 1308221 w 1581633"/>
              <a:gd name="connsiteY186" fmla="*/ 521932 h 1390741"/>
              <a:gd name="connsiteX187" fmla="*/ 1290767 w 1581633"/>
              <a:gd name="connsiteY187" fmla="*/ 587690 h 1390741"/>
              <a:gd name="connsiteX188" fmla="*/ 1270819 w 1581633"/>
              <a:gd name="connsiteY188" fmla="*/ 613744 h 1390741"/>
              <a:gd name="connsiteX189" fmla="*/ 1250871 w 1581633"/>
              <a:gd name="connsiteY189" fmla="*/ 618707 h 1390741"/>
              <a:gd name="connsiteX190" fmla="*/ 1239651 w 1581633"/>
              <a:gd name="connsiteY190" fmla="*/ 617466 h 1390741"/>
              <a:gd name="connsiteX191" fmla="*/ 1068848 w 1581633"/>
              <a:gd name="connsiteY191" fmla="*/ 571560 h 1390741"/>
              <a:gd name="connsiteX192" fmla="*/ 1043913 w 1581633"/>
              <a:gd name="connsiteY192" fmla="*/ 552950 h 1390741"/>
              <a:gd name="connsiteX193" fmla="*/ 1038926 w 1581633"/>
              <a:gd name="connsiteY193" fmla="*/ 521932 h 1390741"/>
              <a:gd name="connsiteX194" fmla="*/ 1057627 w 1581633"/>
              <a:gd name="connsiteY194" fmla="*/ 454934 h 1390741"/>
              <a:gd name="connsiteX195" fmla="*/ 1055134 w 1581633"/>
              <a:gd name="connsiteY195" fmla="*/ 446249 h 1390741"/>
              <a:gd name="connsiteX196" fmla="*/ 991550 w 1581633"/>
              <a:gd name="connsiteY196" fmla="*/ 185702 h 1390741"/>
              <a:gd name="connsiteX197" fmla="*/ 1249598 w 1581633"/>
              <a:gd name="connsiteY197" fmla="*/ 45 h 139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581633" h="1390741">
                <a:moveTo>
                  <a:pt x="1107162" y="1224184"/>
                </a:moveTo>
                <a:lnTo>
                  <a:pt x="1446033" y="1224184"/>
                </a:lnTo>
                <a:cubicBezTo>
                  <a:pt x="1528563" y="1224184"/>
                  <a:pt x="1549821" y="1255258"/>
                  <a:pt x="1581082" y="1365882"/>
                </a:cubicBezTo>
                <a:cubicBezTo>
                  <a:pt x="1583583" y="1375826"/>
                  <a:pt x="1577331" y="1387012"/>
                  <a:pt x="1567327" y="1389498"/>
                </a:cubicBezTo>
                <a:cubicBezTo>
                  <a:pt x="1566076" y="1390741"/>
                  <a:pt x="1563576" y="1390741"/>
                  <a:pt x="1561075" y="1390741"/>
                </a:cubicBezTo>
                <a:cubicBezTo>
                  <a:pt x="1553572" y="1390741"/>
                  <a:pt x="1546069" y="1385769"/>
                  <a:pt x="1542318" y="1375826"/>
                </a:cubicBezTo>
                <a:cubicBezTo>
                  <a:pt x="1509806" y="1262716"/>
                  <a:pt x="1496051" y="1262716"/>
                  <a:pt x="1446033" y="1262716"/>
                </a:cubicBezTo>
                <a:lnTo>
                  <a:pt x="1107162" y="1262716"/>
                </a:lnTo>
                <a:cubicBezTo>
                  <a:pt x="1057143" y="1262716"/>
                  <a:pt x="1042138" y="1262716"/>
                  <a:pt x="1009626" y="1375826"/>
                </a:cubicBezTo>
                <a:cubicBezTo>
                  <a:pt x="1005875" y="1387012"/>
                  <a:pt x="995871" y="1393227"/>
                  <a:pt x="985868" y="1389498"/>
                </a:cubicBezTo>
                <a:cubicBezTo>
                  <a:pt x="974614" y="1387012"/>
                  <a:pt x="969612" y="1375826"/>
                  <a:pt x="972113" y="1365882"/>
                </a:cubicBezTo>
                <a:cubicBezTo>
                  <a:pt x="1003374" y="1255258"/>
                  <a:pt x="1024632" y="1224184"/>
                  <a:pt x="1107162" y="1224184"/>
                </a:cubicBezTo>
                <a:close/>
                <a:moveTo>
                  <a:pt x="134614" y="1224184"/>
                </a:moveTo>
                <a:lnTo>
                  <a:pt x="474047" y="1224184"/>
                </a:lnTo>
                <a:cubicBezTo>
                  <a:pt x="555161" y="1224184"/>
                  <a:pt x="577623" y="1255258"/>
                  <a:pt x="608821" y="1365882"/>
                </a:cubicBezTo>
                <a:cubicBezTo>
                  <a:pt x="611317" y="1375826"/>
                  <a:pt x="605077" y="1387012"/>
                  <a:pt x="595094" y="1389498"/>
                </a:cubicBezTo>
                <a:cubicBezTo>
                  <a:pt x="592598" y="1390741"/>
                  <a:pt x="591350" y="1390741"/>
                  <a:pt x="590102" y="1390741"/>
                </a:cubicBezTo>
                <a:cubicBezTo>
                  <a:pt x="581367" y="1390741"/>
                  <a:pt x="573880" y="1385769"/>
                  <a:pt x="570136" y="1375826"/>
                </a:cubicBezTo>
                <a:cubicBezTo>
                  <a:pt x="538938" y="1262716"/>
                  <a:pt x="522715" y="1262716"/>
                  <a:pt x="474047" y="1262716"/>
                </a:cubicBezTo>
                <a:lnTo>
                  <a:pt x="134614" y="1262716"/>
                </a:lnTo>
                <a:cubicBezTo>
                  <a:pt x="85946" y="1262716"/>
                  <a:pt x="70971" y="1262716"/>
                  <a:pt x="38525" y="1375826"/>
                </a:cubicBezTo>
                <a:cubicBezTo>
                  <a:pt x="34781" y="1387012"/>
                  <a:pt x="24798" y="1393227"/>
                  <a:pt x="14815" y="1389498"/>
                </a:cubicBezTo>
                <a:cubicBezTo>
                  <a:pt x="3583" y="1387012"/>
                  <a:pt x="-2656" y="1375826"/>
                  <a:pt x="1088" y="1365882"/>
                </a:cubicBezTo>
                <a:cubicBezTo>
                  <a:pt x="32285" y="1255258"/>
                  <a:pt x="53500" y="1224184"/>
                  <a:pt x="134614" y="1224184"/>
                </a:cubicBezTo>
                <a:close/>
                <a:moveTo>
                  <a:pt x="960173" y="1081365"/>
                </a:moveTo>
                <a:cubicBezTo>
                  <a:pt x="970987" y="1081365"/>
                  <a:pt x="979397" y="1091548"/>
                  <a:pt x="979397" y="1101730"/>
                </a:cubicBezTo>
                <a:lnTo>
                  <a:pt x="979397" y="1165370"/>
                </a:lnTo>
                <a:cubicBezTo>
                  <a:pt x="979397" y="1175553"/>
                  <a:pt x="970987" y="1184462"/>
                  <a:pt x="960173" y="1184462"/>
                </a:cubicBezTo>
                <a:cubicBezTo>
                  <a:pt x="950561" y="1184462"/>
                  <a:pt x="942150" y="1175553"/>
                  <a:pt x="942150" y="1165370"/>
                </a:cubicBezTo>
                <a:lnTo>
                  <a:pt x="942150" y="1101730"/>
                </a:lnTo>
                <a:cubicBezTo>
                  <a:pt x="942150" y="1091548"/>
                  <a:pt x="950561" y="1081365"/>
                  <a:pt x="960173" y="1081365"/>
                </a:cubicBezTo>
                <a:close/>
                <a:moveTo>
                  <a:pt x="620805" y="1081365"/>
                </a:moveTo>
                <a:cubicBezTo>
                  <a:pt x="630418" y="1081365"/>
                  <a:pt x="638828" y="1091548"/>
                  <a:pt x="638828" y="1101730"/>
                </a:cubicBezTo>
                <a:lnTo>
                  <a:pt x="638828" y="1165370"/>
                </a:lnTo>
                <a:cubicBezTo>
                  <a:pt x="638828" y="1175553"/>
                  <a:pt x="630418" y="1184462"/>
                  <a:pt x="620805" y="1184462"/>
                </a:cubicBezTo>
                <a:cubicBezTo>
                  <a:pt x="608790" y="1184462"/>
                  <a:pt x="601581" y="1175553"/>
                  <a:pt x="601581" y="1165370"/>
                </a:cubicBezTo>
                <a:lnTo>
                  <a:pt x="601581" y="1101730"/>
                </a:lnTo>
                <a:cubicBezTo>
                  <a:pt x="601581" y="1091548"/>
                  <a:pt x="608790" y="1081365"/>
                  <a:pt x="620805" y="1081365"/>
                </a:cubicBezTo>
                <a:close/>
                <a:moveTo>
                  <a:pt x="1273226" y="932897"/>
                </a:moveTo>
                <a:cubicBezTo>
                  <a:pt x="1209354" y="932897"/>
                  <a:pt x="1156753" y="984783"/>
                  <a:pt x="1156753" y="1047788"/>
                </a:cubicBezTo>
                <a:cubicBezTo>
                  <a:pt x="1156753" y="1112028"/>
                  <a:pt x="1209354" y="1162679"/>
                  <a:pt x="1273226" y="1162679"/>
                </a:cubicBezTo>
                <a:cubicBezTo>
                  <a:pt x="1338351" y="1162679"/>
                  <a:pt x="1389700" y="1112028"/>
                  <a:pt x="1389700" y="1047788"/>
                </a:cubicBezTo>
                <a:cubicBezTo>
                  <a:pt x="1389700" y="984783"/>
                  <a:pt x="1338351" y="932897"/>
                  <a:pt x="1273226" y="932897"/>
                </a:cubicBezTo>
                <a:close/>
                <a:moveTo>
                  <a:pt x="307702" y="932897"/>
                </a:moveTo>
                <a:cubicBezTo>
                  <a:pt x="242577" y="932897"/>
                  <a:pt x="191229" y="984783"/>
                  <a:pt x="191229" y="1047788"/>
                </a:cubicBezTo>
                <a:cubicBezTo>
                  <a:pt x="191229" y="1112028"/>
                  <a:pt x="242577" y="1162679"/>
                  <a:pt x="307702" y="1162679"/>
                </a:cubicBezTo>
                <a:cubicBezTo>
                  <a:pt x="371575" y="1162679"/>
                  <a:pt x="424176" y="1112028"/>
                  <a:pt x="424176" y="1047788"/>
                </a:cubicBezTo>
                <a:cubicBezTo>
                  <a:pt x="424176" y="984783"/>
                  <a:pt x="371575" y="932897"/>
                  <a:pt x="307702" y="932897"/>
                </a:cubicBezTo>
                <a:close/>
                <a:moveTo>
                  <a:pt x="622429" y="911083"/>
                </a:moveTo>
                <a:lnTo>
                  <a:pt x="962254" y="911083"/>
                </a:lnTo>
                <a:cubicBezTo>
                  <a:pt x="1043462" y="911083"/>
                  <a:pt x="1064701" y="943542"/>
                  <a:pt x="1095935" y="1054651"/>
                </a:cubicBezTo>
                <a:lnTo>
                  <a:pt x="1119673" y="1158270"/>
                </a:lnTo>
                <a:cubicBezTo>
                  <a:pt x="1122172" y="1169506"/>
                  <a:pt x="1114676" y="1179493"/>
                  <a:pt x="1104681" y="1181990"/>
                </a:cubicBezTo>
                <a:cubicBezTo>
                  <a:pt x="1093437" y="1184487"/>
                  <a:pt x="1083442" y="1176996"/>
                  <a:pt x="1080943" y="1167009"/>
                </a:cubicBezTo>
                <a:lnTo>
                  <a:pt x="1058454" y="1064639"/>
                </a:lnTo>
                <a:cubicBezTo>
                  <a:pt x="1025971" y="949784"/>
                  <a:pt x="1012228" y="949784"/>
                  <a:pt x="962254" y="949784"/>
                </a:cubicBezTo>
                <a:lnTo>
                  <a:pt x="622429" y="949784"/>
                </a:lnTo>
                <a:cubicBezTo>
                  <a:pt x="573704" y="949784"/>
                  <a:pt x="558711" y="949784"/>
                  <a:pt x="526228" y="1064639"/>
                </a:cubicBezTo>
                <a:lnTo>
                  <a:pt x="499992" y="1167009"/>
                </a:lnTo>
                <a:cubicBezTo>
                  <a:pt x="497493" y="1176996"/>
                  <a:pt x="488747" y="1181990"/>
                  <a:pt x="480002" y="1181990"/>
                </a:cubicBezTo>
                <a:cubicBezTo>
                  <a:pt x="478753" y="1181990"/>
                  <a:pt x="477503" y="1181990"/>
                  <a:pt x="476254" y="1181990"/>
                </a:cubicBezTo>
                <a:cubicBezTo>
                  <a:pt x="465010" y="1178245"/>
                  <a:pt x="458763" y="1168257"/>
                  <a:pt x="461262" y="1157022"/>
                </a:cubicBezTo>
                <a:lnTo>
                  <a:pt x="488747" y="1054651"/>
                </a:lnTo>
                <a:cubicBezTo>
                  <a:pt x="519981" y="943542"/>
                  <a:pt x="541220" y="911083"/>
                  <a:pt x="622429" y="911083"/>
                </a:cubicBezTo>
                <a:close/>
                <a:moveTo>
                  <a:pt x="1273226" y="894600"/>
                </a:moveTo>
                <a:cubicBezTo>
                  <a:pt x="1359642" y="894600"/>
                  <a:pt x="1429777" y="963782"/>
                  <a:pt x="1429777" y="1047788"/>
                </a:cubicBezTo>
                <a:cubicBezTo>
                  <a:pt x="1429777" y="1133030"/>
                  <a:pt x="1359642" y="1200976"/>
                  <a:pt x="1273226" y="1200976"/>
                </a:cubicBezTo>
                <a:cubicBezTo>
                  <a:pt x="1188063" y="1200976"/>
                  <a:pt x="1117928" y="1133030"/>
                  <a:pt x="1117928" y="1047788"/>
                </a:cubicBezTo>
                <a:cubicBezTo>
                  <a:pt x="1117928" y="963782"/>
                  <a:pt x="1188063" y="894600"/>
                  <a:pt x="1273226" y="894600"/>
                </a:cubicBezTo>
                <a:close/>
                <a:moveTo>
                  <a:pt x="307702" y="894600"/>
                </a:moveTo>
                <a:cubicBezTo>
                  <a:pt x="392866" y="894600"/>
                  <a:pt x="463000" y="963782"/>
                  <a:pt x="463000" y="1047788"/>
                </a:cubicBezTo>
                <a:cubicBezTo>
                  <a:pt x="463000" y="1133030"/>
                  <a:pt x="392866" y="1200976"/>
                  <a:pt x="307702" y="1200976"/>
                </a:cubicBezTo>
                <a:cubicBezTo>
                  <a:pt x="221286" y="1200976"/>
                  <a:pt x="151152" y="1133030"/>
                  <a:pt x="151152" y="1047788"/>
                </a:cubicBezTo>
                <a:cubicBezTo>
                  <a:pt x="151152" y="963782"/>
                  <a:pt x="221286" y="894600"/>
                  <a:pt x="307702" y="894600"/>
                </a:cubicBezTo>
                <a:close/>
                <a:moveTo>
                  <a:pt x="463645" y="743185"/>
                </a:moveTo>
                <a:cubicBezTo>
                  <a:pt x="474631" y="740796"/>
                  <a:pt x="485617" y="745573"/>
                  <a:pt x="486837" y="756320"/>
                </a:cubicBezTo>
                <a:cubicBezTo>
                  <a:pt x="490499" y="765873"/>
                  <a:pt x="484396" y="776620"/>
                  <a:pt x="474631" y="779008"/>
                </a:cubicBezTo>
                <a:lnTo>
                  <a:pt x="419701" y="793338"/>
                </a:lnTo>
                <a:cubicBezTo>
                  <a:pt x="418480" y="793338"/>
                  <a:pt x="416039" y="794532"/>
                  <a:pt x="414818" y="794532"/>
                </a:cubicBezTo>
                <a:cubicBezTo>
                  <a:pt x="406273" y="794532"/>
                  <a:pt x="397729" y="788561"/>
                  <a:pt x="395287" y="780203"/>
                </a:cubicBezTo>
                <a:cubicBezTo>
                  <a:pt x="392846" y="770650"/>
                  <a:pt x="398949" y="759902"/>
                  <a:pt x="409935" y="757514"/>
                </a:cubicBezTo>
                <a:close/>
                <a:moveTo>
                  <a:pt x="486648" y="687106"/>
                </a:moveTo>
                <a:cubicBezTo>
                  <a:pt x="496482" y="685865"/>
                  <a:pt x="507545" y="690827"/>
                  <a:pt x="510003" y="701990"/>
                </a:cubicBezTo>
                <a:cubicBezTo>
                  <a:pt x="512462" y="711913"/>
                  <a:pt x="507545" y="723076"/>
                  <a:pt x="496482" y="725557"/>
                </a:cubicBezTo>
                <a:lnTo>
                  <a:pt x="366185" y="761527"/>
                </a:lnTo>
                <a:cubicBezTo>
                  <a:pt x="363726" y="761527"/>
                  <a:pt x="361268" y="761527"/>
                  <a:pt x="360039" y="761527"/>
                </a:cubicBezTo>
                <a:cubicBezTo>
                  <a:pt x="352663" y="761527"/>
                  <a:pt x="344059" y="755325"/>
                  <a:pt x="341601" y="747883"/>
                </a:cubicBezTo>
                <a:cubicBezTo>
                  <a:pt x="337913" y="736720"/>
                  <a:pt x="345288" y="726797"/>
                  <a:pt x="355122" y="723076"/>
                </a:cubicBezTo>
                <a:close/>
                <a:moveTo>
                  <a:pt x="1100032" y="660818"/>
                </a:moveTo>
                <a:lnTo>
                  <a:pt x="1171971" y="680153"/>
                </a:lnTo>
                <a:cubicBezTo>
                  <a:pt x="1181894" y="682570"/>
                  <a:pt x="1188096" y="693445"/>
                  <a:pt x="1185615" y="703113"/>
                </a:cubicBezTo>
                <a:cubicBezTo>
                  <a:pt x="1183134" y="711572"/>
                  <a:pt x="1175692" y="717614"/>
                  <a:pt x="1167010" y="717614"/>
                </a:cubicBezTo>
                <a:cubicBezTo>
                  <a:pt x="1164529" y="717614"/>
                  <a:pt x="1163289" y="716405"/>
                  <a:pt x="1162049" y="716405"/>
                </a:cubicBezTo>
                <a:lnTo>
                  <a:pt x="1090109" y="698279"/>
                </a:lnTo>
                <a:cubicBezTo>
                  <a:pt x="1080187" y="694654"/>
                  <a:pt x="1073985" y="684986"/>
                  <a:pt x="1076466" y="674111"/>
                </a:cubicBezTo>
                <a:cubicBezTo>
                  <a:pt x="1078946" y="664443"/>
                  <a:pt x="1090109" y="658401"/>
                  <a:pt x="1100032" y="660818"/>
                </a:cubicBezTo>
                <a:close/>
                <a:moveTo>
                  <a:pt x="473327" y="631996"/>
                </a:moveTo>
                <a:lnTo>
                  <a:pt x="345166" y="666727"/>
                </a:lnTo>
                <a:lnTo>
                  <a:pt x="348899" y="677890"/>
                </a:lnTo>
                <a:lnTo>
                  <a:pt x="475816" y="644400"/>
                </a:lnTo>
                <a:close/>
                <a:moveTo>
                  <a:pt x="789839" y="619796"/>
                </a:moveTo>
                <a:cubicBezTo>
                  <a:pt x="725966" y="619796"/>
                  <a:pt x="673365" y="671682"/>
                  <a:pt x="673365" y="734687"/>
                </a:cubicBezTo>
                <a:cubicBezTo>
                  <a:pt x="673365" y="797692"/>
                  <a:pt x="725966" y="849578"/>
                  <a:pt x="789839" y="849578"/>
                </a:cubicBezTo>
                <a:cubicBezTo>
                  <a:pt x="854964" y="849578"/>
                  <a:pt x="906313" y="797692"/>
                  <a:pt x="906313" y="734687"/>
                </a:cubicBezTo>
                <a:cubicBezTo>
                  <a:pt x="906313" y="671682"/>
                  <a:pt x="854964" y="619796"/>
                  <a:pt x="789839" y="619796"/>
                </a:cubicBezTo>
                <a:close/>
                <a:moveTo>
                  <a:pt x="1062773" y="589464"/>
                </a:moveTo>
                <a:lnTo>
                  <a:pt x="1232425" y="635266"/>
                </a:lnTo>
                <a:cubicBezTo>
                  <a:pt x="1242331" y="637742"/>
                  <a:pt x="1248523" y="648882"/>
                  <a:pt x="1246046" y="660024"/>
                </a:cubicBezTo>
                <a:cubicBezTo>
                  <a:pt x="1243569" y="667451"/>
                  <a:pt x="1236140" y="673640"/>
                  <a:pt x="1226233" y="673640"/>
                </a:cubicBezTo>
                <a:cubicBezTo>
                  <a:pt x="1224995" y="673640"/>
                  <a:pt x="1223756" y="673640"/>
                  <a:pt x="1222518" y="673640"/>
                </a:cubicBezTo>
                <a:lnTo>
                  <a:pt x="1052866" y="627839"/>
                </a:lnTo>
                <a:cubicBezTo>
                  <a:pt x="1041722" y="624125"/>
                  <a:pt x="1035530" y="614222"/>
                  <a:pt x="1039245" y="604319"/>
                </a:cubicBezTo>
                <a:cubicBezTo>
                  <a:pt x="1041722" y="593178"/>
                  <a:pt x="1051628" y="586989"/>
                  <a:pt x="1062773" y="589464"/>
                </a:cubicBezTo>
                <a:close/>
                <a:moveTo>
                  <a:pt x="789839" y="581499"/>
                </a:moveTo>
                <a:cubicBezTo>
                  <a:pt x="876255" y="581499"/>
                  <a:pt x="946389" y="650680"/>
                  <a:pt x="946389" y="734687"/>
                </a:cubicBezTo>
                <a:cubicBezTo>
                  <a:pt x="946389" y="819929"/>
                  <a:pt x="876255" y="887875"/>
                  <a:pt x="789839" y="887875"/>
                </a:cubicBezTo>
                <a:cubicBezTo>
                  <a:pt x="704675" y="887875"/>
                  <a:pt x="634541" y="819929"/>
                  <a:pt x="634541" y="734687"/>
                </a:cubicBezTo>
                <a:cubicBezTo>
                  <a:pt x="634541" y="650680"/>
                  <a:pt x="704675" y="581499"/>
                  <a:pt x="789839" y="581499"/>
                </a:cubicBezTo>
                <a:close/>
                <a:moveTo>
                  <a:pt x="1083809" y="508285"/>
                </a:moveTo>
                <a:lnTo>
                  <a:pt x="1077575" y="531858"/>
                </a:lnTo>
                <a:cubicBezTo>
                  <a:pt x="1077575" y="531858"/>
                  <a:pt x="1077575" y="531858"/>
                  <a:pt x="1077575" y="533099"/>
                </a:cubicBezTo>
                <a:cubicBezTo>
                  <a:pt x="1077575" y="533099"/>
                  <a:pt x="1077575" y="534339"/>
                  <a:pt x="1078822" y="534339"/>
                </a:cubicBezTo>
                <a:lnTo>
                  <a:pt x="1250871" y="579005"/>
                </a:lnTo>
                <a:cubicBezTo>
                  <a:pt x="1250871" y="580245"/>
                  <a:pt x="1250871" y="579005"/>
                  <a:pt x="1252118" y="579005"/>
                </a:cubicBezTo>
                <a:cubicBezTo>
                  <a:pt x="1252118" y="579005"/>
                  <a:pt x="1252118" y="579005"/>
                  <a:pt x="1252118" y="577764"/>
                </a:cubicBezTo>
                <a:lnTo>
                  <a:pt x="1258352" y="555431"/>
                </a:lnTo>
                <a:close/>
                <a:moveTo>
                  <a:pt x="344736" y="281312"/>
                </a:moveTo>
                <a:cubicBezTo>
                  <a:pt x="379640" y="280557"/>
                  <a:pt x="414371" y="292185"/>
                  <a:pt x="442155" y="313581"/>
                </a:cubicBezTo>
                <a:cubicBezTo>
                  <a:pt x="452034" y="321023"/>
                  <a:pt x="452034" y="333427"/>
                  <a:pt x="445860" y="342109"/>
                </a:cubicBezTo>
                <a:cubicBezTo>
                  <a:pt x="442155" y="347071"/>
                  <a:pt x="435981" y="349551"/>
                  <a:pt x="431041" y="349551"/>
                </a:cubicBezTo>
                <a:cubicBezTo>
                  <a:pt x="426102" y="349551"/>
                  <a:pt x="422397" y="347071"/>
                  <a:pt x="418693" y="344590"/>
                </a:cubicBezTo>
                <a:cubicBezTo>
                  <a:pt x="390291" y="322264"/>
                  <a:pt x="354480" y="314821"/>
                  <a:pt x="321139" y="324744"/>
                </a:cubicBezTo>
                <a:cubicBezTo>
                  <a:pt x="310025" y="327225"/>
                  <a:pt x="300146" y="321023"/>
                  <a:pt x="296442" y="309860"/>
                </a:cubicBezTo>
                <a:cubicBezTo>
                  <a:pt x="293972" y="299937"/>
                  <a:pt x="300146" y="290014"/>
                  <a:pt x="310025" y="286293"/>
                </a:cubicBezTo>
                <a:cubicBezTo>
                  <a:pt x="321448" y="283192"/>
                  <a:pt x="333102" y="281564"/>
                  <a:pt x="344736" y="281312"/>
                </a:cubicBezTo>
                <a:close/>
                <a:moveTo>
                  <a:pt x="351387" y="267330"/>
                </a:moveTo>
                <a:cubicBezTo>
                  <a:pt x="335212" y="267330"/>
                  <a:pt x="316548" y="268570"/>
                  <a:pt x="299128" y="274772"/>
                </a:cubicBezTo>
                <a:cubicBezTo>
                  <a:pt x="215761" y="302060"/>
                  <a:pt x="165989" y="388885"/>
                  <a:pt x="185898" y="474470"/>
                </a:cubicBezTo>
                <a:cubicBezTo>
                  <a:pt x="199585" y="532767"/>
                  <a:pt x="245623" y="581142"/>
                  <a:pt x="305349" y="598507"/>
                </a:cubicBezTo>
                <a:cubicBezTo>
                  <a:pt x="319036" y="602228"/>
                  <a:pt x="331479" y="613391"/>
                  <a:pt x="335212" y="628275"/>
                </a:cubicBezTo>
                <a:lnTo>
                  <a:pt x="463373" y="594786"/>
                </a:lnTo>
                <a:lnTo>
                  <a:pt x="462129" y="593545"/>
                </a:lnTo>
                <a:cubicBezTo>
                  <a:pt x="458396" y="579901"/>
                  <a:pt x="462129" y="563776"/>
                  <a:pt x="473327" y="553854"/>
                </a:cubicBezTo>
                <a:cubicBezTo>
                  <a:pt x="515633" y="510441"/>
                  <a:pt x="531808" y="450904"/>
                  <a:pt x="515633" y="392606"/>
                </a:cubicBezTo>
                <a:cubicBezTo>
                  <a:pt x="503190" y="346713"/>
                  <a:pt x="474571" y="309502"/>
                  <a:pt x="433510" y="287176"/>
                </a:cubicBezTo>
                <a:cubicBezTo>
                  <a:pt x="407380" y="273532"/>
                  <a:pt x="380006" y="267330"/>
                  <a:pt x="351387" y="267330"/>
                </a:cubicBezTo>
                <a:close/>
                <a:moveTo>
                  <a:pt x="371451" y="227793"/>
                </a:moveTo>
                <a:cubicBezTo>
                  <a:pt x="399292" y="230429"/>
                  <a:pt x="426667" y="238802"/>
                  <a:pt x="452174" y="252446"/>
                </a:cubicBezTo>
                <a:cubicBezTo>
                  <a:pt x="503190" y="280974"/>
                  <a:pt x="539274" y="326867"/>
                  <a:pt x="554205" y="381443"/>
                </a:cubicBezTo>
                <a:cubicBezTo>
                  <a:pt x="572870" y="452144"/>
                  <a:pt x="552961" y="527806"/>
                  <a:pt x="500701" y="581142"/>
                </a:cubicBezTo>
                <a:cubicBezTo>
                  <a:pt x="500701" y="581142"/>
                  <a:pt x="500701" y="582382"/>
                  <a:pt x="500701" y="583622"/>
                </a:cubicBezTo>
                <a:lnTo>
                  <a:pt x="514388" y="636958"/>
                </a:lnTo>
                <a:cubicBezTo>
                  <a:pt x="519365" y="655563"/>
                  <a:pt x="508167" y="675410"/>
                  <a:pt x="489503" y="680371"/>
                </a:cubicBezTo>
                <a:lnTo>
                  <a:pt x="355120" y="716342"/>
                </a:lnTo>
                <a:cubicBezTo>
                  <a:pt x="352632" y="716342"/>
                  <a:pt x="348899" y="717582"/>
                  <a:pt x="346410" y="717582"/>
                </a:cubicBezTo>
                <a:cubicBezTo>
                  <a:pt x="330235" y="717582"/>
                  <a:pt x="315303" y="706419"/>
                  <a:pt x="311570" y="690294"/>
                </a:cubicBezTo>
                <a:lnTo>
                  <a:pt x="297883" y="638198"/>
                </a:lnTo>
                <a:cubicBezTo>
                  <a:pt x="296639" y="636958"/>
                  <a:pt x="295395" y="636958"/>
                  <a:pt x="295395" y="635717"/>
                </a:cubicBezTo>
                <a:cubicBezTo>
                  <a:pt x="220738" y="614631"/>
                  <a:pt x="164745" y="556334"/>
                  <a:pt x="147325" y="481913"/>
                </a:cubicBezTo>
                <a:cubicBezTo>
                  <a:pt x="123684" y="377722"/>
                  <a:pt x="184654" y="269811"/>
                  <a:pt x="287929" y="237561"/>
                </a:cubicBezTo>
                <a:cubicBezTo>
                  <a:pt x="315303" y="228259"/>
                  <a:pt x="343611" y="225158"/>
                  <a:pt x="371451" y="227793"/>
                </a:cubicBezTo>
                <a:close/>
                <a:moveTo>
                  <a:pt x="1293832" y="78624"/>
                </a:moveTo>
                <a:cubicBezTo>
                  <a:pt x="1351531" y="93526"/>
                  <a:pt x="1399196" y="136993"/>
                  <a:pt x="1421774" y="191637"/>
                </a:cubicBezTo>
                <a:cubicBezTo>
                  <a:pt x="1424283" y="201572"/>
                  <a:pt x="1420520" y="212749"/>
                  <a:pt x="1410485" y="216475"/>
                </a:cubicBezTo>
                <a:cubicBezTo>
                  <a:pt x="1407977" y="217717"/>
                  <a:pt x="1405468" y="217717"/>
                  <a:pt x="1402959" y="217717"/>
                </a:cubicBezTo>
                <a:cubicBezTo>
                  <a:pt x="1395433" y="217717"/>
                  <a:pt x="1387907" y="213991"/>
                  <a:pt x="1384144" y="205298"/>
                </a:cubicBezTo>
                <a:cubicBezTo>
                  <a:pt x="1366583" y="161831"/>
                  <a:pt x="1330207" y="129542"/>
                  <a:pt x="1282543" y="117123"/>
                </a:cubicBezTo>
                <a:cubicBezTo>
                  <a:pt x="1272508" y="113397"/>
                  <a:pt x="1266236" y="103462"/>
                  <a:pt x="1268745" y="92285"/>
                </a:cubicBezTo>
                <a:cubicBezTo>
                  <a:pt x="1272508" y="82349"/>
                  <a:pt x="1282543" y="76140"/>
                  <a:pt x="1293832" y="78624"/>
                </a:cubicBezTo>
                <a:close/>
                <a:moveTo>
                  <a:pt x="1244637" y="39299"/>
                </a:moveTo>
                <a:cubicBezTo>
                  <a:pt x="1147392" y="39299"/>
                  <a:pt x="1057627" y="102575"/>
                  <a:pt x="1028952" y="196868"/>
                </a:cubicBezTo>
                <a:cubicBezTo>
                  <a:pt x="1005264" y="275032"/>
                  <a:pt x="1026459" y="360641"/>
                  <a:pt x="1083809" y="418954"/>
                </a:cubicBezTo>
                <a:cubicBezTo>
                  <a:pt x="1095029" y="431361"/>
                  <a:pt x="1100016" y="448731"/>
                  <a:pt x="1096276" y="466101"/>
                </a:cubicBezTo>
                <a:lnTo>
                  <a:pt x="1093783" y="472304"/>
                </a:lnTo>
                <a:lnTo>
                  <a:pt x="1268325" y="516969"/>
                </a:lnTo>
                <a:lnTo>
                  <a:pt x="1270819" y="510766"/>
                </a:lnTo>
                <a:cubicBezTo>
                  <a:pt x="1274559" y="494637"/>
                  <a:pt x="1288273" y="480989"/>
                  <a:pt x="1304481" y="477267"/>
                </a:cubicBezTo>
                <a:cubicBezTo>
                  <a:pt x="1380532" y="456175"/>
                  <a:pt x="1440375" y="396621"/>
                  <a:pt x="1460323" y="320938"/>
                </a:cubicBezTo>
                <a:cubicBezTo>
                  <a:pt x="1476530" y="261385"/>
                  <a:pt x="1467803" y="199350"/>
                  <a:pt x="1435388" y="145999"/>
                </a:cubicBezTo>
                <a:cubicBezTo>
                  <a:pt x="1404220" y="93890"/>
                  <a:pt x="1353103" y="57909"/>
                  <a:pt x="1292013" y="44262"/>
                </a:cubicBezTo>
                <a:cubicBezTo>
                  <a:pt x="1275806" y="40540"/>
                  <a:pt x="1259598" y="39299"/>
                  <a:pt x="1244637" y="39299"/>
                </a:cubicBezTo>
                <a:close/>
                <a:moveTo>
                  <a:pt x="1249598" y="45"/>
                </a:moveTo>
                <a:cubicBezTo>
                  <a:pt x="1266124" y="352"/>
                  <a:pt x="1282819" y="2233"/>
                  <a:pt x="1299494" y="5800"/>
                </a:cubicBezTo>
                <a:cubicBezTo>
                  <a:pt x="1370558" y="21929"/>
                  <a:pt x="1431648" y="64113"/>
                  <a:pt x="1469050" y="126148"/>
                </a:cubicBezTo>
                <a:cubicBezTo>
                  <a:pt x="1507699" y="188183"/>
                  <a:pt x="1517672" y="261385"/>
                  <a:pt x="1498971" y="330864"/>
                </a:cubicBezTo>
                <a:cubicBezTo>
                  <a:pt x="1474037" y="418954"/>
                  <a:pt x="1404220" y="488433"/>
                  <a:pt x="1315701" y="514488"/>
                </a:cubicBezTo>
                <a:cubicBezTo>
                  <a:pt x="1311961" y="514488"/>
                  <a:pt x="1309468" y="518210"/>
                  <a:pt x="1308221" y="521932"/>
                </a:cubicBezTo>
                <a:lnTo>
                  <a:pt x="1290767" y="587690"/>
                </a:lnTo>
                <a:cubicBezTo>
                  <a:pt x="1288273" y="598856"/>
                  <a:pt x="1280793" y="607541"/>
                  <a:pt x="1270819" y="613744"/>
                </a:cubicBezTo>
                <a:cubicBezTo>
                  <a:pt x="1264585" y="616226"/>
                  <a:pt x="1258352" y="618707"/>
                  <a:pt x="1250871" y="618707"/>
                </a:cubicBezTo>
                <a:cubicBezTo>
                  <a:pt x="1247131" y="618707"/>
                  <a:pt x="1243391" y="617466"/>
                  <a:pt x="1239651" y="617466"/>
                </a:cubicBezTo>
                <a:lnTo>
                  <a:pt x="1068848" y="571560"/>
                </a:lnTo>
                <a:cubicBezTo>
                  <a:pt x="1057627" y="569079"/>
                  <a:pt x="1048900" y="561635"/>
                  <a:pt x="1043913" y="552950"/>
                </a:cubicBezTo>
                <a:cubicBezTo>
                  <a:pt x="1037679" y="543024"/>
                  <a:pt x="1036432" y="531858"/>
                  <a:pt x="1038926" y="521932"/>
                </a:cubicBezTo>
                <a:lnTo>
                  <a:pt x="1057627" y="454934"/>
                </a:lnTo>
                <a:cubicBezTo>
                  <a:pt x="1057627" y="452453"/>
                  <a:pt x="1057627" y="448731"/>
                  <a:pt x="1055134" y="446249"/>
                </a:cubicBezTo>
                <a:cubicBezTo>
                  <a:pt x="987810" y="376770"/>
                  <a:pt x="964122" y="277514"/>
                  <a:pt x="991550" y="185702"/>
                </a:cubicBezTo>
                <a:cubicBezTo>
                  <a:pt x="1026459" y="72798"/>
                  <a:pt x="1133912" y="-2110"/>
                  <a:pt x="124959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Poppins" pitchFamily="2" charset="77"/>
            </a:endParaRPr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631197AB-DD2C-1ADF-9E37-B63582EB0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934" y="3146111"/>
            <a:ext cx="605031" cy="784891"/>
          </a:xfrm>
          <a:custGeom>
            <a:avLst/>
            <a:gdLst>
              <a:gd name="connsiteX0" fmla="*/ 619606 w 1210062"/>
              <a:gd name="connsiteY0" fmla="*/ 1455653 h 1569781"/>
              <a:gd name="connsiteX1" fmla="*/ 638833 w 1210062"/>
              <a:gd name="connsiteY1" fmla="*/ 1475288 h 1569781"/>
              <a:gd name="connsiteX2" fmla="*/ 638833 w 1210062"/>
              <a:gd name="connsiteY2" fmla="*/ 1550146 h 1569781"/>
              <a:gd name="connsiteX3" fmla="*/ 619606 w 1210062"/>
              <a:gd name="connsiteY3" fmla="*/ 1569781 h 1569781"/>
              <a:gd name="connsiteX4" fmla="*/ 601581 w 1210062"/>
              <a:gd name="connsiteY4" fmla="*/ 1550146 h 1569781"/>
              <a:gd name="connsiteX5" fmla="*/ 601581 w 1210062"/>
              <a:gd name="connsiteY5" fmla="*/ 1475288 h 1569781"/>
              <a:gd name="connsiteX6" fmla="*/ 619606 w 1210062"/>
              <a:gd name="connsiteY6" fmla="*/ 1455653 h 1569781"/>
              <a:gd name="connsiteX7" fmla="*/ 191769 w 1210062"/>
              <a:gd name="connsiteY7" fmla="*/ 1455653 h 1569781"/>
              <a:gd name="connsiteX8" fmla="*/ 210413 w 1210062"/>
              <a:gd name="connsiteY8" fmla="*/ 1475288 h 1569781"/>
              <a:gd name="connsiteX9" fmla="*/ 210413 w 1210062"/>
              <a:gd name="connsiteY9" fmla="*/ 1550146 h 1569781"/>
              <a:gd name="connsiteX10" fmla="*/ 191769 w 1210062"/>
              <a:gd name="connsiteY10" fmla="*/ 1569781 h 1569781"/>
              <a:gd name="connsiteX11" fmla="*/ 173125 w 1210062"/>
              <a:gd name="connsiteY11" fmla="*/ 1550146 h 1569781"/>
              <a:gd name="connsiteX12" fmla="*/ 173125 w 1210062"/>
              <a:gd name="connsiteY12" fmla="*/ 1475288 h 1569781"/>
              <a:gd name="connsiteX13" fmla="*/ 191769 w 1210062"/>
              <a:gd name="connsiteY13" fmla="*/ 1455653 h 1569781"/>
              <a:gd name="connsiteX14" fmla="*/ 196971 w 1210062"/>
              <a:gd name="connsiteY14" fmla="*/ 1241426 h 1569781"/>
              <a:gd name="connsiteX15" fmla="*/ 619928 w 1210062"/>
              <a:gd name="connsiteY15" fmla="*/ 1241426 h 1569781"/>
              <a:gd name="connsiteX16" fmla="*/ 783372 w 1210062"/>
              <a:gd name="connsiteY16" fmla="*/ 1416789 h 1569781"/>
              <a:gd name="connsiteX17" fmla="*/ 812068 w 1210062"/>
              <a:gd name="connsiteY17" fmla="*/ 1544890 h 1569781"/>
              <a:gd name="connsiteX18" fmla="*/ 797096 w 1210062"/>
              <a:gd name="connsiteY18" fmla="*/ 1568521 h 1569781"/>
              <a:gd name="connsiteX19" fmla="*/ 773391 w 1210062"/>
              <a:gd name="connsiteY19" fmla="*/ 1553596 h 1569781"/>
              <a:gd name="connsiteX20" fmla="*/ 745942 w 1210062"/>
              <a:gd name="connsiteY20" fmla="*/ 1425495 h 1569781"/>
              <a:gd name="connsiteX21" fmla="*/ 619928 w 1210062"/>
              <a:gd name="connsiteY21" fmla="*/ 1281225 h 1569781"/>
              <a:gd name="connsiteX22" fmla="*/ 196971 w 1210062"/>
              <a:gd name="connsiteY22" fmla="*/ 1281225 h 1569781"/>
              <a:gd name="connsiteX23" fmla="*/ 70957 w 1210062"/>
              <a:gd name="connsiteY23" fmla="*/ 1426738 h 1569781"/>
              <a:gd name="connsiteX24" fmla="*/ 38518 w 1210062"/>
              <a:gd name="connsiteY24" fmla="*/ 1554840 h 1569781"/>
              <a:gd name="connsiteX25" fmla="*/ 19803 w 1210062"/>
              <a:gd name="connsiteY25" fmla="*/ 1568521 h 1569781"/>
              <a:gd name="connsiteX26" fmla="*/ 14812 w 1210062"/>
              <a:gd name="connsiteY26" fmla="*/ 1568521 h 1569781"/>
              <a:gd name="connsiteX27" fmla="*/ 1088 w 1210062"/>
              <a:gd name="connsiteY27" fmla="*/ 1544890 h 1569781"/>
              <a:gd name="connsiteX28" fmla="*/ 33527 w 1210062"/>
              <a:gd name="connsiteY28" fmla="*/ 1416789 h 1569781"/>
              <a:gd name="connsiteX29" fmla="*/ 196971 w 1210062"/>
              <a:gd name="connsiteY29" fmla="*/ 1241426 h 1569781"/>
              <a:gd name="connsiteX30" fmla="*/ 405330 w 1210062"/>
              <a:gd name="connsiteY30" fmla="*/ 869211 h 1569781"/>
              <a:gd name="connsiteX31" fmla="*/ 256963 w 1210062"/>
              <a:gd name="connsiteY31" fmla="*/ 1018335 h 1569781"/>
              <a:gd name="connsiteX32" fmla="*/ 405330 w 1210062"/>
              <a:gd name="connsiteY32" fmla="*/ 1167458 h 1569781"/>
              <a:gd name="connsiteX33" fmla="*/ 554944 w 1210062"/>
              <a:gd name="connsiteY33" fmla="*/ 1018335 h 1569781"/>
              <a:gd name="connsiteX34" fmla="*/ 405330 w 1210062"/>
              <a:gd name="connsiteY34" fmla="*/ 869211 h 1569781"/>
              <a:gd name="connsiteX35" fmla="*/ 659259 w 1210062"/>
              <a:gd name="connsiteY35" fmla="*/ 857897 h 1569781"/>
              <a:gd name="connsiteX36" fmla="*/ 639624 w 1210062"/>
              <a:gd name="connsiteY36" fmla="*/ 878250 h 1569781"/>
              <a:gd name="connsiteX37" fmla="*/ 659259 w 1210062"/>
              <a:gd name="connsiteY37" fmla="*/ 898604 h 1569781"/>
              <a:gd name="connsiteX38" fmla="*/ 677666 w 1210062"/>
              <a:gd name="connsiteY38" fmla="*/ 878250 h 1569781"/>
              <a:gd name="connsiteX39" fmla="*/ 659259 w 1210062"/>
              <a:gd name="connsiteY39" fmla="*/ 857897 h 1569781"/>
              <a:gd name="connsiteX40" fmla="*/ 405330 w 1210062"/>
              <a:gd name="connsiteY40" fmla="*/ 829445 h 1569781"/>
              <a:gd name="connsiteX41" fmla="*/ 594841 w 1210062"/>
              <a:gd name="connsiteY41" fmla="*/ 1018335 h 1569781"/>
              <a:gd name="connsiteX42" fmla="*/ 405330 w 1210062"/>
              <a:gd name="connsiteY42" fmla="*/ 1207225 h 1569781"/>
              <a:gd name="connsiteX43" fmla="*/ 217066 w 1210062"/>
              <a:gd name="connsiteY43" fmla="*/ 1018335 h 1569781"/>
              <a:gd name="connsiteX44" fmla="*/ 405330 w 1210062"/>
              <a:gd name="connsiteY44" fmla="*/ 829445 h 1569781"/>
              <a:gd name="connsiteX45" fmla="*/ 659259 w 1210062"/>
              <a:gd name="connsiteY45" fmla="*/ 818462 h 1569781"/>
              <a:gd name="connsiteX46" fmla="*/ 715709 w 1210062"/>
              <a:gd name="connsiteY46" fmla="*/ 878250 h 1569781"/>
              <a:gd name="connsiteX47" fmla="*/ 659259 w 1210062"/>
              <a:gd name="connsiteY47" fmla="*/ 938038 h 1569781"/>
              <a:gd name="connsiteX48" fmla="*/ 601581 w 1210062"/>
              <a:gd name="connsiteY48" fmla="*/ 878250 h 1569781"/>
              <a:gd name="connsiteX49" fmla="*/ 659259 w 1210062"/>
              <a:gd name="connsiteY49" fmla="*/ 818462 h 1569781"/>
              <a:gd name="connsiteX50" fmla="*/ 657140 w 1210062"/>
              <a:gd name="connsiteY50" fmla="*/ 633486 h 1569781"/>
              <a:gd name="connsiteX51" fmla="*/ 593394 w 1210062"/>
              <a:gd name="connsiteY51" fmla="*/ 697616 h 1569781"/>
              <a:gd name="connsiteX52" fmla="*/ 657140 w 1210062"/>
              <a:gd name="connsiteY52" fmla="*/ 761745 h 1569781"/>
              <a:gd name="connsiteX53" fmla="*/ 720885 w 1210062"/>
              <a:gd name="connsiteY53" fmla="*/ 697616 h 1569781"/>
              <a:gd name="connsiteX54" fmla="*/ 657140 w 1210062"/>
              <a:gd name="connsiteY54" fmla="*/ 633486 h 1569781"/>
              <a:gd name="connsiteX55" fmla="*/ 657140 w 1210062"/>
              <a:gd name="connsiteY55" fmla="*/ 593248 h 1569781"/>
              <a:gd name="connsiteX56" fmla="*/ 759632 w 1210062"/>
              <a:gd name="connsiteY56" fmla="*/ 697616 h 1569781"/>
              <a:gd name="connsiteX57" fmla="*/ 657140 w 1210062"/>
              <a:gd name="connsiteY57" fmla="*/ 800726 h 1569781"/>
              <a:gd name="connsiteX58" fmla="*/ 552147 w 1210062"/>
              <a:gd name="connsiteY58" fmla="*/ 697616 h 1569781"/>
              <a:gd name="connsiteX59" fmla="*/ 657140 w 1210062"/>
              <a:gd name="connsiteY59" fmla="*/ 593248 h 1569781"/>
              <a:gd name="connsiteX60" fmla="*/ 885542 w 1210062"/>
              <a:gd name="connsiteY60" fmla="*/ 38748 h 1569781"/>
              <a:gd name="connsiteX61" fmla="*/ 775705 w 1210062"/>
              <a:gd name="connsiteY61" fmla="*/ 84994 h 1569781"/>
              <a:gd name="connsiteX62" fmla="*/ 749494 w 1210062"/>
              <a:gd name="connsiteY62" fmla="*/ 87494 h 1569781"/>
              <a:gd name="connsiteX63" fmla="*/ 662123 w 1210062"/>
              <a:gd name="connsiteY63" fmla="*/ 58746 h 1569781"/>
              <a:gd name="connsiteX64" fmla="*/ 562271 w 1210062"/>
              <a:gd name="connsiteY64" fmla="*/ 96243 h 1569781"/>
              <a:gd name="connsiteX65" fmla="*/ 536060 w 1210062"/>
              <a:gd name="connsiteY65" fmla="*/ 94994 h 1569781"/>
              <a:gd name="connsiteX66" fmla="*/ 431215 w 1210062"/>
              <a:gd name="connsiteY66" fmla="*/ 53746 h 1569781"/>
              <a:gd name="connsiteX67" fmla="*/ 333859 w 1210062"/>
              <a:gd name="connsiteY67" fmla="*/ 88744 h 1569781"/>
              <a:gd name="connsiteX68" fmla="*/ 312641 w 1210062"/>
              <a:gd name="connsiteY68" fmla="*/ 91244 h 1569781"/>
              <a:gd name="connsiteX69" fmla="*/ 242744 w 1210062"/>
              <a:gd name="connsiteY69" fmla="*/ 74995 h 1569781"/>
              <a:gd name="connsiteX70" fmla="*/ 216533 w 1210062"/>
              <a:gd name="connsiteY70" fmla="*/ 77495 h 1569781"/>
              <a:gd name="connsiteX71" fmla="*/ 90470 w 1210062"/>
              <a:gd name="connsiteY71" fmla="*/ 209985 h 1569781"/>
              <a:gd name="connsiteX72" fmla="*/ 112936 w 1210062"/>
              <a:gd name="connsiteY72" fmla="*/ 311228 h 1569781"/>
              <a:gd name="connsiteX73" fmla="*/ 116681 w 1210062"/>
              <a:gd name="connsiteY73" fmla="*/ 321228 h 1569781"/>
              <a:gd name="connsiteX74" fmla="*/ 116681 w 1210062"/>
              <a:gd name="connsiteY74" fmla="*/ 328727 h 1569781"/>
              <a:gd name="connsiteX75" fmla="*/ 175344 w 1210062"/>
              <a:gd name="connsiteY75" fmla="*/ 468717 h 1569781"/>
              <a:gd name="connsiteX76" fmla="*/ 200307 w 1210062"/>
              <a:gd name="connsiteY76" fmla="*/ 488716 h 1569781"/>
              <a:gd name="connsiteX77" fmla="*/ 311393 w 1210062"/>
              <a:gd name="connsiteY77" fmla="*/ 523713 h 1569781"/>
              <a:gd name="connsiteX78" fmla="*/ 376296 w 1210062"/>
              <a:gd name="connsiteY78" fmla="*/ 523713 h 1569781"/>
              <a:gd name="connsiteX79" fmla="*/ 391274 w 1210062"/>
              <a:gd name="connsiteY79" fmla="*/ 529963 h 1569781"/>
              <a:gd name="connsiteX80" fmla="*/ 508601 w 1210062"/>
              <a:gd name="connsiteY80" fmla="*/ 584959 h 1569781"/>
              <a:gd name="connsiteX81" fmla="*/ 618438 w 1210062"/>
              <a:gd name="connsiteY81" fmla="*/ 539962 h 1569781"/>
              <a:gd name="connsiteX82" fmla="*/ 659627 w 1210062"/>
              <a:gd name="connsiteY82" fmla="*/ 523713 h 1569781"/>
              <a:gd name="connsiteX83" fmla="*/ 695823 w 1210062"/>
              <a:gd name="connsiteY83" fmla="*/ 536213 h 1569781"/>
              <a:gd name="connsiteX84" fmla="*/ 793179 w 1210062"/>
              <a:gd name="connsiteY84" fmla="*/ 569960 h 1569781"/>
              <a:gd name="connsiteX85" fmla="*/ 866820 w 1210062"/>
              <a:gd name="connsiteY85" fmla="*/ 552461 h 1569781"/>
              <a:gd name="connsiteX86" fmla="*/ 917994 w 1210062"/>
              <a:gd name="connsiteY86" fmla="*/ 547462 h 1569781"/>
              <a:gd name="connsiteX87" fmla="*/ 966672 w 1210062"/>
              <a:gd name="connsiteY87" fmla="*/ 556211 h 1569781"/>
              <a:gd name="connsiteX88" fmla="*/ 1120195 w 1210062"/>
              <a:gd name="connsiteY88" fmla="*/ 402472 h 1569781"/>
              <a:gd name="connsiteX89" fmla="*/ 1120195 w 1210062"/>
              <a:gd name="connsiteY89" fmla="*/ 397472 h 1569781"/>
              <a:gd name="connsiteX90" fmla="*/ 1120195 w 1210062"/>
              <a:gd name="connsiteY90" fmla="*/ 394972 h 1569781"/>
              <a:gd name="connsiteX91" fmla="*/ 1126436 w 1210062"/>
              <a:gd name="connsiteY91" fmla="*/ 379974 h 1569781"/>
              <a:gd name="connsiteX92" fmla="*/ 1171369 w 1210062"/>
              <a:gd name="connsiteY92" fmla="*/ 269981 h 1569781"/>
              <a:gd name="connsiteX93" fmla="*/ 1029080 w 1210062"/>
              <a:gd name="connsiteY93" fmla="*/ 116242 h 1569781"/>
              <a:gd name="connsiteX94" fmla="*/ 1014102 w 1210062"/>
              <a:gd name="connsiteY94" fmla="*/ 108743 h 1569781"/>
              <a:gd name="connsiteX95" fmla="*/ 885542 w 1210062"/>
              <a:gd name="connsiteY95" fmla="*/ 38748 h 1569781"/>
              <a:gd name="connsiteX96" fmla="*/ 885542 w 1210062"/>
              <a:gd name="connsiteY96" fmla="*/ 0 h 1569781"/>
              <a:gd name="connsiteX97" fmla="*/ 1041562 w 1210062"/>
              <a:gd name="connsiteY97" fmla="*/ 78745 h 1569781"/>
              <a:gd name="connsiteX98" fmla="*/ 1210062 w 1210062"/>
              <a:gd name="connsiteY98" fmla="*/ 269981 h 1569781"/>
              <a:gd name="connsiteX99" fmla="*/ 1158888 w 1210062"/>
              <a:gd name="connsiteY99" fmla="*/ 401222 h 1569781"/>
              <a:gd name="connsiteX100" fmla="*/ 1158888 w 1210062"/>
              <a:gd name="connsiteY100" fmla="*/ 402472 h 1569781"/>
              <a:gd name="connsiteX101" fmla="*/ 966672 w 1210062"/>
              <a:gd name="connsiteY101" fmla="*/ 594958 h 1569781"/>
              <a:gd name="connsiteX102" fmla="*/ 904265 w 1210062"/>
              <a:gd name="connsiteY102" fmla="*/ 583709 h 1569781"/>
              <a:gd name="connsiteX103" fmla="*/ 885542 w 1210062"/>
              <a:gd name="connsiteY103" fmla="*/ 586209 h 1569781"/>
              <a:gd name="connsiteX104" fmla="*/ 793179 w 1210062"/>
              <a:gd name="connsiteY104" fmla="*/ 608707 h 1569781"/>
              <a:gd name="connsiteX105" fmla="*/ 670860 w 1210062"/>
              <a:gd name="connsiteY105" fmla="*/ 566210 h 1569781"/>
              <a:gd name="connsiteX106" fmla="*/ 647145 w 1210062"/>
              <a:gd name="connsiteY106" fmla="*/ 567460 h 1569781"/>
              <a:gd name="connsiteX107" fmla="*/ 508601 w 1210062"/>
              <a:gd name="connsiteY107" fmla="*/ 624956 h 1569781"/>
              <a:gd name="connsiteX108" fmla="*/ 366311 w 1210062"/>
              <a:gd name="connsiteY108" fmla="*/ 562461 h 1569781"/>
              <a:gd name="connsiteX109" fmla="*/ 311393 w 1210062"/>
              <a:gd name="connsiteY109" fmla="*/ 562461 h 1569781"/>
              <a:gd name="connsiteX110" fmla="*/ 179088 w 1210062"/>
              <a:gd name="connsiteY110" fmla="*/ 522464 h 1569781"/>
              <a:gd name="connsiteX111" fmla="*/ 147885 w 1210062"/>
              <a:gd name="connsiteY111" fmla="*/ 496215 h 1569781"/>
              <a:gd name="connsiteX112" fmla="*/ 76740 w 1210062"/>
              <a:gd name="connsiteY112" fmla="*/ 328727 h 1569781"/>
              <a:gd name="connsiteX113" fmla="*/ 76740 w 1210062"/>
              <a:gd name="connsiteY113" fmla="*/ 327477 h 1569781"/>
              <a:gd name="connsiteX114" fmla="*/ 51777 w 1210062"/>
              <a:gd name="connsiteY114" fmla="*/ 204986 h 1569781"/>
              <a:gd name="connsiteX115" fmla="*/ 210292 w 1210062"/>
              <a:gd name="connsiteY115" fmla="*/ 37498 h 1569781"/>
              <a:gd name="connsiteX116" fmla="*/ 318881 w 1210062"/>
              <a:gd name="connsiteY116" fmla="*/ 51247 h 1569781"/>
              <a:gd name="connsiteX117" fmla="*/ 431215 w 1210062"/>
              <a:gd name="connsiteY117" fmla="*/ 13749 h 1569781"/>
              <a:gd name="connsiteX118" fmla="*/ 549790 w 1210062"/>
              <a:gd name="connsiteY118" fmla="*/ 56246 h 1569781"/>
              <a:gd name="connsiteX119" fmla="*/ 662123 w 1210062"/>
              <a:gd name="connsiteY119" fmla="*/ 19999 h 1569781"/>
              <a:gd name="connsiteX120" fmla="*/ 758231 w 1210062"/>
              <a:gd name="connsiteY120" fmla="*/ 47497 h 1569781"/>
              <a:gd name="connsiteX121" fmla="*/ 885542 w 1210062"/>
              <a:gd name="connsiteY121" fmla="*/ 0 h 156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10062" h="1569781">
                <a:moveTo>
                  <a:pt x="619606" y="1455653"/>
                </a:moveTo>
                <a:cubicBezTo>
                  <a:pt x="630421" y="1455653"/>
                  <a:pt x="638833" y="1464244"/>
                  <a:pt x="638833" y="1475288"/>
                </a:cubicBezTo>
                <a:lnTo>
                  <a:pt x="638833" y="1550146"/>
                </a:lnTo>
                <a:cubicBezTo>
                  <a:pt x="638833" y="1561191"/>
                  <a:pt x="630421" y="1569781"/>
                  <a:pt x="619606" y="1569781"/>
                </a:cubicBezTo>
                <a:cubicBezTo>
                  <a:pt x="609993" y="1569781"/>
                  <a:pt x="601581" y="1561191"/>
                  <a:pt x="601581" y="1550146"/>
                </a:cubicBezTo>
                <a:lnTo>
                  <a:pt x="601581" y="1475288"/>
                </a:lnTo>
                <a:cubicBezTo>
                  <a:pt x="601581" y="1464244"/>
                  <a:pt x="609993" y="1455653"/>
                  <a:pt x="619606" y="1455653"/>
                </a:cubicBezTo>
                <a:close/>
                <a:moveTo>
                  <a:pt x="191769" y="1455653"/>
                </a:moveTo>
                <a:cubicBezTo>
                  <a:pt x="201091" y="1455653"/>
                  <a:pt x="210413" y="1464244"/>
                  <a:pt x="210413" y="1475288"/>
                </a:cubicBezTo>
                <a:lnTo>
                  <a:pt x="210413" y="1550146"/>
                </a:lnTo>
                <a:cubicBezTo>
                  <a:pt x="210413" y="1561191"/>
                  <a:pt x="201091" y="1569781"/>
                  <a:pt x="191769" y="1569781"/>
                </a:cubicBezTo>
                <a:cubicBezTo>
                  <a:pt x="181282" y="1569781"/>
                  <a:pt x="173125" y="1561191"/>
                  <a:pt x="173125" y="1550146"/>
                </a:cubicBezTo>
                <a:lnTo>
                  <a:pt x="173125" y="1475288"/>
                </a:lnTo>
                <a:cubicBezTo>
                  <a:pt x="173125" y="1464244"/>
                  <a:pt x="181282" y="1455653"/>
                  <a:pt x="191769" y="1455653"/>
                </a:cubicBezTo>
                <a:close/>
                <a:moveTo>
                  <a:pt x="196971" y="1241426"/>
                </a:moveTo>
                <a:lnTo>
                  <a:pt x="619928" y="1241426"/>
                </a:lnTo>
                <a:cubicBezTo>
                  <a:pt x="714751" y="1241426"/>
                  <a:pt x="742199" y="1270031"/>
                  <a:pt x="783372" y="1416789"/>
                </a:cubicBezTo>
                <a:lnTo>
                  <a:pt x="812068" y="1544890"/>
                </a:lnTo>
                <a:cubicBezTo>
                  <a:pt x="814564" y="1556084"/>
                  <a:pt x="807078" y="1566033"/>
                  <a:pt x="797096" y="1568521"/>
                </a:cubicBezTo>
                <a:cubicBezTo>
                  <a:pt x="785867" y="1569765"/>
                  <a:pt x="775886" y="1563546"/>
                  <a:pt x="773391" y="1553596"/>
                </a:cubicBezTo>
                <a:lnTo>
                  <a:pt x="745942" y="1425495"/>
                </a:lnTo>
                <a:cubicBezTo>
                  <a:pt x="706017" y="1286200"/>
                  <a:pt x="686054" y="1281225"/>
                  <a:pt x="619928" y="1281225"/>
                </a:cubicBezTo>
                <a:lnTo>
                  <a:pt x="196971" y="1281225"/>
                </a:lnTo>
                <a:cubicBezTo>
                  <a:pt x="129597" y="1281225"/>
                  <a:pt x="110882" y="1286200"/>
                  <a:pt x="70957" y="1426738"/>
                </a:cubicBezTo>
                <a:lnTo>
                  <a:pt x="38518" y="1554840"/>
                </a:lnTo>
                <a:cubicBezTo>
                  <a:pt x="36022" y="1562302"/>
                  <a:pt x="28536" y="1568521"/>
                  <a:pt x="19803" y="1568521"/>
                </a:cubicBezTo>
                <a:cubicBezTo>
                  <a:pt x="17307" y="1568521"/>
                  <a:pt x="16060" y="1568521"/>
                  <a:pt x="14812" y="1568521"/>
                </a:cubicBezTo>
                <a:cubicBezTo>
                  <a:pt x="3583" y="1566033"/>
                  <a:pt x="-2655" y="1554840"/>
                  <a:pt x="1088" y="1544890"/>
                </a:cubicBezTo>
                <a:lnTo>
                  <a:pt x="33527" y="1416789"/>
                </a:lnTo>
                <a:cubicBezTo>
                  <a:pt x="74700" y="1270031"/>
                  <a:pt x="102149" y="1241426"/>
                  <a:pt x="196971" y="1241426"/>
                </a:cubicBezTo>
                <a:close/>
                <a:moveTo>
                  <a:pt x="405330" y="869211"/>
                </a:moveTo>
                <a:cubicBezTo>
                  <a:pt x="324290" y="869211"/>
                  <a:pt x="256963" y="936317"/>
                  <a:pt x="256963" y="1018335"/>
                </a:cubicBezTo>
                <a:cubicBezTo>
                  <a:pt x="256963" y="1100353"/>
                  <a:pt x="324290" y="1167458"/>
                  <a:pt x="405330" y="1167458"/>
                </a:cubicBezTo>
                <a:cubicBezTo>
                  <a:pt x="488865" y="1167458"/>
                  <a:pt x="554944" y="1100353"/>
                  <a:pt x="554944" y="1018335"/>
                </a:cubicBezTo>
                <a:cubicBezTo>
                  <a:pt x="554944" y="936317"/>
                  <a:pt x="488865" y="869211"/>
                  <a:pt x="405330" y="869211"/>
                </a:cubicBezTo>
                <a:close/>
                <a:moveTo>
                  <a:pt x="659259" y="857897"/>
                </a:moveTo>
                <a:cubicBezTo>
                  <a:pt x="648214" y="857897"/>
                  <a:pt x="639624" y="866801"/>
                  <a:pt x="639624" y="878250"/>
                </a:cubicBezTo>
                <a:cubicBezTo>
                  <a:pt x="639624" y="888427"/>
                  <a:pt x="648214" y="898604"/>
                  <a:pt x="659259" y="898604"/>
                </a:cubicBezTo>
                <a:cubicBezTo>
                  <a:pt x="669076" y="898604"/>
                  <a:pt x="677666" y="888427"/>
                  <a:pt x="677666" y="878250"/>
                </a:cubicBezTo>
                <a:cubicBezTo>
                  <a:pt x="677666" y="866801"/>
                  <a:pt x="669076" y="857897"/>
                  <a:pt x="659259" y="857897"/>
                </a:cubicBezTo>
                <a:close/>
                <a:moveTo>
                  <a:pt x="405330" y="829445"/>
                </a:moveTo>
                <a:cubicBezTo>
                  <a:pt x="510060" y="829445"/>
                  <a:pt x="594841" y="913949"/>
                  <a:pt x="594841" y="1018335"/>
                </a:cubicBezTo>
                <a:cubicBezTo>
                  <a:pt x="594841" y="1122721"/>
                  <a:pt x="510060" y="1207225"/>
                  <a:pt x="405330" y="1207225"/>
                </a:cubicBezTo>
                <a:cubicBezTo>
                  <a:pt x="301847" y="1207225"/>
                  <a:pt x="217066" y="1122721"/>
                  <a:pt x="217066" y="1018335"/>
                </a:cubicBezTo>
                <a:cubicBezTo>
                  <a:pt x="217066" y="913949"/>
                  <a:pt x="301847" y="829445"/>
                  <a:pt x="405330" y="829445"/>
                </a:cubicBezTo>
                <a:close/>
                <a:moveTo>
                  <a:pt x="659259" y="818462"/>
                </a:moveTo>
                <a:cubicBezTo>
                  <a:pt x="689938" y="818462"/>
                  <a:pt x="715709" y="845176"/>
                  <a:pt x="715709" y="878250"/>
                </a:cubicBezTo>
                <a:cubicBezTo>
                  <a:pt x="715709" y="911324"/>
                  <a:pt x="689938" y="938038"/>
                  <a:pt x="659259" y="938038"/>
                </a:cubicBezTo>
                <a:cubicBezTo>
                  <a:pt x="626125" y="938038"/>
                  <a:pt x="601581" y="911324"/>
                  <a:pt x="601581" y="878250"/>
                </a:cubicBezTo>
                <a:cubicBezTo>
                  <a:pt x="601581" y="845176"/>
                  <a:pt x="626125" y="818462"/>
                  <a:pt x="659259" y="818462"/>
                </a:cubicBezTo>
                <a:close/>
                <a:moveTo>
                  <a:pt x="657140" y="633486"/>
                </a:moveTo>
                <a:cubicBezTo>
                  <a:pt x="620892" y="633486"/>
                  <a:pt x="593394" y="662407"/>
                  <a:pt x="593394" y="697616"/>
                </a:cubicBezTo>
                <a:cubicBezTo>
                  <a:pt x="593394" y="732824"/>
                  <a:pt x="620892" y="761745"/>
                  <a:pt x="657140" y="761745"/>
                </a:cubicBezTo>
                <a:cubicBezTo>
                  <a:pt x="692137" y="761745"/>
                  <a:pt x="720885" y="732824"/>
                  <a:pt x="720885" y="697616"/>
                </a:cubicBezTo>
                <a:cubicBezTo>
                  <a:pt x="720885" y="662407"/>
                  <a:pt x="692137" y="633486"/>
                  <a:pt x="657140" y="633486"/>
                </a:cubicBezTo>
                <a:close/>
                <a:moveTo>
                  <a:pt x="657140" y="593248"/>
                </a:moveTo>
                <a:cubicBezTo>
                  <a:pt x="713386" y="593248"/>
                  <a:pt x="759632" y="639774"/>
                  <a:pt x="759632" y="697616"/>
                </a:cubicBezTo>
                <a:cubicBezTo>
                  <a:pt x="759632" y="755458"/>
                  <a:pt x="713386" y="800726"/>
                  <a:pt x="657140" y="800726"/>
                </a:cubicBezTo>
                <a:cubicBezTo>
                  <a:pt x="599644" y="800726"/>
                  <a:pt x="552147" y="755458"/>
                  <a:pt x="552147" y="697616"/>
                </a:cubicBezTo>
                <a:cubicBezTo>
                  <a:pt x="552147" y="639774"/>
                  <a:pt x="599644" y="593248"/>
                  <a:pt x="657140" y="593248"/>
                </a:cubicBezTo>
                <a:close/>
                <a:moveTo>
                  <a:pt x="885542" y="38748"/>
                </a:moveTo>
                <a:cubicBezTo>
                  <a:pt x="843105" y="38748"/>
                  <a:pt x="804413" y="56246"/>
                  <a:pt x="775705" y="84994"/>
                </a:cubicBezTo>
                <a:cubicBezTo>
                  <a:pt x="768216" y="92494"/>
                  <a:pt x="758231" y="93744"/>
                  <a:pt x="749494" y="87494"/>
                </a:cubicBezTo>
                <a:cubicBezTo>
                  <a:pt x="723283" y="69995"/>
                  <a:pt x="693327" y="58746"/>
                  <a:pt x="662123" y="58746"/>
                </a:cubicBezTo>
                <a:cubicBezTo>
                  <a:pt x="625927" y="58746"/>
                  <a:pt x="589730" y="72495"/>
                  <a:pt x="562271" y="96243"/>
                </a:cubicBezTo>
                <a:cubicBezTo>
                  <a:pt x="554782" y="102493"/>
                  <a:pt x="543549" y="102493"/>
                  <a:pt x="536060" y="94994"/>
                </a:cubicBezTo>
                <a:cubicBezTo>
                  <a:pt x="507352" y="68745"/>
                  <a:pt x="469908" y="53746"/>
                  <a:pt x="431215" y="53746"/>
                </a:cubicBezTo>
                <a:cubicBezTo>
                  <a:pt x="395019" y="53746"/>
                  <a:pt x="361319" y="66246"/>
                  <a:pt x="333859" y="88744"/>
                </a:cubicBezTo>
                <a:cubicBezTo>
                  <a:pt x="327618" y="93744"/>
                  <a:pt x="318881" y="94994"/>
                  <a:pt x="312641" y="91244"/>
                </a:cubicBezTo>
                <a:cubicBezTo>
                  <a:pt x="290174" y="79995"/>
                  <a:pt x="267707" y="74995"/>
                  <a:pt x="242744" y="74995"/>
                </a:cubicBezTo>
                <a:cubicBezTo>
                  <a:pt x="234007" y="74995"/>
                  <a:pt x="225270" y="74995"/>
                  <a:pt x="216533" y="77495"/>
                </a:cubicBezTo>
                <a:cubicBezTo>
                  <a:pt x="150381" y="87494"/>
                  <a:pt x="97958" y="142490"/>
                  <a:pt x="90470" y="209985"/>
                </a:cubicBezTo>
                <a:cubicBezTo>
                  <a:pt x="86725" y="246233"/>
                  <a:pt x="94214" y="281230"/>
                  <a:pt x="112936" y="311228"/>
                </a:cubicBezTo>
                <a:cubicBezTo>
                  <a:pt x="115433" y="313728"/>
                  <a:pt x="116681" y="317478"/>
                  <a:pt x="116681" y="321228"/>
                </a:cubicBezTo>
                <a:lnTo>
                  <a:pt x="116681" y="328727"/>
                </a:lnTo>
                <a:cubicBezTo>
                  <a:pt x="116681" y="381223"/>
                  <a:pt x="136651" y="431220"/>
                  <a:pt x="175344" y="468717"/>
                </a:cubicBezTo>
                <a:cubicBezTo>
                  <a:pt x="182833" y="476217"/>
                  <a:pt x="190322" y="482466"/>
                  <a:pt x="200307" y="488716"/>
                </a:cubicBezTo>
                <a:cubicBezTo>
                  <a:pt x="232759" y="511214"/>
                  <a:pt x="271452" y="523713"/>
                  <a:pt x="311393" y="523713"/>
                </a:cubicBezTo>
                <a:lnTo>
                  <a:pt x="376296" y="523713"/>
                </a:lnTo>
                <a:cubicBezTo>
                  <a:pt x="381289" y="523713"/>
                  <a:pt x="387530" y="524963"/>
                  <a:pt x="391274" y="529963"/>
                </a:cubicBezTo>
                <a:cubicBezTo>
                  <a:pt x="419982" y="566210"/>
                  <a:pt x="463667" y="584959"/>
                  <a:pt x="508601" y="584959"/>
                </a:cubicBezTo>
                <a:cubicBezTo>
                  <a:pt x="549790" y="584959"/>
                  <a:pt x="589730" y="569960"/>
                  <a:pt x="618438" y="539962"/>
                </a:cubicBezTo>
                <a:cubicBezTo>
                  <a:pt x="628423" y="529963"/>
                  <a:pt x="644649" y="523713"/>
                  <a:pt x="659627" y="523713"/>
                </a:cubicBezTo>
                <a:cubicBezTo>
                  <a:pt x="672108" y="523713"/>
                  <a:pt x="685838" y="527463"/>
                  <a:pt x="695823" y="536213"/>
                </a:cubicBezTo>
                <a:cubicBezTo>
                  <a:pt x="723283" y="558711"/>
                  <a:pt x="756983" y="569960"/>
                  <a:pt x="793179" y="569960"/>
                </a:cubicBezTo>
                <a:cubicBezTo>
                  <a:pt x="819390" y="569960"/>
                  <a:pt x="844353" y="564961"/>
                  <a:pt x="866820" y="552461"/>
                </a:cubicBezTo>
                <a:cubicBezTo>
                  <a:pt x="883046" y="543712"/>
                  <a:pt x="900520" y="542462"/>
                  <a:pt x="917994" y="547462"/>
                </a:cubicBezTo>
                <a:cubicBezTo>
                  <a:pt x="934220" y="553711"/>
                  <a:pt x="949198" y="556211"/>
                  <a:pt x="966672" y="556211"/>
                </a:cubicBezTo>
                <a:cubicBezTo>
                  <a:pt x="1051547" y="556211"/>
                  <a:pt x="1120195" y="487466"/>
                  <a:pt x="1120195" y="402472"/>
                </a:cubicBezTo>
                <a:cubicBezTo>
                  <a:pt x="1120195" y="401222"/>
                  <a:pt x="1120195" y="399972"/>
                  <a:pt x="1120195" y="397472"/>
                </a:cubicBezTo>
                <a:lnTo>
                  <a:pt x="1120195" y="394972"/>
                </a:lnTo>
                <a:cubicBezTo>
                  <a:pt x="1120195" y="388723"/>
                  <a:pt x="1122691" y="383723"/>
                  <a:pt x="1126436" y="379974"/>
                </a:cubicBezTo>
                <a:cubicBezTo>
                  <a:pt x="1155143" y="351226"/>
                  <a:pt x="1171369" y="311228"/>
                  <a:pt x="1171369" y="269981"/>
                </a:cubicBezTo>
                <a:cubicBezTo>
                  <a:pt x="1171369" y="191237"/>
                  <a:pt x="1108961" y="122492"/>
                  <a:pt x="1029080" y="116242"/>
                </a:cubicBezTo>
                <a:cubicBezTo>
                  <a:pt x="1022839" y="116242"/>
                  <a:pt x="1017847" y="113742"/>
                  <a:pt x="1014102" y="108743"/>
                </a:cubicBezTo>
                <a:cubicBezTo>
                  <a:pt x="985395" y="64996"/>
                  <a:pt x="936717" y="38748"/>
                  <a:pt x="885542" y="38748"/>
                </a:cubicBezTo>
                <a:close/>
                <a:moveTo>
                  <a:pt x="885542" y="0"/>
                </a:moveTo>
                <a:cubicBezTo>
                  <a:pt x="947950" y="0"/>
                  <a:pt x="1005365" y="28748"/>
                  <a:pt x="1041562" y="78745"/>
                </a:cubicBezTo>
                <a:cubicBezTo>
                  <a:pt x="1136421" y="91244"/>
                  <a:pt x="1210062" y="173738"/>
                  <a:pt x="1210062" y="269981"/>
                </a:cubicBezTo>
                <a:cubicBezTo>
                  <a:pt x="1210062" y="318728"/>
                  <a:pt x="1192588" y="364975"/>
                  <a:pt x="1158888" y="401222"/>
                </a:cubicBezTo>
                <a:cubicBezTo>
                  <a:pt x="1158888" y="401222"/>
                  <a:pt x="1158888" y="401222"/>
                  <a:pt x="1158888" y="402472"/>
                </a:cubicBezTo>
                <a:cubicBezTo>
                  <a:pt x="1158888" y="508714"/>
                  <a:pt x="1072765" y="594958"/>
                  <a:pt x="966672" y="594958"/>
                </a:cubicBezTo>
                <a:cubicBezTo>
                  <a:pt x="945454" y="594958"/>
                  <a:pt x="924235" y="591209"/>
                  <a:pt x="904265" y="583709"/>
                </a:cubicBezTo>
                <a:cubicBezTo>
                  <a:pt x="898024" y="581209"/>
                  <a:pt x="891783" y="582459"/>
                  <a:pt x="885542" y="586209"/>
                </a:cubicBezTo>
                <a:cubicBezTo>
                  <a:pt x="856835" y="601208"/>
                  <a:pt x="825631" y="608707"/>
                  <a:pt x="793179" y="608707"/>
                </a:cubicBezTo>
                <a:cubicBezTo>
                  <a:pt x="749494" y="608707"/>
                  <a:pt x="705809" y="593709"/>
                  <a:pt x="670860" y="566210"/>
                </a:cubicBezTo>
                <a:cubicBezTo>
                  <a:pt x="664620" y="561211"/>
                  <a:pt x="652138" y="561211"/>
                  <a:pt x="647145" y="567460"/>
                </a:cubicBezTo>
                <a:cubicBezTo>
                  <a:pt x="609701" y="603708"/>
                  <a:pt x="561023" y="624956"/>
                  <a:pt x="508601" y="624956"/>
                </a:cubicBezTo>
                <a:cubicBezTo>
                  <a:pt x="454930" y="624956"/>
                  <a:pt x="403756" y="601208"/>
                  <a:pt x="366311" y="562461"/>
                </a:cubicBezTo>
                <a:lnTo>
                  <a:pt x="311393" y="562461"/>
                </a:lnTo>
                <a:cubicBezTo>
                  <a:pt x="262715" y="562461"/>
                  <a:pt x="217781" y="548712"/>
                  <a:pt x="179088" y="522464"/>
                </a:cubicBezTo>
                <a:cubicBezTo>
                  <a:pt x="167855" y="514964"/>
                  <a:pt x="156622" y="506215"/>
                  <a:pt x="147885" y="496215"/>
                </a:cubicBezTo>
                <a:cubicBezTo>
                  <a:pt x="101703" y="451219"/>
                  <a:pt x="76740" y="392473"/>
                  <a:pt x="76740" y="328727"/>
                </a:cubicBezTo>
                <a:lnTo>
                  <a:pt x="76740" y="327477"/>
                </a:lnTo>
                <a:cubicBezTo>
                  <a:pt x="55521" y="289980"/>
                  <a:pt x="46784" y="248733"/>
                  <a:pt x="51777" y="204986"/>
                </a:cubicBezTo>
                <a:cubicBezTo>
                  <a:pt x="61762" y="121242"/>
                  <a:pt x="126666" y="52497"/>
                  <a:pt x="210292" y="37498"/>
                </a:cubicBezTo>
                <a:cubicBezTo>
                  <a:pt x="247737" y="32498"/>
                  <a:pt x="285181" y="36248"/>
                  <a:pt x="318881" y="51247"/>
                </a:cubicBezTo>
                <a:cubicBezTo>
                  <a:pt x="351333" y="27498"/>
                  <a:pt x="391274" y="13749"/>
                  <a:pt x="431215" y="13749"/>
                </a:cubicBezTo>
                <a:cubicBezTo>
                  <a:pt x="474900" y="13749"/>
                  <a:pt x="517338" y="28748"/>
                  <a:pt x="549790" y="56246"/>
                </a:cubicBezTo>
                <a:cubicBezTo>
                  <a:pt x="582242" y="32498"/>
                  <a:pt x="620934" y="19999"/>
                  <a:pt x="662123" y="19999"/>
                </a:cubicBezTo>
                <a:cubicBezTo>
                  <a:pt x="695823" y="19999"/>
                  <a:pt x="729523" y="29998"/>
                  <a:pt x="758231" y="47497"/>
                </a:cubicBezTo>
                <a:cubicBezTo>
                  <a:pt x="793179" y="16249"/>
                  <a:pt x="838113" y="0"/>
                  <a:pt x="8855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Poppins" pitchFamily="2" charset="77"/>
            </a:endParaRPr>
          </a:p>
        </p:txBody>
      </p:sp>
      <p:sp>
        <p:nvSpPr>
          <p:cNvPr id="36" name="Freeform 32">
            <a:extLst>
              <a:ext uri="{FF2B5EF4-FFF2-40B4-BE49-F238E27FC236}">
                <a16:creationId xmlns:a16="http://schemas.microsoft.com/office/drawing/2014/main" id="{E5107C58-D502-0504-E558-F552DBB32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810" y="3143363"/>
            <a:ext cx="837060" cy="789821"/>
          </a:xfrm>
          <a:custGeom>
            <a:avLst/>
            <a:gdLst>
              <a:gd name="connsiteX0" fmla="*/ 1436686 w 1674120"/>
              <a:gd name="connsiteY0" fmla="*/ 1366695 h 1579642"/>
              <a:gd name="connsiteX1" fmla="*/ 1410539 w 1674120"/>
              <a:gd name="connsiteY1" fmla="*/ 1370428 h 1579642"/>
              <a:gd name="connsiteX2" fmla="*/ 1136619 w 1674120"/>
              <a:gd name="connsiteY2" fmla="*/ 1370428 h 1579642"/>
              <a:gd name="connsiteX3" fmla="*/ 1150315 w 1674120"/>
              <a:gd name="connsiteY3" fmla="*/ 1469990 h 1579642"/>
              <a:gd name="connsiteX4" fmla="*/ 1379412 w 1674120"/>
              <a:gd name="connsiteY4" fmla="*/ 1469990 h 1579642"/>
              <a:gd name="connsiteX5" fmla="*/ 1436686 w 1674120"/>
              <a:gd name="connsiteY5" fmla="*/ 1426432 h 1579642"/>
              <a:gd name="connsiteX6" fmla="*/ 216496 w 1674120"/>
              <a:gd name="connsiteY6" fmla="*/ 1366695 h 1579642"/>
              <a:gd name="connsiteX7" fmla="*/ 216496 w 1674120"/>
              <a:gd name="connsiteY7" fmla="*/ 1426432 h 1579642"/>
              <a:gd name="connsiteX8" fmla="*/ 272525 w 1674120"/>
              <a:gd name="connsiteY8" fmla="*/ 1469990 h 1579642"/>
              <a:gd name="connsiteX9" fmla="*/ 512828 w 1674120"/>
              <a:gd name="connsiteY9" fmla="*/ 1469990 h 1579642"/>
              <a:gd name="connsiteX10" fmla="*/ 530259 w 1674120"/>
              <a:gd name="connsiteY10" fmla="*/ 1370428 h 1579642"/>
              <a:gd name="connsiteX11" fmla="*/ 242643 w 1674120"/>
              <a:gd name="connsiteY11" fmla="*/ 1370428 h 1579642"/>
              <a:gd name="connsiteX12" fmla="*/ 216496 w 1674120"/>
              <a:gd name="connsiteY12" fmla="*/ 1366695 h 1579642"/>
              <a:gd name="connsiteX13" fmla="*/ 825458 w 1674120"/>
              <a:gd name="connsiteY13" fmla="*/ 880082 h 1579642"/>
              <a:gd name="connsiteX14" fmla="*/ 719706 w 1674120"/>
              <a:gd name="connsiteY14" fmla="*/ 985384 h 1579642"/>
              <a:gd name="connsiteX15" fmla="*/ 825458 w 1674120"/>
              <a:gd name="connsiteY15" fmla="*/ 1091925 h 1579642"/>
              <a:gd name="connsiteX16" fmla="*/ 931210 w 1674120"/>
              <a:gd name="connsiteY16" fmla="*/ 985384 h 1579642"/>
              <a:gd name="connsiteX17" fmla="*/ 825458 w 1674120"/>
              <a:gd name="connsiteY17" fmla="*/ 880082 h 1579642"/>
              <a:gd name="connsiteX18" fmla="*/ 825458 w 1674120"/>
              <a:gd name="connsiteY18" fmla="*/ 840439 h 1579642"/>
              <a:gd name="connsiteX19" fmla="*/ 971023 w 1674120"/>
              <a:gd name="connsiteY19" fmla="*/ 985384 h 1579642"/>
              <a:gd name="connsiteX20" fmla="*/ 825458 w 1674120"/>
              <a:gd name="connsiteY20" fmla="*/ 1130329 h 1579642"/>
              <a:gd name="connsiteX21" fmla="*/ 681137 w 1674120"/>
              <a:gd name="connsiteY21" fmla="*/ 985384 h 1579642"/>
              <a:gd name="connsiteX22" fmla="*/ 825458 w 1674120"/>
              <a:gd name="connsiteY22" fmla="*/ 840439 h 1579642"/>
              <a:gd name="connsiteX23" fmla="*/ 800295 w 1674120"/>
              <a:gd name="connsiteY23" fmla="*/ 686631 h 1579642"/>
              <a:gd name="connsiteX24" fmla="*/ 857338 w 1674120"/>
              <a:gd name="connsiteY24" fmla="*/ 686631 h 1579642"/>
              <a:gd name="connsiteX25" fmla="*/ 877619 w 1674120"/>
              <a:gd name="connsiteY25" fmla="*/ 705273 h 1579642"/>
              <a:gd name="connsiteX26" fmla="*/ 857338 w 1674120"/>
              <a:gd name="connsiteY26" fmla="*/ 723915 h 1579642"/>
              <a:gd name="connsiteX27" fmla="*/ 800295 w 1674120"/>
              <a:gd name="connsiteY27" fmla="*/ 723915 h 1579642"/>
              <a:gd name="connsiteX28" fmla="*/ 780013 w 1674120"/>
              <a:gd name="connsiteY28" fmla="*/ 705273 h 1579642"/>
              <a:gd name="connsiteX29" fmla="*/ 800295 w 1674120"/>
              <a:gd name="connsiteY29" fmla="*/ 686631 h 1579642"/>
              <a:gd name="connsiteX30" fmla="*/ 760256 w 1674120"/>
              <a:gd name="connsiteY30" fmla="*/ 637193 h 1579642"/>
              <a:gd name="connsiteX31" fmla="*/ 898634 w 1674120"/>
              <a:gd name="connsiteY31" fmla="*/ 637193 h 1579642"/>
              <a:gd name="connsiteX32" fmla="*/ 916087 w 1674120"/>
              <a:gd name="connsiteY32" fmla="*/ 656420 h 1579642"/>
              <a:gd name="connsiteX33" fmla="*/ 898634 w 1674120"/>
              <a:gd name="connsiteY33" fmla="*/ 674445 h 1579642"/>
              <a:gd name="connsiteX34" fmla="*/ 760256 w 1674120"/>
              <a:gd name="connsiteY34" fmla="*/ 674445 h 1579642"/>
              <a:gd name="connsiteX35" fmla="*/ 741556 w 1674120"/>
              <a:gd name="connsiteY35" fmla="*/ 656420 h 1579642"/>
              <a:gd name="connsiteX36" fmla="*/ 760256 w 1674120"/>
              <a:gd name="connsiteY36" fmla="*/ 637193 h 1579642"/>
              <a:gd name="connsiteX37" fmla="*/ 758111 w 1674120"/>
              <a:gd name="connsiteY37" fmla="*/ 582649 h 1579642"/>
              <a:gd name="connsiteX38" fmla="*/ 758111 w 1674120"/>
              <a:gd name="connsiteY38" fmla="*/ 593850 h 1579642"/>
              <a:gd name="connsiteX39" fmla="*/ 891336 w 1674120"/>
              <a:gd name="connsiteY39" fmla="*/ 593850 h 1579642"/>
              <a:gd name="connsiteX40" fmla="*/ 891336 w 1674120"/>
              <a:gd name="connsiteY40" fmla="*/ 582649 h 1579642"/>
              <a:gd name="connsiteX41" fmla="*/ 1010122 w 1674120"/>
              <a:gd name="connsiteY41" fmla="*/ 529165 h 1579642"/>
              <a:gd name="connsiteX42" fmla="*/ 1023954 w 1674120"/>
              <a:gd name="connsiteY42" fmla="*/ 534658 h 1579642"/>
              <a:gd name="connsiteX43" fmla="*/ 1084310 w 1674120"/>
              <a:gd name="connsiteY43" fmla="*/ 592030 h 1579642"/>
              <a:gd name="connsiteX44" fmla="*/ 1084310 w 1674120"/>
              <a:gd name="connsiteY44" fmla="*/ 618884 h 1579642"/>
              <a:gd name="connsiteX45" fmla="*/ 1070478 w 1674120"/>
              <a:gd name="connsiteY45" fmla="*/ 624988 h 1579642"/>
              <a:gd name="connsiteX46" fmla="*/ 1056647 w 1674120"/>
              <a:gd name="connsiteY46" fmla="*/ 618884 h 1579642"/>
              <a:gd name="connsiteX47" fmla="*/ 996291 w 1674120"/>
              <a:gd name="connsiteY47" fmla="*/ 561513 h 1579642"/>
              <a:gd name="connsiteX48" fmla="*/ 996291 w 1674120"/>
              <a:gd name="connsiteY48" fmla="*/ 534658 h 1579642"/>
              <a:gd name="connsiteX49" fmla="*/ 1010122 w 1674120"/>
              <a:gd name="connsiteY49" fmla="*/ 529165 h 1579642"/>
              <a:gd name="connsiteX50" fmla="*/ 647787 w 1674120"/>
              <a:gd name="connsiteY50" fmla="*/ 529165 h 1579642"/>
              <a:gd name="connsiteX51" fmla="*/ 661455 w 1674120"/>
              <a:gd name="connsiteY51" fmla="*/ 534658 h 1579642"/>
              <a:gd name="connsiteX52" fmla="*/ 661455 w 1674120"/>
              <a:gd name="connsiteY52" fmla="*/ 561513 h 1579642"/>
              <a:gd name="connsiteX53" fmla="*/ 601815 w 1674120"/>
              <a:gd name="connsiteY53" fmla="*/ 618884 h 1579642"/>
              <a:gd name="connsiteX54" fmla="*/ 588147 w 1674120"/>
              <a:gd name="connsiteY54" fmla="*/ 624988 h 1579642"/>
              <a:gd name="connsiteX55" fmla="*/ 573237 w 1674120"/>
              <a:gd name="connsiteY55" fmla="*/ 618884 h 1579642"/>
              <a:gd name="connsiteX56" fmla="*/ 573237 w 1674120"/>
              <a:gd name="connsiteY56" fmla="*/ 592030 h 1579642"/>
              <a:gd name="connsiteX57" fmla="*/ 634119 w 1674120"/>
              <a:gd name="connsiteY57" fmla="*/ 534658 h 1579642"/>
              <a:gd name="connsiteX58" fmla="*/ 647787 w 1674120"/>
              <a:gd name="connsiteY58" fmla="*/ 529165 h 1579642"/>
              <a:gd name="connsiteX59" fmla="*/ 428162 w 1674120"/>
              <a:gd name="connsiteY59" fmla="*/ 495533 h 1579642"/>
              <a:gd name="connsiteX60" fmla="*/ 402015 w 1674120"/>
              <a:gd name="connsiteY60" fmla="*/ 511712 h 1579642"/>
              <a:gd name="connsiteX61" fmla="*/ 370887 w 1674120"/>
              <a:gd name="connsiteY61" fmla="*/ 668521 h 1579642"/>
              <a:gd name="connsiteX62" fmla="*/ 416956 w 1674120"/>
              <a:gd name="connsiteY62" fmla="*/ 712079 h 1579642"/>
              <a:gd name="connsiteX63" fmla="*/ 446838 w 1674120"/>
              <a:gd name="connsiteY63" fmla="*/ 723280 h 1579642"/>
              <a:gd name="connsiteX64" fmla="*/ 617416 w 1674120"/>
              <a:gd name="connsiteY64" fmla="*/ 723280 h 1579642"/>
              <a:gd name="connsiteX65" fmla="*/ 705817 w 1674120"/>
              <a:gd name="connsiteY65" fmla="*/ 800440 h 1579642"/>
              <a:gd name="connsiteX66" fmla="*/ 683406 w 1674120"/>
              <a:gd name="connsiteY66" fmla="*/ 866399 h 1579642"/>
              <a:gd name="connsiteX67" fmla="*/ 621151 w 1674120"/>
              <a:gd name="connsiteY67" fmla="*/ 893779 h 1579642"/>
              <a:gd name="connsiteX68" fmla="*/ 393299 w 1674120"/>
              <a:gd name="connsiteY68" fmla="*/ 893779 h 1579642"/>
              <a:gd name="connsiteX69" fmla="*/ 336025 w 1674120"/>
              <a:gd name="connsiteY69" fmla="*/ 870133 h 1579642"/>
              <a:gd name="connsiteX70" fmla="*/ 323574 w 1674120"/>
              <a:gd name="connsiteY70" fmla="*/ 858932 h 1579642"/>
              <a:gd name="connsiteX71" fmla="*/ 216496 w 1674120"/>
              <a:gd name="connsiteY71" fmla="*/ 1311936 h 1579642"/>
              <a:gd name="connsiteX72" fmla="*/ 220231 w 1674120"/>
              <a:gd name="connsiteY72" fmla="*/ 1321892 h 1579642"/>
              <a:gd name="connsiteX73" fmla="*/ 242643 w 1674120"/>
              <a:gd name="connsiteY73" fmla="*/ 1331848 h 1579642"/>
              <a:gd name="connsiteX74" fmla="*/ 536485 w 1674120"/>
              <a:gd name="connsiteY74" fmla="*/ 1331848 h 1579642"/>
              <a:gd name="connsiteX75" fmla="*/ 547691 w 1674120"/>
              <a:gd name="connsiteY75" fmla="*/ 1260911 h 1579642"/>
              <a:gd name="connsiteX76" fmla="*/ 646053 w 1674120"/>
              <a:gd name="connsiteY76" fmla="*/ 1163839 h 1579642"/>
              <a:gd name="connsiteX77" fmla="*/ 1022071 w 1674120"/>
              <a:gd name="connsiteY77" fmla="*/ 1163839 h 1579642"/>
              <a:gd name="connsiteX78" fmla="*/ 1120433 w 1674120"/>
              <a:gd name="connsiteY78" fmla="*/ 1260911 h 1579642"/>
              <a:gd name="connsiteX79" fmla="*/ 1130393 w 1674120"/>
              <a:gd name="connsiteY79" fmla="*/ 1331848 h 1579642"/>
              <a:gd name="connsiteX80" fmla="*/ 1410539 w 1674120"/>
              <a:gd name="connsiteY80" fmla="*/ 1331848 h 1579642"/>
              <a:gd name="connsiteX81" fmla="*/ 1432951 w 1674120"/>
              <a:gd name="connsiteY81" fmla="*/ 1321892 h 1579642"/>
              <a:gd name="connsiteX82" fmla="*/ 1436686 w 1674120"/>
              <a:gd name="connsiteY82" fmla="*/ 1311936 h 1579642"/>
              <a:gd name="connsiteX83" fmla="*/ 1332098 w 1674120"/>
              <a:gd name="connsiteY83" fmla="*/ 863910 h 1579642"/>
              <a:gd name="connsiteX84" fmla="*/ 1325873 w 1674120"/>
              <a:gd name="connsiteY84" fmla="*/ 870133 h 1579642"/>
              <a:gd name="connsiteX85" fmla="*/ 1269844 w 1674120"/>
              <a:gd name="connsiteY85" fmla="*/ 893779 h 1579642"/>
              <a:gd name="connsiteX86" fmla="*/ 1040747 w 1674120"/>
              <a:gd name="connsiteY86" fmla="*/ 893779 h 1579642"/>
              <a:gd name="connsiteX87" fmla="*/ 978492 w 1674120"/>
              <a:gd name="connsiteY87" fmla="*/ 866399 h 1579642"/>
              <a:gd name="connsiteX88" fmla="*/ 956081 w 1674120"/>
              <a:gd name="connsiteY88" fmla="*/ 800440 h 1579642"/>
              <a:gd name="connsiteX89" fmla="*/ 1044482 w 1674120"/>
              <a:gd name="connsiteY89" fmla="*/ 723280 h 1579642"/>
              <a:gd name="connsiteX90" fmla="*/ 1215060 w 1674120"/>
              <a:gd name="connsiteY90" fmla="*/ 723280 h 1579642"/>
              <a:gd name="connsiteX91" fmla="*/ 1243697 w 1674120"/>
              <a:gd name="connsiteY91" fmla="*/ 712079 h 1579642"/>
              <a:gd name="connsiteX92" fmla="*/ 1282295 w 1674120"/>
              <a:gd name="connsiteY92" fmla="*/ 675988 h 1579642"/>
              <a:gd name="connsiteX93" fmla="*/ 1249922 w 1674120"/>
              <a:gd name="connsiteY93" fmla="*/ 510468 h 1579642"/>
              <a:gd name="connsiteX94" fmla="*/ 1225021 w 1674120"/>
              <a:gd name="connsiteY94" fmla="*/ 495533 h 1579642"/>
              <a:gd name="connsiteX95" fmla="*/ 983473 w 1674120"/>
              <a:gd name="connsiteY95" fmla="*/ 495533 h 1579642"/>
              <a:gd name="connsiteX96" fmla="*/ 929934 w 1674120"/>
              <a:gd name="connsiteY96" fmla="*/ 540336 h 1579642"/>
              <a:gd name="connsiteX97" fmla="*/ 928689 w 1674120"/>
              <a:gd name="connsiteY97" fmla="*/ 544069 h 1579642"/>
              <a:gd name="connsiteX98" fmla="*/ 928689 w 1674120"/>
              <a:gd name="connsiteY98" fmla="*/ 596339 h 1579642"/>
              <a:gd name="connsiteX99" fmla="*/ 893826 w 1674120"/>
              <a:gd name="connsiteY99" fmla="*/ 633675 h 1579642"/>
              <a:gd name="connsiteX100" fmla="*/ 755621 w 1674120"/>
              <a:gd name="connsiteY100" fmla="*/ 633675 h 1579642"/>
              <a:gd name="connsiteX101" fmla="*/ 719513 w 1674120"/>
              <a:gd name="connsiteY101" fmla="*/ 596339 h 1579642"/>
              <a:gd name="connsiteX102" fmla="*/ 719513 w 1674120"/>
              <a:gd name="connsiteY102" fmla="*/ 544069 h 1579642"/>
              <a:gd name="connsiteX103" fmla="*/ 718268 w 1674120"/>
              <a:gd name="connsiteY103" fmla="*/ 540336 h 1579642"/>
              <a:gd name="connsiteX104" fmla="*/ 664729 w 1674120"/>
              <a:gd name="connsiteY104" fmla="*/ 495533 h 1579642"/>
              <a:gd name="connsiteX105" fmla="*/ 1090094 w 1674120"/>
              <a:gd name="connsiteY105" fmla="*/ 346063 h 1579642"/>
              <a:gd name="connsiteX106" fmla="*/ 1176007 w 1674120"/>
              <a:gd name="connsiteY106" fmla="*/ 346063 h 1579642"/>
              <a:gd name="connsiteX107" fmla="*/ 1196222 w 1674120"/>
              <a:gd name="connsiteY107" fmla="*/ 364086 h 1579642"/>
              <a:gd name="connsiteX108" fmla="*/ 1176007 w 1674120"/>
              <a:gd name="connsiteY108" fmla="*/ 383311 h 1579642"/>
              <a:gd name="connsiteX109" fmla="*/ 1090094 w 1674120"/>
              <a:gd name="connsiteY109" fmla="*/ 383311 h 1579642"/>
              <a:gd name="connsiteX110" fmla="*/ 1071143 w 1674120"/>
              <a:gd name="connsiteY110" fmla="*/ 364086 h 1579642"/>
              <a:gd name="connsiteX111" fmla="*/ 1090094 w 1674120"/>
              <a:gd name="connsiteY111" fmla="*/ 346063 h 1579642"/>
              <a:gd name="connsiteX112" fmla="*/ 486921 w 1674120"/>
              <a:gd name="connsiteY112" fmla="*/ 346063 h 1579642"/>
              <a:gd name="connsiteX113" fmla="*/ 571983 w 1674120"/>
              <a:gd name="connsiteY113" fmla="*/ 346063 h 1579642"/>
              <a:gd name="connsiteX114" fmla="*/ 591997 w 1674120"/>
              <a:gd name="connsiteY114" fmla="*/ 364086 h 1579642"/>
              <a:gd name="connsiteX115" fmla="*/ 571983 w 1674120"/>
              <a:gd name="connsiteY115" fmla="*/ 383311 h 1579642"/>
              <a:gd name="connsiteX116" fmla="*/ 486921 w 1674120"/>
              <a:gd name="connsiteY116" fmla="*/ 383311 h 1579642"/>
              <a:gd name="connsiteX117" fmla="*/ 466906 w 1674120"/>
              <a:gd name="connsiteY117" fmla="*/ 364086 h 1579642"/>
              <a:gd name="connsiteX118" fmla="*/ 486921 w 1674120"/>
              <a:gd name="connsiteY118" fmla="*/ 346063 h 1579642"/>
              <a:gd name="connsiteX119" fmla="*/ 1525808 w 1674120"/>
              <a:gd name="connsiteY119" fmla="*/ 275845 h 1579642"/>
              <a:gd name="connsiteX120" fmla="*/ 1418973 w 1674120"/>
              <a:gd name="connsiteY120" fmla="*/ 381147 h 1579642"/>
              <a:gd name="connsiteX121" fmla="*/ 1525808 w 1674120"/>
              <a:gd name="connsiteY121" fmla="*/ 487688 h 1579642"/>
              <a:gd name="connsiteX122" fmla="*/ 1633900 w 1674120"/>
              <a:gd name="connsiteY122" fmla="*/ 381147 h 1579642"/>
              <a:gd name="connsiteX123" fmla="*/ 1525808 w 1674120"/>
              <a:gd name="connsiteY123" fmla="*/ 275845 h 1579642"/>
              <a:gd name="connsiteX124" fmla="*/ 144946 w 1674120"/>
              <a:gd name="connsiteY124" fmla="*/ 275845 h 1579642"/>
              <a:gd name="connsiteX125" fmla="*/ 38404 w 1674120"/>
              <a:gd name="connsiteY125" fmla="*/ 381147 h 1579642"/>
              <a:gd name="connsiteX126" fmla="*/ 144946 w 1674120"/>
              <a:gd name="connsiteY126" fmla="*/ 487688 h 1579642"/>
              <a:gd name="connsiteX127" fmla="*/ 251487 w 1674120"/>
              <a:gd name="connsiteY127" fmla="*/ 381147 h 1579642"/>
              <a:gd name="connsiteX128" fmla="*/ 144946 w 1674120"/>
              <a:gd name="connsiteY128" fmla="*/ 275845 h 1579642"/>
              <a:gd name="connsiteX129" fmla="*/ 1525808 w 1674120"/>
              <a:gd name="connsiteY129" fmla="*/ 236202 h 1579642"/>
              <a:gd name="connsiteX130" fmla="*/ 1674120 w 1674120"/>
              <a:gd name="connsiteY130" fmla="*/ 381147 h 1579642"/>
              <a:gd name="connsiteX131" fmla="*/ 1525808 w 1674120"/>
              <a:gd name="connsiteY131" fmla="*/ 526092 h 1579642"/>
              <a:gd name="connsiteX132" fmla="*/ 1378753 w 1674120"/>
              <a:gd name="connsiteY132" fmla="*/ 381147 h 1579642"/>
              <a:gd name="connsiteX133" fmla="*/ 1525808 w 1674120"/>
              <a:gd name="connsiteY133" fmla="*/ 236202 h 1579642"/>
              <a:gd name="connsiteX134" fmla="*/ 144946 w 1674120"/>
              <a:gd name="connsiteY134" fmla="*/ 236202 h 1579642"/>
              <a:gd name="connsiteX135" fmla="*/ 289891 w 1674120"/>
              <a:gd name="connsiteY135" fmla="*/ 381147 h 1579642"/>
              <a:gd name="connsiteX136" fmla="*/ 144946 w 1674120"/>
              <a:gd name="connsiteY136" fmla="*/ 526092 h 1579642"/>
              <a:gd name="connsiteX137" fmla="*/ 0 w 1674120"/>
              <a:gd name="connsiteY137" fmla="*/ 381147 h 1579642"/>
              <a:gd name="connsiteX138" fmla="*/ 144946 w 1674120"/>
              <a:gd name="connsiteY138" fmla="*/ 236202 h 1579642"/>
              <a:gd name="connsiteX139" fmla="*/ 827416 w 1674120"/>
              <a:gd name="connsiteY139" fmla="*/ 208734 h 1579642"/>
              <a:gd name="connsiteX140" fmla="*/ 947065 w 1674120"/>
              <a:gd name="connsiteY140" fmla="*/ 269744 h 1579642"/>
              <a:gd name="connsiteX141" fmla="*/ 943326 w 1674120"/>
              <a:gd name="connsiteY141" fmla="*/ 297137 h 1579642"/>
              <a:gd name="connsiteX142" fmla="*/ 932109 w 1674120"/>
              <a:gd name="connsiteY142" fmla="*/ 300872 h 1579642"/>
              <a:gd name="connsiteX143" fmla="*/ 915906 w 1674120"/>
              <a:gd name="connsiteY143" fmla="*/ 293401 h 1579642"/>
              <a:gd name="connsiteX144" fmla="*/ 827416 w 1674120"/>
              <a:gd name="connsiteY144" fmla="*/ 247333 h 1579642"/>
              <a:gd name="connsiteX145" fmla="*/ 807475 w 1674120"/>
              <a:gd name="connsiteY145" fmla="*/ 227411 h 1579642"/>
              <a:gd name="connsiteX146" fmla="*/ 827416 w 1674120"/>
              <a:gd name="connsiteY146" fmla="*/ 208734 h 1579642"/>
              <a:gd name="connsiteX147" fmla="*/ 816630 w 1674120"/>
              <a:gd name="connsiteY147" fmla="*/ 190627 h 1579642"/>
              <a:gd name="connsiteX148" fmla="*/ 654768 w 1674120"/>
              <a:gd name="connsiteY148" fmla="*/ 354903 h 1579642"/>
              <a:gd name="connsiteX149" fmla="*/ 738190 w 1674120"/>
              <a:gd name="connsiteY149" fmla="*/ 506734 h 1579642"/>
              <a:gd name="connsiteX150" fmla="*/ 758111 w 1674120"/>
              <a:gd name="connsiteY150" fmla="*/ 544069 h 1579642"/>
              <a:gd name="connsiteX151" fmla="*/ 891336 w 1674120"/>
              <a:gd name="connsiteY151" fmla="*/ 544069 h 1579642"/>
              <a:gd name="connsiteX152" fmla="*/ 910012 w 1674120"/>
              <a:gd name="connsiteY152" fmla="*/ 506734 h 1579642"/>
              <a:gd name="connsiteX153" fmla="*/ 993433 w 1674120"/>
              <a:gd name="connsiteY153" fmla="*/ 361126 h 1579642"/>
              <a:gd name="connsiteX154" fmla="*/ 941139 w 1674120"/>
              <a:gd name="connsiteY154" fmla="*/ 236674 h 1579642"/>
              <a:gd name="connsiteX155" fmla="*/ 816630 w 1674120"/>
              <a:gd name="connsiteY155" fmla="*/ 190627 h 1579642"/>
              <a:gd name="connsiteX156" fmla="*/ 814140 w 1674120"/>
              <a:gd name="connsiteY156" fmla="*/ 150802 h 1579642"/>
              <a:gd name="connsiteX157" fmla="*/ 968532 w 1674120"/>
              <a:gd name="connsiteY157" fmla="*/ 209295 h 1579642"/>
              <a:gd name="connsiteX158" fmla="*/ 1033276 w 1674120"/>
              <a:gd name="connsiteY158" fmla="*/ 361126 h 1579642"/>
              <a:gd name="connsiteX159" fmla="*/ 1009620 w 1674120"/>
              <a:gd name="connsiteY159" fmla="*/ 455709 h 1579642"/>
              <a:gd name="connsiteX160" fmla="*/ 1225021 w 1674120"/>
              <a:gd name="connsiteY160" fmla="*/ 455709 h 1579642"/>
              <a:gd name="connsiteX161" fmla="*/ 1288520 w 1674120"/>
              <a:gd name="connsiteY161" fmla="*/ 501756 h 1579642"/>
              <a:gd name="connsiteX162" fmla="*/ 1317157 w 1674120"/>
              <a:gd name="connsiteY162" fmla="*/ 644875 h 1579642"/>
              <a:gd name="connsiteX163" fmla="*/ 1394353 w 1674120"/>
              <a:gd name="connsiteY163" fmla="*/ 572693 h 1579642"/>
              <a:gd name="connsiteX164" fmla="*/ 1452872 w 1674120"/>
              <a:gd name="connsiteY164" fmla="*/ 550292 h 1579642"/>
              <a:gd name="connsiteX165" fmla="*/ 1525088 w 1674120"/>
              <a:gd name="connsiteY165" fmla="*/ 550292 h 1579642"/>
              <a:gd name="connsiteX166" fmla="*/ 1624695 w 1674120"/>
              <a:gd name="connsiteY166" fmla="*/ 648609 h 1579642"/>
              <a:gd name="connsiteX167" fmla="*/ 1624695 w 1674120"/>
              <a:gd name="connsiteY167" fmla="*/ 1070500 h 1579642"/>
              <a:gd name="connsiteX168" fmla="*/ 1604773 w 1674120"/>
              <a:gd name="connsiteY168" fmla="*/ 1090412 h 1579642"/>
              <a:gd name="connsiteX169" fmla="*/ 1584852 w 1674120"/>
              <a:gd name="connsiteY169" fmla="*/ 1070500 h 1579642"/>
              <a:gd name="connsiteX170" fmla="*/ 1584852 w 1674120"/>
              <a:gd name="connsiteY170" fmla="*/ 648609 h 1579642"/>
              <a:gd name="connsiteX171" fmla="*/ 1525088 w 1674120"/>
              <a:gd name="connsiteY171" fmla="*/ 588872 h 1579642"/>
              <a:gd name="connsiteX172" fmla="*/ 1452872 w 1674120"/>
              <a:gd name="connsiteY172" fmla="*/ 588872 h 1579642"/>
              <a:gd name="connsiteX173" fmla="*/ 1420500 w 1674120"/>
              <a:gd name="connsiteY173" fmla="*/ 601317 h 1579642"/>
              <a:gd name="connsiteX174" fmla="*/ 1272334 w 1674120"/>
              <a:gd name="connsiteY174" fmla="*/ 739459 h 1579642"/>
              <a:gd name="connsiteX175" fmla="*/ 1215060 w 1674120"/>
              <a:gd name="connsiteY175" fmla="*/ 763104 h 1579642"/>
              <a:gd name="connsiteX176" fmla="*/ 1044482 w 1674120"/>
              <a:gd name="connsiteY176" fmla="*/ 763104 h 1579642"/>
              <a:gd name="connsiteX177" fmla="*/ 995924 w 1674120"/>
              <a:gd name="connsiteY177" fmla="*/ 804173 h 1579642"/>
              <a:gd name="connsiteX178" fmla="*/ 1007129 w 1674120"/>
              <a:gd name="connsiteY178" fmla="*/ 839020 h 1579642"/>
              <a:gd name="connsiteX179" fmla="*/ 1040747 w 1674120"/>
              <a:gd name="connsiteY179" fmla="*/ 855199 h 1579642"/>
              <a:gd name="connsiteX180" fmla="*/ 1269844 w 1674120"/>
              <a:gd name="connsiteY180" fmla="*/ 855199 h 1579642"/>
              <a:gd name="connsiteX181" fmla="*/ 1298481 w 1674120"/>
              <a:gd name="connsiteY181" fmla="*/ 842753 h 1579642"/>
              <a:gd name="connsiteX182" fmla="*/ 1487735 w 1674120"/>
              <a:gd name="connsiteY182" fmla="*/ 653587 h 1579642"/>
              <a:gd name="connsiteX183" fmla="*/ 1515127 w 1674120"/>
              <a:gd name="connsiteY183" fmla="*/ 653587 h 1579642"/>
              <a:gd name="connsiteX184" fmla="*/ 1515127 w 1674120"/>
              <a:gd name="connsiteY184" fmla="*/ 680966 h 1579642"/>
              <a:gd name="connsiteX185" fmla="*/ 1415519 w 1674120"/>
              <a:gd name="connsiteY185" fmla="*/ 780528 h 1579642"/>
              <a:gd name="connsiteX186" fmla="*/ 1415519 w 1674120"/>
              <a:gd name="connsiteY186" fmla="*/ 781772 h 1579642"/>
              <a:gd name="connsiteX187" fmla="*/ 1384392 w 1674120"/>
              <a:gd name="connsiteY187" fmla="*/ 904979 h 1579642"/>
              <a:gd name="connsiteX188" fmla="*/ 1381902 w 1674120"/>
              <a:gd name="connsiteY188" fmla="*/ 909957 h 1579642"/>
              <a:gd name="connsiteX189" fmla="*/ 1474039 w 1674120"/>
              <a:gd name="connsiteY189" fmla="*/ 1301980 h 1579642"/>
              <a:gd name="connsiteX190" fmla="*/ 1475284 w 1674120"/>
              <a:gd name="connsiteY190" fmla="*/ 1318159 h 1579642"/>
              <a:gd name="connsiteX191" fmla="*/ 1475284 w 1674120"/>
              <a:gd name="connsiteY191" fmla="*/ 1323137 h 1579642"/>
              <a:gd name="connsiteX192" fmla="*/ 1475284 w 1674120"/>
              <a:gd name="connsiteY192" fmla="*/ 1426432 h 1579642"/>
              <a:gd name="connsiteX193" fmla="*/ 1379412 w 1674120"/>
              <a:gd name="connsiteY193" fmla="*/ 1509814 h 1579642"/>
              <a:gd name="connsiteX194" fmla="*/ 1156540 w 1674120"/>
              <a:gd name="connsiteY194" fmla="*/ 1509814 h 1579642"/>
              <a:gd name="connsiteX195" fmla="*/ 1161521 w 1674120"/>
              <a:gd name="connsiteY195" fmla="*/ 1557106 h 1579642"/>
              <a:gd name="connsiteX196" fmla="*/ 1145335 w 1674120"/>
              <a:gd name="connsiteY196" fmla="*/ 1579507 h 1579642"/>
              <a:gd name="connsiteX197" fmla="*/ 1122923 w 1674120"/>
              <a:gd name="connsiteY197" fmla="*/ 1562084 h 1579642"/>
              <a:gd name="connsiteX198" fmla="*/ 1081835 w 1674120"/>
              <a:gd name="connsiteY198" fmla="*/ 1265889 h 1579642"/>
              <a:gd name="connsiteX199" fmla="*/ 1022071 w 1674120"/>
              <a:gd name="connsiteY199" fmla="*/ 1203663 h 1579642"/>
              <a:gd name="connsiteX200" fmla="*/ 646053 w 1674120"/>
              <a:gd name="connsiteY200" fmla="*/ 1203663 h 1579642"/>
              <a:gd name="connsiteX201" fmla="*/ 586288 w 1674120"/>
              <a:gd name="connsiteY201" fmla="*/ 1268378 h 1579642"/>
              <a:gd name="connsiteX202" fmla="*/ 571347 w 1674120"/>
              <a:gd name="connsiteY202" fmla="*/ 1354250 h 1579642"/>
              <a:gd name="connsiteX203" fmla="*/ 571347 w 1674120"/>
              <a:gd name="connsiteY203" fmla="*/ 1355494 h 1579642"/>
              <a:gd name="connsiteX204" fmla="*/ 537730 w 1674120"/>
              <a:gd name="connsiteY204" fmla="*/ 1563328 h 1579642"/>
              <a:gd name="connsiteX205" fmla="*/ 517808 w 1674120"/>
              <a:gd name="connsiteY205" fmla="*/ 1579507 h 1579642"/>
              <a:gd name="connsiteX206" fmla="*/ 514073 w 1674120"/>
              <a:gd name="connsiteY206" fmla="*/ 1579507 h 1579642"/>
              <a:gd name="connsiteX207" fmla="*/ 497887 w 1674120"/>
              <a:gd name="connsiteY207" fmla="*/ 1555861 h 1579642"/>
              <a:gd name="connsiteX208" fmla="*/ 506603 w 1674120"/>
              <a:gd name="connsiteY208" fmla="*/ 1509814 h 1579642"/>
              <a:gd name="connsiteX209" fmla="*/ 272525 w 1674120"/>
              <a:gd name="connsiteY209" fmla="*/ 1509814 h 1579642"/>
              <a:gd name="connsiteX210" fmla="*/ 176653 w 1674120"/>
              <a:gd name="connsiteY210" fmla="*/ 1426432 h 1579642"/>
              <a:gd name="connsiteX211" fmla="*/ 176653 w 1674120"/>
              <a:gd name="connsiteY211" fmla="*/ 1323137 h 1579642"/>
              <a:gd name="connsiteX212" fmla="*/ 177898 w 1674120"/>
              <a:gd name="connsiteY212" fmla="*/ 1318159 h 1579642"/>
              <a:gd name="connsiteX213" fmla="*/ 179143 w 1674120"/>
              <a:gd name="connsiteY213" fmla="*/ 1301980 h 1579642"/>
              <a:gd name="connsiteX214" fmla="*/ 275015 w 1674120"/>
              <a:gd name="connsiteY214" fmla="*/ 896268 h 1579642"/>
              <a:gd name="connsiteX215" fmla="*/ 247623 w 1674120"/>
              <a:gd name="connsiteY215" fmla="*/ 781772 h 1579642"/>
              <a:gd name="connsiteX216" fmla="*/ 246378 w 1674120"/>
              <a:gd name="connsiteY216" fmla="*/ 780528 h 1579642"/>
              <a:gd name="connsiteX217" fmla="*/ 146771 w 1674120"/>
              <a:gd name="connsiteY217" fmla="*/ 680966 h 1579642"/>
              <a:gd name="connsiteX218" fmla="*/ 146771 w 1674120"/>
              <a:gd name="connsiteY218" fmla="*/ 653587 h 1579642"/>
              <a:gd name="connsiteX219" fmla="*/ 175408 w 1674120"/>
              <a:gd name="connsiteY219" fmla="*/ 653587 h 1579642"/>
              <a:gd name="connsiteX220" fmla="*/ 363417 w 1674120"/>
              <a:gd name="connsiteY220" fmla="*/ 842753 h 1579642"/>
              <a:gd name="connsiteX221" fmla="*/ 393299 w 1674120"/>
              <a:gd name="connsiteY221" fmla="*/ 855199 h 1579642"/>
              <a:gd name="connsiteX222" fmla="*/ 621151 w 1674120"/>
              <a:gd name="connsiteY222" fmla="*/ 855199 h 1579642"/>
              <a:gd name="connsiteX223" fmla="*/ 654768 w 1674120"/>
              <a:gd name="connsiteY223" fmla="*/ 839020 h 1579642"/>
              <a:gd name="connsiteX224" fmla="*/ 667219 w 1674120"/>
              <a:gd name="connsiteY224" fmla="*/ 804173 h 1579642"/>
              <a:gd name="connsiteX225" fmla="*/ 617416 w 1674120"/>
              <a:gd name="connsiteY225" fmla="*/ 763104 h 1579642"/>
              <a:gd name="connsiteX226" fmla="*/ 446838 w 1674120"/>
              <a:gd name="connsiteY226" fmla="*/ 763104 h 1579642"/>
              <a:gd name="connsiteX227" fmla="*/ 389564 w 1674120"/>
              <a:gd name="connsiteY227" fmla="*/ 739459 h 1579642"/>
              <a:gd name="connsiteX228" fmla="*/ 241398 w 1674120"/>
              <a:gd name="connsiteY228" fmla="*/ 601317 h 1579642"/>
              <a:gd name="connsiteX229" fmla="*/ 209026 w 1674120"/>
              <a:gd name="connsiteY229" fmla="*/ 588872 h 1579642"/>
              <a:gd name="connsiteX230" fmla="*/ 136810 w 1674120"/>
              <a:gd name="connsiteY230" fmla="*/ 588872 h 1579642"/>
              <a:gd name="connsiteX231" fmla="*/ 77046 w 1674120"/>
              <a:gd name="connsiteY231" fmla="*/ 648609 h 1579642"/>
              <a:gd name="connsiteX232" fmla="*/ 77046 w 1674120"/>
              <a:gd name="connsiteY232" fmla="*/ 1070500 h 1579642"/>
              <a:gd name="connsiteX233" fmla="*/ 58369 w 1674120"/>
              <a:gd name="connsiteY233" fmla="*/ 1090412 h 1579642"/>
              <a:gd name="connsiteX234" fmla="*/ 38448 w 1674120"/>
              <a:gd name="connsiteY234" fmla="*/ 1070500 h 1579642"/>
              <a:gd name="connsiteX235" fmla="*/ 38448 w 1674120"/>
              <a:gd name="connsiteY235" fmla="*/ 648609 h 1579642"/>
              <a:gd name="connsiteX236" fmla="*/ 136810 w 1674120"/>
              <a:gd name="connsiteY236" fmla="*/ 550292 h 1579642"/>
              <a:gd name="connsiteX237" fmla="*/ 209026 w 1674120"/>
              <a:gd name="connsiteY237" fmla="*/ 550292 h 1579642"/>
              <a:gd name="connsiteX238" fmla="*/ 268790 w 1674120"/>
              <a:gd name="connsiteY238" fmla="*/ 572693 h 1579642"/>
              <a:gd name="connsiteX239" fmla="*/ 337270 w 1674120"/>
              <a:gd name="connsiteY239" fmla="*/ 637408 h 1579642"/>
              <a:gd name="connsiteX240" fmla="*/ 363417 w 1674120"/>
              <a:gd name="connsiteY240" fmla="*/ 503000 h 1579642"/>
              <a:gd name="connsiteX241" fmla="*/ 428162 w 1674120"/>
              <a:gd name="connsiteY241" fmla="*/ 455709 h 1579642"/>
              <a:gd name="connsiteX242" fmla="*/ 638582 w 1674120"/>
              <a:gd name="connsiteY242" fmla="*/ 455709 h 1579642"/>
              <a:gd name="connsiteX243" fmla="*/ 616171 w 1674120"/>
              <a:gd name="connsiteY243" fmla="*/ 353658 h 1579642"/>
              <a:gd name="connsiteX244" fmla="*/ 814140 w 1674120"/>
              <a:gd name="connsiteY244" fmla="*/ 150802 h 1579642"/>
              <a:gd name="connsiteX245" fmla="*/ 1070479 w 1674120"/>
              <a:gd name="connsiteY245" fmla="*/ 100762 h 1579642"/>
              <a:gd name="connsiteX246" fmla="*/ 1084310 w 1674120"/>
              <a:gd name="connsiteY246" fmla="*/ 106420 h 1579642"/>
              <a:gd name="connsiteX247" fmla="*/ 1084310 w 1674120"/>
              <a:gd name="connsiteY247" fmla="*/ 135342 h 1579642"/>
              <a:gd name="connsiteX248" fmla="*/ 1023954 w 1674120"/>
              <a:gd name="connsiteY248" fmla="*/ 195700 h 1579642"/>
              <a:gd name="connsiteX249" fmla="*/ 1010122 w 1674120"/>
              <a:gd name="connsiteY249" fmla="*/ 201988 h 1579642"/>
              <a:gd name="connsiteX250" fmla="*/ 996291 w 1674120"/>
              <a:gd name="connsiteY250" fmla="*/ 195700 h 1579642"/>
              <a:gd name="connsiteX251" fmla="*/ 996291 w 1674120"/>
              <a:gd name="connsiteY251" fmla="*/ 168036 h 1579642"/>
              <a:gd name="connsiteX252" fmla="*/ 1056647 w 1674120"/>
              <a:gd name="connsiteY252" fmla="*/ 106420 h 1579642"/>
              <a:gd name="connsiteX253" fmla="*/ 1070479 w 1674120"/>
              <a:gd name="connsiteY253" fmla="*/ 100762 h 1579642"/>
              <a:gd name="connsiteX254" fmla="*/ 587526 w 1674120"/>
              <a:gd name="connsiteY254" fmla="*/ 100762 h 1579642"/>
              <a:gd name="connsiteX255" fmla="*/ 601815 w 1674120"/>
              <a:gd name="connsiteY255" fmla="*/ 106420 h 1579642"/>
              <a:gd name="connsiteX256" fmla="*/ 661455 w 1674120"/>
              <a:gd name="connsiteY256" fmla="*/ 168036 h 1579642"/>
              <a:gd name="connsiteX257" fmla="*/ 661455 w 1674120"/>
              <a:gd name="connsiteY257" fmla="*/ 195700 h 1579642"/>
              <a:gd name="connsiteX258" fmla="*/ 647787 w 1674120"/>
              <a:gd name="connsiteY258" fmla="*/ 201988 h 1579642"/>
              <a:gd name="connsiteX259" fmla="*/ 634119 w 1674120"/>
              <a:gd name="connsiteY259" fmla="*/ 195700 h 1579642"/>
              <a:gd name="connsiteX260" fmla="*/ 573237 w 1674120"/>
              <a:gd name="connsiteY260" fmla="*/ 135342 h 1579642"/>
              <a:gd name="connsiteX261" fmla="*/ 573237 w 1674120"/>
              <a:gd name="connsiteY261" fmla="*/ 106420 h 1579642"/>
              <a:gd name="connsiteX262" fmla="*/ 587526 w 1674120"/>
              <a:gd name="connsiteY262" fmla="*/ 100762 h 1579642"/>
              <a:gd name="connsiteX263" fmla="*/ 832195 w 1674120"/>
              <a:gd name="connsiteY263" fmla="*/ 0 h 1579642"/>
              <a:gd name="connsiteX264" fmla="*/ 850217 w 1674120"/>
              <a:gd name="connsiteY264" fmla="*/ 20014 h 1579642"/>
              <a:gd name="connsiteX265" fmla="*/ 850217 w 1674120"/>
              <a:gd name="connsiteY265" fmla="*/ 105077 h 1579642"/>
              <a:gd name="connsiteX266" fmla="*/ 832195 w 1674120"/>
              <a:gd name="connsiteY266" fmla="*/ 125091 h 1579642"/>
              <a:gd name="connsiteX267" fmla="*/ 812970 w 1674120"/>
              <a:gd name="connsiteY267" fmla="*/ 105077 h 1579642"/>
              <a:gd name="connsiteX268" fmla="*/ 812970 w 1674120"/>
              <a:gd name="connsiteY268" fmla="*/ 20014 h 1579642"/>
              <a:gd name="connsiteX269" fmla="*/ 832195 w 1674120"/>
              <a:gd name="connsiteY269" fmla="*/ 0 h 157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</a:cxnLst>
            <a:rect l="l" t="t" r="r" b="b"/>
            <a:pathLst>
              <a:path w="1674120" h="1579642">
                <a:moveTo>
                  <a:pt x="1436686" y="1366695"/>
                </a:moveTo>
                <a:cubicBezTo>
                  <a:pt x="1429215" y="1369184"/>
                  <a:pt x="1419255" y="1370428"/>
                  <a:pt x="1410539" y="1370428"/>
                </a:cubicBezTo>
                <a:lnTo>
                  <a:pt x="1136619" y="1370428"/>
                </a:lnTo>
                <a:lnTo>
                  <a:pt x="1150315" y="1469990"/>
                </a:lnTo>
                <a:lnTo>
                  <a:pt x="1379412" y="1469990"/>
                </a:lnTo>
                <a:cubicBezTo>
                  <a:pt x="1410539" y="1469990"/>
                  <a:pt x="1436686" y="1450077"/>
                  <a:pt x="1436686" y="1426432"/>
                </a:cubicBezTo>
                <a:close/>
                <a:moveTo>
                  <a:pt x="216496" y="1366695"/>
                </a:moveTo>
                <a:lnTo>
                  <a:pt x="216496" y="1426432"/>
                </a:lnTo>
                <a:cubicBezTo>
                  <a:pt x="216496" y="1450077"/>
                  <a:pt x="241398" y="1469990"/>
                  <a:pt x="272525" y="1469990"/>
                </a:cubicBezTo>
                <a:lnTo>
                  <a:pt x="512828" y="1469990"/>
                </a:lnTo>
                <a:lnTo>
                  <a:pt x="530259" y="1370428"/>
                </a:lnTo>
                <a:lnTo>
                  <a:pt x="242643" y="1370428"/>
                </a:lnTo>
                <a:cubicBezTo>
                  <a:pt x="233927" y="1370428"/>
                  <a:pt x="223967" y="1369184"/>
                  <a:pt x="216496" y="1366695"/>
                </a:cubicBezTo>
                <a:close/>
                <a:moveTo>
                  <a:pt x="825458" y="880082"/>
                </a:moveTo>
                <a:cubicBezTo>
                  <a:pt x="766983" y="880082"/>
                  <a:pt x="719706" y="927159"/>
                  <a:pt x="719706" y="985384"/>
                </a:cubicBezTo>
                <a:cubicBezTo>
                  <a:pt x="719706" y="1044849"/>
                  <a:pt x="766983" y="1091925"/>
                  <a:pt x="825458" y="1091925"/>
                </a:cubicBezTo>
                <a:cubicBezTo>
                  <a:pt x="883933" y="1091925"/>
                  <a:pt x="931210" y="1044849"/>
                  <a:pt x="931210" y="985384"/>
                </a:cubicBezTo>
                <a:cubicBezTo>
                  <a:pt x="931210" y="927159"/>
                  <a:pt x="883933" y="880082"/>
                  <a:pt x="825458" y="880082"/>
                </a:cubicBezTo>
                <a:close/>
                <a:moveTo>
                  <a:pt x="825458" y="840439"/>
                </a:moveTo>
                <a:cubicBezTo>
                  <a:pt x="905083" y="840439"/>
                  <a:pt x="971023" y="904859"/>
                  <a:pt x="971023" y="985384"/>
                </a:cubicBezTo>
                <a:cubicBezTo>
                  <a:pt x="971023" y="1065909"/>
                  <a:pt x="905083" y="1130329"/>
                  <a:pt x="825458" y="1130329"/>
                </a:cubicBezTo>
                <a:cubicBezTo>
                  <a:pt x="745833" y="1130329"/>
                  <a:pt x="681137" y="1065909"/>
                  <a:pt x="681137" y="985384"/>
                </a:cubicBezTo>
                <a:cubicBezTo>
                  <a:pt x="681137" y="904859"/>
                  <a:pt x="745833" y="840439"/>
                  <a:pt x="825458" y="840439"/>
                </a:cubicBezTo>
                <a:close/>
                <a:moveTo>
                  <a:pt x="800295" y="686631"/>
                </a:moveTo>
                <a:lnTo>
                  <a:pt x="857338" y="686631"/>
                </a:lnTo>
                <a:cubicBezTo>
                  <a:pt x="870014" y="686631"/>
                  <a:pt x="877619" y="694787"/>
                  <a:pt x="877619" y="705273"/>
                </a:cubicBezTo>
                <a:cubicBezTo>
                  <a:pt x="877619" y="715759"/>
                  <a:pt x="870014" y="723915"/>
                  <a:pt x="857338" y="723915"/>
                </a:cubicBezTo>
                <a:lnTo>
                  <a:pt x="800295" y="723915"/>
                </a:lnTo>
                <a:cubicBezTo>
                  <a:pt x="787619" y="723915"/>
                  <a:pt x="780013" y="715759"/>
                  <a:pt x="780013" y="705273"/>
                </a:cubicBezTo>
                <a:cubicBezTo>
                  <a:pt x="780013" y="694787"/>
                  <a:pt x="787619" y="686631"/>
                  <a:pt x="800295" y="686631"/>
                </a:cubicBezTo>
                <a:close/>
                <a:moveTo>
                  <a:pt x="760256" y="637193"/>
                </a:moveTo>
                <a:lnTo>
                  <a:pt x="898634" y="637193"/>
                </a:lnTo>
                <a:cubicBezTo>
                  <a:pt x="907361" y="637193"/>
                  <a:pt x="916087" y="645605"/>
                  <a:pt x="916087" y="656420"/>
                </a:cubicBezTo>
                <a:cubicBezTo>
                  <a:pt x="916087" y="666033"/>
                  <a:pt x="907361" y="674445"/>
                  <a:pt x="898634" y="674445"/>
                </a:cubicBezTo>
                <a:lnTo>
                  <a:pt x="760256" y="674445"/>
                </a:lnTo>
                <a:cubicBezTo>
                  <a:pt x="750283" y="674445"/>
                  <a:pt x="741556" y="666033"/>
                  <a:pt x="741556" y="656420"/>
                </a:cubicBezTo>
                <a:cubicBezTo>
                  <a:pt x="741556" y="645605"/>
                  <a:pt x="750283" y="637193"/>
                  <a:pt x="760256" y="637193"/>
                </a:cubicBezTo>
                <a:close/>
                <a:moveTo>
                  <a:pt x="758111" y="582649"/>
                </a:moveTo>
                <a:lnTo>
                  <a:pt x="758111" y="593850"/>
                </a:lnTo>
                <a:lnTo>
                  <a:pt x="891336" y="593850"/>
                </a:lnTo>
                <a:lnTo>
                  <a:pt x="891336" y="582649"/>
                </a:lnTo>
                <a:close/>
                <a:moveTo>
                  <a:pt x="1010122" y="529165"/>
                </a:moveTo>
                <a:cubicBezTo>
                  <a:pt x="1015152" y="529165"/>
                  <a:pt x="1020181" y="530996"/>
                  <a:pt x="1023954" y="534658"/>
                </a:cubicBezTo>
                <a:lnTo>
                  <a:pt x="1084310" y="592030"/>
                </a:lnTo>
                <a:cubicBezTo>
                  <a:pt x="1091855" y="599354"/>
                  <a:pt x="1091855" y="611560"/>
                  <a:pt x="1084310" y="618884"/>
                </a:cubicBezTo>
                <a:cubicBezTo>
                  <a:pt x="1080538" y="622546"/>
                  <a:pt x="1075508" y="624988"/>
                  <a:pt x="1070478" y="624988"/>
                </a:cubicBezTo>
                <a:cubicBezTo>
                  <a:pt x="1065449" y="624988"/>
                  <a:pt x="1060419" y="622546"/>
                  <a:pt x="1056647" y="618884"/>
                </a:cubicBezTo>
                <a:lnTo>
                  <a:pt x="996291" y="561513"/>
                </a:lnTo>
                <a:cubicBezTo>
                  <a:pt x="988746" y="554189"/>
                  <a:pt x="988746" y="541982"/>
                  <a:pt x="996291" y="534658"/>
                </a:cubicBezTo>
                <a:cubicBezTo>
                  <a:pt x="1000063" y="530996"/>
                  <a:pt x="1005092" y="529165"/>
                  <a:pt x="1010122" y="529165"/>
                </a:cubicBezTo>
                <a:close/>
                <a:moveTo>
                  <a:pt x="647787" y="529165"/>
                </a:moveTo>
                <a:cubicBezTo>
                  <a:pt x="652757" y="529165"/>
                  <a:pt x="657727" y="530996"/>
                  <a:pt x="661455" y="534658"/>
                </a:cubicBezTo>
                <a:cubicBezTo>
                  <a:pt x="668909" y="541982"/>
                  <a:pt x="668909" y="554189"/>
                  <a:pt x="661455" y="561513"/>
                </a:cubicBezTo>
                <a:lnTo>
                  <a:pt x="601815" y="618884"/>
                </a:lnTo>
                <a:cubicBezTo>
                  <a:pt x="598087" y="622546"/>
                  <a:pt x="593117" y="624988"/>
                  <a:pt x="588147" y="624988"/>
                </a:cubicBezTo>
                <a:cubicBezTo>
                  <a:pt x="583177" y="624988"/>
                  <a:pt x="578207" y="622546"/>
                  <a:pt x="573237" y="618884"/>
                </a:cubicBezTo>
                <a:cubicBezTo>
                  <a:pt x="565782" y="611560"/>
                  <a:pt x="565782" y="599354"/>
                  <a:pt x="573237" y="592030"/>
                </a:cubicBezTo>
                <a:lnTo>
                  <a:pt x="634119" y="534658"/>
                </a:lnTo>
                <a:cubicBezTo>
                  <a:pt x="637847" y="530996"/>
                  <a:pt x="642817" y="529165"/>
                  <a:pt x="647787" y="529165"/>
                </a:cubicBezTo>
                <a:close/>
                <a:moveTo>
                  <a:pt x="428162" y="495533"/>
                </a:moveTo>
                <a:cubicBezTo>
                  <a:pt x="415711" y="495533"/>
                  <a:pt x="404505" y="503000"/>
                  <a:pt x="402015" y="511712"/>
                </a:cubicBezTo>
                <a:lnTo>
                  <a:pt x="370887" y="668521"/>
                </a:lnTo>
                <a:lnTo>
                  <a:pt x="416956" y="712079"/>
                </a:lnTo>
                <a:cubicBezTo>
                  <a:pt x="425672" y="719546"/>
                  <a:pt x="435632" y="723280"/>
                  <a:pt x="446838" y="723280"/>
                </a:cubicBezTo>
                <a:lnTo>
                  <a:pt x="617416" y="723280"/>
                </a:lnTo>
                <a:cubicBezTo>
                  <a:pt x="663484" y="723280"/>
                  <a:pt x="700837" y="758126"/>
                  <a:pt x="705817" y="800440"/>
                </a:cubicBezTo>
                <a:cubicBezTo>
                  <a:pt x="708307" y="824086"/>
                  <a:pt x="699592" y="847731"/>
                  <a:pt x="683406" y="866399"/>
                </a:cubicBezTo>
                <a:cubicBezTo>
                  <a:pt x="667219" y="883822"/>
                  <a:pt x="644808" y="893779"/>
                  <a:pt x="621151" y="893779"/>
                </a:cubicBezTo>
                <a:lnTo>
                  <a:pt x="393299" y="893779"/>
                </a:lnTo>
                <a:cubicBezTo>
                  <a:pt x="370887" y="893779"/>
                  <a:pt x="350966" y="885067"/>
                  <a:pt x="336025" y="870133"/>
                </a:cubicBezTo>
                <a:lnTo>
                  <a:pt x="323574" y="858932"/>
                </a:lnTo>
                <a:lnTo>
                  <a:pt x="216496" y="1311936"/>
                </a:lnTo>
                <a:cubicBezTo>
                  <a:pt x="216496" y="1314425"/>
                  <a:pt x="216496" y="1318159"/>
                  <a:pt x="220231" y="1321892"/>
                </a:cubicBezTo>
                <a:cubicBezTo>
                  <a:pt x="223967" y="1328115"/>
                  <a:pt x="233927" y="1331848"/>
                  <a:pt x="242643" y="1331848"/>
                </a:cubicBezTo>
                <a:lnTo>
                  <a:pt x="536485" y="1331848"/>
                </a:lnTo>
                <a:lnTo>
                  <a:pt x="547691" y="1260911"/>
                </a:lnTo>
                <a:cubicBezTo>
                  <a:pt x="561387" y="1198685"/>
                  <a:pt x="597494" y="1163839"/>
                  <a:pt x="646053" y="1163839"/>
                </a:cubicBezTo>
                <a:lnTo>
                  <a:pt x="1022071" y="1163839"/>
                </a:lnTo>
                <a:cubicBezTo>
                  <a:pt x="1073119" y="1163839"/>
                  <a:pt x="1112962" y="1203663"/>
                  <a:pt x="1120433" y="1260911"/>
                </a:cubicBezTo>
                <a:lnTo>
                  <a:pt x="1130393" y="1331848"/>
                </a:lnTo>
                <a:lnTo>
                  <a:pt x="1410539" y="1331848"/>
                </a:lnTo>
                <a:cubicBezTo>
                  <a:pt x="1419255" y="1331848"/>
                  <a:pt x="1429215" y="1328115"/>
                  <a:pt x="1432951" y="1321892"/>
                </a:cubicBezTo>
                <a:cubicBezTo>
                  <a:pt x="1436686" y="1318159"/>
                  <a:pt x="1436686" y="1314425"/>
                  <a:pt x="1436686" y="1311936"/>
                </a:cubicBezTo>
                <a:lnTo>
                  <a:pt x="1332098" y="863910"/>
                </a:lnTo>
                <a:lnTo>
                  <a:pt x="1325873" y="870133"/>
                </a:lnTo>
                <a:cubicBezTo>
                  <a:pt x="1310932" y="885067"/>
                  <a:pt x="1291010" y="893779"/>
                  <a:pt x="1269844" y="893779"/>
                </a:cubicBezTo>
                <a:lnTo>
                  <a:pt x="1040747" y="893779"/>
                </a:lnTo>
                <a:cubicBezTo>
                  <a:pt x="1017090" y="893779"/>
                  <a:pt x="994679" y="883822"/>
                  <a:pt x="978492" y="866399"/>
                </a:cubicBezTo>
                <a:cubicBezTo>
                  <a:pt x="962306" y="847731"/>
                  <a:pt x="953590" y="824086"/>
                  <a:pt x="956081" y="800440"/>
                </a:cubicBezTo>
                <a:cubicBezTo>
                  <a:pt x="961061" y="758126"/>
                  <a:pt x="999659" y="723280"/>
                  <a:pt x="1044482" y="723280"/>
                </a:cubicBezTo>
                <a:lnTo>
                  <a:pt x="1215060" y="723280"/>
                </a:lnTo>
                <a:cubicBezTo>
                  <a:pt x="1226265" y="723280"/>
                  <a:pt x="1236226" y="719546"/>
                  <a:pt x="1243697" y="712079"/>
                </a:cubicBezTo>
                <a:lnTo>
                  <a:pt x="1282295" y="675988"/>
                </a:lnTo>
                <a:lnTo>
                  <a:pt x="1249922" y="510468"/>
                </a:lnTo>
                <a:cubicBezTo>
                  <a:pt x="1248677" y="503000"/>
                  <a:pt x="1237471" y="495533"/>
                  <a:pt x="1225021" y="495533"/>
                </a:cubicBezTo>
                <a:lnTo>
                  <a:pt x="983473" y="495533"/>
                </a:lnTo>
                <a:cubicBezTo>
                  <a:pt x="968532" y="512957"/>
                  <a:pt x="951100" y="527891"/>
                  <a:pt x="929934" y="540336"/>
                </a:cubicBezTo>
                <a:cubicBezTo>
                  <a:pt x="929934" y="540336"/>
                  <a:pt x="928689" y="541580"/>
                  <a:pt x="928689" y="544069"/>
                </a:cubicBezTo>
                <a:lnTo>
                  <a:pt x="928689" y="596339"/>
                </a:lnTo>
                <a:cubicBezTo>
                  <a:pt x="928689" y="616251"/>
                  <a:pt x="912502" y="633675"/>
                  <a:pt x="893826" y="633675"/>
                </a:cubicBezTo>
                <a:lnTo>
                  <a:pt x="755621" y="633675"/>
                </a:lnTo>
                <a:cubicBezTo>
                  <a:pt x="735699" y="633675"/>
                  <a:pt x="719513" y="616251"/>
                  <a:pt x="719513" y="596339"/>
                </a:cubicBezTo>
                <a:lnTo>
                  <a:pt x="719513" y="544069"/>
                </a:lnTo>
                <a:cubicBezTo>
                  <a:pt x="719513" y="541580"/>
                  <a:pt x="718268" y="541580"/>
                  <a:pt x="718268" y="540336"/>
                </a:cubicBezTo>
                <a:cubicBezTo>
                  <a:pt x="697102" y="527891"/>
                  <a:pt x="679670" y="512957"/>
                  <a:pt x="664729" y="495533"/>
                </a:cubicBezTo>
                <a:close/>
                <a:moveTo>
                  <a:pt x="1090094" y="346063"/>
                </a:moveTo>
                <a:lnTo>
                  <a:pt x="1176007" y="346063"/>
                </a:lnTo>
                <a:cubicBezTo>
                  <a:pt x="1187378" y="346063"/>
                  <a:pt x="1196222" y="354474"/>
                  <a:pt x="1196222" y="364086"/>
                </a:cubicBezTo>
                <a:cubicBezTo>
                  <a:pt x="1196222" y="374900"/>
                  <a:pt x="1187378" y="383311"/>
                  <a:pt x="1176007" y="383311"/>
                </a:cubicBezTo>
                <a:lnTo>
                  <a:pt x="1090094" y="383311"/>
                </a:lnTo>
                <a:cubicBezTo>
                  <a:pt x="1079987" y="383311"/>
                  <a:pt x="1071143" y="374900"/>
                  <a:pt x="1071143" y="364086"/>
                </a:cubicBezTo>
                <a:cubicBezTo>
                  <a:pt x="1071143" y="354474"/>
                  <a:pt x="1079987" y="346063"/>
                  <a:pt x="1090094" y="346063"/>
                </a:cubicBezTo>
                <a:close/>
                <a:moveTo>
                  <a:pt x="486921" y="346063"/>
                </a:moveTo>
                <a:lnTo>
                  <a:pt x="571983" y="346063"/>
                </a:lnTo>
                <a:cubicBezTo>
                  <a:pt x="581990" y="346063"/>
                  <a:pt x="591997" y="354474"/>
                  <a:pt x="591997" y="364086"/>
                </a:cubicBezTo>
                <a:cubicBezTo>
                  <a:pt x="591997" y="374900"/>
                  <a:pt x="581990" y="383311"/>
                  <a:pt x="571983" y="383311"/>
                </a:cubicBezTo>
                <a:lnTo>
                  <a:pt x="486921" y="383311"/>
                </a:lnTo>
                <a:cubicBezTo>
                  <a:pt x="475662" y="383311"/>
                  <a:pt x="466906" y="374900"/>
                  <a:pt x="466906" y="364086"/>
                </a:cubicBezTo>
                <a:cubicBezTo>
                  <a:pt x="466906" y="354474"/>
                  <a:pt x="475662" y="346063"/>
                  <a:pt x="486921" y="346063"/>
                </a:cubicBezTo>
                <a:close/>
                <a:moveTo>
                  <a:pt x="1525808" y="275845"/>
                </a:moveTo>
                <a:cubicBezTo>
                  <a:pt x="1466735" y="275845"/>
                  <a:pt x="1418973" y="322922"/>
                  <a:pt x="1418973" y="381147"/>
                </a:cubicBezTo>
                <a:cubicBezTo>
                  <a:pt x="1418973" y="439373"/>
                  <a:pt x="1466735" y="487688"/>
                  <a:pt x="1525808" y="487688"/>
                </a:cubicBezTo>
                <a:cubicBezTo>
                  <a:pt x="1584882" y="487688"/>
                  <a:pt x="1633900" y="439373"/>
                  <a:pt x="1633900" y="381147"/>
                </a:cubicBezTo>
                <a:cubicBezTo>
                  <a:pt x="1633900" y="322922"/>
                  <a:pt x="1584882" y="275845"/>
                  <a:pt x="1525808" y="275845"/>
                </a:cubicBezTo>
                <a:close/>
                <a:moveTo>
                  <a:pt x="144946" y="275845"/>
                </a:moveTo>
                <a:cubicBezTo>
                  <a:pt x="86720" y="275845"/>
                  <a:pt x="38404" y="322922"/>
                  <a:pt x="38404" y="381147"/>
                </a:cubicBezTo>
                <a:cubicBezTo>
                  <a:pt x="38404" y="439373"/>
                  <a:pt x="86720" y="487688"/>
                  <a:pt x="144946" y="487688"/>
                </a:cubicBezTo>
                <a:cubicBezTo>
                  <a:pt x="203172" y="487688"/>
                  <a:pt x="251487" y="439373"/>
                  <a:pt x="251487" y="381147"/>
                </a:cubicBezTo>
                <a:cubicBezTo>
                  <a:pt x="251487" y="322922"/>
                  <a:pt x="203172" y="275845"/>
                  <a:pt x="144946" y="275845"/>
                </a:cubicBezTo>
                <a:close/>
                <a:moveTo>
                  <a:pt x="1525808" y="236202"/>
                </a:moveTo>
                <a:cubicBezTo>
                  <a:pt x="1607505" y="236202"/>
                  <a:pt x="1674120" y="300622"/>
                  <a:pt x="1674120" y="381147"/>
                </a:cubicBezTo>
                <a:cubicBezTo>
                  <a:pt x="1674120" y="460434"/>
                  <a:pt x="1607505" y="526092"/>
                  <a:pt x="1525808" y="526092"/>
                </a:cubicBezTo>
                <a:cubicBezTo>
                  <a:pt x="1445368" y="526092"/>
                  <a:pt x="1378753" y="460434"/>
                  <a:pt x="1378753" y="381147"/>
                </a:cubicBezTo>
                <a:cubicBezTo>
                  <a:pt x="1378753" y="300622"/>
                  <a:pt x="1445368" y="236202"/>
                  <a:pt x="1525808" y="236202"/>
                </a:cubicBezTo>
                <a:close/>
                <a:moveTo>
                  <a:pt x="144946" y="236202"/>
                </a:moveTo>
                <a:cubicBezTo>
                  <a:pt x="224232" y="236202"/>
                  <a:pt x="289891" y="300622"/>
                  <a:pt x="289891" y="381147"/>
                </a:cubicBezTo>
                <a:cubicBezTo>
                  <a:pt x="289891" y="460434"/>
                  <a:pt x="224232" y="526092"/>
                  <a:pt x="144946" y="526092"/>
                </a:cubicBezTo>
                <a:cubicBezTo>
                  <a:pt x="64420" y="526092"/>
                  <a:pt x="0" y="460434"/>
                  <a:pt x="0" y="381147"/>
                </a:cubicBezTo>
                <a:cubicBezTo>
                  <a:pt x="0" y="300622"/>
                  <a:pt x="64420" y="236202"/>
                  <a:pt x="144946" y="236202"/>
                </a:cubicBezTo>
                <a:close/>
                <a:moveTo>
                  <a:pt x="827416" y="208734"/>
                </a:moveTo>
                <a:cubicBezTo>
                  <a:pt x="874777" y="208734"/>
                  <a:pt x="918399" y="231146"/>
                  <a:pt x="947065" y="269744"/>
                </a:cubicBezTo>
                <a:cubicBezTo>
                  <a:pt x="954543" y="277215"/>
                  <a:pt x="952050" y="290911"/>
                  <a:pt x="943326" y="297137"/>
                </a:cubicBezTo>
                <a:cubicBezTo>
                  <a:pt x="939587" y="298382"/>
                  <a:pt x="935848" y="300872"/>
                  <a:pt x="932109" y="300872"/>
                </a:cubicBezTo>
                <a:cubicBezTo>
                  <a:pt x="925877" y="300872"/>
                  <a:pt x="919645" y="298382"/>
                  <a:pt x="915906" y="293401"/>
                </a:cubicBezTo>
                <a:cubicBezTo>
                  <a:pt x="895965" y="263519"/>
                  <a:pt x="863560" y="247333"/>
                  <a:pt x="827416" y="247333"/>
                </a:cubicBezTo>
                <a:cubicBezTo>
                  <a:pt x="816199" y="247333"/>
                  <a:pt x="807475" y="238617"/>
                  <a:pt x="807475" y="227411"/>
                </a:cubicBezTo>
                <a:cubicBezTo>
                  <a:pt x="807475" y="217450"/>
                  <a:pt x="816199" y="208734"/>
                  <a:pt x="827416" y="208734"/>
                </a:cubicBezTo>
                <a:close/>
                <a:moveTo>
                  <a:pt x="816630" y="190627"/>
                </a:moveTo>
                <a:cubicBezTo>
                  <a:pt x="728229" y="194360"/>
                  <a:pt x="657259" y="266542"/>
                  <a:pt x="654768" y="354903"/>
                </a:cubicBezTo>
                <a:cubicBezTo>
                  <a:pt x="652278" y="417129"/>
                  <a:pt x="684651" y="475621"/>
                  <a:pt x="738190" y="506734"/>
                </a:cubicBezTo>
                <a:cubicBezTo>
                  <a:pt x="750641" y="514201"/>
                  <a:pt x="758111" y="527891"/>
                  <a:pt x="758111" y="544069"/>
                </a:cubicBezTo>
                <a:lnTo>
                  <a:pt x="891336" y="544069"/>
                </a:lnTo>
                <a:cubicBezTo>
                  <a:pt x="891336" y="527891"/>
                  <a:pt x="897561" y="514201"/>
                  <a:pt x="910012" y="506734"/>
                </a:cubicBezTo>
                <a:cubicBezTo>
                  <a:pt x="962306" y="475621"/>
                  <a:pt x="993433" y="420862"/>
                  <a:pt x="993433" y="361126"/>
                </a:cubicBezTo>
                <a:cubicBezTo>
                  <a:pt x="993433" y="313834"/>
                  <a:pt x="974757" y="270276"/>
                  <a:pt x="941139" y="236674"/>
                </a:cubicBezTo>
                <a:cubicBezTo>
                  <a:pt x="907522" y="205561"/>
                  <a:pt x="863944" y="188138"/>
                  <a:pt x="816630" y="190627"/>
                </a:cubicBezTo>
                <a:close/>
                <a:moveTo>
                  <a:pt x="814140" y="150802"/>
                </a:moveTo>
                <a:cubicBezTo>
                  <a:pt x="872659" y="148313"/>
                  <a:pt x="926198" y="169470"/>
                  <a:pt x="968532" y="209295"/>
                </a:cubicBezTo>
                <a:cubicBezTo>
                  <a:pt x="1009620" y="249119"/>
                  <a:pt x="1033276" y="302633"/>
                  <a:pt x="1033276" y="361126"/>
                </a:cubicBezTo>
                <a:cubicBezTo>
                  <a:pt x="1033276" y="394728"/>
                  <a:pt x="1024561" y="427085"/>
                  <a:pt x="1009620" y="455709"/>
                </a:cubicBezTo>
                <a:lnTo>
                  <a:pt x="1225021" y="455709"/>
                </a:lnTo>
                <a:cubicBezTo>
                  <a:pt x="1256148" y="455709"/>
                  <a:pt x="1282295" y="475621"/>
                  <a:pt x="1288520" y="501756"/>
                </a:cubicBezTo>
                <a:lnTo>
                  <a:pt x="1317157" y="644875"/>
                </a:lnTo>
                <a:lnTo>
                  <a:pt x="1394353" y="572693"/>
                </a:lnTo>
                <a:cubicBezTo>
                  <a:pt x="1410539" y="559004"/>
                  <a:pt x="1430461" y="550292"/>
                  <a:pt x="1452872" y="550292"/>
                </a:cubicBezTo>
                <a:lnTo>
                  <a:pt x="1525088" y="550292"/>
                </a:lnTo>
                <a:cubicBezTo>
                  <a:pt x="1579872" y="550292"/>
                  <a:pt x="1624695" y="593850"/>
                  <a:pt x="1624695" y="648609"/>
                </a:cubicBezTo>
                <a:lnTo>
                  <a:pt x="1624695" y="1070500"/>
                </a:lnTo>
                <a:cubicBezTo>
                  <a:pt x="1624695" y="1080456"/>
                  <a:pt x="1615979" y="1090412"/>
                  <a:pt x="1604773" y="1090412"/>
                </a:cubicBezTo>
                <a:cubicBezTo>
                  <a:pt x="1593568" y="1090412"/>
                  <a:pt x="1584852" y="1080456"/>
                  <a:pt x="1584852" y="1070500"/>
                </a:cubicBezTo>
                <a:lnTo>
                  <a:pt x="1584852" y="648609"/>
                </a:lnTo>
                <a:cubicBezTo>
                  <a:pt x="1584852" y="616251"/>
                  <a:pt x="1558705" y="588872"/>
                  <a:pt x="1525088" y="588872"/>
                </a:cubicBezTo>
                <a:lnTo>
                  <a:pt x="1452872" y="588872"/>
                </a:lnTo>
                <a:cubicBezTo>
                  <a:pt x="1440421" y="588872"/>
                  <a:pt x="1429215" y="592606"/>
                  <a:pt x="1420500" y="601317"/>
                </a:cubicBezTo>
                <a:lnTo>
                  <a:pt x="1272334" y="739459"/>
                </a:lnTo>
                <a:cubicBezTo>
                  <a:pt x="1257393" y="754393"/>
                  <a:pt x="1236226" y="763104"/>
                  <a:pt x="1215060" y="763104"/>
                </a:cubicBezTo>
                <a:lnTo>
                  <a:pt x="1044482" y="763104"/>
                </a:lnTo>
                <a:cubicBezTo>
                  <a:pt x="1018335" y="763104"/>
                  <a:pt x="997169" y="781772"/>
                  <a:pt x="995924" y="804173"/>
                </a:cubicBezTo>
                <a:cubicBezTo>
                  <a:pt x="994679" y="817863"/>
                  <a:pt x="998414" y="829064"/>
                  <a:pt x="1007129" y="839020"/>
                </a:cubicBezTo>
                <a:cubicBezTo>
                  <a:pt x="1015845" y="848976"/>
                  <a:pt x="1028296" y="855199"/>
                  <a:pt x="1040747" y="855199"/>
                </a:cubicBezTo>
                <a:lnTo>
                  <a:pt x="1269844" y="855199"/>
                </a:lnTo>
                <a:cubicBezTo>
                  <a:pt x="1279805" y="855199"/>
                  <a:pt x="1291010" y="850221"/>
                  <a:pt x="1298481" y="842753"/>
                </a:cubicBezTo>
                <a:lnTo>
                  <a:pt x="1487735" y="653587"/>
                </a:lnTo>
                <a:cubicBezTo>
                  <a:pt x="1495205" y="646120"/>
                  <a:pt x="1507656" y="646120"/>
                  <a:pt x="1515127" y="653587"/>
                </a:cubicBezTo>
                <a:cubicBezTo>
                  <a:pt x="1522597" y="661054"/>
                  <a:pt x="1522597" y="673499"/>
                  <a:pt x="1515127" y="680966"/>
                </a:cubicBezTo>
                <a:lnTo>
                  <a:pt x="1415519" y="780528"/>
                </a:lnTo>
                <a:cubicBezTo>
                  <a:pt x="1415519" y="781772"/>
                  <a:pt x="1415519" y="781772"/>
                  <a:pt x="1415519" y="781772"/>
                </a:cubicBezTo>
                <a:lnTo>
                  <a:pt x="1384392" y="904979"/>
                </a:lnTo>
                <a:cubicBezTo>
                  <a:pt x="1383147" y="907468"/>
                  <a:pt x="1383147" y="908713"/>
                  <a:pt x="1381902" y="909957"/>
                </a:cubicBezTo>
                <a:lnTo>
                  <a:pt x="1474039" y="1301980"/>
                </a:lnTo>
                <a:cubicBezTo>
                  <a:pt x="1475284" y="1306958"/>
                  <a:pt x="1475284" y="1313181"/>
                  <a:pt x="1475284" y="1318159"/>
                </a:cubicBezTo>
                <a:cubicBezTo>
                  <a:pt x="1475284" y="1319403"/>
                  <a:pt x="1475284" y="1320648"/>
                  <a:pt x="1475284" y="1323137"/>
                </a:cubicBezTo>
                <a:lnTo>
                  <a:pt x="1475284" y="1426432"/>
                </a:lnTo>
                <a:cubicBezTo>
                  <a:pt x="1475284" y="1472479"/>
                  <a:pt x="1431706" y="1509814"/>
                  <a:pt x="1379412" y="1509814"/>
                </a:cubicBezTo>
                <a:lnTo>
                  <a:pt x="1156540" y="1509814"/>
                </a:lnTo>
                <a:lnTo>
                  <a:pt x="1161521" y="1557106"/>
                </a:lnTo>
                <a:cubicBezTo>
                  <a:pt x="1164011" y="1568307"/>
                  <a:pt x="1156540" y="1577018"/>
                  <a:pt x="1145335" y="1579507"/>
                </a:cubicBezTo>
                <a:cubicBezTo>
                  <a:pt x="1134129" y="1580752"/>
                  <a:pt x="1124168" y="1573285"/>
                  <a:pt x="1122923" y="1562084"/>
                </a:cubicBezTo>
                <a:lnTo>
                  <a:pt x="1081835" y="1265889"/>
                </a:lnTo>
                <a:cubicBezTo>
                  <a:pt x="1078100" y="1237265"/>
                  <a:pt x="1059423" y="1203663"/>
                  <a:pt x="1022071" y="1203663"/>
                </a:cubicBezTo>
                <a:lnTo>
                  <a:pt x="646053" y="1203663"/>
                </a:lnTo>
                <a:cubicBezTo>
                  <a:pt x="608700" y="1203663"/>
                  <a:pt x="592514" y="1238510"/>
                  <a:pt x="586288" y="1268378"/>
                </a:cubicBezTo>
                <a:lnTo>
                  <a:pt x="571347" y="1354250"/>
                </a:lnTo>
                <a:cubicBezTo>
                  <a:pt x="571347" y="1355494"/>
                  <a:pt x="571347" y="1355494"/>
                  <a:pt x="571347" y="1355494"/>
                </a:cubicBezTo>
                <a:lnTo>
                  <a:pt x="537730" y="1563328"/>
                </a:lnTo>
                <a:cubicBezTo>
                  <a:pt x="536485" y="1572040"/>
                  <a:pt x="527769" y="1579507"/>
                  <a:pt x="517808" y="1579507"/>
                </a:cubicBezTo>
                <a:cubicBezTo>
                  <a:pt x="516563" y="1579507"/>
                  <a:pt x="516563" y="1579507"/>
                  <a:pt x="514073" y="1579507"/>
                </a:cubicBezTo>
                <a:cubicBezTo>
                  <a:pt x="504112" y="1577018"/>
                  <a:pt x="496642" y="1567062"/>
                  <a:pt x="497887" y="1555861"/>
                </a:cubicBezTo>
                <a:lnTo>
                  <a:pt x="506603" y="1509814"/>
                </a:lnTo>
                <a:lnTo>
                  <a:pt x="272525" y="1509814"/>
                </a:lnTo>
                <a:cubicBezTo>
                  <a:pt x="220231" y="1509814"/>
                  <a:pt x="176653" y="1472479"/>
                  <a:pt x="176653" y="1426432"/>
                </a:cubicBezTo>
                <a:lnTo>
                  <a:pt x="176653" y="1323137"/>
                </a:lnTo>
                <a:cubicBezTo>
                  <a:pt x="176653" y="1320648"/>
                  <a:pt x="177898" y="1319403"/>
                  <a:pt x="177898" y="1318159"/>
                </a:cubicBezTo>
                <a:cubicBezTo>
                  <a:pt x="176653" y="1313181"/>
                  <a:pt x="176653" y="1306958"/>
                  <a:pt x="179143" y="1301980"/>
                </a:cubicBezTo>
                <a:lnTo>
                  <a:pt x="275015" y="896268"/>
                </a:lnTo>
                <a:lnTo>
                  <a:pt x="247623" y="781772"/>
                </a:lnTo>
                <a:cubicBezTo>
                  <a:pt x="247623" y="781772"/>
                  <a:pt x="247623" y="781772"/>
                  <a:pt x="246378" y="780528"/>
                </a:cubicBezTo>
                <a:lnTo>
                  <a:pt x="146771" y="680966"/>
                </a:lnTo>
                <a:cubicBezTo>
                  <a:pt x="139300" y="673499"/>
                  <a:pt x="139300" y="661054"/>
                  <a:pt x="146771" y="653587"/>
                </a:cubicBezTo>
                <a:cubicBezTo>
                  <a:pt x="154242" y="646120"/>
                  <a:pt x="166692" y="646120"/>
                  <a:pt x="175408" y="653587"/>
                </a:cubicBezTo>
                <a:lnTo>
                  <a:pt x="363417" y="842753"/>
                </a:lnTo>
                <a:cubicBezTo>
                  <a:pt x="370887" y="850221"/>
                  <a:pt x="382093" y="855199"/>
                  <a:pt x="393299" y="855199"/>
                </a:cubicBezTo>
                <a:lnTo>
                  <a:pt x="621151" y="855199"/>
                </a:lnTo>
                <a:cubicBezTo>
                  <a:pt x="633602" y="855199"/>
                  <a:pt x="646053" y="848976"/>
                  <a:pt x="654768" y="839020"/>
                </a:cubicBezTo>
                <a:cubicBezTo>
                  <a:pt x="663484" y="829064"/>
                  <a:pt x="667219" y="817863"/>
                  <a:pt x="667219" y="804173"/>
                </a:cubicBezTo>
                <a:cubicBezTo>
                  <a:pt x="664729" y="781772"/>
                  <a:pt x="643563" y="763104"/>
                  <a:pt x="617416" y="763104"/>
                </a:cubicBezTo>
                <a:lnTo>
                  <a:pt x="446838" y="763104"/>
                </a:lnTo>
                <a:cubicBezTo>
                  <a:pt x="425672" y="763104"/>
                  <a:pt x="404505" y="754393"/>
                  <a:pt x="389564" y="739459"/>
                </a:cubicBezTo>
                <a:lnTo>
                  <a:pt x="241398" y="601317"/>
                </a:lnTo>
                <a:cubicBezTo>
                  <a:pt x="232682" y="592606"/>
                  <a:pt x="221476" y="588872"/>
                  <a:pt x="209026" y="588872"/>
                </a:cubicBezTo>
                <a:lnTo>
                  <a:pt x="136810" y="588872"/>
                </a:lnTo>
                <a:cubicBezTo>
                  <a:pt x="104438" y="588872"/>
                  <a:pt x="77046" y="616251"/>
                  <a:pt x="77046" y="648609"/>
                </a:cubicBezTo>
                <a:lnTo>
                  <a:pt x="77046" y="1070500"/>
                </a:lnTo>
                <a:cubicBezTo>
                  <a:pt x="77046" y="1080456"/>
                  <a:pt x="68330" y="1090412"/>
                  <a:pt x="58369" y="1090412"/>
                </a:cubicBezTo>
                <a:cubicBezTo>
                  <a:pt x="45919" y="1090412"/>
                  <a:pt x="38448" y="1080456"/>
                  <a:pt x="38448" y="1070500"/>
                </a:cubicBezTo>
                <a:lnTo>
                  <a:pt x="38448" y="648609"/>
                </a:lnTo>
                <a:cubicBezTo>
                  <a:pt x="38448" y="593850"/>
                  <a:pt x="82026" y="550292"/>
                  <a:pt x="136810" y="550292"/>
                </a:cubicBezTo>
                <a:lnTo>
                  <a:pt x="209026" y="550292"/>
                </a:lnTo>
                <a:cubicBezTo>
                  <a:pt x="231437" y="550292"/>
                  <a:pt x="252604" y="559004"/>
                  <a:pt x="268790" y="572693"/>
                </a:cubicBezTo>
                <a:lnTo>
                  <a:pt x="337270" y="637408"/>
                </a:lnTo>
                <a:lnTo>
                  <a:pt x="363417" y="503000"/>
                </a:lnTo>
                <a:cubicBezTo>
                  <a:pt x="370887" y="475621"/>
                  <a:pt x="397034" y="455709"/>
                  <a:pt x="428162" y="455709"/>
                </a:cubicBezTo>
                <a:lnTo>
                  <a:pt x="638582" y="455709"/>
                </a:lnTo>
                <a:cubicBezTo>
                  <a:pt x="622396" y="425840"/>
                  <a:pt x="613680" y="389749"/>
                  <a:pt x="616171" y="353658"/>
                </a:cubicBezTo>
                <a:cubicBezTo>
                  <a:pt x="618661" y="245386"/>
                  <a:pt x="705817" y="155780"/>
                  <a:pt x="814140" y="150802"/>
                </a:cubicBezTo>
                <a:close/>
                <a:moveTo>
                  <a:pt x="1070479" y="100762"/>
                </a:moveTo>
                <a:cubicBezTo>
                  <a:pt x="1075508" y="100762"/>
                  <a:pt x="1080538" y="102648"/>
                  <a:pt x="1084310" y="106420"/>
                </a:cubicBezTo>
                <a:cubicBezTo>
                  <a:pt x="1091855" y="113965"/>
                  <a:pt x="1091855" y="127797"/>
                  <a:pt x="1084310" y="135342"/>
                </a:cubicBezTo>
                <a:lnTo>
                  <a:pt x="1023954" y="195700"/>
                </a:lnTo>
                <a:cubicBezTo>
                  <a:pt x="1020182" y="199473"/>
                  <a:pt x="1015152" y="201988"/>
                  <a:pt x="1010122" y="201988"/>
                </a:cubicBezTo>
                <a:cubicBezTo>
                  <a:pt x="1005092" y="201988"/>
                  <a:pt x="1000063" y="199473"/>
                  <a:pt x="996291" y="195700"/>
                </a:cubicBezTo>
                <a:cubicBezTo>
                  <a:pt x="988746" y="188156"/>
                  <a:pt x="988746" y="175581"/>
                  <a:pt x="996291" y="168036"/>
                </a:cubicBezTo>
                <a:lnTo>
                  <a:pt x="1056647" y="106420"/>
                </a:lnTo>
                <a:cubicBezTo>
                  <a:pt x="1060419" y="102648"/>
                  <a:pt x="1065449" y="100762"/>
                  <a:pt x="1070479" y="100762"/>
                </a:cubicBezTo>
                <a:close/>
                <a:moveTo>
                  <a:pt x="587526" y="100762"/>
                </a:moveTo>
                <a:cubicBezTo>
                  <a:pt x="592806" y="100762"/>
                  <a:pt x="598087" y="102648"/>
                  <a:pt x="601815" y="106420"/>
                </a:cubicBezTo>
                <a:lnTo>
                  <a:pt x="661455" y="168036"/>
                </a:lnTo>
                <a:cubicBezTo>
                  <a:pt x="668909" y="175581"/>
                  <a:pt x="668909" y="188156"/>
                  <a:pt x="661455" y="195700"/>
                </a:cubicBezTo>
                <a:cubicBezTo>
                  <a:pt x="657727" y="199473"/>
                  <a:pt x="652757" y="201988"/>
                  <a:pt x="647787" y="201988"/>
                </a:cubicBezTo>
                <a:cubicBezTo>
                  <a:pt x="641575" y="201988"/>
                  <a:pt x="637847" y="199473"/>
                  <a:pt x="634119" y="195700"/>
                </a:cubicBezTo>
                <a:lnTo>
                  <a:pt x="573237" y="135342"/>
                </a:lnTo>
                <a:cubicBezTo>
                  <a:pt x="565782" y="127797"/>
                  <a:pt x="565782" y="113965"/>
                  <a:pt x="573237" y="106420"/>
                </a:cubicBezTo>
                <a:cubicBezTo>
                  <a:pt x="576965" y="102648"/>
                  <a:pt x="582245" y="100762"/>
                  <a:pt x="587526" y="100762"/>
                </a:cubicBezTo>
                <a:close/>
                <a:moveTo>
                  <a:pt x="832195" y="0"/>
                </a:moveTo>
                <a:cubicBezTo>
                  <a:pt x="841807" y="0"/>
                  <a:pt x="850217" y="8756"/>
                  <a:pt x="850217" y="20014"/>
                </a:cubicBezTo>
                <a:lnTo>
                  <a:pt x="850217" y="105077"/>
                </a:lnTo>
                <a:cubicBezTo>
                  <a:pt x="850217" y="115084"/>
                  <a:pt x="841807" y="125091"/>
                  <a:pt x="832195" y="125091"/>
                </a:cubicBezTo>
                <a:cubicBezTo>
                  <a:pt x="821381" y="125091"/>
                  <a:pt x="812970" y="115084"/>
                  <a:pt x="812970" y="105077"/>
                </a:cubicBezTo>
                <a:lnTo>
                  <a:pt x="812970" y="20014"/>
                </a:lnTo>
                <a:cubicBezTo>
                  <a:pt x="812970" y="8756"/>
                  <a:pt x="821381" y="0"/>
                  <a:pt x="8321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Poppins" pitchFamily="2" charset="77"/>
            </a:endParaRPr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CFF07919-5749-4FD2-AE4E-E854D71CD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075" y="3206533"/>
            <a:ext cx="744161" cy="664038"/>
          </a:xfrm>
          <a:custGeom>
            <a:avLst/>
            <a:gdLst>
              <a:gd name="connsiteX0" fmla="*/ 1139693 w 1488322"/>
              <a:gd name="connsiteY0" fmla="*/ 900862 h 1328076"/>
              <a:gd name="connsiteX1" fmla="*/ 1158337 w 1488322"/>
              <a:gd name="connsiteY1" fmla="*/ 920907 h 1328076"/>
              <a:gd name="connsiteX2" fmla="*/ 1158337 w 1488322"/>
              <a:gd name="connsiteY2" fmla="*/ 1309275 h 1328076"/>
              <a:gd name="connsiteX3" fmla="*/ 1139693 w 1488322"/>
              <a:gd name="connsiteY3" fmla="*/ 1328067 h 1328076"/>
              <a:gd name="connsiteX4" fmla="*/ 1121050 w 1488322"/>
              <a:gd name="connsiteY4" fmla="*/ 1309275 h 1328076"/>
              <a:gd name="connsiteX5" fmla="*/ 1121050 w 1488322"/>
              <a:gd name="connsiteY5" fmla="*/ 920907 h 1328076"/>
              <a:gd name="connsiteX6" fmla="*/ 1139693 w 1488322"/>
              <a:gd name="connsiteY6" fmla="*/ 900862 h 1328076"/>
              <a:gd name="connsiteX7" fmla="*/ 342581 w 1488322"/>
              <a:gd name="connsiteY7" fmla="*/ 900862 h 1328076"/>
              <a:gd name="connsiteX8" fmla="*/ 361805 w 1488322"/>
              <a:gd name="connsiteY8" fmla="*/ 920907 h 1328076"/>
              <a:gd name="connsiteX9" fmla="*/ 361805 w 1488322"/>
              <a:gd name="connsiteY9" fmla="*/ 1309275 h 1328076"/>
              <a:gd name="connsiteX10" fmla="*/ 342581 w 1488322"/>
              <a:gd name="connsiteY10" fmla="*/ 1328067 h 1328076"/>
              <a:gd name="connsiteX11" fmla="*/ 324558 w 1488322"/>
              <a:gd name="connsiteY11" fmla="*/ 1309275 h 1328076"/>
              <a:gd name="connsiteX12" fmla="*/ 324558 w 1488322"/>
              <a:gd name="connsiteY12" fmla="*/ 920907 h 1328076"/>
              <a:gd name="connsiteX13" fmla="*/ 342581 w 1488322"/>
              <a:gd name="connsiteY13" fmla="*/ 900862 h 1328076"/>
              <a:gd name="connsiteX14" fmla="*/ 804527 w 1488322"/>
              <a:gd name="connsiteY14" fmla="*/ 580034 h 1328076"/>
              <a:gd name="connsiteX15" fmla="*/ 817336 w 1488322"/>
              <a:gd name="connsiteY15" fmla="*/ 587963 h 1328076"/>
              <a:gd name="connsiteX16" fmla="*/ 901064 w 1488322"/>
              <a:gd name="connsiteY16" fmla="*/ 698669 h 1328076"/>
              <a:gd name="connsiteX17" fmla="*/ 901064 w 1488322"/>
              <a:gd name="connsiteY17" fmla="*/ 748424 h 1328076"/>
              <a:gd name="connsiteX18" fmla="*/ 817336 w 1488322"/>
              <a:gd name="connsiteY18" fmla="*/ 861617 h 1328076"/>
              <a:gd name="connsiteX19" fmla="*/ 802340 w 1488322"/>
              <a:gd name="connsiteY19" fmla="*/ 869080 h 1328076"/>
              <a:gd name="connsiteX20" fmla="*/ 789844 w 1488322"/>
              <a:gd name="connsiteY20" fmla="*/ 865349 h 1328076"/>
              <a:gd name="connsiteX21" fmla="*/ 786095 w 1488322"/>
              <a:gd name="connsiteY21" fmla="*/ 837983 h 1328076"/>
              <a:gd name="connsiteX22" fmla="*/ 854826 w 1488322"/>
              <a:gd name="connsiteY22" fmla="*/ 744692 h 1328076"/>
              <a:gd name="connsiteX23" fmla="*/ 544909 w 1488322"/>
              <a:gd name="connsiteY23" fmla="*/ 744692 h 1328076"/>
              <a:gd name="connsiteX24" fmla="*/ 544909 w 1488322"/>
              <a:gd name="connsiteY24" fmla="*/ 1308170 h 1328076"/>
              <a:gd name="connsiteX25" fmla="*/ 526165 w 1488322"/>
              <a:gd name="connsiteY25" fmla="*/ 1328072 h 1328076"/>
              <a:gd name="connsiteX26" fmla="*/ 506170 w 1488322"/>
              <a:gd name="connsiteY26" fmla="*/ 1308170 h 1328076"/>
              <a:gd name="connsiteX27" fmla="*/ 506170 w 1488322"/>
              <a:gd name="connsiteY27" fmla="*/ 744692 h 1328076"/>
              <a:gd name="connsiteX28" fmla="*/ 432440 w 1488322"/>
              <a:gd name="connsiteY28" fmla="*/ 744692 h 1328076"/>
              <a:gd name="connsiteX29" fmla="*/ 412445 w 1488322"/>
              <a:gd name="connsiteY29" fmla="*/ 724790 h 1328076"/>
              <a:gd name="connsiteX30" fmla="*/ 432440 w 1488322"/>
              <a:gd name="connsiteY30" fmla="*/ 704888 h 1328076"/>
              <a:gd name="connsiteX31" fmla="*/ 524915 w 1488322"/>
              <a:gd name="connsiteY31" fmla="*/ 704888 h 1328076"/>
              <a:gd name="connsiteX32" fmla="*/ 526165 w 1488322"/>
              <a:gd name="connsiteY32" fmla="*/ 704888 h 1328076"/>
              <a:gd name="connsiteX33" fmla="*/ 854826 w 1488322"/>
              <a:gd name="connsiteY33" fmla="*/ 704888 h 1328076"/>
              <a:gd name="connsiteX34" fmla="*/ 786095 w 1488322"/>
              <a:gd name="connsiteY34" fmla="*/ 611597 h 1328076"/>
              <a:gd name="connsiteX35" fmla="*/ 789844 w 1488322"/>
              <a:gd name="connsiteY35" fmla="*/ 584232 h 1328076"/>
              <a:gd name="connsiteX36" fmla="*/ 804527 w 1488322"/>
              <a:gd name="connsiteY36" fmla="*/ 580034 h 1328076"/>
              <a:gd name="connsiteX37" fmla="*/ 963737 w 1488322"/>
              <a:gd name="connsiteY37" fmla="*/ 499866 h 1328076"/>
              <a:gd name="connsiteX38" fmla="*/ 983576 w 1488322"/>
              <a:gd name="connsiteY38" fmla="*/ 518605 h 1328076"/>
              <a:gd name="connsiteX39" fmla="*/ 983576 w 1488322"/>
              <a:gd name="connsiteY39" fmla="*/ 1080769 h 1328076"/>
              <a:gd name="connsiteX40" fmla="*/ 1051773 w 1488322"/>
              <a:gd name="connsiteY40" fmla="*/ 1080769 h 1328076"/>
              <a:gd name="connsiteX41" fmla="*/ 1070372 w 1488322"/>
              <a:gd name="connsiteY41" fmla="*/ 1100757 h 1328076"/>
              <a:gd name="connsiteX42" fmla="*/ 1051773 w 1488322"/>
              <a:gd name="connsiteY42" fmla="*/ 1120746 h 1328076"/>
              <a:gd name="connsiteX43" fmla="*/ 964977 w 1488322"/>
              <a:gd name="connsiteY43" fmla="*/ 1120746 h 1328076"/>
              <a:gd name="connsiteX44" fmla="*/ 963737 w 1488322"/>
              <a:gd name="connsiteY44" fmla="*/ 1120746 h 1328076"/>
              <a:gd name="connsiteX45" fmla="*/ 616554 w 1488322"/>
              <a:gd name="connsiteY45" fmla="*/ 1120746 h 1328076"/>
              <a:gd name="connsiteX46" fmla="*/ 684751 w 1488322"/>
              <a:gd name="connsiteY46" fmla="*/ 1214440 h 1328076"/>
              <a:gd name="connsiteX47" fmla="*/ 681031 w 1488322"/>
              <a:gd name="connsiteY47" fmla="*/ 1241923 h 1328076"/>
              <a:gd name="connsiteX48" fmla="*/ 668632 w 1488322"/>
              <a:gd name="connsiteY48" fmla="*/ 1245671 h 1328076"/>
              <a:gd name="connsiteX49" fmla="*/ 653752 w 1488322"/>
              <a:gd name="connsiteY49" fmla="*/ 1238175 h 1328076"/>
              <a:gd name="connsiteX50" fmla="*/ 571916 w 1488322"/>
              <a:gd name="connsiteY50" fmla="*/ 1126992 h 1328076"/>
              <a:gd name="connsiteX51" fmla="*/ 571916 w 1488322"/>
              <a:gd name="connsiteY51" fmla="*/ 1077022 h 1328076"/>
              <a:gd name="connsiteX52" fmla="*/ 653752 w 1488322"/>
              <a:gd name="connsiteY52" fmla="*/ 963340 h 1328076"/>
              <a:gd name="connsiteX53" fmla="*/ 681031 w 1488322"/>
              <a:gd name="connsiteY53" fmla="*/ 959592 h 1328076"/>
              <a:gd name="connsiteX54" fmla="*/ 684751 w 1488322"/>
              <a:gd name="connsiteY54" fmla="*/ 987075 h 1328076"/>
              <a:gd name="connsiteX55" fmla="*/ 616554 w 1488322"/>
              <a:gd name="connsiteY55" fmla="*/ 1080769 h 1328076"/>
              <a:gd name="connsiteX56" fmla="*/ 945138 w 1488322"/>
              <a:gd name="connsiteY56" fmla="*/ 1080769 h 1328076"/>
              <a:gd name="connsiteX57" fmla="*/ 945138 w 1488322"/>
              <a:gd name="connsiteY57" fmla="*/ 518605 h 1328076"/>
              <a:gd name="connsiteX58" fmla="*/ 963737 w 1488322"/>
              <a:gd name="connsiteY58" fmla="*/ 499866 h 1328076"/>
              <a:gd name="connsiteX59" fmla="*/ 964920 w 1488322"/>
              <a:gd name="connsiteY59" fmla="*/ 390007 h 1328076"/>
              <a:gd name="connsiteX60" fmla="*/ 1263317 w 1488322"/>
              <a:gd name="connsiteY60" fmla="*/ 390007 h 1328076"/>
              <a:gd name="connsiteX61" fmla="*/ 1264561 w 1488322"/>
              <a:gd name="connsiteY61" fmla="*/ 390007 h 1328076"/>
              <a:gd name="connsiteX62" fmla="*/ 1315537 w 1488322"/>
              <a:gd name="connsiteY62" fmla="*/ 390007 h 1328076"/>
              <a:gd name="connsiteX63" fmla="*/ 1453547 w 1488322"/>
              <a:gd name="connsiteY63" fmla="*/ 535570 h 1328076"/>
              <a:gd name="connsiteX64" fmla="*/ 1485873 w 1488322"/>
              <a:gd name="connsiteY64" fmla="*/ 684864 h 1328076"/>
              <a:gd name="connsiteX65" fmla="*/ 1461007 w 1488322"/>
              <a:gd name="connsiteY65" fmla="*/ 768221 h 1328076"/>
              <a:gd name="connsiteX66" fmla="*/ 1335431 w 1488322"/>
              <a:gd name="connsiteY66" fmla="*/ 883924 h 1328076"/>
              <a:gd name="connsiteX67" fmla="*/ 1335431 w 1488322"/>
              <a:gd name="connsiteY67" fmla="*/ 1308170 h 1328076"/>
              <a:gd name="connsiteX68" fmla="*/ 1315537 w 1488322"/>
              <a:gd name="connsiteY68" fmla="*/ 1328076 h 1328076"/>
              <a:gd name="connsiteX69" fmla="*/ 1296887 w 1488322"/>
              <a:gd name="connsiteY69" fmla="*/ 1308170 h 1328076"/>
              <a:gd name="connsiteX70" fmla="*/ 1296887 w 1488322"/>
              <a:gd name="connsiteY70" fmla="*/ 519396 h 1328076"/>
              <a:gd name="connsiteX71" fmla="*/ 1315537 w 1488322"/>
              <a:gd name="connsiteY71" fmla="*/ 500734 h 1328076"/>
              <a:gd name="connsiteX72" fmla="*/ 1335431 w 1488322"/>
              <a:gd name="connsiteY72" fmla="*/ 519396 h 1328076"/>
              <a:gd name="connsiteX73" fmla="*/ 1335431 w 1488322"/>
              <a:gd name="connsiteY73" fmla="*/ 635100 h 1328076"/>
              <a:gd name="connsiteX74" fmla="*/ 1352837 w 1488322"/>
              <a:gd name="connsiteY74" fmla="*/ 618926 h 1328076"/>
              <a:gd name="connsiteX75" fmla="*/ 1380191 w 1488322"/>
              <a:gd name="connsiteY75" fmla="*/ 618926 h 1328076"/>
              <a:gd name="connsiteX76" fmla="*/ 1380191 w 1488322"/>
              <a:gd name="connsiteY76" fmla="*/ 646297 h 1328076"/>
              <a:gd name="connsiteX77" fmla="*/ 1335431 w 1488322"/>
              <a:gd name="connsiteY77" fmla="*/ 691085 h 1328076"/>
              <a:gd name="connsiteX78" fmla="*/ 1335431 w 1488322"/>
              <a:gd name="connsiteY78" fmla="*/ 830427 h 1328076"/>
              <a:gd name="connsiteX79" fmla="*/ 1433653 w 1488322"/>
              <a:gd name="connsiteY79" fmla="*/ 739606 h 1328076"/>
              <a:gd name="connsiteX80" fmla="*/ 1448573 w 1488322"/>
              <a:gd name="connsiteY80" fmla="*/ 693573 h 1328076"/>
              <a:gd name="connsiteX81" fmla="*/ 1416247 w 1488322"/>
              <a:gd name="connsiteY81" fmla="*/ 545523 h 1328076"/>
              <a:gd name="connsiteX82" fmla="*/ 1315537 w 1488322"/>
              <a:gd name="connsiteY82" fmla="*/ 428575 h 1328076"/>
              <a:gd name="connsiteX83" fmla="*/ 1264561 w 1488322"/>
              <a:gd name="connsiteY83" fmla="*/ 428575 h 1328076"/>
              <a:gd name="connsiteX84" fmla="*/ 1263317 w 1488322"/>
              <a:gd name="connsiteY84" fmla="*/ 428575 h 1328076"/>
              <a:gd name="connsiteX85" fmla="*/ 964920 w 1488322"/>
              <a:gd name="connsiteY85" fmla="*/ 428575 h 1328076"/>
              <a:gd name="connsiteX86" fmla="*/ 864210 w 1488322"/>
              <a:gd name="connsiteY86" fmla="*/ 546767 h 1328076"/>
              <a:gd name="connsiteX87" fmla="*/ 845561 w 1488322"/>
              <a:gd name="connsiteY87" fmla="*/ 560452 h 1328076"/>
              <a:gd name="connsiteX88" fmla="*/ 840587 w 1488322"/>
              <a:gd name="connsiteY88" fmla="*/ 560452 h 1328076"/>
              <a:gd name="connsiteX89" fmla="*/ 826911 w 1488322"/>
              <a:gd name="connsiteY89" fmla="*/ 535570 h 1328076"/>
              <a:gd name="connsiteX90" fmla="*/ 964920 w 1488322"/>
              <a:gd name="connsiteY90" fmla="*/ 390007 h 1328076"/>
              <a:gd name="connsiteX91" fmla="*/ 172770 w 1488322"/>
              <a:gd name="connsiteY91" fmla="*/ 390007 h 1328076"/>
              <a:gd name="connsiteX92" fmla="*/ 472412 w 1488322"/>
              <a:gd name="connsiteY92" fmla="*/ 390007 h 1328076"/>
              <a:gd name="connsiteX93" fmla="*/ 523388 w 1488322"/>
              <a:gd name="connsiteY93" fmla="*/ 390007 h 1328076"/>
              <a:gd name="connsiteX94" fmla="*/ 661397 w 1488322"/>
              <a:gd name="connsiteY94" fmla="*/ 535570 h 1328076"/>
              <a:gd name="connsiteX95" fmla="*/ 647720 w 1488322"/>
              <a:gd name="connsiteY95" fmla="*/ 560452 h 1328076"/>
              <a:gd name="connsiteX96" fmla="*/ 642747 w 1488322"/>
              <a:gd name="connsiteY96" fmla="*/ 560452 h 1328076"/>
              <a:gd name="connsiteX97" fmla="*/ 624097 w 1488322"/>
              <a:gd name="connsiteY97" fmla="*/ 546767 h 1328076"/>
              <a:gd name="connsiteX98" fmla="*/ 523388 w 1488322"/>
              <a:gd name="connsiteY98" fmla="*/ 428575 h 1328076"/>
              <a:gd name="connsiteX99" fmla="*/ 472412 w 1488322"/>
              <a:gd name="connsiteY99" fmla="*/ 428575 h 1328076"/>
              <a:gd name="connsiteX100" fmla="*/ 172770 w 1488322"/>
              <a:gd name="connsiteY100" fmla="*/ 428575 h 1328076"/>
              <a:gd name="connsiteX101" fmla="*/ 73304 w 1488322"/>
              <a:gd name="connsiteY101" fmla="*/ 546767 h 1328076"/>
              <a:gd name="connsiteX102" fmla="*/ 39735 w 1488322"/>
              <a:gd name="connsiteY102" fmla="*/ 693573 h 1328076"/>
              <a:gd name="connsiteX103" fmla="*/ 54655 w 1488322"/>
              <a:gd name="connsiteY103" fmla="*/ 739606 h 1328076"/>
              <a:gd name="connsiteX104" fmla="*/ 152877 w 1488322"/>
              <a:gd name="connsiteY104" fmla="*/ 830427 h 1328076"/>
              <a:gd name="connsiteX105" fmla="*/ 152877 w 1488322"/>
              <a:gd name="connsiteY105" fmla="*/ 692329 h 1328076"/>
              <a:gd name="connsiteX106" fmla="*/ 106874 w 1488322"/>
              <a:gd name="connsiteY106" fmla="*/ 646297 h 1328076"/>
              <a:gd name="connsiteX107" fmla="*/ 106874 w 1488322"/>
              <a:gd name="connsiteY107" fmla="*/ 618926 h 1328076"/>
              <a:gd name="connsiteX108" fmla="*/ 134227 w 1488322"/>
              <a:gd name="connsiteY108" fmla="*/ 618926 h 1328076"/>
              <a:gd name="connsiteX109" fmla="*/ 152877 w 1488322"/>
              <a:gd name="connsiteY109" fmla="*/ 636344 h 1328076"/>
              <a:gd name="connsiteX110" fmla="*/ 152877 w 1488322"/>
              <a:gd name="connsiteY110" fmla="*/ 519396 h 1328076"/>
              <a:gd name="connsiteX111" fmla="*/ 171527 w 1488322"/>
              <a:gd name="connsiteY111" fmla="*/ 500734 h 1328076"/>
              <a:gd name="connsiteX112" fmla="*/ 191420 w 1488322"/>
              <a:gd name="connsiteY112" fmla="*/ 519396 h 1328076"/>
              <a:gd name="connsiteX113" fmla="*/ 191420 w 1488322"/>
              <a:gd name="connsiteY113" fmla="*/ 1308170 h 1328076"/>
              <a:gd name="connsiteX114" fmla="*/ 171527 w 1488322"/>
              <a:gd name="connsiteY114" fmla="*/ 1328076 h 1328076"/>
              <a:gd name="connsiteX115" fmla="*/ 152877 w 1488322"/>
              <a:gd name="connsiteY115" fmla="*/ 1308170 h 1328076"/>
              <a:gd name="connsiteX116" fmla="*/ 152877 w 1488322"/>
              <a:gd name="connsiteY116" fmla="*/ 883924 h 1328076"/>
              <a:gd name="connsiteX117" fmla="*/ 28545 w 1488322"/>
              <a:gd name="connsiteY117" fmla="*/ 768221 h 1328076"/>
              <a:gd name="connsiteX118" fmla="*/ 2435 w 1488322"/>
              <a:gd name="connsiteY118" fmla="*/ 684864 h 1328076"/>
              <a:gd name="connsiteX119" fmla="*/ 34761 w 1488322"/>
              <a:gd name="connsiteY119" fmla="*/ 536814 h 1328076"/>
              <a:gd name="connsiteX120" fmla="*/ 172770 w 1488322"/>
              <a:gd name="connsiteY120" fmla="*/ 390007 h 1328076"/>
              <a:gd name="connsiteX121" fmla="*/ 1139021 w 1488322"/>
              <a:gd name="connsiteY121" fmla="*/ 38941 h 1328076"/>
              <a:gd name="connsiteX122" fmla="*/ 1018428 w 1488322"/>
              <a:gd name="connsiteY122" fmla="*/ 160788 h 1328076"/>
              <a:gd name="connsiteX123" fmla="*/ 1139021 w 1488322"/>
              <a:gd name="connsiteY123" fmla="*/ 282635 h 1328076"/>
              <a:gd name="connsiteX124" fmla="*/ 1260869 w 1488322"/>
              <a:gd name="connsiteY124" fmla="*/ 160788 h 1328076"/>
              <a:gd name="connsiteX125" fmla="*/ 1139021 w 1488322"/>
              <a:gd name="connsiteY125" fmla="*/ 38941 h 1328076"/>
              <a:gd name="connsiteX126" fmla="*/ 348021 w 1488322"/>
              <a:gd name="connsiteY126" fmla="*/ 38941 h 1328076"/>
              <a:gd name="connsiteX127" fmla="*/ 226172 w 1488322"/>
              <a:gd name="connsiteY127" fmla="*/ 160788 h 1328076"/>
              <a:gd name="connsiteX128" fmla="*/ 348021 w 1488322"/>
              <a:gd name="connsiteY128" fmla="*/ 282635 h 1328076"/>
              <a:gd name="connsiteX129" fmla="*/ 469869 w 1488322"/>
              <a:gd name="connsiteY129" fmla="*/ 160788 h 1328076"/>
              <a:gd name="connsiteX130" fmla="*/ 348021 w 1488322"/>
              <a:gd name="connsiteY130" fmla="*/ 38941 h 1328076"/>
              <a:gd name="connsiteX131" fmla="*/ 1139021 w 1488322"/>
              <a:gd name="connsiteY131" fmla="*/ 0 h 1328076"/>
              <a:gd name="connsiteX132" fmla="*/ 1301067 w 1488322"/>
              <a:gd name="connsiteY132" fmla="*/ 160788 h 1328076"/>
              <a:gd name="connsiteX133" fmla="*/ 1139021 w 1488322"/>
              <a:gd name="connsiteY133" fmla="*/ 322832 h 1328076"/>
              <a:gd name="connsiteX134" fmla="*/ 978231 w 1488322"/>
              <a:gd name="connsiteY134" fmla="*/ 160788 h 1328076"/>
              <a:gd name="connsiteX135" fmla="*/ 1139021 w 1488322"/>
              <a:gd name="connsiteY135" fmla="*/ 0 h 1328076"/>
              <a:gd name="connsiteX136" fmla="*/ 348021 w 1488322"/>
              <a:gd name="connsiteY136" fmla="*/ 0 h 1328076"/>
              <a:gd name="connsiteX137" fmla="*/ 510067 w 1488322"/>
              <a:gd name="connsiteY137" fmla="*/ 160788 h 1328076"/>
              <a:gd name="connsiteX138" fmla="*/ 348021 w 1488322"/>
              <a:gd name="connsiteY138" fmla="*/ 322832 h 1328076"/>
              <a:gd name="connsiteX139" fmla="*/ 187231 w 1488322"/>
              <a:gd name="connsiteY139" fmla="*/ 160788 h 1328076"/>
              <a:gd name="connsiteX140" fmla="*/ 348021 w 1488322"/>
              <a:gd name="connsiteY140" fmla="*/ 0 h 132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488322" h="1328076">
                <a:moveTo>
                  <a:pt x="1139693" y="900862"/>
                </a:moveTo>
                <a:cubicBezTo>
                  <a:pt x="1150181" y="900862"/>
                  <a:pt x="1158337" y="909632"/>
                  <a:pt x="1158337" y="920907"/>
                </a:cubicBezTo>
                <a:lnTo>
                  <a:pt x="1158337" y="1309275"/>
                </a:lnTo>
                <a:cubicBezTo>
                  <a:pt x="1158337" y="1319298"/>
                  <a:pt x="1150181" y="1328067"/>
                  <a:pt x="1139693" y="1328067"/>
                </a:cubicBezTo>
                <a:cubicBezTo>
                  <a:pt x="1130371" y="1328067"/>
                  <a:pt x="1121050" y="1319298"/>
                  <a:pt x="1121050" y="1309275"/>
                </a:cubicBezTo>
                <a:lnTo>
                  <a:pt x="1121050" y="920907"/>
                </a:lnTo>
                <a:cubicBezTo>
                  <a:pt x="1121050" y="909632"/>
                  <a:pt x="1130371" y="900862"/>
                  <a:pt x="1139693" y="900862"/>
                </a:cubicBezTo>
                <a:close/>
                <a:moveTo>
                  <a:pt x="342581" y="900862"/>
                </a:moveTo>
                <a:cubicBezTo>
                  <a:pt x="353395" y="900862"/>
                  <a:pt x="361805" y="909632"/>
                  <a:pt x="361805" y="920907"/>
                </a:cubicBezTo>
                <a:lnTo>
                  <a:pt x="361805" y="1309275"/>
                </a:lnTo>
                <a:cubicBezTo>
                  <a:pt x="361805" y="1319298"/>
                  <a:pt x="353395" y="1328067"/>
                  <a:pt x="342581" y="1328067"/>
                </a:cubicBezTo>
                <a:cubicBezTo>
                  <a:pt x="332969" y="1328067"/>
                  <a:pt x="324558" y="1319298"/>
                  <a:pt x="324558" y="1309275"/>
                </a:cubicBezTo>
                <a:lnTo>
                  <a:pt x="324558" y="920907"/>
                </a:lnTo>
                <a:cubicBezTo>
                  <a:pt x="324558" y="909632"/>
                  <a:pt x="332969" y="900862"/>
                  <a:pt x="342581" y="900862"/>
                </a:cubicBezTo>
                <a:close/>
                <a:moveTo>
                  <a:pt x="804527" y="580034"/>
                </a:moveTo>
                <a:cubicBezTo>
                  <a:pt x="809526" y="580811"/>
                  <a:pt x="814212" y="583610"/>
                  <a:pt x="817336" y="587963"/>
                </a:cubicBezTo>
                <a:lnTo>
                  <a:pt x="901064" y="698669"/>
                </a:lnTo>
                <a:cubicBezTo>
                  <a:pt x="911061" y="714839"/>
                  <a:pt x="911061" y="734741"/>
                  <a:pt x="901064" y="748424"/>
                </a:cubicBezTo>
                <a:lnTo>
                  <a:pt x="817336" y="861617"/>
                </a:lnTo>
                <a:cubicBezTo>
                  <a:pt x="813587" y="865349"/>
                  <a:pt x="808589" y="869080"/>
                  <a:pt x="802340" y="869080"/>
                </a:cubicBezTo>
                <a:cubicBezTo>
                  <a:pt x="797342" y="869080"/>
                  <a:pt x="794843" y="867836"/>
                  <a:pt x="789844" y="865349"/>
                </a:cubicBezTo>
                <a:cubicBezTo>
                  <a:pt x="782346" y="859129"/>
                  <a:pt x="779847" y="846690"/>
                  <a:pt x="786095" y="837983"/>
                </a:cubicBezTo>
                <a:lnTo>
                  <a:pt x="854826" y="744692"/>
                </a:lnTo>
                <a:lnTo>
                  <a:pt x="544909" y="744692"/>
                </a:lnTo>
                <a:lnTo>
                  <a:pt x="544909" y="1308170"/>
                </a:lnTo>
                <a:cubicBezTo>
                  <a:pt x="544909" y="1319365"/>
                  <a:pt x="536162" y="1328072"/>
                  <a:pt x="526165" y="1328072"/>
                </a:cubicBezTo>
                <a:cubicBezTo>
                  <a:pt x="514918" y="1328072"/>
                  <a:pt x="506170" y="1319365"/>
                  <a:pt x="506170" y="1308170"/>
                </a:cubicBezTo>
                <a:lnTo>
                  <a:pt x="506170" y="744692"/>
                </a:lnTo>
                <a:lnTo>
                  <a:pt x="432440" y="744692"/>
                </a:lnTo>
                <a:cubicBezTo>
                  <a:pt x="422442" y="744692"/>
                  <a:pt x="412445" y="734741"/>
                  <a:pt x="412445" y="724790"/>
                </a:cubicBezTo>
                <a:cubicBezTo>
                  <a:pt x="412445" y="713595"/>
                  <a:pt x="422442" y="704888"/>
                  <a:pt x="432440" y="704888"/>
                </a:cubicBezTo>
                <a:lnTo>
                  <a:pt x="524915" y="704888"/>
                </a:lnTo>
                <a:cubicBezTo>
                  <a:pt x="524915" y="704888"/>
                  <a:pt x="524915" y="704888"/>
                  <a:pt x="526165" y="704888"/>
                </a:cubicBezTo>
                <a:lnTo>
                  <a:pt x="854826" y="704888"/>
                </a:lnTo>
                <a:lnTo>
                  <a:pt x="786095" y="611597"/>
                </a:lnTo>
                <a:cubicBezTo>
                  <a:pt x="779847" y="601646"/>
                  <a:pt x="782346" y="590451"/>
                  <a:pt x="789844" y="584232"/>
                </a:cubicBezTo>
                <a:cubicBezTo>
                  <a:pt x="794217" y="580500"/>
                  <a:pt x="799528" y="579256"/>
                  <a:pt x="804527" y="580034"/>
                </a:cubicBezTo>
                <a:close/>
                <a:moveTo>
                  <a:pt x="963737" y="499866"/>
                </a:moveTo>
                <a:cubicBezTo>
                  <a:pt x="974897" y="499866"/>
                  <a:pt x="983576" y="508611"/>
                  <a:pt x="983576" y="518605"/>
                </a:cubicBezTo>
                <a:lnTo>
                  <a:pt x="983576" y="1080769"/>
                </a:lnTo>
                <a:lnTo>
                  <a:pt x="1051773" y="1080769"/>
                </a:lnTo>
                <a:cubicBezTo>
                  <a:pt x="1061693" y="1080769"/>
                  <a:pt x="1070372" y="1090763"/>
                  <a:pt x="1070372" y="1100757"/>
                </a:cubicBezTo>
                <a:cubicBezTo>
                  <a:pt x="1070372" y="1112001"/>
                  <a:pt x="1061693" y="1120746"/>
                  <a:pt x="1051773" y="1120746"/>
                </a:cubicBezTo>
                <a:lnTo>
                  <a:pt x="964977" y="1120746"/>
                </a:lnTo>
                <a:cubicBezTo>
                  <a:pt x="964977" y="1120746"/>
                  <a:pt x="964977" y="1120746"/>
                  <a:pt x="963737" y="1120746"/>
                </a:cubicBezTo>
                <a:lnTo>
                  <a:pt x="616554" y="1120746"/>
                </a:lnTo>
                <a:lnTo>
                  <a:pt x="684751" y="1214440"/>
                </a:lnTo>
                <a:cubicBezTo>
                  <a:pt x="690951" y="1224434"/>
                  <a:pt x="689711" y="1235677"/>
                  <a:pt x="681031" y="1241923"/>
                </a:cubicBezTo>
                <a:cubicBezTo>
                  <a:pt x="677311" y="1245671"/>
                  <a:pt x="673591" y="1245671"/>
                  <a:pt x="668632" y="1245671"/>
                </a:cubicBezTo>
                <a:cubicBezTo>
                  <a:pt x="663672" y="1245671"/>
                  <a:pt x="657472" y="1244422"/>
                  <a:pt x="653752" y="1238175"/>
                </a:cubicBezTo>
                <a:lnTo>
                  <a:pt x="571916" y="1126992"/>
                </a:lnTo>
                <a:cubicBezTo>
                  <a:pt x="560757" y="1110752"/>
                  <a:pt x="560757" y="1090763"/>
                  <a:pt x="571916" y="1077022"/>
                </a:cubicBezTo>
                <a:lnTo>
                  <a:pt x="653752" y="963340"/>
                </a:lnTo>
                <a:cubicBezTo>
                  <a:pt x="659952" y="954595"/>
                  <a:pt x="672352" y="953346"/>
                  <a:pt x="681031" y="959592"/>
                </a:cubicBezTo>
                <a:cubicBezTo>
                  <a:pt x="689711" y="965838"/>
                  <a:pt x="690951" y="978331"/>
                  <a:pt x="684751" y="987075"/>
                </a:cubicBezTo>
                <a:lnTo>
                  <a:pt x="616554" y="1080769"/>
                </a:lnTo>
                <a:lnTo>
                  <a:pt x="945138" y="1080769"/>
                </a:lnTo>
                <a:lnTo>
                  <a:pt x="945138" y="518605"/>
                </a:lnTo>
                <a:cubicBezTo>
                  <a:pt x="945138" y="508611"/>
                  <a:pt x="953818" y="499866"/>
                  <a:pt x="963737" y="499866"/>
                </a:cubicBezTo>
                <a:close/>
                <a:moveTo>
                  <a:pt x="964920" y="390007"/>
                </a:moveTo>
                <a:lnTo>
                  <a:pt x="1263317" y="390007"/>
                </a:lnTo>
                <a:lnTo>
                  <a:pt x="1264561" y="390007"/>
                </a:lnTo>
                <a:lnTo>
                  <a:pt x="1315537" y="390007"/>
                </a:lnTo>
                <a:cubicBezTo>
                  <a:pt x="1395109" y="390007"/>
                  <a:pt x="1419977" y="416133"/>
                  <a:pt x="1453547" y="535570"/>
                </a:cubicBezTo>
                <a:lnTo>
                  <a:pt x="1485873" y="684864"/>
                </a:lnTo>
                <a:cubicBezTo>
                  <a:pt x="1493333" y="714723"/>
                  <a:pt x="1483387" y="747071"/>
                  <a:pt x="1461007" y="768221"/>
                </a:cubicBezTo>
                <a:lnTo>
                  <a:pt x="1335431" y="883924"/>
                </a:lnTo>
                <a:lnTo>
                  <a:pt x="1335431" y="1308170"/>
                </a:lnTo>
                <a:cubicBezTo>
                  <a:pt x="1335431" y="1319367"/>
                  <a:pt x="1327971" y="1328076"/>
                  <a:pt x="1315537" y="1328076"/>
                </a:cubicBezTo>
                <a:cubicBezTo>
                  <a:pt x="1305591" y="1328076"/>
                  <a:pt x="1296887" y="1319367"/>
                  <a:pt x="1296887" y="1308170"/>
                </a:cubicBezTo>
                <a:lnTo>
                  <a:pt x="1296887" y="519396"/>
                </a:lnTo>
                <a:cubicBezTo>
                  <a:pt x="1296887" y="509443"/>
                  <a:pt x="1305591" y="500734"/>
                  <a:pt x="1315537" y="500734"/>
                </a:cubicBezTo>
                <a:cubicBezTo>
                  <a:pt x="1327971" y="500734"/>
                  <a:pt x="1335431" y="509443"/>
                  <a:pt x="1335431" y="519396"/>
                </a:cubicBezTo>
                <a:lnTo>
                  <a:pt x="1335431" y="635100"/>
                </a:lnTo>
                <a:lnTo>
                  <a:pt x="1352837" y="618926"/>
                </a:lnTo>
                <a:cubicBezTo>
                  <a:pt x="1360297" y="611461"/>
                  <a:pt x="1372731" y="611461"/>
                  <a:pt x="1380191" y="618926"/>
                </a:cubicBezTo>
                <a:cubicBezTo>
                  <a:pt x="1387651" y="626391"/>
                  <a:pt x="1387651" y="638832"/>
                  <a:pt x="1380191" y="646297"/>
                </a:cubicBezTo>
                <a:lnTo>
                  <a:pt x="1335431" y="691085"/>
                </a:lnTo>
                <a:lnTo>
                  <a:pt x="1335431" y="830427"/>
                </a:lnTo>
                <a:lnTo>
                  <a:pt x="1433653" y="739606"/>
                </a:lnTo>
                <a:cubicBezTo>
                  <a:pt x="1447329" y="728409"/>
                  <a:pt x="1452303" y="709747"/>
                  <a:pt x="1448573" y="693573"/>
                </a:cubicBezTo>
                <a:lnTo>
                  <a:pt x="1416247" y="545523"/>
                </a:lnTo>
                <a:cubicBezTo>
                  <a:pt x="1383921" y="433551"/>
                  <a:pt x="1369001" y="428575"/>
                  <a:pt x="1315537" y="428575"/>
                </a:cubicBezTo>
                <a:lnTo>
                  <a:pt x="1264561" y="428575"/>
                </a:lnTo>
                <a:lnTo>
                  <a:pt x="1263317" y="428575"/>
                </a:lnTo>
                <a:lnTo>
                  <a:pt x="964920" y="428575"/>
                </a:lnTo>
                <a:cubicBezTo>
                  <a:pt x="910213" y="428575"/>
                  <a:pt x="897780" y="433551"/>
                  <a:pt x="864210" y="546767"/>
                </a:cubicBezTo>
                <a:cubicBezTo>
                  <a:pt x="861724" y="555476"/>
                  <a:pt x="854264" y="560452"/>
                  <a:pt x="845561" y="560452"/>
                </a:cubicBezTo>
                <a:cubicBezTo>
                  <a:pt x="844317" y="560452"/>
                  <a:pt x="843074" y="560452"/>
                  <a:pt x="840587" y="560452"/>
                </a:cubicBezTo>
                <a:cubicBezTo>
                  <a:pt x="830641" y="556720"/>
                  <a:pt x="824424" y="546767"/>
                  <a:pt x="826911" y="535570"/>
                </a:cubicBezTo>
                <a:cubicBezTo>
                  <a:pt x="861724" y="416133"/>
                  <a:pt x="885347" y="390007"/>
                  <a:pt x="964920" y="390007"/>
                </a:cubicBezTo>
                <a:close/>
                <a:moveTo>
                  <a:pt x="172770" y="390007"/>
                </a:moveTo>
                <a:lnTo>
                  <a:pt x="472412" y="390007"/>
                </a:lnTo>
                <a:lnTo>
                  <a:pt x="523388" y="390007"/>
                </a:lnTo>
                <a:cubicBezTo>
                  <a:pt x="602961" y="390007"/>
                  <a:pt x="627827" y="416133"/>
                  <a:pt x="661397" y="535570"/>
                </a:cubicBezTo>
                <a:cubicBezTo>
                  <a:pt x="663884" y="546767"/>
                  <a:pt x="657667" y="556720"/>
                  <a:pt x="647720" y="560452"/>
                </a:cubicBezTo>
                <a:cubicBezTo>
                  <a:pt x="646477" y="560452"/>
                  <a:pt x="643991" y="560452"/>
                  <a:pt x="642747" y="560452"/>
                </a:cubicBezTo>
                <a:cubicBezTo>
                  <a:pt x="634044" y="560452"/>
                  <a:pt x="626584" y="555476"/>
                  <a:pt x="624097" y="546767"/>
                </a:cubicBezTo>
                <a:cubicBezTo>
                  <a:pt x="591771" y="433551"/>
                  <a:pt x="578094" y="428575"/>
                  <a:pt x="523388" y="428575"/>
                </a:cubicBezTo>
                <a:lnTo>
                  <a:pt x="472412" y="428575"/>
                </a:lnTo>
                <a:lnTo>
                  <a:pt x="172770" y="428575"/>
                </a:lnTo>
                <a:cubicBezTo>
                  <a:pt x="119307" y="428575"/>
                  <a:pt x="104388" y="433551"/>
                  <a:pt x="73304" y="546767"/>
                </a:cubicBezTo>
                <a:lnTo>
                  <a:pt x="39735" y="693573"/>
                </a:lnTo>
                <a:cubicBezTo>
                  <a:pt x="36005" y="709747"/>
                  <a:pt x="42221" y="728409"/>
                  <a:pt x="54655" y="739606"/>
                </a:cubicBezTo>
                <a:lnTo>
                  <a:pt x="152877" y="830427"/>
                </a:lnTo>
                <a:lnTo>
                  <a:pt x="152877" y="692329"/>
                </a:lnTo>
                <a:lnTo>
                  <a:pt x="106874" y="646297"/>
                </a:lnTo>
                <a:cubicBezTo>
                  <a:pt x="99414" y="638832"/>
                  <a:pt x="99414" y="626391"/>
                  <a:pt x="106874" y="618926"/>
                </a:cubicBezTo>
                <a:cubicBezTo>
                  <a:pt x="114334" y="611461"/>
                  <a:pt x="126767" y="611461"/>
                  <a:pt x="134227" y="618926"/>
                </a:cubicBezTo>
                <a:lnTo>
                  <a:pt x="152877" y="636344"/>
                </a:lnTo>
                <a:lnTo>
                  <a:pt x="152877" y="519396"/>
                </a:lnTo>
                <a:cubicBezTo>
                  <a:pt x="152877" y="509443"/>
                  <a:pt x="160337" y="500734"/>
                  <a:pt x="171527" y="500734"/>
                </a:cubicBezTo>
                <a:cubicBezTo>
                  <a:pt x="182717" y="500734"/>
                  <a:pt x="191420" y="509443"/>
                  <a:pt x="191420" y="519396"/>
                </a:cubicBezTo>
                <a:lnTo>
                  <a:pt x="191420" y="1308170"/>
                </a:lnTo>
                <a:cubicBezTo>
                  <a:pt x="191420" y="1319367"/>
                  <a:pt x="182717" y="1328076"/>
                  <a:pt x="171527" y="1328076"/>
                </a:cubicBezTo>
                <a:cubicBezTo>
                  <a:pt x="160337" y="1328076"/>
                  <a:pt x="152877" y="1319367"/>
                  <a:pt x="152877" y="1308170"/>
                </a:cubicBezTo>
                <a:lnTo>
                  <a:pt x="152877" y="883924"/>
                </a:lnTo>
                <a:lnTo>
                  <a:pt x="28545" y="768221"/>
                </a:lnTo>
                <a:cubicBezTo>
                  <a:pt x="4922" y="747071"/>
                  <a:pt x="-5025" y="714723"/>
                  <a:pt x="2435" y="684864"/>
                </a:cubicBezTo>
                <a:lnTo>
                  <a:pt x="34761" y="536814"/>
                </a:lnTo>
                <a:cubicBezTo>
                  <a:pt x="69574" y="416133"/>
                  <a:pt x="93198" y="390007"/>
                  <a:pt x="172770" y="390007"/>
                </a:cubicBezTo>
                <a:close/>
                <a:moveTo>
                  <a:pt x="1139021" y="38941"/>
                </a:moveTo>
                <a:cubicBezTo>
                  <a:pt x="1072444" y="38941"/>
                  <a:pt x="1018428" y="94211"/>
                  <a:pt x="1018428" y="160788"/>
                </a:cubicBezTo>
                <a:cubicBezTo>
                  <a:pt x="1018428" y="227364"/>
                  <a:pt x="1072444" y="282635"/>
                  <a:pt x="1139021" y="282635"/>
                </a:cubicBezTo>
                <a:cubicBezTo>
                  <a:pt x="1206855" y="282635"/>
                  <a:pt x="1260869" y="227364"/>
                  <a:pt x="1260869" y="160788"/>
                </a:cubicBezTo>
                <a:cubicBezTo>
                  <a:pt x="1260869" y="94211"/>
                  <a:pt x="1206855" y="38941"/>
                  <a:pt x="1139021" y="38941"/>
                </a:cubicBezTo>
                <a:close/>
                <a:moveTo>
                  <a:pt x="348021" y="38941"/>
                </a:moveTo>
                <a:cubicBezTo>
                  <a:pt x="281444" y="38941"/>
                  <a:pt x="226172" y="94211"/>
                  <a:pt x="226172" y="160788"/>
                </a:cubicBezTo>
                <a:cubicBezTo>
                  <a:pt x="226172" y="227364"/>
                  <a:pt x="281444" y="282635"/>
                  <a:pt x="348021" y="282635"/>
                </a:cubicBezTo>
                <a:cubicBezTo>
                  <a:pt x="415854" y="282635"/>
                  <a:pt x="469869" y="227364"/>
                  <a:pt x="469869" y="160788"/>
                </a:cubicBezTo>
                <a:cubicBezTo>
                  <a:pt x="469869" y="94211"/>
                  <a:pt x="415854" y="38941"/>
                  <a:pt x="348021" y="38941"/>
                </a:cubicBezTo>
                <a:close/>
                <a:moveTo>
                  <a:pt x="1139021" y="0"/>
                </a:moveTo>
                <a:cubicBezTo>
                  <a:pt x="1228209" y="0"/>
                  <a:pt x="1301067" y="71601"/>
                  <a:pt x="1301067" y="160788"/>
                </a:cubicBezTo>
                <a:cubicBezTo>
                  <a:pt x="1301067" y="249975"/>
                  <a:pt x="1228209" y="322832"/>
                  <a:pt x="1139021" y="322832"/>
                </a:cubicBezTo>
                <a:cubicBezTo>
                  <a:pt x="1049833" y="322832"/>
                  <a:pt x="978231" y="249975"/>
                  <a:pt x="978231" y="160788"/>
                </a:cubicBezTo>
                <a:cubicBezTo>
                  <a:pt x="978231" y="71601"/>
                  <a:pt x="1049833" y="0"/>
                  <a:pt x="1139021" y="0"/>
                </a:cubicBezTo>
                <a:close/>
                <a:moveTo>
                  <a:pt x="348021" y="0"/>
                </a:moveTo>
                <a:cubicBezTo>
                  <a:pt x="437209" y="0"/>
                  <a:pt x="510067" y="71601"/>
                  <a:pt x="510067" y="160788"/>
                </a:cubicBezTo>
                <a:cubicBezTo>
                  <a:pt x="510067" y="249975"/>
                  <a:pt x="437209" y="322832"/>
                  <a:pt x="348021" y="322832"/>
                </a:cubicBezTo>
                <a:cubicBezTo>
                  <a:pt x="260089" y="322832"/>
                  <a:pt x="187231" y="249975"/>
                  <a:pt x="187231" y="160788"/>
                </a:cubicBezTo>
                <a:cubicBezTo>
                  <a:pt x="187231" y="71601"/>
                  <a:pt x="260089" y="0"/>
                  <a:pt x="348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Poppins" pitchFamily="2" charset="77"/>
            </a:endParaRPr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E683821C-C95E-188B-BC6D-68CC7FA3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1116" y="3184562"/>
            <a:ext cx="788087" cy="707967"/>
          </a:xfrm>
          <a:custGeom>
            <a:avLst/>
            <a:gdLst>
              <a:gd name="connsiteX0" fmla="*/ 956596 w 1576173"/>
              <a:gd name="connsiteY0" fmla="*/ 1312836 h 1415933"/>
              <a:gd name="connsiteX1" fmla="*/ 974618 w 1576173"/>
              <a:gd name="connsiteY1" fmla="*/ 1333201 h 1415933"/>
              <a:gd name="connsiteX2" fmla="*/ 974618 w 1576173"/>
              <a:gd name="connsiteY2" fmla="*/ 1395569 h 1415933"/>
              <a:gd name="connsiteX3" fmla="*/ 956596 w 1576173"/>
              <a:gd name="connsiteY3" fmla="*/ 1415933 h 1415933"/>
              <a:gd name="connsiteX4" fmla="*/ 937372 w 1576173"/>
              <a:gd name="connsiteY4" fmla="*/ 1395569 h 1415933"/>
              <a:gd name="connsiteX5" fmla="*/ 937372 w 1576173"/>
              <a:gd name="connsiteY5" fmla="*/ 1333201 h 1415933"/>
              <a:gd name="connsiteX6" fmla="*/ 956596 w 1576173"/>
              <a:gd name="connsiteY6" fmla="*/ 1312836 h 1415933"/>
              <a:gd name="connsiteX7" fmla="*/ 615446 w 1576173"/>
              <a:gd name="connsiteY7" fmla="*/ 1312836 h 1415933"/>
              <a:gd name="connsiteX8" fmla="*/ 634088 w 1576173"/>
              <a:gd name="connsiteY8" fmla="*/ 1333201 h 1415933"/>
              <a:gd name="connsiteX9" fmla="*/ 634088 w 1576173"/>
              <a:gd name="connsiteY9" fmla="*/ 1395569 h 1415933"/>
              <a:gd name="connsiteX10" fmla="*/ 615446 w 1576173"/>
              <a:gd name="connsiteY10" fmla="*/ 1415933 h 1415933"/>
              <a:gd name="connsiteX11" fmla="*/ 596804 w 1576173"/>
              <a:gd name="connsiteY11" fmla="*/ 1395569 h 1415933"/>
              <a:gd name="connsiteX12" fmla="*/ 596804 w 1576173"/>
              <a:gd name="connsiteY12" fmla="*/ 1333201 h 1415933"/>
              <a:gd name="connsiteX13" fmla="*/ 615446 w 1576173"/>
              <a:gd name="connsiteY13" fmla="*/ 1312836 h 1415933"/>
              <a:gd name="connsiteX14" fmla="*/ 134974 w 1576173"/>
              <a:gd name="connsiteY14" fmla="*/ 999732 h 1415933"/>
              <a:gd name="connsiteX15" fmla="*/ 473530 w 1576173"/>
              <a:gd name="connsiteY15" fmla="*/ 999732 h 1415933"/>
              <a:gd name="connsiteX16" fmla="*/ 606710 w 1576173"/>
              <a:gd name="connsiteY16" fmla="*/ 1142617 h 1415933"/>
              <a:gd name="connsiteX17" fmla="*/ 607956 w 1576173"/>
              <a:gd name="connsiteY17" fmla="*/ 1145102 h 1415933"/>
              <a:gd name="connsiteX18" fmla="*/ 617914 w 1576173"/>
              <a:gd name="connsiteY18" fmla="*/ 1145102 h 1415933"/>
              <a:gd name="connsiteX19" fmla="*/ 955224 w 1576173"/>
              <a:gd name="connsiteY19" fmla="*/ 1145102 h 1415933"/>
              <a:gd name="connsiteX20" fmla="*/ 968914 w 1576173"/>
              <a:gd name="connsiteY20" fmla="*/ 1145102 h 1415933"/>
              <a:gd name="connsiteX21" fmla="*/ 968914 w 1576173"/>
              <a:gd name="connsiteY21" fmla="*/ 1142617 h 1415933"/>
              <a:gd name="connsiteX22" fmla="*/ 1103340 w 1576173"/>
              <a:gd name="connsiteY22" fmla="*/ 999732 h 1415933"/>
              <a:gd name="connsiteX23" fmla="*/ 1441896 w 1576173"/>
              <a:gd name="connsiteY23" fmla="*/ 999732 h 1415933"/>
              <a:gd name="connsiteX24" fmla="*/ 1575078 w 1576173"/>
              <a:gd name="connsiteY24" fmla="*/ 1142617 h 1415933"/>
              <a:gd name="connsiteX25" fmla="*/ 1562630 w 1576173"/>
              <a:gd name="connsiteY25" fmla="*/ 1166224 h 1415933"/>
              <a:gd name="connsiteX26" fmla="*/ 1537736 w 1576173"/>
              <a:gd name="connsiteY26" fmla="*/ 1152557 h 1415933"/>
              <a:gd name="connsiteX27" fmla="*/ 1441896 w 1576173"/>
              <a:gd name="connsiteY27" fmla="*/ 1038249 h 1415933"/>
              <a:gd name="connsiteX28" fmla="*/ 1103340 w 1576173"/>
              <a:gd name="connsiteY28" fmla="*/ 1038249 h 1415933"/>
              <a:gd name="connsiteX29" fmla="*/ 1007500 w 1576173"/>
              <a:gd name="connsiteY29" fmla="*/ 1152557 h 1415933"/>
              <a:gd name="connsiteX30" fmla="*/ 1089650 w 1576173"/>
              <a:gd name="connsiteY30" fmla="*/ 1287987 h 1415933"/>
              <a:gd name="connsiteX31" fmla="*/ 1112054 w 1576173"/>
              <a:gd name="connsiteY31" fmla="*/ 1391112 h 1415933"/>
              <a:gd name="connsiteX32" fmla="*/ 1098362 w 1576173"/>
              <a:gd name="connsiteY32" fmla="*/ 1414719 h 1415933"/>
              <a:gd name="connsiteX33" fmla="*/ 1074714 w 1576173"/>
              <a:gd name="connsiteY33" fmla="*/ 1399810 h 1415933"/>
              <a:gd name="connsiteX34" fmla="*/ 1052308 w 1576173"/>
              <a:gd name="connsiteY34" fmla="*/ 1297927 h 1415933"/>
              <a:gd name="connsiteX35" fmla="*/ 955224 w 1576173"/>
              <a:gd name="connsiteY35" fmla="*/ 1183619 h 1415933"/>
              <a:gd name="connsiteX36" fmla="*/ 617914 w 1576173"/>
              <a:gd name="connsiteY36" fmla="*/ 1183619 h 1415933"/>
              <a:gd name="connsiteX37" fmla="*/ 522072 w 1576173"/>
              <a:gd name="connsiteY37" fmla="*/ 1297927 h 1415933"/>
              <a:gd name="connsiteX38" fmla="*/ 494690 w 1576173"/>
              <a:gd name="connsiteY38" fmla="*/ 1399810 h 1415933"/>
              <a:gd name="connsiteX39" fmla="*/ 477264 w 1576173"/>
              <a:gd name="connsiteY39" fmla="*/ 1414719 h 1415933"/>
              <a:gd name="connsiteX40" fmla="*/ 471040 w 1576173"/>
              <a:gd name="connsiteY40" fmla="*/ 1413477 h 1415933"/>
              <a:gd name="connsiteX41" fmla="*/ 457348 w 1576173"/>
              <a:gd name="connsiteY41" fmla="*/ 1389870 h 1415933"/>
              <a:gd name="connsiteX42" fmla="*/ 483486 w 1576173"/>
              <a:gd name="connsiteY42" fmla="*/ 1287987 h 1415933"/>
              <a:gd name="connsiteX43" fmla="*/ 569370 w 1576173"/>
              <a:gd name="connsiteY43" fmla="*/ 1151314 h 1415933"/>
              <a:gd name="connsiteX44" fmla="*/ 473530 w 1576173"/>
              <a:gd name="connsiteY44" fmla="*/ 1038249 h 1415933"/>
              <a:gd name="connsiteX45" fmla="*/ 134974 w 1576173"/>
              <a:gd name="connsiteY45" fmla="*/ 1038249 h 1415933"/>
              <a:gd name="connsiteX46" fmla="*/ 39134 w 1576173"/>
              <a:gd name="connsiteY46" fmla="*/ 1152557 h 1415933"/>
              <a:gd name="connsiteX47" fmla="*/ 14240 w 1576173"/>
              <a:gd name="connsiteY47" fmla="*/ 1166224 h 1415933"/>
              <a:gd name="connsiteX48" fmla="*/ 548 w 1576173"/>
              <a:gd name="connsiteY48" fmla="*/ 1142617 h 1415933"/>
              <a:gd name="connsiteX49" fmla="*/ 134974 w 1576173"/>
              <a:gd name="connsiteY49" fmla="*/ 999732 h 1415933"/>
              <a:gd name="connsiteX50" fmla="*/ 782948 w 1576173"/>
              <a:gd name="connsiteY50" fmla="*/ 851266 h 1415933"/>
              <a:gd name="connsiteX51" fmla="*/ 668056 w 1576173"/>
              <a:gd name="connsiteY51" fmla="*/ 966157 h 1415933"/>
              <a:gd name="connsiteX52" fmla="*/ 782948 w 1576173"/>
              <a:gd name="connsiteY52" fmla="*/ 1081048 h 1415933"/>
              <a:gd name="connsiteX53" fmla="*/ 897838 w 1576173"/>
              <a:gd name="connsiteY53" fmla="*/ 966157 h 1415933"/>
              <a:gd name="connsiteX54" fmla="*/ 782948 w 1576173"/>
              <a:gd name="connsiteY54" fmla="*/ 851266 h 1415933"/>
              <a:gd name="connsiteX55" fmla="*/ 782948 w 1576173"/>
              <a:gd name="connsiteY55" fmla="*/ 812969 h 1415933"/>
              <a:gd name="connsiteX56" fmla="*/ 936136 w 1576173"/>
              <a:gd name="connsiteY56" fmla="*/ 966157 h 1415933"/>
              <a:gd name="connsiteX57" fmla="*/ 782948 w 1576173"/>
              <a:gd name="connsiteY57" fmla="*/ 1119345 h 1415933"/>
              <a:gd name="connsiteX58" fmla="*/ 629760 w 1576173"/>
              <a:gd name="connsiteY58" fmla="*/ 966157 h 1415933"/>
              <a:gd name="connsiteX59" fmla="*/ 782948 w 1576173"/>
              <a:gd name="connsiteY59" fmla="*/ 812969 h 1415933"/>
              <a:gd name="connsiteX60" fmla="*/ 1275192 w 1576173"/>
              <a:gd name="connsiteY60" fmla="*/ 708447 h 1415933"/>
              <a:gd name="connsiteX61" fmla="*/ 1158718 w 1576173"/>
              <a:gd name="connsiteY61" fmla="*/ 823338 h 1415933"/>
              <a:gd name="connsiteX62" fmla="*/ 1275192 w 1576173"/>
              <a:gd name="connsiteY62" fmla="*/ 938229 h 1415933"/>
              <a:gd name="connsiteX63" fmla="*/ 1391668 w 1576173"/>
              <a:gd name="connsiteY63" fmla="*/ 823338 h 1415933"/>
              <a:gd name="connsiteX64" fmla="*/ 1275192 w 1576173"/>
              <a:gd name="connsiteY64" fmla="*/ 708447 h 1415933"/>
              <a:gd name="connsiteX65" fmla="*/ 302926 w 1576173"/>
              <a:gd name="connsiteY65" fmla="*/ 708447 h 1415933"/>
              <a:gd name="connsiteX66" fmla="*/ 186452 w 1576173"/>
              <a:gd name="connsiteY66" fmla="*/ 823338 h 1415933"/>
              <a:gd name="connsiteX67" fmla="*/ 302926 w 1576173"/>
              <a:gd name="connsiteY67" fmla="*/ 938229 h 1415933"/>
              <a:gd name="connsiteX68" fmla="*/ 419400 w 1576173"/>
              <a:gd name="connsiteY68" fmla="*/ 823338 h 1415933"/>
              <a:gd name="connsiteX69" fmla="*/ 302926 w 1576173"/>
              <a:gd name="connsiteY69" fmla="*/ 708447 h 1415933"/>
              <a:gd name="connsiteX70" fmla="*/ 1275192 w 1576173"/>
              <a:gd name="connsiteY70" fmla="*/ 670150 h 1415933"/>
              <a:gd name="connsiteX71" fmla="*/ 1430492 w 1576173"/>
              <a:gd name="connsiteY71" fmla="*/ 823338 h 1415933"/>
              <a:gd name="connsiteX72" fmla="*/ 1275192 w 1576173"/>
              <a:gd name="connsiteY72" fmla="*/ 976526 h 1415933"/>
              <a:gd name="connsiteX73" fmla="*/ 1118640 w 1576173"/>
              <a:gd name="connsiteY73" fmla="*/ 823338 h 1415933"/>
              <a:gd name="connsiteX74" fmla="*/ 1275192 w 1576173"/>
              <a:gd name="connsiteY74" fmla="*/ 670150 h 1415933"/>
              <a:gd name="connsiteX75" fmla="*/ 302926 w 1576173"/>
              <a:gd name="connsiteY75" fmla="*/ 670150 h 1415933"/>
              <a:gd name="connsiteX76" fmla="*/ 458224 w 1576173"/>
              <a:gd name="connsiteY76" fmla="*/ 823338 h 1415933"/>
              <a:gd name="connsiteX77" fmla="*/ 302926 w 1576173"/>
              <a:gd name="connsiteY77" fmla="*/ 976526 h 1415933"/>
              <a:gd name="connsiteX78" fmla="*/ 146376 w 1576173"/>
              <a:gd name="connsiteY78" fmla="*/ 823338 h 1415933"/>
              <a:gd name="connsiteX79" fmla="*/ 302926 w 1576173"/>
              <a:gd name="connsiteY79" fmla="*/ 670150 h 1415933"/>
              <a:gd name="connsiteX80" fmla="*/ 854562 w 1576173"/>
              <a:gd name="connsiteY80" fmla="*/ 39877 h 1415933"/>
              <a:gd name="connsiteX81" fmla="*/ 811068 w 1576173"/>
              <a:gd name="connsiteY81" fmla="*/ 83492 h 1415933"/>
              <a:gd name="connsiteX82" fmla="*/ 811068 w 1576173"/>
              <a:gd name="connsiteY82" fmla="*/ 206861 h 1415933"/>
              <a:gd name="connsiteX83" fmla="*/ 791184 w 1576173"/>
              <a:gd name="connsiteY83" fmla="*/ 206861 h 1415933"/>
              <a:gd name="connsiteX84" fmla="*/ 706682 w 1576173"/>
              <a:gd name="connsiteY84" fmla="*/ 291599 h 1415933"/>
              <a:gd name="connsiteX85" fmla="*/ 791184 w 1576173"/>
              <a:gd name="connsiteY85" fmla="*/ 376338 h 1415933"/>
              <a:gd name="connsiteX86" fmla="*/ 811068 w 1576173"/>
              <a:gd name="connsiteY86" fmla="*/ 376338 h 1415933"/>
              <a:gd name="connsiteX87" fmla="*/ 811068 w 1576173"/>
              <a:gd name="connsiteY87" fmla="*/ 498460 h 1415933"/>
              <a:gd name="connsiteX88" fmla="*/ 854562 w 1576173"/>
              <a:gd name="connsiteY88" fmla="*/ 542076 h 1415933"/>
              <a:gd name="connsiteX89" fmla="*/ 940308 w 1576173"/>
              <a:gd name="connsiteY89" fmla="*/ 542076 h 1415933"/>
              <a:gd name="connsiteX90" fmla="*/ 1062090 w 1576173"/>
              <a:gd name="connsiteY90" fmla="*/ 438645 h 1415933"/>
              <a:gd name="connsiteX91" fmla="*/ 1183874 w 1576173"/>
              <a:gd name="connsiteY91" fmla="*/ 542076 h 1415933"/>
              <a:gd name="connsiteX92" fmla="*/ 1275834 w 1576173"/>
              <a:gd name="connsiteY92" fmla="*/ 542076 h 1415933"/>
              <a:gd name="connsiteX93" fmla="*/ 1320570 w 1576173"/>
              <a:gd name="connsiteY93" fmla="*/ 498460 h 1415933"/>
              <a:gd name="connsiteX94" fmla="*/ 1320570 w 1576173"/>
              <a:gd name="connsiteY94" fmla="*/ 153277 h 1415933"/>
              <a:gd name="connsiteX95" fmla="*/ 1206242 w 1576173"/>
              <a:gd name="connsiteY95" fmla="*/ 39877 h 1415933"/>
              <a:gd name="connsiteX96" fmla="*/ 376126 w 1576173"/>
              <a:gd name="connsiteY96" fmla="*/ 39877 h 1415933"/>
              <a:gd name="connsiteX97" fmla="*/ 261800 w 1576173"/>
              <a:gd name="connsiteY97" fmla="*/ 153277 h 1415933"/>
              <a:gd name="connsiteX98" fmla="*/ 261800 w 1576173"/>
              <a:gd name="connsiteY98" fmla="*/ 498460 h 1415933"/>
              <a:gd name="connsiteX99" fmla="*/ 306536 w 1576173"/>
              <a:gd name="connsiteY99" fmla="*/ 542076 h 1415933"/>
              <a:gd name="connsiteX100" fmla="*/ 399738 w 1576173"/>
              <a:gd name="connsiteY100" fmla="*/ 542076 h 1415933"/>
              <a:gd name="connsiteX101" fmla="*/ 433290 w 1576173"/>
              <a:gd name="connsiteY101" fmla="*/ 570737 h 1415933"/>
              <a:gd name="connsiteX102" fmla="*/ 516550 w 1576173"/>
              <a:gd name="connsiteY102" fmla="*/ 646752 h 1415933"/>
              <a:gd name="connsiteX103" fmla="*/ 601054 w 1576173"/>
              <a:gd name="connsiteY103" fmla="*/ 570737 h 1415933"/>
              <a:gd name="connsiteX104" fmla="*/ 633364 w 1576173"/>
              <a:gd name="connsiteY104" fmla="*/ 542076 h 1415933"/>
              <a:gd name="connsiteX105" fmla="*/ 726564 w 1576173"/>
              <a:gd name="connsiteY105" fmla="*/ 542076 h 1415933"/>
              <a:gd name="connsiteX106" fmla="*/ 772544 w 1576173"/>
              <a:gd name="connsiteY106" fmla="*/ 498460 h 1415933"/>
              <a:gd name="connsiteX107" fmla="*/ 772544 w 1576173"/>
              <a:gd name="connsiteY107" fmla="*/ 413722 h 1415933"/>
              <a:gd name="connsiteX108" fmla="*/ 668158 w 1576173"/>
              <a:gd name="connsiteY108" fmla="*/ 291599 h 1415933"/>
              <a:gd name="connsiteX109" fmla="*/ 772544 w 1576173"/>
              <a:gd name="connsiteY109" fmla="*/ 169477 h 1415933"/>
              <a:gd name="connsiteX110" fmla="*/ 772544 w 1576173"/>
              <a:gd name="connsiteY110" fmla="*/ 83492 h 1415933"/>
              <a:gd name="connsiteX111" fmla="*/ 726564 w 1576173"/>
              <a:gd name="connsiteY111" fmla="*/ 39877 h 1415933"/>
              <a:gd name="connsiteX112" fmla="*/ 376126 w 1576173"/>
              <a:gd name="connsiteY112" fmla="*/ 0 h 1415933"/>
              <a:gd name="connsiteX113" fmla="*/ 726564 w 1576173"/>
              <a:gd name="connsiteY113" fmla="*/ 0 h 1415933"/>
              <a:gd name="connsiteX114" fmla="*/ 791184 w 1576173"/>
              <a:gd name="connsiteY114" fmla="*/ 29908 h 1415933"/>
              <a:gd name="connsiteX115" fmla="*/ 854562 w 1576173"/>
              <a:gd name="connsiteY115" fmla="*/ 0 h 1415933"/>
              <a:gd name="connsiteX116" fmla="*/ 1206242 w 1576173"/>
              <a:gd name="connsiteY116" fmla="*/ 0 h 1415933"/>
              <a:gd name="connsiteX117" fmla="*/ 1359094 w 1576173"/>
              <a:gd name="connsiteY117" fmla="*/ 153277 h 1415933"/>
              <a:gd name="connsiteX118" fmla="*/ 1359094 w 1576173"/>
              <a:gd name="connsiteY118" fmla="*/ 498460 h 1415933"/>
              <a:gd name="connsiteX119" fmla="*/ 1275834 w 1576173"/>
              <a:gd name="connsiteY119" fmla="*/ 581953 h 1415933"/>
              <a:gd name="connsiteX120" fmla="*/ 1178904 w 1576173"/>
              <a:gd name="connsiteY120" fmla="*/ 581953 h 1415933"/>
              <a:gd name="connsiteX121" fmla="*/ 1145350 w 1576173"/>
              <a:gd name="connsiteY121" fmla="*/ 552045 h 1415933"/>
              <a:gd name="connsiteX122" fmla="*/ 1062090 w 1576173"/>
              <a:gd name="connsiteY122" fmla="*/ 477276 h 1415933"/>
              <a:gd name="connsiteX123" fmla="*/ 977588 w 1576173"/>
              <a:gd name="connsiteY123" fmla="*/ 552045 h 1415933"/>
              <a:gd name="connsiteX124" fmla="*/ 946520 w 1576173"/>
              <a:gd name="connsiteY124" fmla="*/ 581953 h 1415933"/>
              <a:gd name="connsiteX125" fmla="*/ 854562 w 1576173"/>
              <a:gd name="connsiteY125" fmla="*/ 581953 h 1415933"/>
              <a:gd name="connsiteX126" fmla="*/ 791184 w 1576173"/>
              <a:gd name="connsiteY126" fmla="*/ 550799 h 1415933"/>
              <a:gd name="connsiteX127" fmla="*/ 726564 w 1576173"/>
              <a:gd name="connsiteY127" fmla="*/ 581953 h 1415933"/>
              <a:gd name="connsiteX128" fmla="*/ 639576 w 1576173"/>
              <a:gd name="connsiteY128" fmla="*/ 581953 h 1415933"/>
              <a:gd name="connsiteX129" fmla="*/ 516550 w 1576173"/>
              <a:gd name="connsiteY129" fmla="*/ 685383 h 1415933"/>
              <a:gd name="connsiteX130" fmla="*/ 394768 w 1576173"/>
              <a:gd name="connsiteY130" fmla="*/ 581953 h 1415933"/>
              <a:gd name="connsiteX131" fmla="*/ 306536 w 1576173"/>
              <a:gd name="connsiteY131" fmla="*/ 581953 h 1415933"/>
              <a:gd name="connsiteX132" fmla="*/ 223276 w 1576173"/>
              <a:gd name="connsiteY132" fmla="*/ 498460 h 1415933"/>
              <a:gd name="connsiteX133" fmla="*/ 223276 w 1576173"/>
              <a:gd name="connsiteY133" fmla="*/ 153277 h 1415933"/>
              <a:gd name="connsiteX134" fmla="*/ 376126 w 1576173"/>
              <a:gd name="connsiteY134" fmla="*/ 0 h 141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576173" h="1415933">
                <a:moveTo>
                  <a:pt x="956596" y="1312836"/>
                </a:moveTo>
                <a:cubicBezTo>
                  <a:pt x="966208" y="1312836"/>
                  <a:pt x="974618" y="1321746"/>
                  <a:pt x="974618" y="1333201"/>
                </a:cubicBezTo>
                <a:lnTo>
                  <a:pt x="974618" y="1395569"/>
                </a:lnTo>
                <a:cubicBezTo>
                  <a:pt x="974618" y="1407024"/>
                  <a:pt x="966208" y="1415933"/>
                  <a:pt x="956596" y="1415933"/>
                </a:cubicBezTo>
                <a:cubicBezTo>
                  <a:pt x="944580" y="1415933"/>
                  <a:pt x="937372" y="1407024"/>
                  <a:pt x="937372" y="1395569"/>
                </a:cubicBezTo>
                <a:lnTo>
                  <a:pt x="937372" y="1333201"/>
                </a:lnTo>
                <a:cubicBezTo>
                  <a:pt x="937372" y="1321746"/>
                  <a:pt x="944580" y="1312836"/>
                  <a:pt x="956596" y="1312836"/>
                </a:cubicBezTo>
                <a:close/>
                <a:moveTo>
                  <a:pt x="615446" y="1312836"/>
                </a:moveTo>
                <a:cubicBezTo>
                  <a:pt x="625932" y="1312836"/>
                  <a:pt x="634088" y="1321746"/>
                  <a:pt x="634088" y="1333201"/>
                </a:cubicBezTo>
                <a:lnTo>
                  <a:pt x="634088" y="1395569"/>
                </a:lnTo>
                <a:cubicBezTo>
                  <a:pt x="634088" y="1407024"/>
                  <a:pt x="625932" y="1415933"/>
                  <a:pt x="615446" y="1415933"/>
                </a:cubicBezTo>
                <a:cubicBezTo>
                  <a:pt x="606124" y="1415933"/>
                  <a:pt x="596804" y="1407024"/>
                  <a:pt x="596804" y="1395569"/>
                </a:cubicBezTo>
                <a:lnTo>
                  <a:pt x="596804" y="1333201"/>
                </a:lnTo>
                <a:cubicBezTo>
                  <a:pt x="596804" y="1321746"/>
                  <a:pt x="606124" y="1312836"/>
                  <a:pt x="615446" y="1312836"/>
                </a:cubicBezTo>
                <a:close/>
                <a:moveTo>
                  <a:pt x="134974" y="999732"/>
                </a:moveTo>
                <a:lnTo>
                  <a:pt x="473530" y="999732"/>
                </a:lnTo>
                <a:cubicBezTo>
                  <a:pt x="554434" y="999732"/>
                  <a:pt x="575594" y="1032037"/>
                  <a:pt x="606710" y="1142617"/>
                </a:cubicBezTo>
                <a:cubicBezTo>
                  <a:pt x="607956" y="1143859"/>
                  <a:pt x="607956" y="1145102"/>
                  <a:pt x="607956" y="1145102"/>
                </a:cubicBezTo>
                <a:cubicBezTo>
                  <a:pt x="610444" y="1145102"/>
                  <a:pt x="614180" y="1145102"/>
                  <a:pt x="617914" y="1145102"/>
                </a:cubicBezTo>
                <a:lnTo>
                  <a:pt x="955224" y="1145102"/>
                </a:lnTo>
                <a:cubicBezTo>
                  <a:pt x="960202" y="1145102"/>
                  <a:pt x="965180" y="1145102"/>
                  <a:pt x="968914" y="1145102"/>
                </a:cubicBezTo>
                <a:cubicBezTo>
                  <a:pt x="968914" y="1145102"/>
                  <a:pt x="968914" y="1143859"/>
                  <a:pt x="968914" y="1142617"/>
                </a:cubicBezTo>
                <a:cubicBezTo>
                  <a:pt x="1000032" y="1032037"/>
                  <a:pt x="1022436" y="999732"/>
                  <a:pt x="1103340" y="999732"/>
                </a:cubicBezTo>
                <a:lnTo>
                  <a:pt x="1441896" y="999732"/>
                </a:lnTo>
                <a:cubicBezTo>
                  <a:pt x="1522800" y="999732"/>
                  <a:pt x="1543960" y="1032037"/>
                  <a:pt x="1575078" y="1142617"/>
                </a:cubicBezTo>
                <a:cubicBezTo>
                  <a:pt x="1578812" y="1152557"/>
                  <a:pt x="1572588" y="1163739"/>
                  <a:pt x="1562630" y="1166224"/>
                </a:cubicBezTo>
                <a:cubicBezTo>
                  <a:pt x="1551428" y="1169951"/>
                  <a:pt x="1541470" y="1163739"/>
                  <a:pt x="1537736" y="1152557"/>
                </a:cubicBezTo>
                <a:cubicBezTo>
                  <a:pt x="1506620" y="1038249"/>
                  <a:pt x="1490438" y="1038249"/>
                  <a:pt x="1441896" y="1038249"/>
                </a:cubicBezTo>
                <a:lnTo>
                  <a:pt x="1103340" y="1038249"/>
                </a:lnTo>
                <a:cubicBezTo>
                  <a:pt x="1054798" y="1038249"/>
                  <a:pt x="1038618" y="1038249"/>
                  <a:pt x="1007500" y="1152557"/>
                </a:cubicBezTo>
                <a:cubicBezTo>
                  <a:pt x="1048574" y="1166224"/>
                  <a:pt x="1067244" y="1205983"/>
                  <a:pt x="1089650" y="1287987"/>
                </a:cubicBezTo>
                <a:lnTo>
                  <a:pt x="1112054" y="1391112"/>
                </a:lnTo>
                <a:cubicBezTo>
                  <a:pt x="1114544" y="1401052"/>
                  <a:pt x="1108320" y="1412234"/>
                  <a:pt x="1098362" y="1414719"/>
                </a:cubicBezTo>
                <a:cubicBezTo>
                  <a:pt x="1087160" y="1415962"/>
                  <a:pt x="1077202" y="1409749"/>
                  <a:pt x="1074714" y="1399810"/>
                </a:cubicBezTo>
                <a:lnTo>
                  <a:pt x="1052308" y="1297927"/>
                </a:lnTo>
                <a:cubicBezTo>
                  <a:pt x="1019946" y="1183619"/>
                  <a:pt x="1005010" y="1183619"/>
                  <a:pt x="955224" y="1183619"/>
                </a:cubicBezTo>
                <a:lnTo>
                  <a:pt x="617914" y="1183619"/>
                </a:lnTo>
                <a:cubicBezTo>
                  <a:pt x="569370" y="1183619"/>
                  <a:pt x="553190" y="1183619"/>
                  <a:pt x="522072" y="1297927"/>
                </a:cubicBezTo>
                <a:lnTo>
                  <a:pt x="494690" y="1399810"/>
                </a:lnTo>
                <a:cubicBezTo>
                  <a:pt x="493444" y="1408507"/>
                  <a:pt x="485976" y="1414719"/>
                  <a:pt x="477264" y="1414719"/>
                </a:cubicBezTo>
                <a:cubicBezTo>
                  <a:pt x="474774" y="1414719"/>
                  <a:pt x="473530" y="1414719"/>
                  <a:pt x="471040" y="1413477"/>
                </a:cubicBezTo>
                <a:cubicBezTo>
                  <a:pt x="461082" y="1410992"/>
                  <a:pt x="454860" y="1401052"/>
                  <a:pt x="457348" y="1389870"/>
                </a:cubicBezTo>
                <a:lnTo>
                  <a:pt x="483486" y="1287987"/>
                </a:lnTo>
                <a:cubicBezTo>
                  <a:pt x="507136" y="1203498"/>
                  <a:pt x="525806" y="1164982"/>
                  <a:pt x="569370" y="1151314"/>
                </a:cubicBezTo>
                <a:cubicBezTo>
                  <a:pt x="537008" y="1038249"/>
                  <a:pt x="522072" y="1038249"/>
                  <a:pt x="473530" y="1038249"/>
                </a:cubicBezTo>
                <a:lnTo>
                  <a:pt x="134974" y="1038249"/>
                </a:lnTo>
                <a:cubicBezTo>
                  <a:pt x="86432" y="1038249"/>
                  <a:pt x="71496" y="1038249"/>
                  <a:pt x="39134" y="1152557"/>
                </a:cubicBezTo>
                <a:cubicBezTo>
                  <a:pt x="36644" y="1163739"/>
                  <a:pt x="25442" y="1169951"/>
                  <a:pt x="14240" y="1166224"/>
                </a:cubicBezTo>
                <a:cubicBezTo>
                  <a:pt x="4282" y="1163739"/>
                  <a:pt x="-1940" y="1152557"/>
                  <a:pt x="548" y="1142617"/>
                </a:cubicBezTo>
                <a:cubicBezTo>
                  <a:pt x="31666" y="1032037"/>
                  <a:pt x="54070" y="999732"/>
                  <a:pt x="134974" y="999732"/>
                </a:cubicBezTo>
                <a:close/>
                <a:moveTo>
                  <a:pt x="782948" y="851266"/>
                </a:moveTo>
                <a:cubicBezTo>
                  <a:pt x="719944" y="851266"/>
                  <a:pt x="668056" y="903152"/>
                  <a:pt x="668056" y="966157"/>
                </a:cubicBezTo>
                <a:cubicBezTo>
                  <a:pt x="668056" y="1029162"/>
                  <a:pt x="719944" y="1081048"/>
                  <a:pt x="782948" y="1081048"/>
                </a:cubicBezTo>
                <a:cubicBezTo>
                  <a:pt x="847188" y="1081048"/>
                  <a:pt x="897838" y="1029162"/>
                  <a:pt x="897838" y="966157"/>
                </a:cubicBezTo>
                <a:cubicBezTo>
                  <a:pt x="897838" y="903152"/>
                  <a:pt x="847188" y="851266"/>
                  <a:pt x="782948" y="851266"/>
                </a:cubicBezTo>
                <a:close/>
                <a:moveTo>
                  <a:pt x="782948" y="812969"/>
                </a:moveTo>
                <a:cubicBezTo>
                  <a:pt x="868190" y="812969"/>
                  <a:pt x="936136" y="882151"/>
                  <a:pt x="936136" y="966157"/>
                </a:cubicBezTo>
                <a:cubicBezTo>
                  <a:pt x="936136" y="1050163"/>
                  <a:pt x="868190" y="1119345"/>
                  <a:pt x="782948" y="1119345"/>
                </a:cubicBezTo>
                <a:cubicBezTo>
                  <a:pt x="698942" y="1119345"/>
                  <a:pt x="629760" y="1050163"/>
                  <a:pt x="629760" y="966157"/>
                </a:cubicBezTo>
                <a:cubicBezTo>
                  <a:pt x="629760" y="882151"/>
                  <a:pt x="698942" y="812969"/>
                  <a:pt x="782948" y="812969"/>
                </a:cubicBezTo>
                <a:close/>
                <a:moveTo>
                  <a:pt x="1275192" y="708447"/>
                </a:moveTo>
                <a:cubicBezTo>
                  <a:pt x="1210066" y="708447"/>
                  <a:pt x="1158718" y="760333"/>
                  <a:pt x="1158718" y="823338"/>
                </a:cubicBezTo>
                <a:cubicBezTo>
                  <a:pt x="1158718" y="886343"/>
                  <a:pt x="1210066" y="938229"/>
                  <a:pt x="1275192" y="938229"/>
                </a:cubicBezTo>
                <a:cubicBezTo>
                  <a:pt x="1339066" y="938229"/>
                  <a:pt x="1391668" y="886343"/>
                  <a:pt x="1391668" y="823338"/>
                </a:cubicBezTo>
                <a:cubicBezTo>
                  <a:pt x="1391668" y="760333"/>
                  <a:pt x="1339066" y="708447"/>
                  <a:pt x="1275192" y="708447"/>
                </a:cubicBezTo>
                <a:close/>
                <a:moveTo>
                  <a:pt x="302926" y="708447"/>
                </a:moveTo>
                <a:cubicBezTo>
                  <a:pt x="237800" y="708447"/>
                  <a:pt x="186452" y="760333"/>
                  <a:pt x="186452" y="823338"/>
                </a:cubicBezTo>
                <a:cubicBezTo>
                  <a:pt x="186452" y="886343"/>
                  <a:pt x="237800" y="938229"/>
                  <a:pt x="302926" y="938229"/>
                </a:cubicBezTo>
                <a:cubicBezTo>
                  <a:pt x="366798" y="938229"/>
                  <a:pt x="419400" y="886343"/>
                  <a:pt x="419400" y="823338"/>
                </a:cubicBezTo>
                <a:cubicBezTo>
                  <a:pt x="419400" y="760333"/>
                  <a:pt x="366798" y="708447"/>
                  <a:pt x="302926" y="708447"/>
                </a:cubicBezTo>
                <a:close/>
                <a:moveTo>
                  <a:pt x="1275192" y="670150"/>
                </a:moveTo>
                <a:cubicBezTo>
                  <a:pt x="1360358" y="670150"/>
                  <a:pt x="1430492" y="739332"/>
                  <a:pt x="1430492" y="823338"/>
                </a:cubicBezTo>
                <a:cubicBezTo>
                  <a:pt x="1430492" y="908580"/>
                  <a:pt x="1360358" y="976526"/>
                  <a:pt x="1275192" y="976526"/>
                </a:cubicBezTo>
                <a:cubicBezTo>
                  <a:pt x="1188776" y="976526"/>
                  <a:pt x="1118640" y="908580"/>
                  <a:pt x="1118640" y="823338"/>
                </a:cubicBezTo>
                <a:cubicBezTo>
                  <a:pt x="1118640" y="739332"/>
                  <a:pt x="1188776" y="670150"/>
                  <a:pt x="1275192" y="670150"/>
                </a:cubicBezTo>
                <a:close/>
                <a:moveTo>
                  <a:pt x="302926" y="670150"/>
                </a:moveTo>
                <a:cubicBezTo>
                  <a:pt x="388088" y="670150"/>
                  <a:pt x="458224" y="739332"/>
                  <a:pt x="458224" y="823338"/>
                </a:cubicBezTo>
                <a:cubicBezTo>
                  <a:pt x="458224" y="908580"/>
                  <a:pt x="388088" y="976526"/>
                  <a:pt x="302926" y="976526"/>
                </a:cubicBezTo>
                <a:cubicBezTo>
                  <a:pt x="216510" y="976526"/>
                  <a:pt x="146376" y="908580"/>
                  <a:pt x="146376" y="823338"/>
                </a:cubicBezTo>
                <a:cubicBezTo>
                  <a:pt x="146376" y="739332"/>
                  <a:pt x="216510" y="670150"/>
                  <a:pt x="302926" y="670150"/>
                </a:cubicBezTo>
                <a:close/>
                <a:moveTo>
                  <a:pt x="854562" y="39877"/>
                </a:moveTo>
                <a:cubicBezTo>
                  <a:pt x="830950" y="39877"/>
                  <a:pt x="811068" y="58569"/>
                  <a:pt x="811068" y="83492"/>
                </a:cubicBezTo>
                <a:lnTo>
                  <a:pt x="811068" y="206861"/>
                </a:lnTo>
                <a:lnTo>
                  <a:pt x="791184" y="206861"/>
                </a:lnTo>
                <a:cubicBezTo>
                  <a:pt x="745206" y="206861"/>
                  <a:pt x="706682" y="244246"/>
                  <a:pt x="706682" y="291599"/>
                </a:cubicBezTo>
                <a:cubicBezTo>
                  <a:pt x="706682" y="337707"/>
                  <a:pt x="745206" y="376338"/>
                  <a:pt x="791184" y="376338"/>
                </a:cubicBezTo>
                <a:lnTo>
                  <a:pt x="811068" y="376338"/>
                </a:lnTo>
                <a:lnTo>
                  <a:pt x="811068" y="498460"/>
                </a:lnTo>
                <a:cubicBezTo>
                  <a:pt x="811068" y="522137"/>
                  <a:pt x="830950" y="542076"/>
                  <a:pt x="854562" y="542076"/>
                </a:cubicBezTo>
                <a:lnTo>
                  <a:pt x="940308" y="542076"/>
                </a:lnTo>
                <a:cubicBezTo>
                  <a:pt x="949006" y="483507"/>
                  <a:pt x="1001200" y="438645"/>
                  <a:pt x="1062090" y="438645"/>
                </a:cubicBezTo>
                <a:cubicBezTo>
                  <a:pt x="1122982" y="438645"/>
                  <a:pt x="1175176" y="483507"/>
                  <a:pt x="1183874" y="542076"/>
                </a:cubicBezTo>
                <a:lnTo>
                  <a:pt x="1275834" y="542076"/>
                </a:lnTo>
                <a:cubicBezTo>
                  <a:pt x="1300688" y="542076"/>
                  <a:pt x="1320570" y="522137"/>
                  <a:pt x="1320570" y="498460"/>
                </a:cubicBezTo>
                <a:lnTo>
                  <a:pt x="1320570" y="153277"/>
                </a:lnTo>
                <a:cubicBezTo>
                  <a:pt x="1320570" y="90969"/>
                  <a:pt x="1268378" y="39877"/>
                  <a:pt x="1206242" y="39877"/>
                </a:cubicBezTo>
                <a:close/>
                <a:moveTo>
                  <a:pt x="376126" y="39877"/>
                </a:moveTo>
                <a:cubicBezTo>
                  <a:pt x="312750" y="39877"/>
                  <a:pt x="261800" y="90969"/>
                  <a:pt x="261800" y="153277"/>
                </a:cubicBezTo>
                <a:lnTo>
                  <a:pt x="261800" y="498460"/>
                </a:lnTo>
                <a:cubicBezTo>
                  <a:pt x="261800" y="522137"/>
                  <a:pt x="281682" y="542076"/>
                  <a:pt x="306536" y="542076"/>
                </a:cubicBezTo>
                <a:lnTo>
                  <a:pt x="399738" y="542076"/>
                </a:lnTo>
                <a:cubicBezTo>
                  <a:pt x="417136" y="542076"/>
                  <a:pt x="430804" y="554537"/>
                  <a:pt x="433290" y="570737"/>
                </a:cubicBezTo>
                <a:cubicBezTo>
                  <a:pt x="438262" y="613106"/>
                  <a:pt x="473056" y="646752"/>
                  <a:pt x="516550" y="646752"/>
                </a:cubicBezTo>
                <a:cubicBezTo>
                  <a:pt x="561288" y="646752"/>
                  <a:pt x="596082" y="613106"/>
                  <a:pt x="601054" y="570737"/>
                </a:cubicBezTo>
                <a:cubicBezTo>
                  <a:pt x="602296" y="554537"/>
                  <a:pt x="615966" y="542076"/>
                  <a:pt x="633364" y="542076"/>
                </a:cubicBezTo>
                <a:lnTo>
                  <a:pt x="726564" y="542076"/>
                </a:lnTo>
                <a:cubicBezTo>
                  <a:pt x="752662" y="542076"/>
                  <a:pt x="772544" y="522137"/>
                  <a:pt x="772544" y="498460"/>
                </a:cubicBezTo>
                <a:lnTo>
                  <a:pt x="772544" y="413722"/>
                </a:lnTo>
                <a:cubicBezTo>
                  <a:pt x="712896" y="404999"/>
                  <a:pt x="668158" y="352661"/>
                  <a:pt x="668158" y="291599"/>
                </a:cubicBezTo>
                <a:cubicBezTo>
                  <a:pt x="668158" y="229292"/>
                  <a:pt x="712896" y="178200"/>
                  <a:pt x="772544" y="169477"/>
                </a:cubicBezTo>
                <a:lnTo>
                  <a:pt x="772544" y="83492"/>
                </a:lnTo>
                <a:cubicBezTo>
                  <a:pt x="772544" y="58569"/>
                  <a:pt x="752662" y="39877"/>
                  <a:pt x="726564" y="39877"/>
                </a:cubicBezTo>
                <a:close/>
                <a:moveTo>
                  <a:pt x="376126" y="0"/>
                </a:moveTo>
                <a:lnTo>
                  <a:pt x="726564" y="0"/>
                </a:lnTo>
                <a:cubicBezTo>
                  <a:pt x="752662" y="0"/>
                  <a:pt x="776272" y="12462"/>
                  <a:pt x="791184" y="29908"/>
                </a:cubicBezTo>
                <a:cubicBezTo>
                  <a:pt x="806096" y="12462"/>
                  <a:pt x="829708" y="0"/>
                  <a:pt x="854562" y="0"/>
                </a:cubicBezTo>
                <a:lnTo>
                  <a:pt x="1206242" y="0"/>
                </a:lnTo>
                <a:cubicBezTo>
                  <a:pt x="1290746" y="0"/>
                  <a:pt x="1359094" y="69785"/>
                  <a:pt x="1359094" y="153277"/>
                </a:cubicBezTo>
                <a:lnTo>
                  <a:pt x="1359094" y="498460"/>
                </a:lnTo>
                <a:cubicBezTo>
                  <a:pt x="1359094" y="543322"/>
                  <a:pt x="1321812" y="581953"/>
                  <a:pt x="1275834" y="581953"/>
                </a:cubicBezTo>
                <a:lnTo>
                  <a:pt x="1178904" y="581953"/>
                </a:lnTo>
                <a:cubicBezTo>
                  <a:pt x="1161506" y="581953"/>
                  <a:pt x="1147836" y="568245"/>
                  <a:pt x="1145350" y="552045"/>
                </a:cubicBezTo>
                <a:cubicBezTo>
                  <a:pt x="1141622" y="508430"/>
                  <a:pt x="1105584" y="477276"/>
                  <a:pt x="1062090" y="477276"/>
                </a:cubicBezTo>
                <a:cubicBezTo>
                  <a:pt x="1018596" y="477276"/>
                  <a:pt x="982558" y="508430"/>
                  <a:pt x="977588" y="552045"/>
                </a:cubicBezTo>
                <a:cubicBezTo>
                  <a:pt x="976346" y="568245"/>
                  <a:pt x="962676" y="581953"/>
                  <a:pt x="946520" y="581953"/>
                </a:cubicBezTo>
                <a:lnTo>
                  <a:pt x="854562" y="581953"/>
                </a:lnTo>
                <a:cubicBezTo>
                  <a:pt x="829708" y="581953"/>
                  <a:pt x="806096" y="569491"/>
                  <a:pt x="791184" y="550799"/>
                </a:cubicBezTo>
                <a:cubicBezTo>
                  <a:pt x="776272" y="569491"/>
                  <a:pt x="752662" y="581953"/>
                  <a:pt x="726564" y="581953"/>
                </a:cubicBezTo>
                <a:lnTo>
                  <a:pt x="639576" y="581953"/>
                </a:lnTo>
                <a:cubicBezTo>
                  <a:pt x="629636" y="640522"/>
                  <a:pt x="577442" y="685383"/>
                  <a:pt x="516550" y="685383"/>
                </a:cubicBezTo>
                <a:cubicBezTo>
                  <a:pt x="455658" y="685383"/>
                  <a:pt x="404708" y="640522"/>
                  <a:pt x="394768" y="581953"/>
                </a:cubicBezTo>
                <a:lnTo>
                  <a:pt x="306536" y="581953"/>
                </a:lnTo>
                <a:cubicBezTo>
                  <a:pt x="260556" y="581953"/>
                  <a:pt x="223276" y="543322"/>
                  <a:pt x="223276" y="498460"/>
                </a:cubicBezTo>
                <a:lnTo>
                  <a:pt x="223276" y="153277"/>
                </a:lnTo>
                <a:cubicBezTo>
                  <a:pt x="223276" y="69785"/>
                  <a:pt x="291624" y="0"/>
                  <a:pt x="3761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Poppins" pitchFamily="2" charset="77"/>
            </a:endParaRPr>
          </a:p>
        </p:txBody>
      </p:sp>
      <p:pic>
        <p:nvPicPr>
          <p:cNvPr id="6" name="Picture 5" descr="A logo of a university&#10;&#10;Description automatically generated">
            <a:extLst>
              <a:ext uri="{FF2B5EF4-FFF2-40B4-BE49-F238E27FC236}">
                <a16:creationId xmlns:a16="http://schemas.microsoft.com/office/drawing/2014/main" id="{F6749491-BCDB-27EE-FB5B-6A39647C6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81" y="6195876"/>
            <a:ext cx="900856" cy="583456"/>
          </a:xfrm>
          <a:prstGeom prst="rect">
            <a:avLst/>
          </a:prstGeom>
        </p:spPr>
      </p:pic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C6DF994A-E57F-9FB9-4E56-D7AEDFE9A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2673" y="724507"/>
            <a:ext cx="766651" cy="7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0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396D4-F960-C080-D5A0-30B9E57D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IN"/>
              <a:t>When to use Data Partition 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07F84-601A-963B-33B8-D331863A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During the model selection stage, we use data partition to create a validation set for comparing different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we select a model, we can then use the whole training data to train our model 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16" descr="White bulbs with a yellow one standing out">
            <a:extLst>
              <a:ext uri="{FF2B5EF4-FFF2-40B4-BE49-F238E27FC236}">
                <a16:creationId xmlns:a16="http://schemas.microsoft.com/office/drawing/2014/main" id="{A5D5F646-9D71-5E97-7764-62C6FC6AC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0" r="33659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pic>
        <p:nvPicPr>
          <p:cNvPr id="3" name="Picture 2" descr="A logo of a university&#10;&#10;Description automatically generated">
            <a:extLst>
              <a:ext uri="{FF2B5EF4-FFF2-40B4-BE49-F238E27FC236}">
                <a16:creationId xmlns:a16="http://schemas.microsoft.com/office/drawing/2014/main" id="{953AFB13-764A-6D93-F047-8AA92859C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81" y="6195876"/>
            <a:ext cx="900856" cy="5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7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B7E21-3FE9-4AAE-8B26-9348C849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Data 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15605-5173-C5CC-EF11-E545DA6C54E4}"/>
              </a:ext>
            </a:extLst>
          </p:cNvPr>
          <p:cNvSpPr txBox="1"/>
          <p:nvPr/>
        </p:nvSpPr>
        <p:spPr>
          <a:xfrm>
            <a:off x="992519" y="2312988"/>
            <a:ext cx="5296964" cy="1116012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Imbalanced train data Vs balanced test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D2DAC-BB5D-037F-ED75-8D4691ED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27" y="3323429"/>
            <a:ext cx="4794939" cy="1366557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3DEA34A-7BB3-F4F7-B917-C856B05A1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6" r="10184"/>
          <a:stretch/>
        </p:blipFill>
        <p:spPr>
          <a:xfrm>
            <a:off x="1039824" y="4929105"/>
            <a:ext cx="4860404" cy="812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D92EC8-23B1-2BEF-95CF-0B798C57EE1E}"/>
              </a:ext>
            </a:extLst>
          </p:cNvPr>
          <p:cNvSpPr txBox="1"/>
          <p:nvPr/>
        </p:nvSpPr>
        <p:spPr>
          <a:xfrm>
            <a:off x="8374367" y="1734241"/>
            <a:ext cx="3089329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</a:pPr>
            <a:r>
              <a:rPr lang="en-IN" b="1" spc="150">
                <a:solidFill>
                  <a:schemeClr val="tx1">
                    <a:lumMod val="75000"/>
                    <a:lumOff val="25000"/>
                  </a:schemeClr>
                </a:solidFill>
              </a:rPr>
              <a:t>Filtering outliers in features :</a:t>
            </a:r>
          </a:p>
          <a:p>
            <a:pPr>
              <a:lnSpc>
                <a:spcPct val="140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</a:pPr>
            <a:r>
              <a:rPr lang="en-IN" spc="150">
                <a:solidFill>
                  <a:schemeClr val="tx1">
                    <a:lumMod val="75000"/>
                    <a:lumOff val="25000"/>
                  </a:schemeClr>
                </a:solidFill>
              </a:rPr>
              <a:t>Many features had outliers, but we decided </a:t>
            </a:r>
            <a:r>
              <a:rPr lang="en-IN" b="1" spc="150">
                <a:solidFill>
                  <a:schemeClr val="tx1">
                    <a:lumMod val="75000"/>
                    <a:lumOff val="25000"/>
                  </a:schemeClr>
                </a:solidFill>
              </a:rPr>
              <a:t>not to filter </a:t>
            </a:r>
            <a:r>
              <a:rPr lang="en-IN" spc="150">
                <a:solidFill>
                  <a:schemeClr val="tx1">
                    <a:lumMod val="75000"/>
                    <a:lumOff val="25000"/>
                  </a:schemeClr>
                </a:solidFill>
              </a:rPr>
              <a:t>them as they might be relevant for predicting the minority class.</a:t>
            </a:r>
          </a:p>
        </p:txBody>
      </p:sp>
      <p:pic>
        <p:nvPicPr>
          <p:cNvPr id="10" name="Picture 9" descr="A logo of a university&#10;&#10;Description automatically generated">
            <a:extLst>
              <a:ext uri="{FF2B5EF4-FFF2-40B4-BE49-F238E27FC236}">
                <a16:creationId xmlns:a16="http://schemas.microsoft.com/office/drawing/2014/main" id="{59718008-6F44-D067-B8E0-E120C02F0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81" y="6195876"/>
            <a:ext cx="900856" cy="5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34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ketchLinesVTI">
  <a:themeElements>
    <a:clrScheme name="AnalogousFromRegularSeedLeftStep">
      <a:dk1>
        <a:srgbClr val="000000"/>
      </a:dk1>
      <a:lt1>
        <a:srgbClr val="FFFFFF"/>
      </a:lt1>
      <a:dk2>
        <a:srgbClr val="242F41"/>
      </a:dk2>
      <a:lt2>
        <a:srgbClr val="E8E6E2"/>
      </a:lt2>
      <a:accent1>
        <a:srgbClr val="2B6FE5"/>
      </a:accent1>
      <a:accent2>
        <a:srgbClr val="19ABD3"/>
      </a:accent2>
      <a:accent3>
        <a:srgbClr val="23B89A"/>
      </a:accent3>
      <a:accent4>
        <a:srgbClr val="16BB56"/>
      </a:accent4>
      <a:accent5>
        <a:srgbClr val="28BB23"/>
      </a:accent5>
      <a:accent6>
        <a:srgbClr val="5EB716"/>
      </a:accent6>
      <a:hlink>
        <a:srgbClr val="A47B3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afa89b-c247-4760-8ed2-843643e068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B334111AF4C468208BC65BBEC57FE" ma:contentTypeVersion="12" ma:contentTypeDescription="Create a new document." ma:contentTypeScope="" ma:versionID="aef07536b9870a93dcd502f74a70fc19">
  <xsd:schema xmlns:xsd="http://www.w3.org/2001/XMLSchema" xmlns:xs="http://www.w3.org/2001/XMLSchema" xmlns:p="http://schemas.microsoft.com/office/2006/metadata/properties" xmlns:ns3="46afa89b-c247-4760-8ed2-843643e06816" xmlns:ns4="59b6a284-371f-4a5c-a2fe-73888dc1c651" targetNamespace="http://schemas.microsoft.com/office/2006/metadata/properties" ma:root="true" ma:fieldsID="1415dd3e5fc4306f9bfe6f2ea95caa06" ns3:_="" ns4:_="">
    <xsd:import namespace="46afa89b-c247-4760-8ed2-843643e06816"/>
    <xsd:import namespace="59b6a284-371f-4a5c-a2fe-73888dc1c6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fa89b-c247-4760-8ed2-843643e068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6a284-371f-4a5c-a2fe-73888dc1c65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E28423-897D-43C2-8BE1-E9FD95784962}">
  <ds:schemaRefs>
    <ds:schemaRef ds:uri="46afa89b-c247-4760-8ed2-843643e06816"/>
    <ds:schemaRef ds:uri="59b6a284-371f-4a5c-a2fe-73888dc1c65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DB25C9E-8CAF-44B1-8164-DC811CB46D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F52CE7-499D-4EBC-9F98-7B3CAD97C44A}">
  <ds:schemaRefs>
    <ds:schemaRef ds:uri="46afa89b-c247-4760-8ed2-843643e06816"/>
    <ds:schemaRef ds:uri="59b6a284-371f-4a5c-a2fe-73888dc1c6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588</Words>
  <Application>Microsoft Office PowerPoint</Application>
  <PresentationFormat>Widescreen</PresentationFormat>
  <Paragraphs>80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Meiryo</vt:lpstr>
      <vt:lpstr>Arial</vt:lpstr>
      <vt:lpstr>Calibri</vt:lpstr>
      <vt:lpstr>Corbel</vt:lpstr>
      <vt:lpstr>Poppins</vt:lpstr>
      <vt:lpstr>Sohne</vt:lpstr>
      <vt:lpstr>Söhne</vt:lpstr>
      <vt:lpstr>Times New Roman</vt:lpstr>
      <vt:lpstr>Verdana</vt:lpstr>
      <vt:lpstr>SketchLinesVTI</vt:lpstr>
      <vt:lpstr>think-cell Slide</vt:lpstr>
      <vt:lpstr>Firm Bankruptcy  Prediction:  An Ensemble Approach</vt:lpstr>
      <vt:lpstr>Team Introduction</vt:lpstr>
      <vt:lpstr>Problem Statement</vt:lpstr>
      <vt:lpstr>Our Best Solution: An Ensemble Model Utilizing Neural Networks, Gradient Boosting, and Logistic Regression</vt:lpstr>
      <vt:lpstr>PowerPoint Presentation</vt:lpstr>
      <vt:lpstr>Trials</vt:lpstr>
      <vt:lpstr>Trials</vt:lpstr>
      <vt:lpstr>When to use Data Partition ?</vt:lpstr>
      <vt:lpstr>Data processing</vt:lpstr>
      <vt:lpstr>Data processing</vt:lpstr>
      <vt:lpstr>Moving towards Ensemble</vt:lpstr>
      <vt:lpstr>Insights</vt:lpstr>
      <vt:lpstr>Insights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 Bankruptcy Prediction</dc:title>
  <dc:creator>Nagraj Shridhar Deshmukh</dc:creator>
  <cp:lastModifiedBy>Samridhi Vats</cp:lastModifiedBy>
  <cp:revision>3</cp:revision>
  <dcterms:created xsi:type="dcterms:W3CDTF">2023-12-03T16:13:48Z</dcterms:created>
  <dcterms:modified xsi:type="dcterms:W3CDTF">2023-12-03T19:35:37Z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2023-12-03T16:14:17Z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93077120-d569-451b-ae1a-c32ac76f0c94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0x0101007EBB334111AF4C468208BC65BBEC57FE</vt:lpwstr>
  </property>
</Properties>
</file>