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2353-9A5D-45FD-A430-54A225815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C28F6D-0372-43D0-8CF2-20EAE2025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9393F2-DEDA-4176-8B9E-0FAB9768A249}"/>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5" name="Footer Placeholder 4">
            <a:extLst>
              <a:ext uri="{FF2B5EF4-FFF2-40B4-BE49-F238E27FC236}">
                <a16:creationId xmlns:a16="http://schemas.microsoft.com/office/drawing/2014/main" id="{75967707-055F-49E6-AA33-3179E8BE5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A53A1-9AE5-497E-93B9-E75784B6BAF5}"/>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403166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8DC1-BABB-4583-898E-CBC29DB9E8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22804F-49E9-4A68-91E4-1DD970D57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63D32-DFF4-4E63-ADA3-7B755A6FD1B9}"/>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5" name="Footer Placeholder 4">
            <a:extLst>
              <a:ext uri="{FF2B5EF4-FFF2-40B4-BE49-F238E27FC236}">
                <a16:creationId xmlns:a16="http://schemas.microsoft.com/office/drawing/2014/main" id="{BEB8F1C3-B3A6-4322-9333-2FA819E18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838AB-6EAE-4804-AFE6-32074C587B97}"/>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344439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1714-70C6-4CD3-B453-153929DC6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6BCE7-B59F-4472-94F5-74C50247A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55287-BD47-4269-8EFD-925C54BC81C1}"/>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5" name="Footer Placeholder 4">
            <a:extLst>
              <a:ext uri="{FF2B5EF4-FFF2-40B4-BE49-F238E27FC236}">
                <a16:creationId xmlns:a16="http://schemas.microsoft.com/office/drawing/2014/main" id="{40EC19BF-4D1D-4873-AFA3-3FC40D2F2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8AED6-AD6F-437C-B3ED-82A6CDB51276}"/>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27428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5DB7-0A9B-4E23-8A81-C26F720D5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7B24B-DB66-4DF4-9572-B77D2BB00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09FBD-DD55-4881-B722-BF46F3FF64E6}"/>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5" name="Footer Placeholder 4">
            <a:extLst>
              <a:ext uri="{FF2B5EF4-FFF2-40B4-BE49-F238E27FC236}">
                <a16:creationId xmlns:a16="http://schemas.microsoft.com/office/drawing/2014/main" id="{7D31F977-90B9-408E-A83F-01C35F0AF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8DAD4-53AB-4812-86E4-33DC6F45E54C}"/>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8500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9B8A-5465-43AA-86B7-30978AF9D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D89A34-B347-44B0-B5A9-E864F29C0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FD4DD-A681-42CB-A9F2-E5E0705B726B}"/>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5" name="Footer Placeholder 4">
            <a:extLst>
              <a:ext uri="{FF2B5EF4-FFF2-40B4-BE49-F238E27FC236}">
                <a16:creationId xmlns:a16="http://schemas.microsoft.com/office/drawing/2014/main" id="{B393FD65-F9D5-4200-9FE0-FEA2657E7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8A584-D924-4284-BB2C-F8AE8BBEFE29}"/>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264204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CD5E-E417-40DE-832C-A15EB2130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A2F886-1AF6-4953-9096-D67C95C024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E83E8C-65E1-42B9-AAF2-5405D3E9B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F72C56-070D-4D33-82B6-F8513F254335}"/>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6" name="Footer Placeholder 5">
            <a:extLst>
              <a:ext uri="{FF2B5EF4-FFF2-40B4-BE49-F238E27FC236}">
                <a16:creationId xmlns:a16="http://schemas.microsoft.com/office/drawing/2014/main" id="{8D94B26F-F946-4DD4-9105-A0A2A6ECB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27F4B-B161-46D4-A081-5583FD4C6AC6}"/>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231374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E237-F2FD-44E8-AEB5-0A9838AB9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E8307-D578-4D0D-B746-D58BFE790D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C3C89D-9DB0-4C60-A63B-3D22DE45D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798735-6691-44AE-8307-DDC23F1DB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2BB03A-EC60-47FA-8637-7CD689D35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E7EC1C-3E26-47F0-8F40-360091862E06}"/>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8" name="Footer Placeholder 7">
            <a:extLst>
              <a:ext uri="{FF2B5EF4-FFF2-40B4-BE49-F238E27FC236}">
                <a16:creationId xmlns:a16="http://schemas.microsoft.com/office/drawing/2014/main" id="{BB90B693-427C-4D0D-8DA3-18F6C6E7C8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044085-06A6-4FA7-89F5-FFA5B6461FDD}"/>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31648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248C-58F8-46B7-8532-8AAB6AE943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3D5663-4C05-4A5E-BEAC-120604710469}"/>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4" name="Footer Placeholder 3">
            <a:extLst>
              <a:ext uri="{FF2B5EF4-FFF2-40B4-BE49-F238E27FC236}">
                <a16:creationId xmlns:a16="http://schemas.microsoft.com/office/drawing/2014/main" id="{F0AF8BE0-9F94-4897-B32E-A5CAC66E75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68DDE5-F491-4E29-93CC-EFCD00797081}"/>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384339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E1748-A7FE-4851-AA8F-8B87624D3CE4}"/>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3" name="Footer Placeholder 2">
            <a:extLst>
              <a:ext uri="{FF2B5EF4-FFF2-40B4-BE49-F238E27FC236}">
                <a16:creationId xmlns:a16="http://schemas.microsoft.com/office/drawing/2014/main" id="{4D4D0FE7-1D40-4EED-9872-B61A10F6A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4BE851-84B4-4EF5-9507-26B2CB6703C2}"/>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256485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28EF-289A-4A27-BE58-82D779EFA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9590E-758B-4A64-8F88-DE4A89806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CC2CEE-73AC-452C-A9AC-AA4F26D54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0AAA6-0774-436B-A030-6FE6974C27ED}"/>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6" name="Footer Placeholder 5">
            <a:extLst>
              <a:ext uri="{FF2B5EF4-FFF2-40B4-BE49-F238E27FC236}">
                <a16:creationId xmlns:a16="http://schemas.microsoft.com/office/drawing/2014/main" id="{34FD085D-37BA-47F8-A3E3-C1FA7BFB1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AE77AE-BBC4-4D38-83D6-8788C1D0E769}"/>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416230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4C4D-18F3-4DD1-A216-F5712849B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5C0EC0-1C60-4BC2-B72D-D976AB79A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BEFC94-9363-4E49-911B-96DD492B2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7AE24-8E5F-44E3-96E8-571F77EDC0CE}"/>
              </a:ext>
            </a:extLst>
          </p:cNvPr>
          <p:cNvSpPr>
            <a:spLocks noGrp="1"/>
          </p:cNvSpPr>
          <p:nvPr>
            <p:ph type="dt" sz="half" idx="10"/>
          </p:nvPr>
        </p:nvSpPr>
        <p:spPr/>
        <p:txBody>
          <a:bodyPr/>
          <a:lstStyle/>
          <a:p>
            <a:fld id="{6F403487-B396-4A64-A920-C975A6131ED1}" type="datetimeFigureOut">
              <a:rPr lang="en-IN" smtClean="0"/>
              <a:t>06-06-2020</a:t>
            </a:fld>
            <a:endParaRPr lang="en-IN"/>
          </a:p>
        </p:txBody>
      </p:sp>
      <p:sp>
        <p:nvSpPr>
          <p:cNvPr id="6" name="Footer Placeholder 5">
            <a:extLst>
              <a:ext uri="{FF2B5EF4-FFF2-40B4-BE49-F238E27FC236}">
                <a16:creationId xmlns:a16="http://schemas.microsoft.com/office/drawing/2014/main" id="{B4096160-14F3-4844-BBA5-94949669D5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773A2-CE3B-4769-B744-82D99DA2083D}"/>
              </a:ext>
            </a:extLst>
          </p:cNvPr>
          <p:cNvSpPr>
            <a:spLocks noGrp="1"/>
          </p:cNvSpPr>
          <p:nvPr>
            <p:ph type="sldNum" sz="quarter" idx="12"/>
          </p:nvPr>
        </p:nvSpPr>
        <p:spPr/>
        <p:txBody>
          <a:bodyPr/>
          <a:lstStyle/>
          <a:p>
            <a:fld id="{77380F91-E719-4073-A7F2-757AD1948695}" type="slidenum">
              <a:rPr lang="en-IN" smtClean="0"/>
              <a:t>‹#›</a:t>
            </a:fld>
            <a:endParaRPr lang="en-IN"/>
          </a:p>
        </p:txBody>
      </p:sp>
    </p:spTree>
    <p:extLst>
      <p:ext uri="{BB962C8B-B14F-4D97-AF65-F5344CB8AC3E}">
        <p14:creationId xmlns:p14="http://schemas.microsoft.com/office/powerpoint/2010/main" val="182634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A4DCA-7C8D-4E4D-9C7D-4425416CE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B8DF3C-96E5-4586-9F84-FC15FF576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CA151-4A10-49A2-81D1-E07F816AB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03487-B396-4A64-A920-C975A6131ED1}" type="datetimeFigureOut">
              <a:rPr lang="en-IN" smtClean="0"/>
              <a:t>06-06-2020</a:t>
            </a:fld>
            <a:endParaRPr lang="en-IN"/>
          </a:p>
        </p:txBody>
      </p:sp>
      <p:sp>
        <p:nvSpPr>
          <p:cNvPr id="5" name="Footer Placeholder 4">
            <a:extLst>
              <a:ext uri="{FF2B5EF4-FFF2-40B4-BE49-F238E27FC236}">
                <a16:creationId xmlns:a16="http://schemas.microsoft.com/office/drawing/2014/main" id="{EA47CA08-2C49-43E2-A516-0D313A52E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C83E2-EDBF-48C0-9C53-8DF8B2EA5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80F91-E719-4073-A7F2-757AD1948695}" type="slidenum">
              <a:rPr lang="en-IN" smtClean="0"/>
              <a:t>‹#›</a:t>
            </a:fld>
            <a:endParaRPr lang="en-IN"/>
          </a:p>
        </p:txBody>
      </p:sp>
    </p:spTree>
    <p:extLst>
      <p:ext uri="{BB962C8B-B14F-4D97-AF65-F5344CB8AC3E}">
        <p14:creationId xmlns:p14="http://schemas.microsoft.com/office/powerpoint/2010/main" val="23708065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3E64B9-ED4D-436C-B76C-91CFEB062BA6}"/>
              </a:ext>
            </a:extLst>
          </p:cNvPr>
          <p:cNvSpPr>
            <a:spLocks noGrp="1"/>
          </p:cNvSpPr>
          <p:nvPr>
            <p:ph type="ctrTitle"/>
          </p:nvPr>
        </p:nvSpPr>
        <p:spPr>
          <a:xfrm>
            <a:off x="838200" y="2304448"/>
            <a:ext cx="10515600" cy="935025"/>
          </a:xfrm>
        </p:spPr>
        <p:txBody>
          <a:bodyPr vert="horz" lIns="91440" tIns="45720" rIns="91440" bIns="45720" rtlCol="0" anchor="ctr">
            <a:noAutofit/>
          </a:bodyPr>
          <a:lstStyle/>
          <a:p>
            <a:r>
              <a:rPr lang="en-US" sz="4800" b="1" kern="1200" dirty="0" err="1">
                <a:solidFill>
                  <a:schemeClr val="tx2"/>
                </a:solidFill>
                <a:latin typeface="+mj-lt"/>
                <a:ea typeface="+mj-ea"/>
                <a:cs typeface="+mj-cs"/>
              </a:rPr>
              <a:t>Transliterator</a:t>
            </a:r>
            <a:r>
              <a:rPr lang="en-US" sz="4800" b="1" kern="1200" dirty="0">
                <a:solidFill>
                  <a:schemeClr val="tx2"/>
                </a:solidFill>
                <a:latin typeface="+mj-lt"/>
                <a:ea typeface="+mj-ea"/>
                <a:cs typeface="+mj-cs"/>
              </a:rPr>
              <a:t> :- Recurrent Neural Network For Machine Translation</a:t>
            </a:r>
          </a:p>
        </p:txBody>
      </p:sp>
      <p:sp>
        <p:nvSpPr>
          <p:cNvPr id="3" name="Subtitle 2">
            <a:extLst>
              <a:ext uri="{FF2B5EF4-FFF2-40B4-BE49-F238E27FC236}">
                <a16:creationId xmlns:a16="http://schemas.microsoft.com/office/drawing/2014/main" id="{02A2A971-E6DA-4C49-BC99-7F3A63C1AC03}"/>
              </a:ext>
            </a:extLst>
          </p:cNvPr>
          <p:cNvSpPr>
            <a:spLocks noGrp="1"/>
          </p:cNvSpPr>
          <p:nvPr>
            <p:ph type="subTitle" idx="1"/>
          </p:nvPr>
        </p:nvSpPr>
        <p:spPr>
          <a:xfrm>
            <a:off x="2384952" y="3744840"/>
            <a:ext cx="7422096" cy="2109445"/>
          </a:xfrm>
        </p:spPr>
        <p:txBody>
          <a:bodyPr vert="horz" lIns="91440" tIns="45720" rIns="91440" bIns="45720" rtlCol="0">
            <a:normAutofit/>
          </a:bodyPr>
          <a:lstStyle/>
          <a:p>
            <a:pPr indent="-228600">
              <a:buFont typeface="Arial" panose="020B0604020202020204" pitchFamily="34" charset="0"/>
              <a:buChar char="•"/>
            </a:pPr>
            <a:r>
              <a:rPr lang="en-US" sz="1800" dirty="0">
                <a:solidFill>
                  <a:schemeClr val="tx2"/>
                </a:solidFill>
              </a:rPr>
              <a:t>Samridhi Murarka - 17BCE2038 </a:t>
            </a:r>
          </a:p>
          <a:p>
            <a:pPr indent="-228600">
              <a:buFont typeface="Arial" panose="020B0604020202020204" pitchFamily="34" charset="0"/>
              <a:buChar char="•"/>
            </a:pPr>
            <a:r>
              <a:rPr lang="en-US" sz="1800" dirty="0" err="1">
                <a:solidFill>
                  <a:schemeClr val="tx2"/>
                </a:solidFill>
              </a:rPr>
              <a:t>Rajvardhan</a:t>
            </a:r>
            <a:r>
              <a:rPr lang="en-US" sz="1800">
                <a:solidFill>
                  <a:schemeClr val="tx2"/>
                </a:solidFill>
              </a:rPr>
              <a:t> Deshmukh - 17BCE0919</a:t>
            </a:r>
            <a:endParaRPr lang="en-US" sz="1800" dirty="0">
              <a:solidFill>
                <a:schemeClr val="tx2"/>
              </a:solidFill>
            </a:endParaRPr>
          </a:p>
          <a:p>
            <a:pPr indent="-228600">
              <a:buFont typeface="Arial" panose="020B0604020202020204" pitchFamily="34" charset="0"/>
              <a:buChar char="•"/>
            </a:pPr>
            <a:r>
              <a:rPr lang="en-US" sz="1800" dirty="0" err="1">
                <a:solidFill>
                  <a:schemeClr val="tx2"/>
                </a:solidFill>
              </a:rPr>
              <a:t>Tejas</a:t>
            </a:r>
            <a:r>
              <a:rPr lang="en-US" sz="1800" dirty="0">
                <a:solidFill>
                  <a:schemeClr val="tx2"/>
                </a:solidFill>
              </a:rPr>
              <a:t> </a:t>
            </a:r>
            <a:r>
              <a:rPr lang="en-US" sz="1800" dirty="0" err="1">
                <a:solidFill>
                  <a:schemeClr val="tx2"/>
                </a:solidFill>
              </a:rPr>
              <a:t>Jambhale</a:t>
            </a:r>
            <a:r>
              <a:rPr lang="en-US" sz="1800" dirty="0">
                <a:solidFill>
                  <a:schemeClr val="tx2"/>
                </a:solidFill>
              </a:rPr>
              <a:t> – 17BCE0861</a:t>
            </a:r>
          </a:p>
        </p:txBody>
      </p:sp>
    </p:spTree>
    <p:extLst>
      <p:ext uri="{BB962C8B-B14F-4D97-AF65-F5344CB8AC3E}">
        <p14:creationId xmlns:p14="http://schemas.microsoft.com/office/powerpoint/2010/main" val="17563641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A7268-1094-45CC-9ABD-2D1E9A42098C}"/>
              </a:ext>
            </a:extLst>
          </p:cNvPr>
          <p:cNvSpPr>
            <a:spLocks noGrp="1"/>
          </p:cNvSpPr>
          <p:nvPr>
            <p:ph type="title"/>
          </p:nvPr>
        </p:nvSpPr>
        <p:spPr>
          <a:xfrm>
            <a:off x="838200" y="631825"/>
            <a:ext cx="10515600" cy="1325563"/>
          </a:xfrm>
        </p:spPr>
        <p:txBody>
          <a:bodyPr>
            <a:normAutofit/>
          </a:bodyPr>
          <a:lstStyle/>
          <a:p>
            <a:r>
              <a:rPr lang="en-IN">
                <a:solidFill>
                  <a:schemeClr val="bg1"/>
                </a:solidFill>
              </a:rPr>
              <a:t>Modules </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E17EF3-F53A-41E7-8AB3-628A4B76F4E8}"/>
              </a:ext>
            </a:extLst>
          </p:cNvPr>
          <p:cNvSpPr>
            <a:spLocks noGrp="1"/>
          </p:cNvSpPr>
          <p:nvPr>
            <p:ph idx="1"/>
          </p:nvPr>
        </p:nvSpPr>
        <p:spPr>
          <a:xfrm>
            <a:off x="838200" y="2269173"/>
            <a:ext cx="10515600" cy="3659988"/>
          </a:xfrm>
        </p:spPr>
        <p:txBody>
          <a:bodyPr>
            <a:normAutofit/>
          </a:bodyPr>
          <a:lstStyle/>
          <a:p>
            <a:r>
              <a:rPr lang="en-IN" sz="1700" b="1">
                <a:solidFill>
                  <a:schemeClr val="bg1"/>
                </a:solidFill>
              </a:rPr>
              <a:t>Module 1 </a:t>
            </a:r>
            <a:r>
              <a:rPr lang="en-IN" sz="1700">
                <a:solidFill>
                  <a:schemeClr val="bg1"/>
                </a:solidFill>
              </a:rPr>
              <a:t>-This module consists of converting “what we speak” into text. To do this we will be using the Google Speech Recognition API.</a:t>
            </a:r>
          </a:p>
          <a:p>
            <a:r>
              <a:rPr lang="en-IN" sz="1700" b="1">
                <a:solidFill>
                  <a:schemeClr val="bg1"/>
                </a:solidFill>
              </a:rPr>
              <a:t>Module 2 </a:t>
            </a:r>
            <a:r>
              <a:rPr lang="en-IN" sz="1700">
                <a:solidFill>
                  <a:schemeClr val="bg1"/>
                </a:solidFill>
              </a:rPr>
              <a:t>-Converting the text found out from the previous module into a different language. We will use the deep neural networks to develop a model based on RNN</a:t>
            </a:r>
          </a:p>
          <a:p>
            <a:r>
              <a:rPr lang="en-IN" sz="1700" b="1">
                <a:solidFill>
                  <a:schemeClr val="bg1"/>
                </a:solidFill>
              </a:rPr>
              <a:t>Module 3 </a:t>
            </a:r>
            <a:r>
              <a:rPr lang="en-IN" sz="1700">
                <a:solidFill>
                  <a:schemeClr val="bg1"/>
                </a:solidFill>
              </a:rPr>
              <a:t>-This module is where the translated text has to be converted into speech again</a:t>
            </a:r>
          </a:p>
          <a:p>
            <a:pPr marL="0" indent="0">
              <a:buNone/>
            </a:pPr>
            <a:endParaRPr lang="en-IN" sz="1700">
              <a:solidFill>
                <a:schemeClr val="bg1"/>
              </a:solidFill>
            </a:endParaRPr>
          </a:p>
          <a:p>
            <a:pPr marL="0" indent="0">
              <a:buNone/>
            </a:pPr>
            <a:r>
              <a:rPr lang="en-IN" sz="1700">
                <a:solidFill>
                  <a:schemeClr val="bg1"/>
                </a:solidFill>
              </a:rPr>
              <a:t>Our project will listen to what you say, translate into different languages and speak up for you when required. To do this we will be using the gTTs API and Google Speech Recognition API along with out RNN model. We used a GPU instead of CPU to improve the training speed</a:t>
            </a:r>
          </a:p>
          <a:p>
            <a:pPr marL="0" indent="0">
              <a:buNone/>
            </a:pPr>
            <a:endParaRPr lang="en-IN" sz="1700">
              <a:solidFill>
                <a:schemeClr val="bg1"/>
              </a:solidFill>
            </a:endParaRPr>
          </a:p>
          <a:p>
            <a:pPr marL="0" indent="0">
              <a:buNone/>
            </a:pPr>
            <a:r>
              <a:rPr lang="en-IN" sz="1700">
                <a:solidFill>
                  <a:schemeClr val="bg1"/>
                </a:solidFill>
              </a:rPr>
              <a:t>Dataset – Two files with English and French Sentences with total of 1.4 lakh sentences</a:t>
            </a:r>
          </a:p>
        </p:txBody>
      </p:sp>
    </p:spTree>
    <p:extLst>
      <p:ext uri="{BB962C8B-B14F-4D97-AF65-F5344CB8AC3E}">
        <p14:creationId xmlns:p14="http://schemas.microsoft.com/office/powerpoint/2010/main" val="159203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F454D4-8F42-4EB1-89F2-BB8E5BDBA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3415214"/>
            <a:ext cx="8839200" cy="3162909"/>
          </a:xfrm>
        </p:spPr>
      </p:pic>
      <p:pic>
        <p:nvPicPr>
          <p:cNvPr id="4" name="Picture 3">
            <a:extLst>
              <a:ext uri="{FF2B5EF4-FFF2-40B4-BE49-F238E27FC236}">
                <a16:creationId xmlns:a16="http://schemas.microsoft.com/office/drawing/2014/main" id="{0C4284D7-CCA9-4C53-A741-DBC898D362E9}"/>
              </a:ext>
            </a:extLst>
          </p:cNvPr>
          <p:cNvPicPr>
            <a:picLocks noChangeAspect="1"/>
          </p:cNvPicPr>
          <p:nvPr/>
        </p:nvPicPr>
        <p:blipFill>
          <a:blip r:embed="rId3"/>
          <a:stretch>
            <a:fillRect/>
          </a:stretch>
        </p:blipFill>
        <p:spPr>
          <a:xfrm>
            <a:off x="2418896" y="279877"/>
            <a:ext cx="7610475" cy="2895600"/>
          </a:xfrm>
          <a:prstGeom prst="rect">
            <a:avLst/>
          </a:prstGeom>
        </p:spPr>
      </p:pic>
    </p:spTree>
    <p:extLst>
      <p:ext uri="{BB962C8B-B14F-4D97-AF65-F5344CB8AC3E}">
        <p14:creationId xmlns:p14="http://schemas.microsoft.com/office/powerpoint/2010/main" val="225447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7DCF2-171C-4FCB-9756-67CC4F05A5EE}"/>
              </a:ext>
            </a:extLst>
          </p:cNvPr>
          <p:cNvSpPr>
            <a:spLocks noGrp="1"/>
          </p:cNvSpPr>
          <p:nvPr>
            <p:ph type="title"/>
          </p:nvPr>
        </p:nvSpPr>
        <p:spPr>
          <a:xfrm>
            <a:off x="838200" y="1129284"/>
            <a:ext cx="4114800" cy="4599432"/>
          </a:xfrm>
        </p:spPr>
        <p:txBody>
          <a:bodyPr anchor="ctr">
            <a:normAutofit/>
          </a:bodyPr>
          <a:lstStyle/>
          <a:p>
            <a:r>
              <a:rPr lang="en-IN" sz="4800" b="1">
                <a:solidFill>
                  <a:schemeClr val="bg1"/>
                </a:solidFill>
              </a:rPr>
              <a:t>Errors Handled</a:t>
            </a:r>
          </a:p>
        </p:txBody>
      </p:sp>
      <p:sp>
        <p:nvSpPr>
          <p:cNvPr id="3" name="Content Placeholder 2">
            <a:extLst>
              <a:ext uri="{FF2B5EF4-FFF2-40B4-BE49-F238E27FC236}">
                <a16:creationId xmlns:a16="http://schemas.microsoft.com/office/drawing/2014/main" id="{88CFACD0-D768-4549-8E5C-BB100B7286C2}"/>
              </a:ext>
            </a:extLst>
          </p:cNvPr>
          <p:cNvSpPr>
            <a:spLocks noGrp="1"/>
          </p:cNvSpPr>
          <p:nvPr>
            <p:ph idx="1"/>
          </p:nvPr>
        </p:nvSpPr>
        <p:spPr>
          <a:xfrm>
            <a:off x="5936104" y="1131482"/>
            <a:ext cx="5417695" cy="4595037"/>
          </a:xfrm>
        </p:spPr>
        <p:txBody>
          <a:bodyPr anchor="ctr">
            <a:normAutofit/>
          </a:bodyPr>
          <a:lstStyle/>
          <a:p>
            <a:r>
              <a:rPr lang="en-IN" sz="2000">
                <a:solidFill>
                  <a:schemeClr val="bg1"/>
                </a:solidFill>
              </a:rPr>
              <a:t>To import the speech_recognition package of SpeechRecognition Library we need to download pyaudio for it to run even though we are not explicitly importing it.</a:t>
            </a:r>
          </a:p>
          <a:p>
            <a:r>
              <a:rPr lang="en-IN" sz="2000">
                <a:solidFill>
                  <a:schemeClr val="bg1"/>
                </a:solidFill>
              </a:rPr>
              <a:t>Training of the model using CPU is slow thus we used the free GPU provided in Kaggle for the training</a:t>
            </a:r>
          </a:p>
          <a:p>
            <a:r>
              <a:rPr lang="en-IN" sz="2000">
                <a:solidFill>
                  <a:schemeClr val="bg1"/>
                </a:solidFill>
              </a:rPr>
              <a:t>Kaggle does not support the use of Google Speech Recognition API, which is why the trained model is saved and tested using Jupyter Notebook.</a:t>
            </a:r>
          </a:p>
          <a:p>
            <a:r>
              <a:rPr lang="en-IN" sz="2000">
                <a:solidFill>
                  <a:schemeClr val="bg1"/>
                </a:solidFill>
              </a:rPr>
              <a:t>The output sequence returned by the model is of a fixed length due to which it appends PAD in case of a small output.</a:t>
            </a:r>
          </a:p>
        </p:txBody>
      </p:sp>
    </p:spTree>
    <p:extLst>
      <p:ext uri="{BB962C8B-B14F-4D97-AF65-F5344CB8AC3E}">
        <p14:creationId xmlns:p14="http://schemas.microsoft.com/office/powerpoint/2010/main" val="3366859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Transliterator :- Recurrent Neural Network For Machine Translation</vt:lpstr>
      <vt:lpstr>Modules </vt:lpstr>
      <vt:lpstr>PowerPoint Presentation</vt:lpstr>
      <vt:lpstr>Errors Handled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Transliterator :- Recurrent Neural Network For Machine Translation</dc:title>
  <dc:creator>Samridhi Murarka</dc:creator>
  <cp:lastModifiedBy>Samridhi Murarka</cp:lastModifiedBy>
  <cp:revision>2</cp:revision>
  <dcterms:created xsi:type="dcterms:W3CDTF">2020-06-06T09:26:42Z</dcterms:created>
  <dcterms:modified xsi:type="dcterms:W3CDTF">2020-06-06T09:28:39Z</dcterms:modified>
</cp:coreProperties>
</file>