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58"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26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A6DE-EE3D-BCB2-F5DE-6615039D5D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8A1A86-55B0-EFDC-030A-E1F7673EA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F9ECF7-4237-59D8-9D05-3D3FB8E9BF75}"/>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5" name="Footer Placeholder 4">
            <a:extLst>
              <a:ext uri="{FF2B5EF4-FFF2-40B4-BE49-F238E27FC236}">
                <a16:creationId xmlns:a16="http://schemas.microsoft.com/office/drawing/2014/main" id="{10206883-520C-ED62-24C9-64524BEF3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E157F-7BF3-612E-A841-6EC68421193F}"/>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82594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0937-F158-0F7D-C6DC-F2E544B6BA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412754-A87B-1D42-2885-734FCA600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81688-7333-BF70-E411-FA15A5559B20}"/>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5" name="Footer Placeholder 4">
            <a:extLst>
              <a:ext uri="{FF2B5EF4-FFF2-40B4-BE49-F238E27FC236}">
                <a16:creationId xmlns:a16="http://schemas.microsoft.com/office/drawing/2014/main" id="{B7402ED5-36DE-0174-5979-5DD3AF6A2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A14B9-9701-B0F6-DC1B-1DDE6A485852}"/>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326720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BA418-5DF9-3763-0B8A-70CC60D0A4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E8A426-3B9D-8D12-281E-AF60CB96F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898E1-1E4F-2CD1-374E-32C5EB43BF18}"/>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5" name="Footer Placeholder 4">
            <a:extLst>
              <a:ext uri="{FF2B5EF4-FFF2-40B4-BE49-F238E27FC236}">
                <a16:creationId xmlns:a16="http://schemas.microsoft.com/office/drawing/2014/main" id="{F35E0A4E-02B3-38DE-4C23-9CB99DE30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71795-1196-7A2F-81AC-D697EF2C49C3}"/>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59011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EA5B-5021-DACC-3C10-76773BE580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F546A-AA63-07DA-0AC2-A8AE4A66E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A6314-802B-6778-9720-A6FA1B88F29B}"/>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5" name="Footer Placeholder 4">
            <a:extLst>
              <a:ext uri="{FF2B5EF4-FFF2-40B4-BE49-F238E27FC236}">
                <a16:creationId xmlns:a16="http://schemas.microsoft.com/office/drawing/2014/main" id="{CBFED204-AC35-6213-1424-A1E7FA0BB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1B89F-8C40-D06C-731D-9ECC2FFACB70}"/>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184523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DD28-E157-04A7-9F47-5B00271D8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B9FA44-0E4D-2219-AB03-0E91955E1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EAD34-0D3D-3C78-5A0B-4F2587144271}"/>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5" name="Footer Placeholder 4">
            <a:extLst>
              <a:ext uri="{FF2B5EF4-FFF2-40B4-BE49-F238E27FC236}">
                <a16:creationId xmlns:a16="http://schemas.microsoft.com/office/drawing/2014/main" id="{3C68ADE2-B783-C512-B3C1-3F8F46CAA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DEB2D-38B8-8348-26C7-ACFBD030614C}"/>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107763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0417-C335-F8BB-5188-138B725AFB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0CC9A2-ECDB-D948-6254-7DBE3E1409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9D77D9-98D8-D584-C84B-10330BBD6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DB1F29-0788-837E-F09C-C26F5578C9DF}"/>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6" name="Footer Placeholder 5">
            <a:extLst>
              <a:ext uri="{FF2B5EF4-FFF2-40B4-BE49-F238E27FC236}">
                <a16:creationId xmlns:a16="http://schemas.microsoft.com/office/drawing/2014/main" id="{7E8F5670-13BC-4890-8397-D49E0C9AC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44D0DC-7527-AB5D-928A-509485B8F4A8}"/>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95898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0F42-892B-D926-4267-64D6A2B17D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159044-17F8-27F6-AE88-1CD71EA24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2BDF5-B8CB-AD60-E8B6-18FB529AD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DFA90D-06F1-EC03-79F8-5BF461C69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B13CB7-67B0-9FFF-2704-A642B606BF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5F453B-F687-CDDE-E545-F553606E1E7D}"/>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8" name="Footer Placeholder 7">
            <a:extLst>
              <a:ext uri="{FF2B5EF4-FFF2-40B4-BE49-F238E27FC236}">
                <a16:creationId xmlns:a16="http://schemas.microsoft.com/office/drawing/2014/main" id="{73188BA1-A5F1-99F2-F2AB-5C4D7A3478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AC7241-C07E-58AF-80A4-03BF6A12E5FE}"/>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349799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571E-E7CC-8859-35E1-5B5B95D29A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2724D2-9060-CFE8-12B7-E4F9C1F2ED13}"/>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4" name="Footer Placeholder 3">
            <a:extLst>
              <a:ext uri="{FF2B5EF4-FFF2-40B4-BE49-F238E27FC236}">
                <a16:creationId xmlns:a16="http://schemas.microsoft.com/office/drawing/2014/main" id="{C5459B82-7219-1728-9236-E4D392489B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F980DF-27A1-BA61-1756-221B7D58E1F0}"/>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149130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57244-7948-7E77-D916-28656D852637}"/>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3" name="Footer Placeholder 2">
            <a:extLst>
              <a:ext uri="{FF2B5EF4-FFF2-40B4-BE49-F238E27FC236}">
                <a16:creationId xmlns:a16="http://schemas.microsoft.com/office/drawing/2014/main" id="{EAC9752C-F476-E46A-840B-0F165D061F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B5FD1C-3823-F888-4A4B-20F87C9CC35E}"/>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413539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F69E-9FEB-1D20-5415-7E85CD98E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E1A83B-59E9-AB58-155B-51F00539A2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DAAF9B-F45D-E157-48FE-430B8BD55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3C3E7-B588-DBE1-6B4F-0FDEA554EC02}"/>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6" name="Footer Placeholder 5">
            <a:extLst>
              <a:ext uri="{FF2B5EF4-FFF2-40B4-BE49-F238E27FC236}">
                <a16:creationId xmlns:a16="http://schemas.microsoft.com/office/drawing/2014/main" id="{BCC3BCF2-A3BA-A75B-C4ED-74EF96B914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341B6-878D-0E70-70F2-93040A0C50C6}"/>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24961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0D3F-9866-F367-A6F1-EBE1E9910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AF2268-E124-5258-4BC9-2F33E61E7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BCCEC8-EAB0-B63F-D19E-BB50FF2D9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DAC50-78C7-ECBB-D47B-A4D1E64521DF}"/>
              </a:ext>
            </a:extLst>
          </p:cNvPr>
          <p:cNvSpPr>
            <a:spLocks noGrp="1"/>
          </p:cNvSpPr>
          <p:nvPr>
            <p:ph type="dt" sz="half" idx="10"/>
          </p:nvPr>
        </p:nvSpPr>
        <p:spPr/>
        <p:txBody>
          <a:bodyPr/>
          <a:lstStyle/>
          <a:p>
            <a:fld id="{2F340EE0-8F6C-4909-ACD0-F6D2CBC756DF}" type="datetimeFigureOut">
              <a:rPr lang="en-IN" smtClean="0"/>
              <a:t>05-07-2025</a:t>
            </a:fld>
            <a:endParaRPr lang="en-IN"/>
          </a:p>
        </p:txBody>
      </p:sp>
      <p:sp>
        <p:nvSpPr>
          <p:cNvPr id="6" name="Footer Placeholder 5">
            <a:extLst>
              <a:ext uri="{FF2B5EF4-FFF2-40B4-BE49-F238E27FC236}">
                <a16:creationId xmlns:a16="http://schemas.microsoft.com/office/drawing/2014/main" id="{883715A9-167E-44FF-06F1-283496219E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0E039E-5DC9-00B9-3D34-5D8ACB31BEDB}"/>
              </a:ext>
            </a:extLst>
          </p:cNvPr>
          <p:cNvSpPr>
            <a:spLocks noGrp="1"/>
          </p:cNvSpPr>
          <p:nvPr>
            <p:ph type="sldNum" sz="quarter" idx="12"/>
          </p:nvPr>
        </p:nvSpPr>
        <p:spPr/>
        <p:txBody>
          <a:bodyPr/>
          <a:lstStyle/>
          <a:p>
            <a:fld id="{0CA176FA-DD0B-4F63-A6B6-8ACC918042B7}" type="slidenum">
              <a:rPr lang="en-IN" smtClean="0"/>
              <a:t>‹#›</a:t>
            </a:fld>
            <a:endParaRPr lang="en-IN"/>
          </a:p>
        </p:txBody>
      </p:sp>
    </p:spTree>
    <p:extLst>
      <p:ext uri="{BB962C8B-B14F-4D97-AF65-F5344CB8AC3E}">
        <p14:creationId xmlns:p14="http://schemas.microsoft.com/office/powerpoint/2010/main" val="102227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7264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6F662-6BD1-B04A-9432-66D8F8FA5A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A9EAA-B7BC-F027-8265-B4932983E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AA43A-5EBC-B7C1-1F52-5551AC6A8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40EE0-8F6C-4909-ACD0-F6D2CBC756DF}" type="datetimeFigureOut">
              <a:rPr lang="en-IN" smtClean="0"/>
              <a:t>05-07-2025</a:t>
            </a:fld>
            <a:endParaRPr lang="en-IN"/>
          </a:p>
        </p:txBody>
      </p:sp>
      <p:sp>
        <p:nvSpPr>
          <p:cNvPr id="5" name="Footer Placeholder 4">
            <a:extLst>
              <a:ext uri="{FF2B5EF4-FFF2-40B4-BE49-F238E27FC236}">
                <a16:creationId xmlns:a16="http://schemas.microsoft.com/office/drawing/2014/main" id="{FE5DED74-BD62-3809-1246-1F8228A0F9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EE7D7A-4B8A-5B19-470A-58D9D9C97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176FA-DD0B-4F63-A6B6-8ACC918042B7}" type="slidenum">
              <a:rPr lang="en-IN" smtClean="0"/>
              <a:t>‹#›</a:t>
            </a:fld>
            <a:endParaRPr lang="en-IN"/>
          </a:p>
        </p:txBody>
      </p:sp>
    </p:spTree>
    <p:extLst>
      <p:ext uri="{BB962C8B-B14F-4D97-AF65-F5344CB8AC3E}">
        <p14:creationId xmlns:p14="http://schemas.microsoft.com/office/powerpoint/2010/main" val="42299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6F5A16-5A00-776E-56E9-C47B5C35812E}"/>
              </a:ext>
            </a:extLst>
          </p:cNvPr>
          <p:cNvSpPr txBox="1"/>
          <p:nvPr/>
        </p:nvSpPr>
        <p:spPr>
          <a:xfrm>
            <a:off x="2091446" y="2364141"/>
            <a:ext cx="8365787" cy="707886"/>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IN" sz="4000" dirty="0">
                <a:solidFill>
                  <a:schemeClr val="bg1">
                    <a:lumMod val="85000"/>
                  </a:schemeClr>
                </a:solidFill>
                <a:latin typeface="Perpetua" panose="02020502060401020303" pitchFamily="18" charset="0"/>
              </a:rPr>
              <a:t>Loan &amp; Transaction Data Analysis Using SQL</a:t>
            </a:r>
          </a:p>
        </p:txBody>
      </p:sp>
      <p:sp>
        <p:nvSpPr>
          <p:cNvPr id="6" name="TextBox 5">
            <a:extLst>
              <a:ext uri="{FF2B5EF4-FFF2-40B4-BE49-F238E27FC236}">
                <a16:creationId xmlns:a16="http://schemas.microsoft.com/office/drawing/2014/main" id="{88B8605C-6044-61A2-3C0F-8A317027FB96}"/>
              </a:ext>
            </a:extLst>
          </p:cNvPr>
          <p:cNvSpPr txBox="1"/>
          <p:nvPr/>
        </p:nvSpPr>
        <p:spPr>
          <a:xfrm>
            <a:off x="3871608" y="3098579"/>
            <a:ext cx="9474741" cy="400110"/>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IN" sz="2000" dirty="0">
                <a:latin typeface="Perpetua" panose="02020502060401020303" pitchFamily="18" charset="0"/>
              </a:rPr>
              <a:t>- A Real-world Approach To Risk, Trends And Customer Insights </a:t>
            </a:r>
          </a:p>
        </p:txBody>
      </p:sp>
      <p:sp>
        <p:nvSpPr>
          <p:cNvPr id="7" name="TextBox 6">
            <a:extLst>
              <a:ext uri="{FF2B5EF4-FFF2-40B4-BE49-F238E27FC236}">
                <a16:creationId xmlns:a16="http://schemas.microsoft.com/office/drawing/2014/main" id="{A6ED16F0-EF0E-1E36-E0E2-0321CDBF844D}"/>
              </a:ext>
            </a:extLst>
          </p:cNvPr>
          <p:cNvSpPr txBox="1"/>
          <p:nvPr/>
        </p:nvSpPr>
        <p:spPr>
          <a:xfrm>
            <a:off x="328384" y="5511698"/>
            <a:ext cx="7203179" cy="1200329"/>
          </a:xfrm>
          <a:prstGeom prst="rect">
            <a:avLst/>
          </a:prstGeom>
          <a:noFill/>
        </p:spPr>
        <p:txBody>
          <a:bodyPr wrap="square" rtlCol="0">
            <a:spAutoFit/>
          </a:bodyPr>
          <a:lstStyle/>
          <a:p>
            <a:r>
              <a:rPr lang="en-IN" dirty="0">
                <a:latin typeface="Perpetua" panose="02020502060401020303" pitchFamily="18" charset="0"/>
              </a:rPr>
              <a:t>Created By, </a:t>
            </a:r>
          </a:p>
          <a:p>
            <a:r>
              <a:rPr lang="en-IN" dirty="0">
                <a:latin typeface="Perpetua" panose="02020502060401020303" pitchFamily="18" charset="0"/>
              </a:rPr>
              <a:t>Samridhya Roy</a:t>
            </a:r>
          </a:p>
          <a:p>
            <a:r>
              <a:rPr lang="en-IN" dirty="0">
                <a:latin typeface="Perpetua" panose="02020502060401020303" pitchFamily="18" charset="0"/>
              </a:rPr>
              <a:t>B Com (Hons.)|Calcutta University</a:t>
            </a:r>
          </a:p>
          <a:p>
            <a:r>
              <a:rPr lang="en-IN" dirty="0">
                <a:latin typeface="Perpetua" panose="02020502060401020303" pitchFamily="18" charset="0"/>
              </a:rPr>
              <a:t>Data Analyst Trainee | Ivy Professional School </a:t>
            </a:r>
          </a:p>
        </p:txBody>
      </p:sp>
      <p:sp>
        <p:nvSpPr>
          <p:cNvPr id="8" name="TextBox 7">
            <a:extLst>
              <a:ext uri="{FF2B5EF4-FFF2-40B4-BE49-F238E27FC236}">
                <a16:creationId xmlns:a16="http://schemas.microsoft.com/office/drawing/2014/main" id="{8D020DE2-B40A-54B0-F035-294835A377D3}"/>
              </a:ext>
            </a:extLst>
          </p:cNvPr>
          <p:cNvSpPr txBox="1"/>
          <p:nvPr/>
        </p:nvSpPr>
        <p:spPr>
          <a:xfrm>
            <a:off x="9506309" y="6281140"/>
            <a:ext cx="2357307" cy="430887"/>
          </a:xfrm>
          <a:prstGeom prst="rect">
            <a:avLst/>
          </a:prstGeom>
          <a:noFill/>
        </p:spPr>
        <p:txBody>
          <a:bodyPr wrap="square" rtlCol="0">
            <a:spAutoFit/>
          </a:bodyPr>
          <a:lstStyle/>
          <a:p>
            <a:r>
              <a:rPr lang="en-IN" sz="2200" dirty="0">
                <a:latin typeface="Perpetua" panose="02020502060401020303" pitchFamily="18" charset="0"/>
              </a:rPr>
              <a:t>Date : 04.07.2025</a:t>
            </a:r>
          </a:p>
        </p:txBody>
      </p:sp>
    </p:spTree>
    <p:extLst>
      <p:ext uri="{BB962C8B-B14F-4D97-AF65-F5344CB8AC3E}">
        <p14:creationId xmlns:p14="http://schemas.microsoft.com/office/powerpoint/2010/main" val="29085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ED67A5-DF56-BB58-5C79-769F173E6B89}"/>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3 </a:t>
            </a:r>
            <a:endParaRPr lang="en-IN" sz="3600" b="1" dirty="0">
              <a:solidFill>
                <a:schemeClr val="bg1">
                  <a:lumMod val="85000"/>
                </a:schemeClr>
              </a:solidFill>
              <a:latin typeface="Perpetua" panose="02020502060401020303" pitchFamily="18" charset="0"/>
            </a:endParaRPr>
          </a:p>
        </p:txBody>
      </p:sp>
      <p:sp>
        <p:nvSpPr>
          <p:cNvPr id="5" name="TextBox 4">
            <a:extLst>
              <a:ext uri="{FF2B5EF4-FFF2-40B4-BE49-F238E27FC236}">
                <a16:creationId xmlns:a16="http://schemas.microsoft.com/office/drawing/2014/main" id="{E7D6D74A-6069-CFDD-3C87-9E111A0A50B3}"/>
              </a:ext>
            </a:extLst>
          </p:cNvPr>
          <p:cNvSpPr txBox="1"/>
          <p:nvPr/>
        </p:nvSpPr>
        <p:spPr>
          <a:xfrm>
            <a:off x="1627464" y="1392572"/>
            <a:ext cx="8732939" cy="369332"/>
          </a:xfrm>
          <a:prstGeom prst="rect">
            <a:avLst/>
          </a:prstGeom>
          <a:noFill/>
        </p:spPr>
        <p:txBody>
          <a:bodyPr wrap="square" rtlCol="0">
            <a:spAutoFit/>
          </a:bodyPr>
          <a:lstStyle/>
          <a:p>
            <a:pPr algn="ctr"/>
            <a:r>
              <a:rPr lang="en-US" dirty="0">
                <a:solidFill>
                  <a:schemeClr val="bg1">
                    <a:lumMod val="85000"/>
                  </a:schemeClr>
                </a:solidFill>
                <a:latin typeface="Perpetua" panose="02020502060401020303" pitchFamily="18" charset="0"/>
              </a:rPr>
              <a:t>3. Who are the top 10 customers (by ID) with the highest total transaction value in the last 10 days?</a:t>
            </a:r>
            <a:endParaRPr lang="en-IN"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31260BAC-4B14-0321-5F1F-9D53DFFFA7C7}"/>
              </a:ext>
            </a:extLst>
          </p:cNvPr>
          <p:cNvSpPr txBox="1"/>
          <p:nvPr/>
        </p:nvSpPr>
        <p:spPr>
          <a:xfrm>
            <a:off x="4848837" y="1828800"/>
            <a:ext cx="6635691" cy="584775"/>
          </a:xfrm>
          <a:prstGeom prst="rect">
            <a:avLst/>
          </a:prstGeom>
          <a:noFill/>
        </p:spPr>
        <p:txBody>
          <a:bodyPr wrap="square" rtlCol="0">
            <a:spAutoFit/>
          </a:bodyPr>
          <a:lstStyle/>
          <a:p>
            <a:r>
              <a:rPr lang="en-US" sz="1600" dirty="0">
                <a:solidFill>
                  <a:schemeClr val="bg1">
                    <a:lumMod val="85000"/>
                  </a:schemeClr>
                </a:solidFill>
                <a:latin typeface="Perpetua" panose="02020502060401020303" pitchFamily="18" charset="0"/>
              </a:rPr>
              <a:t>–  Helps identify high-value customers for potential premium services, personalized offers, or fraud monitoring in recent activity.</a:t>
            </a:r>
          </a:p>
        </p:txBody>
      </p:sp>
      <p:pic>
        <p:nvPicPr>
          <p:cNvPr id="10" name="Picture 9">
            <a:extLst>
              <a:ext uri="{FF2B5EF4-FFF2-40B4-BE49-F238E27FC236}">
                <a16:creationId xmlns:a16="http://schemas.microsoft.com/office/drawing/2014/main" id="{07E08BF0-C4E0-0E55-566F-BEFFF8F9BB1B}"/>
              </a:ext>
            </a:extLst>
          </p:cNvPr>
          <p:cNvPicPr>
            <a:picLocks noChangeAspect="1"/>
          </p:cNvPicPr>
          <p:nvPr/>
        </p:nvPicPr>
        <p:blipFill>
          <a:blip r:embed="rId2"/>
          <a:stretch>
            <a:fillRect/>
          </a:stretch>
        </p:blipFill>
        <p:spPr>
          <a:xfrm>
            <a:off x="544045" y="3189375"/>
            <a:ext cx="5913223" cy="1255051"/>
          </a:xfrm>
          <a:prstGeom prst="rect">
            <a:avLst/>
          </a:prstGeom>
        </p:spPr>
      </p:pic>
      <p:pic>
        <p:nvPicPr>
          <p:cNvPr id="12" name="Picture 11">
            <a:extLst>
              <a:ext uri="{FF2B5EF4-FFF2-40B4-BE49-F238E27FC236}">
                <a16:creationId xmlns:a16="http://schemas.microsoft.com/office/drawing/2014/main" id="{9EA73B95-66BC-210F-D24A-980C77AAB5D2}"/>
              </a:ext>
            </a:extLst>
          </p:cNvPr>
          <p:cNvPicPr>
            <a:picLocks noChangeAspect="1"/>
          </p:cNvPicPr>
          <p:nvPr/>
        </p:nvPicPr>
        <p:blipFill>
          <a:blip r:embed="rId3"/>
          <a:stretch>
            <a:fillRect/>
          </a:stretch>
        </p:blipFill>
        <p:spPr>
          <a:xfrm>
            <a:off x="7786498" y="2835323"/>
            <a:ext cx="2715004" cy="2362530"/>
          </a:xfrm>
          <a:prstGeom prst="rect">
            <a:avLst/>
          </a:prstGeom>
        </p:spPr>
      </p:pic>
      <p:cxnSp>
        <p:nvCxnSpPr>
          <p:cNvPr id="13" name="Straight Arrow Connector 12">
            <a:extLst>
              <a:ext uri="{FF2B5EF4-FFF2-40B4-BE49-F238E27FC236}">
                <a16:creationId xmlns:a16="http://schemas.microsoft.com/office/drawing/2014/main" id="{F7ECD4A4-9D6D-2905-6B7C-FAC6E7E7887D}"/>
              </a:ext>
            </a:extLst>
          </p:cNvPr>
          <p:cNvCxnSpPr>
            <a:cxnSpLocks/>
          </p:cNvCxnSpPr>
          <p:nvPr/>
        </p:nvCxnSpPr>
        <p:spPr>
          <a:xfrm>
            <a:off x="6627302" y="3808602"/>
            <a:ext cx="906012" cy="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E79BBB-B0E2-76B7-49E7-DC7EE46A58F3}"/>
              </a:ext>
            </a:extLst>
          </p:cNvPr>
          <p:cNvSpPr txBox="1"/>
          <p:nvPr/>
        </p:nvSpPr>
        <p:spPr>
          <a:xfrm>
            <a:off x="452511" y="5220226"/>
            <a:ext cx="7266118" cy="892552"/>
          </a:xfrm>
          <a:prstGeom prst="rect">
            <a:avLst/>
          </a:prstGeom>
          <a:noFill/>
        </p:spPr>
        <p:txBody>
          <a:bodyPr wrap="square" rtlCol="0">
            <a:spAutoFit/>
          </a:bodyPr>
          <a:lstStyle/>
          <a:p>
            <a:r>
              <a:rPr lang="en-IN" sz="2000" dirty="0">
                <a:latin typeface="Perpetua" panose="02020502060401020303" pitchFamily="18" charset="0"/>
              </a:rPr>
              <a:t>Business Insight : </a:t>
            </a:r>
          </a:p>
          <a:p>
            <a:r>
              <a:rPr lang="en-US" sz="1600" dirty="0">
                <a:latin typeface="Perpetua" panose="02020502060401020303" pitchFamily="18" charset="0"/>
              </a:rPr>
              <a:t>These are the top 10 customers generating over ₹47K–₹82K transaction within 10 days, which highlights potential high-value clients for targeted retention or premium service strategies. </a:t>
            </a:r>
            <a:endParaRPr lang="en-IN" sz="1600" dirty="0">
              <a:latin typeface="Perpetua" panose="02020502060401020303" pitchFamily="18" charset="0"/>
            </a:endParaRPr>
          </a:p>
        </p:txBody>
      </p:sp>
    </p:spTree>
    <p:extLst>
      <p:ext uri="{BB962C8B-B14F-4D97-AF65-F5344CB8AC3E}">
        <p14:creationId xmlns:p14="http://schemas.microsoft.com/office/powerpoint/2010/main" val="248996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D87927-5453-71DE-0A32-18F4BA679DC4}"/>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4 </a:t>
            </a:r>
            <a:endParaRPr lang="en-IN" sz="3600" b="1" dirty="0">
              <a:solidFill>
                <a:schemeClr val="bg1">
                  <a:lumMod val="85000"/>
                </a:schemeClr>
              </a:solidFill>
              <a:latin typeface="Perpetua" panose="02020502060401020303" pitchFamily="18" charset="0"/>
            </a:endParaRPr>
          </a:p>
        </p:txBody>
      </p:sp>
      <p:sp>
        <p:nvSpPr>
          <p:cNvPr id="5" name="TextBox 4">
            <a:extLst>
              <a:ext uri="{FF2B5EF4-FFF2-40B4-BE49-F238E27FC236}">
                <a16:creationId xmlns:a16="http://schemas.microsoft.com/office/drawing/2014/main" id="{37EFF6A9-657E-A641-F425-14E008D149F7}"/>
              </a:ext>
            </a:extLst>
          </p:cNvPr>
          <p:cNvSpPr txBox="1"/>
          <p:nvPr/>
        </p:nvSpPr>
        <p:spPr>
          <a:xfrm>
            <a:off x="1820411" y="1317072"/>
            <a:ext cx="8539993" cy="707886"/>
          </a:xfrm>
          <a:prstGeom prst="rect">
            <a:avLst/>
          </a:prstGeom>
          <a:noFill/>
        </p:spPr>
        <p:txBody>
          <a:bodyPr wrap="square" rtlCol="0">
            <a:spAutoFit/>
          </a:bodyPr>
          <a:lstStyle/>
          <a:p>
            <a:pPr algn="ctr"/>
            <a:r>
              <a:rPr lang="en-US" sz="2000" dirty="0">
                <a:solidFill>
                  <a:schemeClr val="bg1">
                    <a:lumMod val="85000"/>
                  </a:schemeClr>
                </a:solidFill>
                <a:latin typeface="Perpetua" panose="02020502060401020303" pitchFamily="18" charset="0"/>
              </a:rPr>
              <a:t>4. Identify potentially fraudulent loan applications where loan amount requested is high, 	but income or CIBIL score is low. </a:t>
            </a:r>
            <a:endParaRPr lang="en-IN" sz="2000"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BF7706B9-C3CA-C2BB-DDEF-105C83DB06B6}"/>
              </a:ext>
            </a:extLst>
          </p:cNvPr>
          <p:cNvSpPr txBox="1"/>
          <p:nvPr/>
        </p:nvSpPr>
        <p:spPr>
          <a:xfrm>
            <a:off x="5847127" y="2024958"/>
            <a:ext cx="6023295" cy="338554"/>
          </a:xfrm>
          <a:prstGeom prst="rect">
            <a:avLst/>
          </a:prstGeom>
          <a:noFill/>
        </p:spPr>
        <p:txBody>
          <a:bodyPr wrap="square" rtlCol="0">
            <a:spAutoFit/>
          </a:bodyPr>
          <a:lstStyle/>
          <a:p>
            <a:r>
              <a:rPr lang="en-US" sz="1600" dirty="0">
                <a:solidFill>
                  <a:schemeClr val="bg1">
                    <a:lumMod val="85000"/>
                  </a:schemeClr>
                </a:solidFill>
                <a:latin typeface="Perpetua" panose="02020502060401020303" pitchFamily="18" charset="0"/>
              </a:rPr>
              <a:t>– Helps flag high-risk or potentially fraudulent applications for manual review</a:t>
            </a:r>
            <a:endParaRPr lang="en-IN" sz="1600" dirty="0">
              <a:solidFill>
                <a:schemeClr val="bg1">
                  <a:lumMod val="85000"/>
                </a:schemeClr>
              </a:solidFill>
              <a:latin typeface="Perpetua" panose="02020502060401020303" pitchFamily="18" charset="0"/>
            </a:endParaRPr>
          </a:p>
        </p:txBody>
      </p:sp>
      <p:pic>
        <p:nvPicPr>
          <p:cNvPr id="8" name="Picture 7">
            <a:extLst>
              <a:ext uri="{FF2B5EF4-FFF2-40B4-BE49-F238E27FC236}">
                <a16:creationId xmlns:a16="http://schemas.microsoft.com/office/drawing/2014/main" id="{97D62BE0-DB4C-F38A-220C-53C2DE639090}"/>
              </a:ext>
            </a:extLst>
          </p:cNvPr>
          <p:cNvPicPr>
            <a:picLocks noChangeAspect="1"/>
          </p:cNvPicPr>
          <p:nvPr/>
        </p:nvPicPr>
        <p:blipFill>
          <a:blip r:embed="rId2"/>
          <a:stretch>
            <a:fillRect/>
          </a:stretch>
        </p:blipFill>
        <p:spPr>
          <a:xfrm>
            <a:off x="355751" y="3087076"/>
            <a:ext cx="4764142" cy="1631036"/>
          </a:xfrm>
          <a:prstGeom prst="rect">
            <a:avLst/>
          </a:prstGeom>
        </p:spPr>
      </p:pic>
      <p:pic>
        <p:nvPicPr>
          <p:cNvPr id="10" name="Picture 9">
            <a:extLst>
              <a:ext uri="{FF2B5EF4-FFF2-40B4-BE49-F238E27FC236}">
                <a16:creationId xmlns:a16="http://schemas.microsoft.com/office/drawing/2014/main" id="{AE208ED5-7A5D-DC56-779D-1D562D00E5CC}"/>
              </a:ext>
            </a:extLst>
          </p:cNvPr>
          <p:cNvPicPr>
            <a:picLocks noChangeAspect="1"/>
          </p:cNvPicPr>
          <p:nvPr/>
        </p:nvPicPr>
        <p:blipFill>
          <a:blip r:embed="rId3"/>
          <a:stretch>
            <a:fillRect/>
          </a:stretch>
        </p:blipFill>
        <p:spPr>
          <a:xfrm>
            <a:off x="5847127" y="2732844"/>
            <a:ext cx="5989122" cy="2339501"/>
          </a:xfrm>
          <a:prstGeom prst="rect">
            <a:avLst/>
          </a:prstGeom>
        </p:spPr>
      </p:pic>
      <p:cxnSp>
        <p:nvCxnSpPr>
          <p:cNvPr id="11" name="Straight Arrow Connector 10">
            <a:extLst>
              <a:ext uri="{FF2B5EF4-FFF2-40B4-BE49-F238E27FC236}">
                <a16:creationId xmlns:a16="http://schemas.microsoft.com/office/drawing/2014/main" id="{61DC48A4-7F4B-D024-A9D2-B72580A09C8E}"/>
              </a:ext>
            </a:extLst>
          </p:cNvPr>
          <p:cNvCxnSpPr>
            <a:cxnSpLocks/>
          </p:cNvCxnSpPr>
          <p:nvPr/>
        </p:nvCxnSpPr>
        <p:spPr>
          <a:xfrm>
            <a:off x="5237338" y="3921085"/>
            <a:ext cx="478173" cy="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0E4AFC-5C7F-F14D-D5E1-435167FD5928}"/>
              </a:ext>
            </a:extLst>
          </p:cNvPr>
          <p:cNvSpPr txBox="1"/>
          <p:nvPr/>
        </p:nvSpPr>
        <p:spPr>
          <a:xfrm>
            <a:off x="355750" y="5441677"/>
            <a:ext cx="7412455" cy="892552"/>
          </a:xfrm>
          <a:prstGeom prst="rect">
            <a:avLst/>
          </a:prstGeom>
          <a:noFill/>
        </p:spPr>
        <p:txBody>
          <a:bodyPr wrap="square" rtlCol="0">
            <a:spAutoFit/>
          </a:bodyPr>
          <a:lstStyle/>
          <a:p>
            <a:r>
              <a:rPr lang="en-IN" sz="2000" dirty="0">
                <a:latin typeface="Perpetua" panose="02020502060401020303" pitchFamily="18" charset="0"/>
              </a:rPr>
              <a:t>Business Insight : </a:t>
            </a:r>
          </a:p>
          <a:p>
            <a:r>
              <a:rPr lang="en-IN" sz="1600" dirty="0">
                <a:latin typeface="Perpetua" panose="02020502060401020303" pitchFamily="18" charset="0"/>
              </a:rPr>
              <a:t>These customers, along with their loan application ids have been flagged as potential fraudulent due to their high loan requests despite low CIBIL scores and monthly incomes. </a:t>
            </a:r>
          </a:p>
        </p:txBody>
      </p:sp>
    </p:spTree>
    <p:extLst>
      <p:ext uri="{BB962C8B-B14F-4D97-AF65-F5344CB8AC3E}">
        <p14:creationId xmlns:p14="http://schemas.microsoft.com/office/powerpoint/2010/main" val="352676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FB0858-6333-78D2-1E68-AA579DBA8961}"/>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5 </a:t>
            </a:r>
            <a:endParaRPr lang="en-IN" sz="3600" b="1" dirty="0">
              <a:solidFill>
                <a:schemeClr val="bg1">
                  <a:lumMod val="85000"/>
                </a:schemeClr>
              </a:solidFill>
              <a:latin typeface="Perpetua" panose="02020502060401020303" pitchFamily="18" charset="0"/>
            </a:endParaRPr>
          </a:p>
        </p:txBody>
      </p:sp>
      <p:sp>
        <p:nvSpPr>
          <p:cNvPr id="5" name="TextBox 4">
            <a:extLst>
              <a:ext uri="{FF2B5EF4-FFF2-40B4-BE49-F238E27FC236}">
                <a16:creationId xmlns:a16="http://schemas.microsoft.com/office/drawing/2014/main" id="{48E4CC2C-05BF-7691-6C11-DC56A11B188F}"/>
              </a:ext>
            </a:extLst>
          </p:cNvPr>
          <p:cNvSpPr txBox="1"/>
          <p:nvPr/>
        </p:nvSpPr>
        <p:spPr>
          <a:xfrm>
            <a:off x="1598102" y="1375794"/>
            <a:ext cx="8934275" cy="400110"/>
          </a:xfrm>
          <a:prstGeom prst="rect">
            <a:avLst/>
          </a:prstGeom>
          <a:noFill/>
        </p:spPr>
        <p:txBody>
          <a:bodyPr wrap="square" rtlCol="0">
            <a:spAutoFit/>
          </a:bodyPr>
          <a:lstStyle/>
          <a:p>
            <a:pPr algn="ctr"/>
            <a:r>
              <a:rPr lang="en-US" sz="2000" dirty="0">
                <a:solidFill>
                  <a:schemeClr val="bg1">
                    <a:lumMod val="85000"/>
                  </a:schemeClr>
                </a:solidFill>
                <a:latin typeface="Perpetua" panose="02020502060401020303" pitchFamily="18" charset="0"/>
              </a:rPr>
              <a:t>5. Find customers who were declined a loan but had high transaction activity in the last 10 days.</a:t>
            </a:r>
            <a:endParaRPr lang="en-IN" sz="2000"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19258CD6-B83C-A1A8-A51A-E59AF91349E3}"/>
              </a:ext>
            </a:extLst>
          </p:cNvPr>
          <p:cNvSpPr txBox="1"/>
          <p:nvPr/>
        </p:nvSpPr>
        <p:spPr>
          <a:xfrm>
            <a:off x="5184396" y="1879134"/>
            <a:ext cx="6694415" cy="584775"/>
          </a:xfrm>
          <a:prstGeom prst="rect">
            <a:avLst/>
          </a:prstGeom>
          <a:noFill/>
        </p:spPr>
        <p:txBody>
          <a:bodyPr wrap="square" rtlCol="0">
            <a:spAutoFit/>
          </a:bodyPr>
          <a:lstStyle/>
          <a:p>
            <a:r>
              <a:rPr lang="en-IN" sz="1600" dirty="0">
                <a:solidFill>
                  <a:schemeClr val="bg1">
                    <a:lumMod val="85000"/>
                  </a:schemeClr>
                </a:solidFill>
                <a:latin typeface="Perpetua" panose="02020502060401020303" pitchFamily="18" charset="0"/>
              </a:rPr>
              <a:t>- </a:t>
            </a:r>
            <a:r>
              <a:rPr lang="en-US" sz="1600" dirty="0">
                <a:solidFill>
                  <a:schemeClr val="bg1">
                    <a:lumMod val="85000"/>
                  </a:schemeClr>
                </a:solidFill>
                <a:latin typeface="Perpetua" panose="02020502060401020303" pitchFamily="18" charset="0"/>
              </a:rPr>
              <a:t>Helps identify financially active customers whose loan rejections may warrant reconsideration or alternate credit offerings. </a:t>
            </a:r>
            <a:endParaRPr lang="en-IN" sz="1600" dirty="0">
              <a:solidFill>
                <a:schemeClr val="bg1">
                  <a:lumMod val="85000"/>
                </a:schemeClr>
              </a:solidFill>
              <a:latin typeface="Perpetua" panose="02020502060401020303" pitchFamily="18" charset="0"/>
            </a:endParaRPr>
          </a:p>
        </p:txBody>
      </p:sp>
      <p:pic>
        <p:nvPicPr>
          <p:cNvPr id="8" name="Picture 7">
            <a:extLst>
              <a:ext uri="{FF2B5EF4-FFF2-40B4-BE49-F238E27FC236}">
                <a16:creationId xmlns:a16="http://schemas.microsoft.com/office/drawing/2014/main" id="{1112B305-1A72-4A39-3F07-C6C13170AF48}"/>
              </a:ext>
            </a:extLst>
          </p:cNvPr>
          <p:cNvPicPr>
            <a:picLocks noChangeAspect="1"/>
          </p:cNvPicPr>
          <p:nvPr/>
        </p:nvPicPr>
        <p:blipFill>
          <a:blip r:embed="rId2"/>
          <a:stretch>
            <a:fillRect/>
          </a:stretch>
        </p:blipFill>
        <p:spPr>
          <a:xfrm>
            <a:off x="234860" y="3235082"/>
            <a:ext cx="7282975" cy="1411294"/>
          </a:xfrm>
          <a:prstGeom prst="rect">
            <a:avLst/>
          </a:prstGeom>
        </p:spPr>
      </p:pic>
      <p:pic>
        <p:nvPicPr>
          <p:cNvPr id="10" name="Picture 9">
            <a:extLst>
              <a:ext uri="{FF2B5EF4-FFF2-40B4-BE49-F238E27FC236}">
                <a16:creationId xmlns:a16="http://schemas.microsoft.com/office/drawing/2014/main" id="{A95E9789-379B-7C80-4A8A-6B0C46E2CBCA}"/>
              </a:ext>
            </a:extLst>
          </p:cNvPr>
          <p:cNvPicPr>
            <a:picLocks noChangeAspect="1"/>
          </p:cNvPicPr>
          <p:nvPr/>
        </p:nvPicPr>
        <p:blipFill>
          <a:blip r:embed="rId3"/>
          <a:stretch>
            <a:fillRect/>
          </a:stretch>
        </p:blipFill>
        <p:spPr>
          <a:xfrm>
            <a:off x="7887279" y="2750373"/>
            <a:ext cx="3991532" cy="2380712"/>
          </a:xfrm>
          <a:prstGeom prst="rect">
            <a:avLst/>
          </a:prstGeom>
        </p:spPr>
      </p:pic>
      <p:cxnSp>
        <p:nvCxnSpPr>
          <p:cNvPr id="11" name="Straight Arrow Connector 10">
            <a:extLst>
              <a:ext uri="{FF2B5EF4-FFF2-40B4-BE49-F238E27FC236}">
                <a16:creationId xmlns:a16="http://schemas.microsoft.com/office/drawing/2014/main" id="{8BF26E4F-0572-750B-78EA-12CBAD2FCF39}"/>
              </a:ext>
            </a:extLst>
          </p:cNvPr>
          <p:cNvCxnSpPr>
            <a:cxnSpLocks/>
          </p:cNvCxnSpPr>
          <p:nvPr/>
        </p:nvCxnSpPr>
        <p:spPr>
          <a:xfrm>
            <a:off x="7517835" y="3892941"/>
            <a:ext cx="299396" cy="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9CA4B7-7399-E31B-1CA8-655B85830CFB}"/>
              </a:ext>
            </a:extLst>
          </p:cNvPr>
          <p:cNvSpPr txBox="1"/>
          <p:nvPr/>
        </p:nvSpPr>
        <p:spPr>
          <a:xfrm>
            <a:off x="338972" y="5452845"/>
            <a:ext cx="7412455" cy="1138773"/>
          </a:xfrm>
          <a:prstGeom prst="rect">
            <a:avLst/>
          </a:prstGeom>
          <a:noFill/>
        </p:spPr>
        <p:txBody>
          <a:bodyPr wrap="square" rtlCol="0">
            <a:spAutoFit/>
          </a:bodyPr>
          <a:lstStyle/>
          <a:p>
            <a:r>
              <a:rPr lang="en-IN" sz="2000" dirty="0">
                <a:latin typeface="Perpetua" panose="02020502060401020303" pitchFamily="18" charset="0"/>
              </a:rPr>
              <a:t>Business Insight : </a:t>
            </a:r>
          </a:p>
          <a:p>
            <a:r>
              <a:rPr lang="en-IN" sz="1600" dirty="0">
                <a:latin typeface="Perpetua" panose="02020502060401020303" pitchFamily="18" charset="0"/>
              </a:rPr>
              <a:t>Several customers were declined loan in spite of making 8-18 transactions in past 10 days. This clearly </a:t>
            </a:r>
            <a:r>
              <a:rPr lang="en-US" sz="1600" dirty="0">
                <a:latin typeface="Perpetua" panose="02020502060401020303" pitchFamily="18" charset="0"/>
              </a:rPr>
              <a:t>suggests an opportunity to reassess credit criteria or offer alternative lending products to retain valuable customers. </a:t>
            </a:r>
            <a:endParaRPr lang="en-IN" sz="1600" dirty="0">
              <a:latin typeface="Perpetua" panose="02020502060401020303" pitchFamily="18" charset="0"/>
            </a:endParaRPr>
          </a:p>
        </p:txBody>
      </p:sp>
    </p:spTree>
    <p:extLst>
      <p:ext uri="{BB962C8B-B14F-4D97-AF65-F5344CB8AC3E}">
        <p14:creationId xmlns:p14="http://schemas.microsoft.com/office/powerpoint/2010/main" val="403786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7228C7-D9CE-ABED-9BC3-07A9E60D6680}"/>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6 </a:t>
            </a:r>
            <a:endParaRPr lang="en-IN" sz="3600" b="1" dirty="0">
              <a:solidFill>
                <a:schemeClr val="bg1">
                  <a:lumMod val="85000"/>
                </a:schemeClr>
              </a:solidFill>
              <a:latin typeface="Perpetua" panose="02020502060401020303" pitchFamily="18" charset="0"/>
            </a:endParaRPr>
          </a:p>
        </p:txBody>
      </p:sp>
      <p:sp>
        <p:nvSpPr>
          <p:cNvPr id="5" name="TextBox 4">
            <a:extLst>
              <a:ext uri="{FF2B5EF4-FFF2-40B4-BE49-F238E27FC236}">
                <a16:creationId xmlns:a16="http://schemas.microsoft.com/office/drawing/2014/main" id="{1DF5AC28-6C65-DA57-04F7-3ACC6ACCA87E}"/>
              </a:ext>
            </a:extLst>
          </p:cNvPr>
          <p:cNvSpPr txBox="1"/>
          <p:nvPr/>
        </p:nvSpPr>
        <p:spPr>
          <a:xfrm>
            <a:off x="1392571" y="1224793"/>
            <a:ext cx="9353725" cy="707886"/>
          </a:xfrm>
          <a:prstGeom prst="rect">
            <a:avLst/>
          </a:prstGeom>
          <a:noFill/>
        </p:spPr>
        <p:txBody>
          <a:bodyPr wrap="square" rtlCol="0">
            <a:spAutoFit/>
          </a:bodyPr>
          <a:lstStyle/>
          <a:p>
            <a:pPr algn="ctr"/>
            <a:r>
              <a:rPr lang="en-US" sz="2000" dirty="0">
                <a:solidFill>
                  <a:schemeClr val="bg1">
                    <a:lumMod val="85000"/>
                  </a:schemeClr>
                </a:solidFill>
                <a:latin typeface="Perpetua" panose="02020502060401020303" pitchFamily="18" charset="0"/>
              </a:rPr>
              <a:t>6. Compare transaction totals between customers who were approved vs declined for loans for the last 10 days. </a:t>
            </a:r>
            <a:endParaRPr lang="en-IN" sz="2000"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88CC1175-5F6D-3B39-9F8E-FFA5931D20E4}"/>
              </a:ext>
            </a:extLst>
          </p:cNvPr>
          <p:cNvSpPr txBox="1"/>
          <p:nvPr/>
        </p:nvSpPr>
        <p:spPr>
          <a:xfrm>
            <a:off x="5377343" y="1969446"/>
            <a:ext cx="6719582" cy="584775"/>
          </a:xfrm>
          <a:prstGeom prst="rect">
            <a:avLst/>
          </a:prstGeom>
          <a:noFill/>
        </p:spPr>
        <p:txBody>
          <a:bodyPr wrap="square" rtlCol="0">
            <a:spAutoFit/>
          </a:bodyPr>
          <a:lstStyle/>
          <a:p>
            <a:r>
              <a:rPr lang="en-IN" sz="1600" dirty="0">
                <a:solidFill>
                  <a:schemeClr val="bg1">
                    <a:lumMod val="85000"/>
                  </a:schemeClr>
                </a:solidFill>
                <a:latin typeface="Perpetua" panose="02020502060401020303" pitchFamily="18" charset="0"/>
              </a:rPr>
              <a:t>- </a:t>
            </a:r>
            <a:r>
              <a:rPr lang="en-US" sz="1600" dirty="0">
                <a:solidFill>
                  <a:schemeClr val="bg1">
                    <a:lumMod val="85000"/>
                  </a:schemeClr>
                </a:solidFill>
                <a:latin typeface="Perpetua" panose="02020502060401020303" pitchFamily="18" charset="0"/>
              </a:rPr>
              <a:t>Enables comparison of financial activity between approved and declined applicants to validate lending decisions and uncover overlooked creditworthy customers. </a:t>
            </a:r>
            <a:r>
              <a:rPr lang="en-IN" sz="1600" dirty="0">
                <a:solidFill>
                  <a:schemeClr val="bg1">
                    <a:lumMod val="85000"/>
                  </a:schemeClr>
                </a:solidFill>
                <a:latin typeface="Perpetua" panose="02020502060401020303" pitchFamily="18" charset="0"/>
              </a:rPr>
              <a:t> </a:t>
            </a:r>
          </a:p>
        </p:txBody>
      </p:sp>
      <p:pic>
        <p:nvPicPr>
          <p:cNvPr id="10" name="Picture 9">
            <a:extLst>
              <a:ext uri="{FF2B5EF4-FFF2-40B4-BE49-F238E27FC236}">
                <a16:creationId xmlns:a16="http://schemas.microsoft.com/office/drawing/2014/main" id="{D130C38C-7DBB-2455-2F37-AA82566CE41E}"/>
              </a:ext>
            </a:extLst>
          </p:cNvPr>
          <p:cNvPicPr>
            <a:picLocks noChangeAspect="1"/>
          </p:cNvPicPr>
          <p:nvPr/>
        </p:nvPicPr>
        <p:blipFill>
          <a:blip r:embed="rId2"/>
          <a:stretch>
            <a:fillRect/>
          </a:stretch>
        </p:blipFill>
        <p:spPr>
          <a:xfrm>
            <a:off x="509815" y="3302615"/>
            <a:ext cx="5586185" cy="1520640"/>
          </a:xfrm>
          <a:prstGeom prst="rect">
            <a:avLst/>
          </a:prstGeom>
        </p:spPr>
      </p:pic>
      <p:pic>
        <p:nvPicPr>
          <p:cNvPr id="12" name="Picture 11">
            <a:extLst>
              <a:ext uri="{FF2B5EF4-FFF2-40B4-BE49-F238E27FC236}">
                <a16:creationId xmlns:a16="http://schemas.microsoft.com/office/drawing/2014/main" id="{CF544002-AA69-E2F5-8738-222C0979BD3B}"/>
              </a:ext>
            </a:extLst>
          </p:cNvPr>
          <p:cNvPicPr>
            <a:picLocks noChangeAspect="1"/>
          </p:cNvPicPr>
          <p:nvPr/>
        </p:nvPicPr>
        <p:blipFill>
          <a:blip r:embed="rId3"/>
          <a:stretch>
            <a:fillRect/>
          </a:stretch>
        </p:blipFill>
        <p:spPr>
          <a:xfrm>
            <a:off x="7718312" y="2920371"/>
            <a:ext cx="3741049" cy="2766818"/>
          </a:xfrm>
          <a:prstGeom prst="rect">
            <a:avLst/>
          </a:prstGeom>
        </p:spPr>
      </p:pic>
      <p:cxnSp>
        <p:nvCxnSpPr>
          <p:cNvPr id="13" name="Straight Arrow Connector 12">
            <a:extLst>
              <a:ext uri="{FF2B5EF4-FFF2-40B4-BE49-F238E27FC236}">
                <a16:creationId xmlns:a16="http://schemas.microsoft.com/office/drawing/2014/main" id="{A455818A-F54E-2875-D8C3-35A0B06B4BC2}"/>
              </a:ext>
            </a:extLst>
          </p:cNvPr>
          <p:cNvCxnSpPr>
            <a:cxnSpLocks/>
          </p:cNvCxnSpPr>
          <p:nvPr/>
        </p:nvCxnSpPr>
        <p:spPr>
          <a:xfrm>
            <a:off x="6342077" y="4130810"/>
            <a:ext cx="998290" cy="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0970B54-B6CC-F5C7-B48C-F34EFD0E34C7}"/>
              </a:ext>
            </a:extLst>
          </p:cNvPr>
          <p:cNvSpPr txBox="1"/>
          <p:nvPr/>
        </p:nvSpPr>
        <p:spPr>
          <a:xfrm>
            <a:off x="305857" y="5562776"/>
            <a:ext cx="7412455" cy="892552"/>
          </a:xfrm>
          <a:prstGeom prst="rect">
            <a:avLst/>
          </a:prstGeom>
          <a:noFill/>
        </p:spPr>
        <p:txBody>
          <a:bodyPr wrap="square" rtlCol="0">
            <a:spAutoFit/>
          </a:bodyPr>
          <a:lstStyle/>
          <a:p>
            <a:r>
              <a:rPr lang="en-IN" sz="2000" dirty="0">
                <a:latin typeface="Perpetua" panose="02020502060401020303" pitchFamily="18" charset="0"/>
              </a:rPr>
              <a:t>Business Insight : </a:t>
            </a:r>
          </a:p>
          <a:p>
            <a:r>
              <a:rPr lang="en-IN" sz="1600" dirty="0">
                <a:latin typeface="Perpetua" panose="02020502060401020303" pitchFamily="18" charset="0"/>
              </a:rPr>
              <a:t>The numbers clearly signifies that customers with high rate of transaction are more inclined towards getting a loan. Thus, the spending behaviour actually correlates with loan approval.  </a:t>
            </a:r>
          </a:p>
        </p:txBody>
      </p:sp>
    </p:spTree>
    <p:extLst>
      <p:ext uri="{BB962C8B-B14F-4D97-AF65-F5344CB8AC3E}">
        <p14:creationId xmlns:p14="http://schemas.microsoft.com/office/powerpoint/2010/main" val="104852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BC5E43-D1DD-7CC2-65E9-7BF0B21155FB}"/>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7 </a:t>
            </a:r>
            <a:endParaRPr lang="en-IN" sz="3600" b="1" dirty="0">
              <a:solidFill>
                <a:schemeClr val="bg1">
                  <a:lumMod val="85000"/>
                </a:schemeClr>
              </a:solidFill>
              <a:latin typeface="Perpetua" panose="02020502060401020303" pitchFamily="18" charset="0"/>
            </a:endParaRPr>
          </a:p>
        </p:txBody>
      </p:sp>
      <p:sp>
        <p:nvSpPr>
          <p:cNvPr id="5" name="TextBox 4">
            <a:extLst>
              <a:ext uri="{FF2B5EF4-FFF2-40B4-BE49-F238E27FC236}">
                <a16:creationId xmlns:a16="http://schemas.microsoft.com/office/drawing/2014/main" id="{A192D9B2-AAF9-2F7D-F7B8-9315A10FC785}"/>
              </a:ext>
            </a:extLst>
          </p:cNvPr>
          <p:cNvSpPr txBox="1"/>
          <p:nvPr/>
        </p:nvSpPr>
        <p:spPr>
          <a:xfrm>
            <a:off x="2432808" y="1393421"/>
            <a:ext cx="8439324" cy="400110"/>
          </a:xfrm>
          <a:prstGeom prst="rect">
            <a:avLst/>
          </a:prstGeom>
          <a:noFill/>
        </p:spPr>
        <p:txBody>
          <a:bodyPr wrap="square" rtlCol="0">
            <a:spAutoFit/>
          </a:bodyPr>
          <a:lstStyle/>
          <a:p>
            <a:r>
              <a:rPr lang="en-US" sz="2000" dirty="0">
                <a:solidFill>
                  <a:schemeClr val="bg1">
                    <a:lumMod val="85000"/>
                  </a:schemeClr>
                </a:solidFill>
                <a:latin typeface="Perpetua" panose="02020502060401020303" pitchFamily="18" charset="0"/>
              </a:rPr>
              <a:t>7. Create a view that shows loan approval rates by CIBIL score bands</a:t>
            </a:r>
            <a:endParaRPr lang="en-IN" sz="2000"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06543A27-7F17-7F2A-FFA0-24DC2F5DE852}"/>
              </a:ext>
            </a:extLst>
          </p:cNvPr>
          <p:cNvSpPr txBox="1"/>
          <p:nvPr/>
        </p:nvSpPr>
        <p:spPr>
          <a:xfrm>
            <a:off x="5108896" y="1845561"/>
            <a:ext cx="6904139" cy="584775"/>
          </a:xfrm>
          <a:prstGeom prst="rect">
            <a:avLst/>
          </a:prstGeom>
          <a:noFill/>
        </p:spPr>
        <p:txBody>
          <a:bodyPr wrap="square" rtlCol="0">
            <a:spAutoFit/>
          </a:bodyPr>
          <a:lstStyle/>
          <a:p>
            <a:r>
              <a:rPr lang="en-US" sz="1600" dirty="0">
                <a:solidFill>
                  <a:schemeClr val="bg1">
                    <a:lumMod val="85000"/>
                  </a:schemeClr>
                </a:solidFill>
                <a:latin typeface="Perpetua" panose="02020502060401020303" pitchFamily="18" charset="0"/>
              </a:rPr>
              <a:t>– Supports credit risk teams in aligning approval decisions with CIBIL score ranges for smarter, score-based lending. </a:t>
            </a:r>
            <a:endParaRPr lang="en-IN" sz="1600" dirty="0">
              <a:solidFill>
                <a:schemeClr val="bg1">
                  <a:lumMod val="85000"/>
                </a:schemeClr>
              </a:solidFill>
              <a:latin typeface="Perpetua" panose="02020502060401020303" pitchFamily="18" charset="0"/>
            </a:endParaRPr>
          </a:p>
        </p:txBody>
      </p:sp>
      <p:pic>
        <p:nvPicPr>
          <p:cNvPr id="8" name="Picture 7">
            <a:extLst>
              <a:ext uri="{FF2B5EF4-FFF2-40B4-BE49-F238E27FC236}">
                <a16:creationId xmlns:a16="http://schemas.microsoft.com/office/drawing/2014/main" id="{53D6DCDD-1A1F-FCD7-1381-FF63DCC6A878}"/>
              </a:ext>
            </a:extLst>
          </p:cNvPr>
          <p:cNvPicPr>
            <a:picLocks noChangeAspect="1"/>
          </p:cNvPicPr>
          <p:nvPr/>
        </p:nvPicPr>
        <p:blipFill>
          <a:blip r:embed="rId2"/>
          <a:stretch>
            <a:fillRect/>
          </a:stretch>
        </p:blipFill>
        <p:spPr>
          <a:xfrm>
            <a:off x="628581" y="2759978"/>
            <a:ext cx="6040668" cy="2567032"/>
          </a:xfrm>
          <a:prstGeom prst="rect">
            <a:avLst/>
          </a:prstGeom>
        </p:spPr>
      </p:pic>
      <p:pic>
        <p:nvPicPr>
          <p:cNvPr id="10" name="Picture 9">
            <a:extLst>
              <a:ext uri="{FF2B5EF4-FFF2-40B4-BE49-F238E27FC236}">
                <a16:creationId xmlns:a16="http://schemas.microsoft.com/office/drawing/2014/main" id="{D31642FF-DEFF-1F1B-F1A4-C2B29C02D7CC}"/>
              </a:ext>
            </a:extLst>
          </p:cNvPr>
          <p:cNvPicPr>
            <a:picLocks noChangeAspect="1"/>
          </p:cNvPicPr>
          <p:nvPr/>
        </p:nvPicPr>
        <p:blipFill>
          <a:blip r:embed="rId3"/>
          <a:stretch>
            <a:fillRect/>
          </a:stretch>
        </p:blipFill>
        <p:spPr>
          <a:xfrm>
            <a:off x="1924204" y="5682753"/>
            <a:ext cx="3427974" cy="713852"/>
          </a:xfrm>
          <a:prstGeom prst="rect">
            <a:avLst/>
          </a:prstGeom>
        </p:spPr>
      </p:pic>
      <p:cxnSp>
        <p:nvCxnSpPr>
          <p:cNvPr id="11" name="Straight Arrow Connector 10">
            <a:extLst>
              <a:ext uri="{FF2B5EF4-FFF2-40B4-BE49-F238E27FC236}">
                <a16:creationId xmlns:a16="http://schemas.microsoft.com/office/drawing/2014/main" id="{7CEBDD05-6CFE-EC39-09AE-D66D02C46604}"/>
              </a:ext>
            </a:extLst>
          </p:cNvPr>
          <p:cNvCxnSpPr>
            <a:cxnSpLocks/>
          </p:cNvCxnSpPr>
          <p:nvPr/>
        </p:nvCxnSpPr>
        <p:spPr>
          <a:xfrm>
            <a:off x="3497138" y="5327010"/>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D68102F-6A0E-955F-BB35-FA91B8519248}"/>
              </a:ext>
            </a:extLst>
          </p:cNvPr>
          <p:cNvSpPr txBox="1"/>
          <p:nvPr/>
        </p:nvSpPr>
        <p:spPr>
          <a:xfrm>
            <a:off x="8279936" y="2974004"/>
            <a:ext cx="2734807" cy="2646878"/>
          </a:xfrm>
          <a:prstGeom prst="rect">
            <a:avLst/>
          </a:prstGeom>
          <a:noFill/>
        </p:spPr>
        <p:txBody>
          <a:bodyPr wrap="square" rtlCol="0">
            <a:spAutoFit/>
          </a:bodyPr>
          <a:lstStyle/>
          <a:p>
            <a:pPr algn="ctr"/>
            <a:r>
              <a:rPr lang="en-IN" sz="2000" dirty="0">
                <a:latin typeface="Perpetua" panose="02020502060401020303" pitchFamily="18" charset="0"/>
              </a:rPr>
              <a:t>Business Insight :</a:t>
            </a:r>
          </a:p>
          <a:p>
            <a:pPr algn="ctr"/>
            <a:endParaRPr lang="en-IN" dirty="0">
              <a:latin typeface="Perpetua" panose="02020502060401020303" pitchFamily="18" charset="0"/>
            </a:endParaRPr>
          </a:p>
          <a:p>
            <a:pPr algn="ctr"/>
            <a:r>
              <a:rPr lang="en-US" sz="1600" dirty="0">
                <a:latin typeface="Perpetua" panose="02020502060401020303" pitchFamily="18" charset="0"/>
              </a:rPr>
              <a:t>It is evident that customers scoring above 750 had a 98% approval rate, while those below 600 had a 0% approval rate. This highlights a clear score-based lending pattern and the need for alternative evaluation methods for low-score applicants.</a:t>
            </a:r>
            <a:r>
              <a:rPr lang="en-IN" sz="1600" dirty="0">
                <a:latin typeface="Perpetua" panose="02020502060401020303" pitchFamily="18" charset="0"/>
              </a:rPr>
              <a:t> </a:t>
            </a:r>
          </a:p>
        </p:txBody>
      </p:sp>
    </p:spTree>
    <p:extLst>
      <p:ext uri="{BB962C8B-B14F-4D97-AF65-F5344CB8AC3E}">
        <p14:creationId xmlns:p14="http://schemas.microsoft.com/office/powerpoint/2010/main" val="408015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8D408-6829-4799-2C8C-FA9E900534E5}"/>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8 </a:t>
            </a:r>
            <a:endParaRPr lang="en-IN" sz="3600" b="1"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E0330115-B5CA-9A94-E467-1BCD8AFCAA2C}"/>
              </a:ext>
            </a:extLst>
          </p:cNvPr>
          <p:cNvSpPr txBox="1"/>
          <p:nvPr/>
        </p:nvSpPr>
        <p:spPr>
          <a:xfrm>
            <a:off x="2550253" y="1300185"/>
            <a:ext cx="6927210" cy="400110"/>
          </a:xfrm>
          <a:prstGeom prst="rect">
            <a:avLst/>
          </a:prstGeom>
          <a:noFill/>
        </p:spPr>
        <p:txBody>
          <a:bodyPr wrap="square">
            <a:spAutoFit/>
          </a:bodyPr>
          <a:lstStyle/>
          <a:p>
            <a:pPr algn="ctr"/>
            <a:r>
              <a:rPr lang="en-IN" sz="2000" dirty="0">
                <a:solidFill>
                  <a:schemeClr val="bg1">
                    <a:lumMod val="85000"/>
                  </a:schemeClr>
                </a:solidFill>
                <a:latin typeface="Perpetua" panose="02020502060401020303" pitchFamily="18" charset="0"/>
              </a:rPr>
              <a:t>8. Rank customers based on their loan-to-income ratio.  </a:t>
            </a:r>
          </a:p>
        </p:txBody>
      </p:sp>
      <p:sp>
        <p:nvSpPr>
          <p:cNvPr id="7" name="TextBox 6">
            <a:extLst>
              <a:ext uri="{FF2B5EF4-FFF2-40B4-BE49-F238E27FC236}">
                <a16:creationId xmlns:a16="http://schemas.microsoft.com/office/drawing/2014/main" id="{B8DDEF0D-B974-7C21-75A7-788CABAB1FBD}"/>
              </a:ext>
            </a:extLst>
          </p:cNvPr>
          <p:cNvSpPr txBox="1"/>
          <p:nvPr/>
        </p:nvSpPr>
        <p:spPr>
          <a:xfrm>
            <a:off x="5385732" y="1761688"/>
            <a:ext cx="6719582" cy="584775"/>
          </a:xfrm>
          <a:prstGeom prst="rect">
            <a:avLst/>
          </a:prstGeom>
          <a:noFill/>
        </p:spPr>
        <p:txBody>
          <a:bodyPr wrap="square" rtlCol="0">
            <a:spAutoFit/>
          </a:bodyPr>
          <a:lstStyle/>
          <a:p>
            <a:r>
              <a:rPr lang="en-US" sz="1600" dirty="0">
                <a:solidFill>
                  <a:schemeClr val="bg1">
                    <a:lumMod val="85000"/>
                  </a:schemeClr>
                </a:solidFill>
                <a:latin typeface="Perpetua" panose="02020502060401020303" pitchFamily="18" charset="0"/>
              </a:rPr>
              <a:t>– Helps identify customers with dis-proportionately high loan requests relative to income, assisting in risk assessment and responsible lending </a:t>
            </a:r>
            <a:endParaRPr lang="en-IN" sz="1600" dirty="0">
              <a:solidFill>
                <a:schemeClr val="bg1">
                  <a:lumMod val="85000"/>
                </a:schemeClr>
              </a:solidFill>
              <a:latin typeface="Perpetua" panose="02020502060401020303" pitchFamily="18" charset="0"/>
            </a:endParaRPr>
          </a:p>
        </p:txBody>
      </p:sp>
      <p:pic>
        <p:nvPicPr>
          <p:cNvPr id="9" name="Picture 8">
            <a:extLst>
              <a:ext uri="{FF2B5EF4-FFF2-40B4-BE49-F238E27FC236}">
                <a16:creationId xmlns:a16="http://schemas.microsoft.com/office/drawing/2014/main" id="{D0A35B85-97E8-93E6-6A62-7F42D9D2AD72}"/>
              </a:ext>
            </a:extLst>
          </p:cNvPr>
          <p:cNvPicPr>
            <a:picLocks noChangeAspect="1"/>
          </p:cNvPicPr>
          <p:nvPr/>
        </p:nvPicPr>
        <p:blipFill>
          <a:blip r:embed="rId2"/>
          <a:stretch>
            <a:fillRect/>
          </a:stretch>
        </p:blipFill>
        <p:spPr>
          <a:xfrm>
            <a:off x="648050" y="2838593"/>
            <a:ext cx="6180590" cy="1180814"/>
          </a:xfrm>
          <a:prstGeom prst="rect">
            <a:avLst/>
          </a:prstGeom>
        </p:spPr>
      </p:pic>
      <p:pic>
        <p:nvPicPr>
          <p:cNvPr id="11" name="Picture 10">
            <a:extLst>
              <a:ext uri="{FF2B5EF4-FFF2-40B4-BE49-F238E27FC236}">
                <a16:creationId xmlns:a16="http://schemas.microsoft.com/office/drawing/2014/main" id="{4EAA4CA2-6F3A-6542-F10A-48F01332E8F3}"/>
              </a:ext>
            </a:extLst>
          </p:cNvPr>
          <p:cNvPicPr>
            <a:picLocks noChangeAspect="1"/>
          </p:cNvPicPr>
          <p:nvPr/>
        </p:nvPicPr>
        <p:blipFill>
          <a:blip r:embed="rId3"/>
          <a:stretch>
            <a:fillRect/>
          </a:stretch>
        </p:blipFill>
        <p:spPr>
          <a:xfrm>
            <a:off x="1303281" y="4377721"/>
            <a:ext cx="4870128" cy="2100130"/>
          </a:xfrm>
          <a:prstGeom prst="rect">
            <a:avLst/>
          </a:prstGeom>
        </p:spPr>
      </p:pic>
      <p:cxnSp>
        <p:nvCxnSpPr>
          <p:cNvPr id="12" name="Straight Arrow Connector 11">
            <a:extLst>
              <a:ext uri="{FF2B5EF4-FFF2-40B4-BE49-F238E27FC236}">
                <a16:creationId xmlns:a16="http://schemas.microsoft.com/office/drawing/2014/main" id="{33EB62C8-CEC9-B54D-7963-A31C0D462175}"/>
              </a:ext>
            </a:extLst>
          </p:cNvPr>
          <p:cNvCxnSpPr>
            <a:cxnSpLocks/>
          </p:cNvCxnSpPr>
          <p:nvPr/>
        </p:nvCxnSpPr>
        <p:spPr>
          <a:xfrm>
            <a:off x="3706863" y="4019407"/>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65F2842-DA27-E672-7335-947F90FA8A4C}"/>
              </a:ext>
            </a:extLst>
          </p:cNvPr>
          <p:cNvSpPr txBox="1"/>
          <p:nvPr/>
        </p:nvSpPr>
        <p:spPr>
          <a:xfrm>
            <a:off x="7776594" y="3540154"/>
            <a:ext cx="3112120" cy="1938992"/>
          </a:xfrm>
          <a:prstGeom prst="rect">
            <a:avLst/>
          </a:prstGeom>
          <a:noFill/>
        </p:spPr>
        <p:txBody>
          <a:bodyPr wrap="square" rtlCol="0">
            <a:spAutoFit/>
          </a:bodyPr>
          <a:lstStyle/>
          <a:p>
            <a:pPr algn="ctr"/>
            <a:r>
              <a:rPr lang="en-IN" sz="2000" dirty="0">
                <a:latin typeface="Perpetua" panose="02020502060401020303" pitchFamily="18" charset="0"/>
              </a:rPr>
              <a:t>Business Insight : </a:t>
            </a:r>
          </a:p>
          <a:p>
            <a:pPr algn="ctr"/>
            <a:endParaRPr lang="en-IN" sz="2000" dirty="0">
              <a:latin typeface="Perpetua" panose="02020502060401020303" pitchFamily="18" charset="0"/>
            </a:endParaRPr>
          </a:p>
          <a:p>
            <a:pPr algn="ctr"/>
            <a:r>
              <a:rPr lang="en-US" sz="1600" dirty="0">
                <a:latin typeface="Perpetua" panose="02020502060401020303" pitchFamily="18" charset="0"/>
              </a:rPr>
              <a:t>Customers with the highest loan-to-income ratios may pose elevated credit risk, indicating the need for stricter scrutiny or alternative verification before loan approval.</a:t>
            </a:r>
            <a:r>
              <a:rPr lang="en-IN" sz="1600" dirty="0">
                <a:latin typeface="Perpetua" panose="02020502060401020303" pitchFamily="18" charset="0"/>
              </a:rPr>
              <a:t> </a:t>
            </a:r>
          </a:p>
        </p:txBody>
      </p:sp>
    </p:spTree>
    <p:extLst>
      <p:ext uri="{BB962C8B-B14F-4D97-AF65-F5344CB8AC3E}">
        <p14:creationId xmlns:p14="http://schemas.microsoft.com/office/powerpoint/2010/main" val="405537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1A66A-92BB-1D24-EA4A-7234FB64E357}"/>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9 </a:t>
            </a:r>
            <a:endParaRPr lang="en-IN" sz="3600" b="1" dirty="0">
              <a:solidFill>
                <a:schemeClr val="bg1">
                  <a:lumMod val="85000"/>
                </a:schemeClr>
              </a:solidFill>
              <a:latin typeface="Perpetua" panose="02020502060401020303" pitchFamily="18" charset="0"/>
            </a:endParaRPr>
          </a:p>
        </p:txBody>
      </p:sp>
      <p:sp>
        <p:nvSpPr>
          <p:cNvPr id="5" name="TextBox 4">
            <a:extLst>
              <a:ext uri="{FF2B5EF4-FFF2-40B4-BE49-F238E27FC236}">
                <a16:creationId xmlns:a16="http://schemas.microsoft.com/office/drawing/2014/main" id="{A5339450-1515-00E6-0EAF-DFA647967A46}"/>
              </a:ext>
            </a:extLst>
          </p:cNvPr>
          <p:cNvSpPr txBox="1"/>
          <p:nvPr/>
        </p:nvSpPr>
        <p:spPr>
          <a:xfrm>
            <a:off x="886436" y="1350628"/>
            <a:ext cx="10419127" cy="707886"/>
          </a:xfrm>
          <a:prstGeom prst="rect">
            <a:avLst/>
          </a:prstGeom>
          <a:noFill/>
        </p:spPr>
        <p:txBody>
          <a:bodyPr wrap="square" rtlCol="0">
            <a:spAutoFit/>
          </a:bodyPr>
          <a:lstStyle/>
          <a:p>
            <a:pPr algn="ctr"/>
            <a:r>
              <a:rPr lang="en-US" sz="2000" dirty="0">
                <a:solidFill>
                  <a:schemeClr val="bg1">
                    <a:lumMod val="85000"/>
                  </a:schemeClr>
                </a:solidFill>
                <a:latin typeface="Perpetua" panose="02020502060401020303" pitchFamily="18" charset="0"/>
              </a:rPr>
              <a:t>9. Develop a stored procedure that returns monthly loan application trends, including total application count and approval rate for the year.  </a:t>
            </a:r>
            <a:endParaRPr lang="en-IN" sz="2000"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9A0A4AA1-E715-F328-7BB2-41D497672B6D}"/>
              </a:ext>
            </a:extLst>
          </p:cNvPr>
          <p:cNvSpPr txBox="1"/>
          <p:nvPr/>
        </p:nvSpPr>
        <p:spPr>
          <a:xfrm>
            <a:off x="5813570" y="2147825"/>
            <a:ext cx="6266575" cy="584775"/>
          </a:xfrm>
          <a:prstGeom prst="rect">
            <a:avLst/>
          </a:prstGeom>
          <a:noFill/>
        </p:spPr>
        <p:txBody>
          <a:bodyPr wrap="square" rtlCol="0">
            <a:spAutoFit/>
          </a:bodyPr>
          <a:lstStyle/>
          <a:p>
            <a:r>
              <a:rPr lang="en-US" sz="1600" dirty="0">
                <a:solidFill>
                  <a:schemeClr val="bg1">
                    <a:lumMod val="85000"/>
                  </a:schemeClr>
                </a:solidFill>
                <a:latin typeface="Perpetua" panose="02020502060401020303" pitchFamily="18" charset="0"/>
              </a:rPr>
              <a:t>– Helps track monthly loan performance trends to guide strategic planning and seasonal campaign decisions.</a:t>
            </a:r>
            <a:endParaRPr lang="en-IN" sz="1600" dirty="0">
              <a:solidFill>
                <a:schemeClr val="bg1">
                  <a:lumMod val="85000"/>
                </a:schemeClr>
              </a:solidFill>
              <a:latin typeface="Perpetua" panose="02020502060401020303" pitchFamily="18" charset="0"/>
            </a:endParaRPr>
          </a:p>
        </p:txBody>
      </p:sp>
      <p:pic>
        <p:nvPicPr>
          <p:cNvPr id="8" name="Picture 7">
            <a:extLst>
              <a:ext uri="{FF2B5EF4-FFF2-40B4-BE49-F238E27FC236}">
                <a16:creationId xmlns:a16="http://schemas.microsoft.com/office/drawing/2014/main" id="{BF45A7D4-70CC-F9CE-4F2F-D8E275611706}"/>
              </a:ext>
            </a:extLst>
          </p:cNvPr>
          <p:cNvPicPr>
            <a:picLocks noChangeAspect="1"/>
          </p:cNvPicPr>
          <p:nvPr/>
        </p:nvPicPr>
        <p:blipFill>
          <a:blip r:embed="rId2"/>
          <a:stretch>
            <a:fillRect/>
          </a:stretch>
        </p:blipFill>
        <p:spPr>
          <a:xfrm>
            <a:off x="506720" y="2843132"/>
            <a:ext cx="5231350" cy="2664240"/>
          </a:xfrm>
          <a:prstGeom prst="rect">
            <a:avLst/>
          </a:prstGeom>
        </p:spPr>
      </p:pic>
      <p:pic>
        <p:nvPicPr>
          <p:cNvPr id="10" name="Picture 9">
            <a:extLst>
              <a:ext uri="{FF2B5EF4-FFF2-40B4-BE49-F238E27FC236}">
                <a16:creationId xmlns:a16="http://schemas.microsoft.com/office/drawing/2014/main" id="{40749FC5-BF1E-C448-F271-142840E7F6DD}"/>
              </a:ext>
            </a:extLst>
          </p:cNvPr>
          <p:cNvPicPr>
            <a:picLocks noChangeAspect="1"/>
          </p:cNvPicPr>
          <p:nvPr/>
        </p:nvPicPr>
        <p:blipFill>
          <a:blip r:embed="rId3"/>
          <a:stretch>
            <a:fillRect/>
          </a:stretch>
        </p:blipFill>
        <p:spPr>
          <a:xfrm>
            <a:off x="6949728" y="3161003"/>
            <a:ext cx="4148906" cy="1294694"/>
          </a:xfrm>
          <a:prstGeom prst="rect">
            <a:avLst/>
          </a:prstGeom>
        </p:spPr>
      </p:pic>
      <p:cxnSp>
        <p:nvCxnSpPr>
          <p:cNvPr id="11" name="Straight Arrow Connector 10">
            <a:extLst>
              <a:ext uri="{FF2B5EF4-FFF2-40B4-BE49-F238E27FC236}">
                <a16:creationId xmlns:a16="http://schemas.microsoft.com/office/drawing/2014/main" id="{22FE53C8-A0A9-608B-AAFA-D41BA5D88A9A}"/>
              </a:ext>
            </a:extLst>
          </p:cNvPr>
          <p:cNvCxnSpPr>
            <a:cxnSpLocks/>
          </p:cNvCxnSpPr>
          <p:nvPr/>
        </p:nvCxnSpPr>
        <p:spPr>
          <a:xfrm>
            <a:off x="5863904" y="3820418"/>
            <a:ext cx="998290" cy="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5DCA3B-46A3-46CA-ED7B-7E423B2E1A0B}"/>
              </a:ext>
            </a:extLst>
          </p:cNvPr>
          <p:cNvSpPr txBox="1"/>
          <p:nvPr/>
        </p:nvSpPr>
        <p:spPr>
          <a:xfrm>
            <a:off x="6866681" y="4908237"/>
            <a:ext cx="4554638" cy="1631216"/>
          </a:xfrm>
          <a:prstGeom prst="rect">
            <a:avLst/>
          </a:prstGeom>
          <a:noFill/>
        </p:spPr>
        <p:txBody>
          <a:bodyPr wrap="square" rtlCol="0">
            <a:spAutoFit/>
          </a:bodyPr>
          <a:lstStyle/>
          <a:p>
            <a:pPr algn="ctr"/>
            <a:r>
              <a:rPr lang="en-IN" sz="2000" dirty="0">
                <a:latin typeface="Perpetua" panose="02020502060401020303" pitchFamily="18" charset="0"/>
              </a:rPr>
              <a:t>Business Insight : </a:t>
            </a:r>
          </a:p>
          <a:p>
            <a:pPr algn="ctr"/>
            <a:endParaRPr lang="en-US" sz="1600" dirty="0">
              <a:latin typeface="Perpetua" panose="02020502060401020303" pitchFamily="18" charset="0"/>
            </a:endParaRPr>
          </a:p>
          <a:p>
            <a:pPr algn="ctr"/>
            <a:r>
              <a:rPr lang="en-US" sz="1600" dirty="0">
                <a:latin typeface="Perpetua" panose="02020502060401020303" pitchFamily="18" charset="0"/>
              </a:rPr>
              <a:t>Loan application volumes remained steady from June to December, with approval rates consistently around 81–83%, indicating stable lending performance and predictable seasonal demand. </a:t>
            </a:r>
            <a:endParaRPr lang="en-IN" sz="1600" dirty="0">
              <a:latin typeface="Perpetua" panose="02020502060401020303" pitchFamily="18" charset="0"/>
            </a:endParaRPr>
          </a:p>
        </p:txBody>
      </p:sp>
    </p:spTree>
    <p:extLst>
      <p:ext uri="{BB962C8B-B14F-4D97-AF65-F5344CB8AC3E}">
        <p14:creationId xmlns:p14="http://schemas.microsoft.com/office/powerpoint/2010/main" val="316998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2D4E66-65DD-3448-E1E4-3AF1109674FB}"/>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10 </a:t>
            </a:r>
            <a:endParaRPr lang="en-IN" sz="3600" b="1"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87023D71-CA88-3F0D-2A33-4AB51CCA32E7}"/>
              </a:ext>
            </a:extLst>
          </p:cNvPr>
          <p:cNvSpPr txBox="1"/>
          <p:nvPr/>
        </p:nvSpPr>
        <p:spPr>
          <a:xfrm>
            <a:off x="1262543" y="1312688"/>
            <a:ext cx="9605394" cy="400110"/>
          </a:xfrm>
          <a:prstGeom prst="rect">
            <a:avLst/>
          </a:prstGeom>
          <a:noFill/>
        </p:spPr>
        <p:txBody>
          <a:bodyPr wrap="square">
            <a:spAutoFit/>
          </a:bodyPr>
          <a:lstStyle/>
          <a:p>
            <a:pPr algn="ctr"/>
            <a:r>
              <a:rPr lang="en-IN" sz="2000" dirty="0">
                <a:solidFill>
                  <a:schemeClr val="bg1">
                    <a:lumMod val="85000"/>
                  </a:schemeClr>
                </a:solidFill>
                <a:latin typeface="Perpetua" panose="02020502060401020303" pitchFamily="18" charset="0"/>
              </a:rPr>
              <a:t>10. Identify customers who were offered high interest rates despite having a high CIBIL score.  </a:t>
            </a:r>
          </a:p>
        </p:txBody>
      </p:sp>
      <p:sp>
        <p:nvSpPr>
          <p:cNvPr id="8" name="TextBox 7">
            <a:extLst>
              <a:ext uri="{FF2B5EF4-FFF2-40B4-BE49-F238E27FC236}">
                <a16:creationId xmlns:a16="http://schemas.microsoft.com/office/drawing/2014/main" id="{3A4A7075-5785-7818-8C7A-F2BE27CCC60B}"/>
              </a:ext>
            </a:extLst>
          </p:cNvPr>
          <p:cNvSpPr txBox="1"/>
          <p:nvPr/>
        </p:nvSpPr>
        <p:spPr>
          <a:xfrm>
            <a:off x="4832058" y="1832805"/>
            <a:ext cx="7296325" cy="584775"/>
          </a:xfrm>
          <a:prstGeom prst="rect">
            <a:avLst/>
          </a:prstGeom>
          <a:noFill/>
        </p:spPr>
        <p:txBody>
          <a:bodyPr wrap="square">
            <a:spAutoFit/>
          </a:bodyPr>
          <a:lstStyle/>
          <a:p>
            <a:r>
              <a:rPr lang="en-US" sz="1600" dirty="0">
                <a:solidFill>
                  <a:schemeClr val="bg1">
                    <a:lumMod val="85000"/>
                  </a:schemeClr>
                </a:solidFill>
                <a:latin typeface="Perpetua" panose="02020502060401020303" pitchFamily="18" charset="0"/>
              </a:rPr>
              <a:t>– Helps detect inconsistencies in risk-based pricing and ensures fair interest rate allocation for creditworthy customers. </a:t>
            </a:r>
            <a:endParaRPr lang="en-IN" sz="1600" dirty="0">
              <a:solidFill>
                <a:schemeClr val="bg1">
                  <a:lumMod val="85000"/>
                </a:schemeClr>
              </a:solidFill>
              <a:latin typeface="Perpetua" panose="02020502060401020303" pitchFamily="18" charset="0"/>
            </a:endParaRPr>
          </a:p>
        </p:txBody>
      </p:sp>
      <p:pic>
        <p:nvPicPr>
          <p:cNvPr id="10" name="Picture 9">
            <a:extLst>
              <a:ext uri="{FF2B5EF4-FFF2-40B4-BE49-F238E27FC236}">
                <a16:creationId xmlns:a16="http://schemas.microsoft.com/office/drawing/2014/main" id="{AC8DC8C3-558C-86BA-AB65-32FE0A6454AF}"/>
              </a:ext>
            </a:extLst>
          </p:cNvPr>
          <p:cNvPicPr>
            <a:picLocks noChangeAspect="1"/>
          </p:cNvPicPr>
          <p:nvPr/>
        </p:nvPicPr>
        <p:blipFill>
          <a:blip r:embed="rId2"/>
          <a:stretch>
            <a:fillRect/>
          </a:stretch>
        </p:blipFill>
        <p:spPr>
          <a:xfrm>
            <a:off x="765342" y="3474046"/>
            <a:ext cx="4865435" cy="893810"/>
          </a:xfrm>
          <a:prstGeom prst="rect">
            <a:avLst/>
          </a:prstGeom>
        </p:spPr>
      </p:pic>
      <p:pic>
        <p:nvPicPr>
          <p:cNvPr id="12" name="Picture 11">
            <a:extLst>
              <a:ext uri="{FF2B5EF4-FFF2-40B4-BE49-F238E27FC236}">
                <a16:creationId xmlns:a16="http://schemas.microsoft.com/office/drawing/2014/main" id="{47C19E43-9499-927C-A149-D669FAAE4D04}"/>
              </a:ext>
            </a:extLst>
          </p:cNvPr>
          <p:cNvPicPr>
            <a:picLocks noChangeAspect="1"/>
          </p:cNvPicPr>
          <p:nvPr/>
        </p:nvPicPr>
        <p:blipFill>
          <a:blip r:embed="rId3"/>
          <a:stretch>
            <a:fillRect/>
          </a:stretch>
        </p:blipFill>
        <p:spPr>
          <a:xfrm>
            <a:off x="7135696" y="2779531"/>
            <a:ext cx="4445638" cy="2992093"/>
          </a:xfrm>
          <a:prstGeom prst="rect">
            <a:avLst/>
          </a:prstGeom>
        </p:spPr>
      </p:pic>
      <p:cxnSp>
        <p:nvCxnSpPr>
          <p:cNvPr id="13" name="Straight Arrow Connector 12">
            <a:extLst>
              <a:ext uri="{FF2B5EF4-FFF2-40B4-BE49-F238E27FC236}">
                <a16:creationId xmlns:a16="http://schemas.microsoft.com/office/drawing/2014/main" id="{26202CB8-281D-AE86-BAFD-972194A7C21E}"/>
              </a:ext>
            </a:extLst>
          </p:cNvPr>
          <p:cNvCxnSpPr>
            <a:cxnSpLocks/>
          </p:cNvCxnSpPr>
          <p:nvPr/>
        </p:nvCxnSpPr>
        <p:spPr>
          <a:xfrm>
            <a:off x="5863904" y="3895919"/>
            <a:ext cx="998290" cy="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F6D3788-2EAB-194A-001B-1D7905BE7C90}"/>
              </a:ext>
            </a:extLst>
          </p:cNvPr>
          <p:cNvSpPr txBox="1"/>
          <p:nvPr/>
        </p:nvSpPr>
        <p:spPr>
          <a:xfrm>
            <a:off x="305857" y="5545312"/>
            <a:ext cx="7839853" cy="892552"/>
          </a:xfrm>
          <a:prstGeom prst="rect">
            <a:avLst/>
          </a:prstGeom>
          <a:noFill/>
        </p:spPr>
        <p:txBody>
          <a:bodyPr wrap="square" rtlCol="0">
            <a:spAutoFit/>
          </a:bodyPr>
          <a:lstStyle/>
          <a:p>
            <a:r>
              <a:rPr lang="en-IN" sz="2000" dirty="0">
                <a:latin typeface="Perpetua" panose="02020502060401020303" pitchFamily="18" charset="0"/>
              </a:rPr>
              <a:t>Business Insight : </a:t>
            </a:r>
          </a:p>
          <a:p>
            <a:r>
              <a:rPr lang="en-US" sz="1600" dirty="0">
                <a:latin typeface="Perpetua" panose="02020502060401020303" pitchFamily="18" charset="0"/>
              </a:rPr>
              <a:t>Several customers with CIBIL scores above 750 were offered high interest rates (16–17.6%), indicating potential misalignment in credit risk pricing that could affect customer trust and competitiveness.</a:t>
            </a:r>
            <a:r>
              <a:rPr lang="en-IN" sz="1600" dirty="0">
                <a:latin typeface="Perpetua" panose="02020502060401020303" pitchFamily="18" charset="0"/>
              </a:rPr>
              <a:t> </a:t>
            </a:r>
          </a:p>
        </p:txBody>
      </p:sp>
    </p:spTree>
    <p:extLst>
      <p:ext uri="{BB962C8B-B14F-4D97-AF65-F5344CB8AC3E}">
        <p14:creationId xmlns:p14="http://schemas.microsoft.com/office/powerpoint/2010/main" val="207934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CEF6F6-22D9-94C8-4676-FDDE7329DE0A}"/>
              </a:ext>
            </a:extLst>
          </p:cNvPr>
          <p:cNvSpPr txBox="1"/>
          <p:nvPr/>
        </p:nvSpPr>
        <p:spPr>
          <a:xfrm>
            <a:off x="2736209" y="529455"/>
            <a:ext cx="6719582" cy="707886"/>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IN" sz="4000" b="1" dirty="0">
                <a:solidFill>
                  <a:schemeClr val="bg1">
                    <a:lumMod val="85000"/>
                  </a:schemeClr>
                </a:solidFill>
                <a:latin typeface="Perpetua" panose="02020502060401020303" pitchFamily="18" charset="0"/>
              </a:rPr>
              <a:t>Conclusion &amp; Key Takeaways </a:t>
            </a:r>
          </a:p>
        </p:txBody>
      </p:sp>
      <p:sp>
        <p:nvSpPr>
          <p:cNvPr id="3" name="TextBox 2">
            <a:extLst>
              <a:ext uri="{FF2B5EF4-FFF2-40B4-BE49-F238E27FC236}">
                <a16:creationId xmlns:a16="http://schemas.microsoft.com/office/drawing/2014/main" id="{92A2E2ED-AACF-E98E-8F3A-8280AD0D0720}"/>
              </a:ext>
            </a:extLst>
          </p:cNvPr>
          <p:cNvSpPr txBox="1"/>
          <p:nvPr/>
        </p:nvSpPr>
        <p:spPr>
          <a:xfrm>
            <a:off x="1567132" y="2277375"/>
            <a:ext cx="9057736" cy="2769989"/>
          </a:xfrm>
          <a:prstGeom prst="rect">
            <a:avLst/>
          </a:prstGeom>
          <a:noFill/>
        </p:spPr>
        <p:txBody>
          <a:bodyPr wrap="square" rtlCol="0">
            <a:spAutoFit/>
          </a:bodyPr>
          <a:lstStyle/>
          <a:p>
            <a:r>
              <a:rPr lang="en-IN" sz="2400" dirty="0">
                <a:latin typeface="Perpetua" panose="02020502060401020303" pitchFamily="18" charset="0"/>
              </a:rPr>
              <a:t>-</a:t>
            </a:r>
            <a:r>
              <a:rPr lang="en-IN" dirty="0">
                <a:latin typeface="Perpetua" panose="02020502060401020303" pitchFamily="18" charset="0"/>
              </a:rPr>
              <a:t>     </a:t>
            </a:r>
            <a:r>
              <a:rPr lang="en-IN" sz="2400" dirty="0">
                <a:latin typeface="Perpetua" panose="02020502060401020303" pitchFamily="18" charset="0"/>
              </a:rPr>
              <a:t>Business Insights Delivered : </a:t>
            </a:r>
          </a:p>
          <a:p>
            <a:endParaRPr lang="en-IN" dirty="0">
              <a:latin typeface="Perpetua" panose="02020502060401020303" pitchFamily="18" charset="0"/>
            </a:endParaRPr>
          </a:p>
          <a:p>
            <a:r>
              <a:rPr lang="en-US" dirty="0">
                <a:latin typeface="Perpetua" panose="02020502060401020303" pitchFamily="18" charset="0"/>
              </a:rPr>
              <a:t>Uncovered risk patterns, customer behavior trends, and operational inefficiencies across loan and transaction data. </a:t>
            </a:r>
          </a:p>
          <a:p>
            <a:endParaRPr lang="en-US" dirty="0">
              <a:latin typeface="Perpetua" panose="02020502060401020303" pitchFamily="18" charset="0"/>
            </a:endParaRPr>
          </a:p>
          <a:p>
            <a:endParaRPr lang="en-US" dirty="0">
              <a:latin typeface="Perpetua" panose="02020502060401020303" pitchFamily="18" charset="0"/>
            </a:endParaRPr>
          </a:p>
          <a:p>
            <a:pPr marL="285750" indent="-285750">
              <a:buFontTx/>
              <a:buChar char="-"/>
            </a:pPr>
            <a:r>
              <a:rPr lang="en-US" sz="2400" dirty="0">
                <a:latin typeface="Perpetua" panose="02020502060401020303" pitchFamily="18" charset="0"/>
              </a:rPr>
              <a:t>Decision making &amp; conclusion :</a:t>
            </a:r>
          </a:p>
          <a:p>
            <a:endParaRPr lang="en-US" dirty="0">
              <a:latin typeface="Perpetua" panose="02020502060401020303" pitchFamily="18" charset="0"/>
            </a:endParaRPr>
          </a:p>
          <a:p>
            <a:r>
              <a:rPr lang="en-US" dirty="0">
                <a:latin typeface="Perpetua" panose="02020502060401020303" pitchFamily="18" charset="0"/>
              </a:rPr>
              <a:t>Focus on smarter lending, fair pricing, and fraud detection through data-driven segmentation. </a:t>
            </a:r>
            <a:endParaRPr lang="en-IN" dirty="0">
              <a:latin typeface="Perpetua" panose="02020502060401020303" pitchFamily="18" charset="0"/>
            </a:endParaRPr>
          </a:p>
        </p:txBody>
      </p:sp>
    </p:spTree>
    <p:extLst>
      <p:ext uri="{BB962C8B-B14F-4D97-AF65-F5344CB8AC3E}">
        <p14:creationId xmlns:p14="http://schemas.microsoft.com/office/powerpoint/2010/main" val="232313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DB2AF-1B28-B23B-0D95-D5D3A8EE2F29}"/>
              </a:ext>
            </a:extLst>
          </p:cNvPr>
          <p:cNvSpPr txBox="1"/>
          <p:nvPr/>
        </p:nvSpPr>
        <p:spPr>
          <a:xfrm>
            <a:off x="2139350" y="543464"/>
            <a:ext cx="7746521"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IN" sz="4000" b="1" dirty="0">
                <a:solidFill>
                  <a:schemeClr val="bg1">
                    <a:lumMod val="85000"/>
                  </a:schemeClr>
                </a:solidFill>
                <a:latin typeface="Perpetua" panose="02020502060401020303" pitchFamily="18" charset="0"/>
              </a:rPr>
              <a:t>Business Problem Statement</a:t>
            </a:r>
          </a:p>
        </p:txBody>
      </p:sp>
      <p:sp>
        <p:nvSpPr>
          <p:cNvPr id="5" name="TextBox 4">
            <a:extLst>
              <a:ext uri="{FF2B5EF4-FFF2-40B4-BE49-F238E27FC236}">
                <a16:creationId xmlns:a16="http://schemas.microsoft.com/office/drawing/2014/main" id="{D3006C29-2B46-EAD0-0F10-DD3F43ED8F66}"/>
              </a:ext>
            </a:extLst>
          </p:cNvPr>
          <p:cNvSpPr txBox="1"/>
          <p:nvPr/>
        </p:nvSpPr>
        <p:spPr>
          <a:xfrm>
            <a:off x="715992" y="2622430"/>
            <a:ext cx="9713344" cy="1477328"/>
          </a:xfrm>
          <a:prstGeom prst="rect">
            <a:avLst/>
          </a:prstGeom>
          <a:noFill/>
        </p:spPr>
        <p:txBody>
          <a:bodyPr wrap="square" rtlCol="0">
            <a:spAutoFit/>
          </a:bodyPr>
          <a:lstStyle/>
          <a:p>
            <a:r>
              <a:rPr lang="en-IN" dirty="0"/>
              <a:t>       </a:t>
            </a:r>
            <a:r>
              <a:rPr lang="en-IN" dirty="0">
                <a:solidFill>
                  <a:schemeClr val="bg1">
                    <a:lumMod val="85000"/>
                  </a:schemeClr>
                </a:solidFill>
              </a:rPr>
              <a:t>Business Problem : </a:t>
            </a:r>
          </a:p>
          <a:p>
            <a:endParaRPr lang="en-US" dirty="0"/>
          </a:p>
          <a:p>
            <a:r>
              <a:rPr lang="en-US" dirty="0"/>
              <a:t>A financial institution/bank is looking to evaluate loan applicant risk and analyze customer transaction behavior. Rising application volumes, possible fraud indicators, and inconsistent approval patterns have made it difficult to make confident, efficient lending decisions.</a:t>
            </a:r>
            <a:r>
              <a:rPr lang="en-IN" dirty="0"/>
              <a:t> </a:t>
            </a:r>
          </a:p>
        </p:txBody>
      </p:sp>
      <p:pic>
        <p:nvPicPr>
          <p:cNvPr id="7" name="Graphic 6" descr="Network with solid fill">
            <a:extLst>
              <a:ext uri="{FF2B5EF4-FFF2-40B4-BE49-F238E27FC236}">
                <a16:creationId xmlns:a16="http://schemas.microsoft.com/office/drawing/2014/main" id="{6593046A-965D-3DB0-0B4E-CB616F8636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207" y="2639208"/>
            <a:ext cx="332118" cy="332118"/>
          </a:xfrm>
          <a:prstGeom prst="rect">
            <a:avLst/>
          </a:prstGeom>
        </p:spPr>
      </p:pic>
      <p:sp>
        <p:nvSpPr>
          <p:cNvPr id="8" name="TextBox 7">
            <a:extLst>
              <a:ext uri="{FF2B5EF4-FFF2-40B4-BE49-F238E27FC236}">
                <a16:creationId xmlns:a16="http://schemas.microsoft.com/office/drawing/2014/main" id="{5E881280-8B1D-5226-BFCB-75E4B2993D0F}"/>
              </a:ext>
            </a:extLst>
          </p:cNvPr>
          <p:cNvSpPr txBox="1"/>
          <p:nvPr/>
        </p:nvSpPr>
        <p:spPr>
          <a:xfrm>
            <a:off x="715992" y="4684696"/>
            <a:ext cx="9713344" cy="1477328"/>
          </a:xfrm>
          <a:prstGeom prst="rect">
            <a:avLst/>
          </a:prstGeom>
          <a:noFill/>
        </p:spPr>
        <p:txBody>
          <a:bodyPr wrap="square" rtlCol="0">
            <a:spAutoFit/>
          </a:bodyPr>
          <a:lstStyle/>
          <a:p>
            <a:r>
              <a:rPr lang="en-IN" dirty="0"/>
              <a:t>       </a:t>
            </a:r>
            <a:r>
              <a:rPr lang="en-IN" dirty="0">
                <a:solidFill>
                  <a:schemeClr val="bg1">
                    <a:lumMod val="85000"/>
                  </a:schemeClr>
                </a:solidFill>
              </a:rPr>
              <a:t>Business Goal &amp; Solution : </a:t>
            </a:r>
          </a:p>
          <a:p>
            <a:endParaRPr lang="en-US" dirty="0"/>
          </a:p>
          <a:p>
            <a:r>
              <a:rPr lang="en-US" dirty="0"/>
              <a:t>To enable data-backed credit decision-making by uncovering actionable insights from loan and transaction data. The aim is to optimize the lending strategy, detect anomalies or fraud, and enhance customer segmentation through SQL-based analysis. </a:t>
            </a:r>
          </a:p>
        </p:txBody>
      </p:sp>
      <p:pic>
        <p:nvPicPr>
          <p:cNvPr id="10" name="Graphic 9" descr="Presentation with bar chart with solid fill">
            <a:extLst>
              <a:ext uri="{FF2B5EF4-FFF2-40B4-BE49-F238E27FC236}">
                <a16:creationId xmlns:a16="http://schemas.microsoft.com/office/drawing/2014/main" id="{1CC39D89-41E5-FDAB-4694-6194F120A8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394" y="4654689"/>
            <a:ext cx="442608" cy="442608"/>
          </a:xfrm>
          <a:prstGeom prst="rect">
            <a:avLst/>
          </a:prstGeom>
        </p:spPr>
      </p:pic>
    </p:spTree>
    <p:extLst>
      <p:ext uri="{BB962C8B-B14F-4D97-AF65-F5344CB8AC3E}">
        <p14:creationId xmlns:p14="http://schemas.microsoft.com/office/powerpoint/2010/main" val="299773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04859-E2F6-A4AD-199C-CFA6CD2B7E60}"/>
              </a:ext>
            </a:extLst>
          </p:cNvPr>
          <p:cNvSpPr txBox="1"/>
          <p:nvPr/>
        </p:nvSpPr>
        <p:spPr>
          <a:xfrm>
            <a:off x="1838528" y="466928"/>
            <a:ext cx="8968902"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IN" sz="4000" b="1" dirty="0">
                <a:solidFill>
                  <a:schemeClr val="bg1">
                    <a:lumMod val="85000"/>
                  </a:schemeClr>
                </a:solidFill>
                <a:latin typeface="Perpetua" panose="02020502060401020303" pitchFamily="18" charset="0"/>
              </a:rPr>
              <a:t>Project Objectives</a:t>
            </a:r>
          </a:p>
        </p:txBody>
      </p:sp>
      <p:sp>
        <p:nvSpPr>
          <p:cNvPr id="4" name="TextBox 3">
            <a:extLst>
              <a:ext uri="{FF2B5EF4-FFF2-40B4-BE49-F238E27FC236}">
                <a16:creationId xmlns:a16="http://schemas.microsoft.com/office/drawing/2014/main" id="{4613B709-08FA-E630-97D9-97DB422711C6}"/>
              </a:ext>
            </a:extLst>
          </p:cNvPr>
          <p:cNvSpPr txBox="1"/>
          <p:nvPr/>
        </p:nvSpPr>
        <p:spPr>
          <a:xfrm>
            <a:off x="5525311" y="1174814"/>
            <a:ext cx="5282119" cy="400110"/>
          </a:xfrm>
          <a:prstGeom prst="rect">
            <a:avLst/>
          </a:prstGeom>
          <a:noFill/>
        </p:spPr>
        <p:txBody>
          <a:bodyPr wrap="square" rtlCol="0">
            <a:spAutoFit/>
          </a:bodyPr>
          <a:lstStyle/>
          <a:p>
            <a:pPr algn="ctr"/>
            <a:r>
              <a:rPr lang="en-IN" sz="2000" dirty="0">
                <a:solidFill>
                  <a:schemeClr val="bg1">
                    <a:lumMod val="85000"/>
                  </a:schemeClr>
                </a:solidFill>
                <a:latin typeface="Perpetua" panose="02020502060401020303" pitchFamily="18" charset="0"/>
              </a:rPr>
              <a:t>- Project Objectives &amp; Business Goals </a:t>
            </a:r>
          </a:p>
        </p:txBody>
      </p:sp>
      <p:sp>
        <p:nvSpPr>
          <p:cNvPr id="12" name="TextBox 11">
            <a:extLst>
              <a:ext uri="{FF2B5EF4-FFF2-40B4-BE49-F238E27FC236}">
                <a16:creationId xmlns:a16="http://schemas.microsoft.com/office/drawing/2014/main" id="{60D8394F-6984-7233-464F-C5E74FD6655E}"/>
              </a:ext>
            </a:extLst>
          </p:cNvPr>
          <p:cNvSpPr txBox="1"/>
          <p:nvPr/>
        </p:nvSpPr>
        <p:spPr>
          <a:xfrm>
            <a:off x="799289" y="2723744"/>
            <a:ext cx="10593421" cy="1569660"/>
          </a:xfrm>
          <a:prstGeom prst="rect">
            <a:avLst/>
          </a:prstGeom>
          <a:noFill/>
        </p:spPr>
        <p:txBody>
          <a:bodyPr wrap="square" rtlCol="0">
            <a:spAutoFit/>
          </a:bodyPr>
          <a:lstStyle/>
          <a:p>
            <a:pPr marL="342900" indent="-342900" algn="ctr">
              <a:buFont typeface="Courier New" panose="02070309020205020404" pitchFamily="49" charset="0"/>
              <a:buChar char="o"/>
            </a:pPr>
            <a:r>
              <a:rPr lang="en-IN" sz="2400" dirty="0">
                <a:latin typeface="Perpetua" panose="02020502060401020303" pitchFamily="18" charset="0"/>
              </a:rPr>
              <a:t>Analyse approval trends by demographics</a:t>
            </a:r>
          </a:p>
          <a:p>
            <a:pPr marL="342900" indent="-342900" algn="ctr">
              <a:buFont typeface="Courier New" panose="02070309020205020404" pitchFamily="49" charset="0"/>
              <a:buChar char="o"/>
            </a:pPr>
            <a:r>
              <a:rPr lang="en-IN" sz="2400" dirty="0">
                <a:latin typeface="Perpetua" panose="02020502060401020303" pitchFamily="18" charset="0"/>
              </a:rPr>
              <a:t>Track high-value customers</a:t>
            </a:r>
          </a:p>
          <a:p>
            <a:pPr marL="342900" indent="-342900" algn="ctr">
              <a:buFont typeface="Courier New" panose="02070309020205020404" pitchFamily="49" charset="0"/>
              <a:buChar char="o"/>
            </a:pPr>
            <a:r>
              <a:rPr lang="en-US" sz="2400" dirty="0">
                <a:latin typeface="Perpetua" panose="02020502060401020303" pitchFamily="18" charset="0"/>
              </a:rPr>
              <a:t>Detect fraud via flags/IP/activity </a:t>
            </a:r>
          </a:p>
          <a:p>
            <a:pPr marL="342900" indent="-342900" algn="ctr">
              <a:buFont typeface="Courier New" panose="02070309020205020404" pitchFamily="49" charset="0"/>
              <a:buChar char="o"/>
            </a:pPr>
            <a:r>
              <a:rPr lang="en-IN" sz="2400" dirty="0">
                <a:latin typeface="Perpetua" panose="02020502060401020303" pitchFamily="18" charset="0"/>
              </a:rPr>
              <a:t>Segment applicants by risk </a:t>
            </a:r>
          </a:p>
        </p:txBody>
      </p:sp>
      <p:sp>
        <p:nvSpPr>
          <p:cNvPr id="13" name="TextBox 12">
            <a:extLst>
              <a:ext uri="{FF2B5EF4-FFF2-40B4-BE49-F238E27FC236}">
                <a16:creationId xmlns:a16="http://schemas.microsoft.com/office/drawing/2014/main" id="{9DE38D59-2BB7-03FA-86C4-D3A995C9896D}"/>
              </a:ext>
            </a:extLst>
          </p:cNvPr>
          <p:cNvSpPr txBox="1"/>
          <p:nvPr/>
        </p:nvSpPr>
        <p:spPr>
          <a:xfrm>
            <a:off x="1498060" y="5572910"/>
            <a:ext cx="9484468" cy="707886"/>
          </a:xfrm>
          <a:prstGeom prst="rect">
            <a:avLst/>
          </a:prstGeom>
          <a:noFill/>
        </p:spPr>
        <p:txBody>
          <a:bodyPr wrap="square" rtlCol="0">
            <a:spAutoFit/>
          </a:bodyPr>
          <a:lstStyle/>
          <a:p>
            <a:pPr algn="ctr"/>
            <a:r>
              <a:rPr lang="en-IN" sz="2000" dirty="0"/>
              <a:t>📊</a:t>
            </a:r>
            <a:r>
              <a:rPr lang="en-US" sz="2000" dirty="0">
                <a:latin typeface="Perpetua" panose="02020502060401020303" pitchFamily="18" charset="0"/>
              </a:rPr>
              <a:t>This project simulates real-world banking analytics by solving actual business problems using structured SQL queries. </a:t>
            </a:r>
            <a:endParaRPr lang="en-IN" sz="2000" dirty="0">
              <a:latin typeface="Perpetua" panose="02020502060401020303" pitchFamily="18" charset="0"/>
            </a:endParaRPr>
          </a:p>
        </p:txBody>
      </p:sp>
    </p:spTree>
    <p:extLst>
      <p:ext uri="{BB962C8B-B14F-4D97-AF65-F5344CB8AC3E}">
        <p14:creationId xmlns:p14="http://schemas.microsoft.com/office/powerpoint/2010/main" val="122903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24A508-E48A-C046-4F6D-7384E3BA4DA5}"/>
              </a:ext>
            </a:extLst>
          </p:cNvPr>
          <p:cNvSpPr txBox="1"/>
          <p:nvPr/>
        </p:nvSpPr>
        <p:spPr>
          <a:xfrm>
            <a:off x="2191109" y="483079"/>
            <a:ext cx="7496355" cy="646331"/>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IN" sz="3600" dirty="0">
                <a:solidFill>
                  <a:schemeClr val="bg1">
                    <a:lumMod val="85000"/>
                  </a:schemeClr>
                </a:solidFill>
                <a:latin typeface="Perpetua" panose="02020502060401020303" pitchFamily="18" charset="0"/>
              </a:rPr>
              <a:t>Tools, Functions &amp; SQL Techniques Used </a:t>
            </a:r>
          </a:p>
        </p:txBody>
      </p:sp>
      <p:cxnSp>
        <p:nvCxnSpPr>
          <p:cNvPr id="8" name="Straight Connector 7">
            <a:extLst>
              <a:ext uri="{FF2B5EF4-FFF2-40B4-BE49-F238E27FC236}">
                <a16:creationId xmlns:a16="http://schemas.microsoft.com/office/drawing/2014/main" id="{A88DC81C-C8E5-D6B3-F0E2-AA2FC4D854BD}"/>
              </a:ext>
            </a:extLst>
          </p:cNvPr>
          <p:cNvCxnSpPr>
            <a:cxnSpLocks/>
          </p:cNvCxnSpPr>
          <p:nvPr/>
        </p:nvCxnSpPr>
        <p:spPr>
          <a:xfrm>
            <a:off x="5921829" y="2508308"/>
            <a:ext cx="0" cy="32633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A11F89A1-AB90-FAA1-58F0-1DBCF7E08E7E}"/>
              </a:ext>
            </a:extLst>
          </p:cNvPr>
          <p:cNvSpPr txBox="1"/>
          <p:nvPr/>
        </p:nvSpPr>
        <p:spPr>
          <a:xfrm>
            <a:off x="1476462" y="2030136"/>
            <a:ext cx="2734811" cy="400110"/>
          </a:xfrm>
          <a:prstGeom prst="rect">
            <a:avLst/>
          </a:prstGeom>
          <a:noFill/>
        </p:spPr>
        <p:txBody>
          <a:bodyPr wrap="square" rtlCol="0">
            <a:spAutoFit/>
          </a:bodyPr>
          <a:lstStyle/>
          <a:p>
            <a:r>
              <a:rPr lang="en-IN" sz="2000" dirty="0">
                <a:solidFill>
                  <a:schemeClr val="bg1">
                    <a:lumMod val="85000"/>
                  </a:schemeClr>
                </a:solidFill>
                <a:latin typeface="Perpetua" panose="02020502060401020303" pitchFamily="18" charset="0"/>
              </a:rPr>
              <a:t>Tools Used </a:t>
            </a:r>
          </a:p>
        </p:txBody>
      </p:sp>
      <p:sp>
        <p:nvSpPr>
          <p:cNvPr id="12" name="TextBox 11">
            <a:extLst>
              <a:ext uri="{FF2B5EF4-FFF2-40B4-BE49-F238E27FC236}">
                <a16:creationId xmlns:a16="http://schemas.microsoft.com/office/drawing/2014/main" id="{FD1A346A-9353-65F5-5CE3-03F3ED45FAFF}"/>
              </a:ext>
            </a:extLst>
          </p:cNvPr>
          <p:cNvSpPr txBox="1"/>
          <p:nvPr/>
        </p:nvSpPr>
        <p:spPr>
          <a:xfrm>
            <a:off x="7980727" y="2030136"/>
            <a:ext cx="2734811" cy="400110"/>
          </a:xfrm>
          <a:prstGeom prst="rect">
            <a:avLst/>
          </a:prstGeom>
          <a:noFill/>
        </p:spPr>
        <p:txBody>
          <a:bodyPr wrap="square" rtlCol="0">
            <a:spAutoFit/>
          </a:bodyPr>
          <a:lstStyle/>
          <a:p>
            <a:r>
              <a:rPr lang="en-IN" sz="2000" dirty="0">
                <a:solidFill>
                  <a:schemeClr val="bg1">
                    <a:lumMod val="85000"/>
                  </a:schemeClr>
                </a:solidFill>
                <a:latin typeface="Perpetua" panose="02020502060401020303" pitchFamily="18" charset="0"/>
              </a:rPr>
              <a:t>Key SQL Functions Applied </a:t>
            </a:r>
          </a:p>
        </p:txBody>
      </p:sp>
      <p:sp>
        <p:nvSpPr>
          <p:cNvPr id="14" name="TextBox 13">
            <a:extLst>
              <a:ext uri="{FF2B5EF4-FFF2-40B4-BE49-F238E27FC236}">
                <a16:creationId xmlns:a16="http://schemas.microsoft.com/office/drawing/2014/main" id="{89152DD4-04BC-ECEF-058D-DB7FCB7EED3E}"/>
              </a:ext>
            </a:extLst>
          </p:cNvPr>
          <p:cNvSpPr txBox="1"/>
          <p:nvPr/>
        </p:nvSpPr>
        <p:spPr>
          <a:xfrm>
            <a:off x="6853806" y="2701255"/>
            <a:ext cx="4588775" cy="338554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Perpetua" panose="02020502060401020303" pitchFamily="18" charset="0"/>
              </a:rPr>
              <a:t>Joins – JOIN, LEFT JOIN </a:t>
            </a:r>
          </a:p>
          <a:p>
            <a:pPr marL="285750" indent="-285750">
              <a:buFont typeface="Arial" panose="020B0604020202020204" pitchFamily="34" charset="0"/>
              <a:buChar char="•"/>
            </a:pPr>
            <a:r>
              <a:rPr lang="en-IN" sz="1600" dirty="0">
                <a:latin typeface="Perpetua" panose="02020502060401020303" pitchFamily="18" charset="0"/>
              </a:rPr>
              <a:t>Filtering – WHERE, IN, BETWEEN, LIKE</a:t>
            </a:r>
          </a:p>
          <a:p>
            <a:pPr marL="285750" indent="-285750">
              <a:buFont typeface="Arial" panose="020B0604020202020204" pitchFamily="34" charset="0"/>
              <a:buChar char="•"/>
            </a:pPr>
            <a:r>
              <a:rPr lang="en-IN" sz="1600" dirty="0">
                <a:latin typeface="Perpetua" panose="02020502060401020303" pitchFamily="18" charset="0"/>
              </a:rPr>
              <a:t>Grouping &amp; Aggregation – GROUP BY, HAVING, COUNT, AVG, SUM</a:t>
            </a:r>
          </a:p>
          <a:p>
            <a:pPr marL="285750" indent="-285750">
              <a:buFont typeface="Arial" panose="020B0604020202020204" pitchFamily="34" charset="0"/>
              <a:buChar char="•"/>
            </a:pPr>
            <a:r>
              <a:rPr lang="en-IN" sz="1600" dirty="0">
                <a:latin typeface="Perpetua" panose="02020502060401020303" pitchFamily="18" charset="0"/>
              </a:rPr>
              <a:t>Conditional Logic - CASE WHEN, IF </a:t>
            </a:r>
          </a:p>
          <a:p>
            <a:pPr marL="285750" indent="-285750">
              <a:buFont typeface="Arial" panose="020B0604020202020204" pitchFamily="34" charset="0"/>
              <a:buChar char="•"/>
            </a:pPr>
            <a:r>
              <a:rPr lang="en-IN" sz="1600" dirty="0">
                <a:latin typeface="Perpetua" panose="02020502060401020303" pitchFamily="18" charset="0"/>
              </a:rPr>
              <a:t>TXT &amp; date Functions - </a:t>
            </a:r>
            <a:r>
              <a:rPr lang="en-US" sz="1600" dirty="0">
                <a:latin typeface="Perpetua" panose="02020502060401020303" pitchFamily="18" charset="0"/>
              </a:rPr>
              <a:t>STR_TO_DATE(), LEFT(), REGEXP </a:t>
            </a:r>
          </a:p>
          <a:p>
            <a:pPr marL="285750" indent="-285750">
              <a:buFont typeface="Arial" panose="020B0604020202020204" pitchFamily="34" charset="0"/>
              <a:buChar char="•"/>
            </a:pPr>
            <a:r>
              <a:rPr lang="en-US" sz="1600" dirty="0">
                <a:latin typeface="Perpetua" panose="02020502060401020303" pitchFamily="18" charset="0"/>
              </a:rPr>
              <a:t>Window Functions - </a:t>
            </a:r>
            <a:r>
              <a:rPr lang="en-IN" sz="1600" dirty="0">
                <a:latin typeface="Perpetua" panose="02020502060401020303" pitchFamily="18" charset="0"/>
              </a:rPr>
              <a:t>DENSE_RANK(), ROW_NUMBER()</a:t>
            </a:r>
            <a:r>
              <a:rPr lang="en-US" sz="1600" dirty="0">
                <a:latin typeface="Perpetua" panose="02020502060401020303" pitchFamily="18" charset="0"/>
              </a:rPr>
              <a:t> </a:t>
            </a:r>
          </a:p>
          <a:p>
            <a:pPr marL="285750" indent="-285750">
              <a:buFont typeface="Arial" panose="020B0604020202020204" pitchFamily="34" charset="0"/>
              <a:buChar char="•"/>
            </a:pPr>
            <a:r>
              <a:rPr lang="en-US" sz="1600" dirty="0">
                <a:latin typeface="Perpetua" panose="02020502060401020303" pitchFamily="18" charset="0"/>
              </a:rPr>
              <a:t>Subqueries - </a:t>
            </a:r>
            <a:r>
              <a:rPr lang="en-IN" sz="1600" dirty="0">
                <a:latin typeface="Perpetua" panose="02020502060401020303" pitchFamily="18" charset="0"/>
              </a:rPr>
              <a:t>Correlated &amp; Non-Correlated</a:t>
            </a:r>
            <a:r>
              <a:rPr lang="en-US" sz="1600" dirty="0">
                <a:latin typeface="Perpetua" panose="02020502060401020303" pitchFamily="18" charset="0"/>
              </a:rPr>
              <a:t> </a:t>
            </a:r>
          </a:p>
          <a:p>
            <a:pPr marL="285750" indent="-285750">
              <a:buFont typeface="Arial" panose="020B0604020202020204" pitchFamily="34" charset="0"/>
              <a:buChar char="•"/>
            </a:pPr>
            <a:r>
              <a:rPr lang="en-US" sz="1600" dirty="0">
                <a:latin typeface="Perpetua" panose="02020502060401020303" pitchFamily="18" charset="0"/>
              </a:rPr>
              <a:t>Views - Created custom views for reusable logic </a:t>
            </a:r>
          </a:p>
          <a:p>
            <a:pPr marL="285750" indent="-285750">
              <a:buFont typeface="Arial" panose="020B0604020202020204" pitchFamily="34" charset="0"/>
              <a:buChar char="•"/>
            </a:pPr>
            <a:r>
              <a:rPr lang="en-US" sz="1600" dirty="0">
                <a:latin typeface="Perpetua" panose="02020502060401020303" pitchFamily="18" charset="0"/>
              </a:rPr>
              <a:t>Stored Procedures – For dynamic monthly trend analysis.</a:t>
            </a:r>
            <a:endParaRPr lang="en-IN" sz="1600" dirty="0">
              <a:latin typeface="Perpetua" panose="02020502060401020303" pitchFamily="18" charset="0"/>
            </a:endParaRPr>
          </a:p>
        </p:txBody>
      </p:sp>
      <p:sp>
        <p:nvSpPr>
          <p:cNvPr id="18" name="TextBox 17">
            <a:extLst>
              <a:ext uri="{FF2B5EF4-FFF2-40B4-BE49-F238E27FC236}">
                <a16:creationId xmlns:a16="http://schemas.microsoft.com/office/drawing/2014/main" id="{00B0CCA0-49AA-A556-9BBE-E3420028D9DA}"/>
              </a:ext>
            </a:extLst>
          </p:cNvPr>
          <p:cNvSpPr txBox="1"/>
          <p:nvPr/>
        </p:nvSpPr>
        <p:spPr>
          <a:xfrm>
            <a:off x="888521" y="2701255"/>
            <a:ext cx="2734798"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Perpetua" panose="02020502060401020303" pitchFamily="18" charset="0"/>
              </a:rPr>
              <a:t>MySQL Workbench </a:t>
            </a:r>
          </a:p>
          <a:p>
            <a:pPr marL="285750" indent="-285750">
              <a:buFont typeface="Arial" panose="020B0604020202020204" pitchFamily="34" charset="0"/>
              <a:buChar char="•"/>
            </a:pPr>
            <a:r>
              <a:rPr lang="en-IN" dirty="0">
                <a:latin typeface="Perpetua" panose="02020502060401020303" pitchFamily="18" charset="0"/>
              </a:rPr>
              <a:t>Coolors (for colours)</a:t>
            </a:r>
          </a:p>
          <a:p>
            <a:pPr marL="285750" indent="-285750">
              <a:buFont typeface="Arial" panose="020B0604020202020204" pitchFamily="34" charset="0"/>
              <a:buChar char="•"/>
            </a:pPr>
            <a:r>
              <a:rPr lang="en-IN" dirty="0">
                <a:latin typeface="Perpetua" panose="02020502060401020303" pitchFamily="18" charset="0"/>
              </a:rPr>
              <a:t>Microsoft PowerPoint (for presentation)</a:t>
            </a:r>
          </a:p>
        </p:txBody>
      </p:sp>
      <p:sp>
        <p:nvSpPr>
          <p:cNvPr id="2" name="TextBox 1">
            <a:extLst>
              <a:ext uri="{FF2B5EF4-FFF2-40B4-BE49-F238E27FC236}">
                <a16:creationId xmlns:a16="http://schemas.microsoft.com/office/drawing/2014/main" id="{DC7DCAF9-5679-13C0-B1DC-8B8273FD5FB5}"/>
              </a:ext>
            </a:extLst>
          </p:cNvPr>
          <p:cNvSpPr txBox="1"/>
          <p:nvPr/>
        </p:nvSpPr>
        <p:spPr>
          <a:xfrm>
            <a:off x="6057276" y="1082196"/>
            <a:ext cx="4658262" cy="369332"/>
          </a:xfrm>
          <a:prstGeom prst="rect">
            <a:avLst/>
          </a:prstGeom>
          <a:noFill/>
        </p:spPr>
        <p:txBody>
          <a:bodyPr wrap="square" rtlCol="0">
            <a:spAutoFit/>
          </a:bodyPr>
          <a:lstStyle/>
          <a:p>
            <a:r>
              <a:rPr lang="en-US" dirty="0">
                <a:solidFill>
                  <a:schemeClr val="bg1">
                    <a:lumMod val="85000"/>
                  </a:schemeClr>
                </a:solidFill>
                <a:latin typeface="Perpetua" panose="02020502060401020303" pitchFamily="18" charset="0"/>
              </a:rPr>
              <a:t>- What makes this project stand out?</a:t>
            </a:r>
            <a:endParaRPr lang="en-IN" dirty="0">
              <a:solidFill>
                <a:schemeClr val="bg1">
                  <a:lumMod val="85000"/>
                </a:schemeClr>
              </a:solidFill>
              <a:latin typeface="Perpetua" panose="02020502060401020303" pitchFamily="18" charset="0"/>
            </a:endParaRPr>
          </a:p>
        </p:txBody>
      </p:sp>
    </p:spTree>
    <p:extLst>
      <p:ext uri="{BB962C8B-B14F-4D97-AF65-F5344CB8AC3E}">
        <p14:creationId xmlns:p14="http://schemas.microsoft.com/office/powerpoint/2010/main" val="82394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7596C1-AD4C-C871-6F74-EA07B6054FA1}"/>
              </a:ext>
            </a:extLst>
          </p:cNvPr>
          <p:cNvSpPr txBox="1"/>
          <p:nvPr/>
        </p:nvSpPr>
        <p:spPr>
          <a:xfrm>
            <a:off x="2872596" y="379563"/>
            <a:ext cx="6245525" cy="553998"/>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IN" sz="3000" b="1" dirty="0">
                <a:solidFill>
                  <a:schemeClr val="bg1">
                    <a:lumMod val="85000"/>
                  </a:schemeClr>
                </a:solidFill>
                <a:latin typeface="Perpetua" panose="02020502060401020303" pitchFamily="18" charset="0"/>
              </a:rPr>
              <a:t>Data Sources &amp; Schema Structure</a:t>
            </a:r>
          </a:p>
        </p:txBody>
      </p:sp>
      <p:sp>
        <p:nvSpPr>
          <p:cNvPr id="5" name="TextBox 4">
            <a:extLst>
              <a:ext uri="{FF2B5EF4-FFF2-40B4-BE49-F238E27FC236}">
                <a16:creationId xmlns:a16="http://schemas.microsoft.com/office/drawing/2014/main" id="{3DC38BD0-69B0-0BAC-8A7F-0C45D753715C}"/>
              </a:ext>
            </a:extLst>
          </p:cNvPr>
          <p:cNvSpPr txBox="1"/>
          <p:nvPr/>
        </p:nvSpPr>
        <p:spPr>
          <a:xfrm>
            <a:off x="836762" y="1725283"/>
            <a:ext cx="4244196" cy="646331"/>
          </a:xfrm>
          <a:prstGeom prst="rect">
            <a:avLst/>
          </a:prstGeom>
          <a:noFill/>
        </p:spPr>
        <p:txBody>
          <a:bodyPr wrap="square" rtlCol="0">
            <a:spAutoFit/>
          </a:bodyPr>
          <a:lstStyle/>
          <a:p>
            <a:r>
              <a:rPr lang="en-IN" dirty="0">
                <a:solidFill>
                  <a:schemeClr val="bg1">
                    <a:lumMod val="85000"/>
                  </a:schemeClr>
                </a:solidFill>
              </a:rPr>
              <a:t>Table Loan_app</a:t>
            </a:r>
          </a:p>
          <a:p>
            <a:r>
              <a:rPr lang="en-IN" dirty="0">
                <a:solidFill>
                  <a:schemeClr val="bg1">
                    <a:lumMod val="85000"/>
                  </a:schemeClr>
                </a:solidFill>
              </a:rPr>
              <a:t>	Primary Key : Customer_id</a:t>
            </a:r>
          </a:p>
        </p:txBody>
      </p:sp>
      <p:pic>
        <p:nvPicPr>
          <p:cNvPr id="8" name="Picture 7">
            <a:extLst>
              <a:ext uri="{FF2B5EF4-FFF2-40B4-BE49-F238E27FC236}">
                <a16:creationId xmlns:a16="http://schemas.microsoft.com/office/drawing/2014/main" id="{14C3BE54-D2F9-8CEC-2D1D-E7D639EFE036}"/>
              </a:ext>
            </a:extLst>
          </p:cNvPr>
          <p:cNvPicPr>
            <a:picLocks noChangeAspect="1"/>
          </p:cNvPicPr>
          <p:nvPr/>
        </p:nvPicPr>
        <p:blipFill>
          <a:blip r:embed="rId2"/>
          <a:stretch>
            <a:fillRect/>
          </a:stretch>
        </p:blipFill>
        <p:spPr>
          <a:xfrm>
            <a:off x="8162478" y="2620979"/>
            <a:ext cx="2406520" cy="3058113"/>
          </a:xfrm>
          <a:prstGeom prst="rect">
            <a:avLst/>
          </a:prstGeom>
        </p:spPr>
      </p:pic>
      <p:pic>
        <p:nvPicPr>
          <p:cNvPr id="10" name="Picture 9">
            <a:extLst>
              <a:ext uri="{FF2B5EF4-FFF2-40B4-BE49-F238E27FC236}">
                <a16:creationId xmlns:a16="http://schemas.microsoft.com/office/drawing/2014/main" id="{AD99A622-BB23-B924-0284-5B216D914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002" y="2620979"/>
            <a:ext cx="2043224" cy="3058115"/>
          </a:xfrm>
          <a:prstGeom prst="rect">
            <a:avLst/>
          </a:prstGeom>
        </p:spPr>
      </p:pic>
      <p:sp>
        <p:nvSpPr>
          <p:cNvPr id="11" name="TextBox 10">
            <a:extLst>
              <a:ext uri="{FF2B5EF4-FFF2-40B4-BE49-F238E27FC236}">
                <a16:creationId xmlns:a16="http://schemas.microsoft.com/office/drawing/2014/main" id="{E9D3DE6D-902D-642C-8C8E-02CB81F76C82}"/>
              </a:ext>
            </a:extLst>
          </p:cNvPr>
          <p:cNvSpPr txBox="1"/>
          <p:nvPr/>
        </p:nvSpPr>
        <p:spPr>
          <a:xfrm>
            <a:off x="7111044" y="1725283"/>
            <a:ext cx="4244196" cy="646331"/>
          </a:xfrm>
          <a:prstGeom prst="rect">
            <a:avLst/>
          </a:prstGeom>
          <a:noFill/>
        </p:spPr>
        <p:txBody>
          <a:bodyPr wrap="square" rtlCol="0">
            <a:spAutoFit/>
          </a:bodyPr>
          <a:lstStyle/>
          <a:p>
            <a:r>
              <a:rPr lang="en-IN" dirty="0">
                <a:solidFill>
                  <a:schemeClr val="bg1">
                    <a:lumMod val="85000"/>
                  </a:schemeClr>
                </a:solidFill>
              </a:rPr>
              <a:t>Table transactions</a:t>
            </a:r>
          </a:p>
          <a:p>
            <a:r>
              <a:rPr lang="en-IN" dirty="0">
                <a:solidFill>
                  <a:schemeClr val="bg1">
                    <a:lumMod val="85000"/>
                  </a:schemeClr>
                </a:solidFill>
              </a:rPr>
              <a:t>	Foreign Key : Customer_id</a:t>
            </a:r>
          </a:p>
        </p:txBody>
      </p:sp>
      <p:sp>
        <p:nvSpPr>
          <p:cNvPr id="12" name="TextBox 11">
            <a:extLst>
              <a:ext uri="{FF2B5EF4-FFF2-40B4-BE49-F238E27FC236}">
                <a16:creationId xmlns:a16="http://schemas.microsoft.com/office/drawing/2014/main" id="{55EEF3F2-5229-851A-7592-85880CDC173C}"/>
              </a:ext>
            </a:extLst>
          </p:cNvPr>
          <p:cNvSpPr txBox="1"/>
          <p:nvPr/>
        </p:nvSpPr>
        <p:spPr>
          <a:xfrm>
            <a:off x="4718649" y="3674853"/>
            <a:ext cx="2392395" cy="1754326"/>
          </a:xfrm>
          <a:prstGeom prst="rect">
            <a:avLst/>
          </a:prstGeom>
          <a:noFill/>
        </p:spPr>
        <p:txBody>
          <a:bodyPr wrap="square" rtlCol="0">
            <a:spAutoFit/>
          </a:bodyPr>
          <a:lstStyle/>
          <a:p>
            <a:pPr algn="ctr"/>
            <a:r>
              <a:rPr lang="en-IN" sz="2000" dirty="0">
                <a:solidFill>
                  <a:schemeClr val="bg1">
                    <a:lumMod val="85000"/>
                  </a:schemeClr>
                </a:solidFill>
                <a:latin typeface="Perpetua" panose="02020502060401020303" pitchFamily="18" charset="0"/>
              </a:rPr>
              <a:t>Schema Relationship Type :</a:t>
            </a:r>
          </a:p>
          <a:p>
            <a:pPr algn="ctr"/>
            <a:endParaRPr lang="en-IN" dirty="0">
              <a:latin typeface="Perpetua" panose="02020502060401020303" pitchFamily="18" charset="0"/>
            </a:endParaRPr>
          </a:p>
          <a:p>
            <a:pPr algn="ctr"/>
            <a:r>
              <a:rPr lang="en-IN" dirty="0">
                <a:latin typeface="Perpetua" panose="02020502060401020303" pitchFamily="18" charset="0"/>
              </a:rPr>
              <a:t>One-to-Many</a:t>
            </a:r>
          </a:p>
          <a:p>
            <a:pPr algn="ctr"/>
            <a:r>
              <a:rPr lang="en-IN" sz="1600" dirty="0">
                <a:latin typeface="Perpetua" panose="02020502060401020303" pitchFamily="18" charset="0"/>
              </a:rPr>
              <a:t>(One customer can have many transactions)</a:t>
            </a:r>
            <a:endParaRPr lang="en-IN" sz="1400" dirty="0">
              <a:latin typeface="Perpetua" panose="02020502060401020303" pitchFamily="18" charset="0"/>
            </a:endParaRPr>
          </a:p>
        </p:txBody>
      </p:sp>
      <p:sp>
        <p:nvSpPr>
          <p:cNvPr id="13" name="TextBox 12">
            <a:extLst>
              <a:ext uri="{FF2B5EF4-FFF2-40B4-BE49-F238E27FC236}">
                <a16:creationId xmlns:a16="http://schemas.microsoft.com/office/drawing/2014/main" id="{44384D58-C576-2115-A682-440C2B25E1D3}"/>
              </a:ext>
            </a:extLst>
          </p:cNvPr>
          <p:cNvSpPr txBox="1"/>
          <p:nvPr/>
        </p:nvSpPr>
        <p:spPr>
          <a:xfrm>
            <a:off x="4492119" y="2782669"/>
            <a:ext cx="2708694" cy="646331"/>
          </a:xfrm>
          <a:prstGeom prst="rect">
            <a:avLst/>
          </a:prstGeom>
          <a:noFill/>
        </p:spPr>
        <p:txBody>
          <a:bodyPr wrap="square" rtlCol="0">
            <a:spAutoFit/>
          </a:bodyPr>
          <a:lstStyle/>
          <a:p>
            <a:pPr algn="ctr"/>
            <a:r>
              <a:rPr lang="en-IN" dirty="0">
                <a:solidFill>
                  <a:schemeClr val="bg1">
                    <a:lumMod val="85000"/>
                  </a:schemeClr>
                </a:solidFill>
                <a:latin typeface="Perpetua" panose="02020502060401020303" pitchFamily="18" charset="0"/>
              </a:rPr>
              <a:t>Database name : </a:t>
            </a:r>
            <a:r>
              <a:rPr lang="en-IN" dirty="0">
                <a:latin typeface="Perpetua" panose="02020502060401020303" pitchFamily="18" charset="0"/>
              </a:rPr>
              <a:t>loansdata_linkedin</a:t>
            </a:r>
          </a:p>
        </p:txBody>
      </p:sp>
    </p:spTree>
    <p:extLst>
      <p:ext uri="{BB962C8B-B14F-4D97-AF65-F5344CB8AC3E}">
        <p14:creationId xmlns:p14="http://schemas.microsoft.com/office/powerpoint/2010/main" val="419823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DC374-0753-9E4D-5A35-CC9D4D33D056}"/>
              </a:ext>
            </a:extLst>
          </p:cNvPr>
          <p:cNvSpPr txBox="1"/>
          <p:nvPr/>
        </p:nvSpPr>
        <p:spPr>
          <a:xfrm>
            <a:off x="2878347" y="405442"/>
            <a:ext cx="6435305"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Quick Business Insights</a:t>
            </a:r>
            <a:endParaRPr lang="en-IN" sz="3600" b="1" dirty="0">
              <a:solidFill>
                <a:schemeClr val="bg1">
                  <a:lumMod val="85000"/>
                </a:schemeClr>
              </a:solidFill>
              <a:latin typeface="Perpetua" panose="02020502060401020303" pitchFamily="18" charset="0"/>
            </a:endParaRPr>
          </a:p>
        </p:txBody>
      </p:sp>
      <p:sp>
        <p:nvSpPr>
          <p:cNvPr id="5" name="Rectangle 2">
            <a:extLst>
              <a:ext uri="{FF2B5EF4-FFF2-40B4-BE49-F238E27FC236}">
                <a16:creationId xmlns:a16="http://schemas.microsoft.com/office/drawing/2014/main" id="{5B0FC449-C7E2-94A8-9916-FD9C384C80B1}"/>
              </a:ext>
            </a:extLst>
          </p:cNvPr>
          <p:cNvSpPr>
            <a:spLocks noChangeArrowheads="1"/>
          </p:cNvSpPr>
          <p:nvPr/>
        </p:nvSpPr>
        <p:spPr bwMode="auto">
          <a:xfrm>
            <a:off x="2346094" y="1472079"/>
            <a:ext cx="74998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lumMod val="85000"/>
                  </a:schemeClr>
                </a:solidFill>
                <a:effectLst/>
                <a:latin typeface="Perpetua" panose="02020502060401020303" pitchFamily="18" charset="0"/>
              </a:rPr>
              <a:t>Before diving into deeper business problems, I explored the data to find common trends and outliers,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lumMod val="85000"/>
                  </a:schemeClr>
                </a:solidFill>
                <a:effectLst/>
                <a:latin typeface="Perpetua" panose="02020502060401020303" pitchFamily="18" charset="0"/>
              </a:rPr>
              <a:t>which helped shape the more targeted use cases that follow.</a:t>
            </a:r>
            <a:endParaRPr kumimoji="0" lang="en-US" altLang="en-US" b="0" i="0" u="none" strike="noStrike" cap="none" normalizeH="0" baseline="0" dirty="0">
              <a:ln>
                <a:noFill/>
              </a:ln>
              <a:solidFill>
                <a:schemeClr val="bg1">
                  <a:lumMod val="85000"/>
                </a:schemeClr>
              </a:solidFill>
              <a:effectLst/>
              <a:latin typeface="Perpetua" panose="02020502060401020303" pitchFamily="18" charset="0"/>
            </a:endParaRPr>
          </a:p>
        </p:txBody>
      </p:sp>
      <p:pic>
        <p:nvPicPr>
          <p:cNvPr id="7" name="Picture 6">
            <a:extLst>
              <a:ext uri="{FF2B5EF4-FFF2-40B4-BE49-F238E27FC236}">
                <a16:creationId xmlns:a16="http://schemas.microsoft.com/office/drawing/2014/main" id="{10C07ADD-A9D8-4C11-3707-FDF8DBE7FAE2}"/>
              </a:ext>
            </a:extLst>
          </p:cNvPr>
          <p:cNvPicPr>
            <a:picLocks noChangeAspect="1"/>
          </p:cNvPicPr>
          <p:nvPr/>
        </p:nvPicPr>
        <p:blipFill>
          <a:blip r:embed="rId2"/>
          <a:stretch>
            <a:fillRect/>
          </a:stretch>
        </p:blipFill>
        <p:spPr>
          <a:xfrm>
            <a:off x="145965" y="2414853"/>
            <a:ext cx="3780082" cy="745309"/>
          </a:xfrm>
          <a:prstGeom prst="rect">
            <a:avLst/>
          </a:prstGeom>
        </p:spPr>
      </p:pic>
      <p:pic>
        <p:nvPicPr>
          <p:cNvPr id="9" name="Picture 8">
            <a:extLst>
              <a:ext uri="{FF2B5EF4-FFF2-40B4-BE49-F238E27FC236}">
                <a16:creationId xmlns:a16="http://schemas.microsoft.com/office/drawing/2014/main" id="{CD22D379-9752-CC73-2FE3-029C1C8AFED8}"/>
              </a:ext>
            </a:extLst>
          </p:cNvPr>
          <p:cNvPicPr>
            <a:picLocks noChangeAspect="1"/>
          </p:cNvPicPr>
          <p:nvPr/>
        </p:nvPicPr>
        <p:blipFill>
          <a:blip r:embed="rId3"/>
          <a:stretch>
            <a:fillRect/>
          </a:stretch>
        </p:blipFill>
        <p:spPr>
          <a:xfrm>
            <a:off x="374158" y="3410641"/>
            <a:ext cx="3105583" cy="495369"/>
          </a:xfrm>
          <a:prstGeom prst="rect">
            <a:avLst/>
          </a:prstGeom>
        </p:spPr>
      </p:pic>
      <p:cxnSp>
        <p:nvCxnSpPr>
          <p:cNvPr id="11" name="Straight Arrow Connector 10">
            <a:extLst>
              <a:ext uri="{FF2B5EF4-FFF2-40B4-BE49-F238E27FC236}">
                <a16:creationId xmlns:a16="http://schemas.microsoft.com/office/drawing/2014/main" id="{45A7B886-B6A3-0336-2D4D-E7C069ED79C7}"/>
              </a:ext>
            </a:extLst>
          </p:cNvPr>
          <p:cNvCxnSpPr>
            <a:cxnSpLocks/>
          </p:cNvCxnSpPr>
          <p:nvPr/>
        </p:nvCxnSpPr>
        <p:spPr>
          <a:xfrm>
            <a:off x="1926950" y="3160162"/>
            <a:ext cx="0" cy="203823"/>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1314CDB-AC17-552E-D90B-7C24C0342C11}"/>
              </a:ext>
            </a:extLst>
          </p:cNvPr>
          <p:cNvPicPr>
            <a:picLocks noChangeAspect="1"/>
          </p:cNvPicPr>
          <p:nvPr/>
        </p:nvPicPr>
        <p:blipFill>
          <a:blip r:embed="rId4"/>
          <a:stretch>
            <a:fillRect/>
          </a:stretch>
        </p:blipFill>
        <p:spPr>
          <a:xfrm>
            <a:off x="4251773" y="2414853"/>
            <a:ext cx="3863180" cy="1039314"/>
          </a:xfrm>
          <a:prstGeom prst="rect">
            <a:avLst/>
          </a:prstGeom>
        </p:spPr>
      </p:pic>
      <p:cxnSp>
        <p:nvCxnSpPr>
          <p:cNvPr id="15" name="Straight Arrow Connector 14">
            <a:extLst>
              <a:ext uri="{FF2B5EF4-FFF2-40B4-BE49-F238E27FC236}">
                <a16:creationId xmlns:a16="http://schemas.microsoft.com/office/drawing/2014/main" id="{09A058E9-69A1-A048-EC15-857C2D4DCB49}"/>
              </a:ext>
            </a:extLst>
          </p:cNvPr>
          <p:cNvCxnSpPr>
            <a:cxnSpLocks/>
          </p:cNvCxnSpPr>
          <p:nvPr/>
        </p:nvCxnSpPr>
        <p:spPr>
          <a:xfrm>
            <a:off x="5944891" y="3464396"/>
            <a:ext cx="0" cy="201593"/>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131A286-5813-E0AC-4346-AB30F836E98F}"/>
              </a:ext>
            </a:extLst>
          </p:cNvPr>
          <p:cNvPicPr>
            <a:picLocks noChangeAspect="1"/>
          </p:cNvPicPr>
          <p:nvPr/>
        </p:nvPicPr>
        <p:blipFill>
          <a:blip r:embed="rId5"/>
          <a:stretch>
            <a:fillRect/>
          </a:stretch>
        </p:blipFill>
        <p:spPr>
          <a:xfrm>
            <a:off x="4685633" y="3688783"/>
            <a:ext cx="2820731" cy="495369"/>
          </a:xfrm>
          <a:prstGeom prst="rect">
            <a:avLst/>
          </a:prstGeom>
        </p:spPr>
      </p:pic>
      <p:pic>
        <p:nvPicPr>
          <p:cNvPr id="20" name="Picture 19">
            <a:extLst>
              <a:ext uri="{FF2B5EF4-FFF2-40B4-BE49-F238E27FC236}">
                <a16:creationId xmlns:a16="http://schemas.microsoft.com/office/drawing/2014/main" id="{BB41AB13-98E8-F300-DAE2-AFE321E8D98D}"/>
              </a:ext>
            </a:extLst>
          </p:cNvPr>
          <p:cNvPicPr>
            <a:picLocks noChangeAspect="1"/>
          </p:cNvPicPr>
          <p:nvPr/>
        </p:nvPicPr>
        <p:blipFill>
          <a:blip r:embed="rId6"/>
          <a:stretch>
            <a:fillRect/>
          </a:stretch>
        </p:blipFill>
        <p:spPr>
          <a:xfrm>
            <a:off x="222480" y="4727057"/>
            <a:ext cx="3780082" cy="816867"/>
          </a:xfrm>
          <a:prstGeom prst="rect">
            <a:avLst/>
          </a:prstGeom>
        </p:spPr>
      </p:pic>
      <p:cxnSp>
        <p:nvCxnSpPr>
          <p:cNvPr id="21" name="Straight Arrow Connector 20">
            <a:extLst>
              <a:ext uri="{FF2B5EF4-FFF2-40B4-BE49-F238E27FC236}">
                <a16:creationId xmlns:a16="http://schemas.microsoft.com/office/drawing/2014/main" id="{D39BF11B-53DB-71C7-D5AC-34C04F332D15}"/>
              </a:ext>
            </a:extLst>
          </p:cNvPr>
          <p:cNvCxnSpPr>
            <a:cxnSpLocks/>
          </p:cNvCxnSpPr>
          <p:nvPr/>
        </p:nvCxnSpPr>
        <p:spPr>
          <a:xfrm>
            <a:off x="2102627" y="5568172"/>
            <a:ext cx="0" cy="206589"/>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1678112-1015-1070-E0F1-7EEF128FD191}"/>
              </a:ext>
            </a:extLst>
          </p:cNvPr>
          <p:cNvPicPr>
            <a:picLocks noChangeAspect="1"/>
          </p:cNvPicPr>
          <p:nvPr/>
        </p:nvPicPr>
        <p:blipFill>
          <a:blip r:embed="rId7"/>
          <a:stretch>
            <a:fillRect/>
          </a:stretch>
        </p:blipFill>
        <p:spPr>
          <a:xfrm>
            <a:off x="1143005" y="5820623"/>
            <a:ext cx="1923230" cy="481779"/>
          </a:xfrm>
          <a:prstGeom prst="rect">
            <a:avLst/>
          </a:prstGeom>
        </p:spPr>
      </p:pic>
      <p:pic>
        <p:nvPicPr>
          <p:cNvPr id="25" name="Picture 24">
            <a:extLst>
              <a:ext uri="{FF2B5EF4-FFF2-40B4-BE49-F238E27FC236}">
                <a16:creationId xmlns:a16="http://schemas.microsoft.com/office/drawing/2014/main" id="{9C4D86A9-96EA-01CE-1B78-7600CE8EEA7B}"/>
              </a:ext>
            </a:extLst>
          </p:cNvPr>
          <p:cNvPicPr>
            <a:picLocks noChangeAspect="1"/>
          </p:cNvPicPr>
          <p:nvPr/>
        </p:nvPicPr>
        <p:blipFill>
          <a:blip r:embed="rId8"/>
          <a:stretch>
            <a:fillRect/>
          </a:stretch>
        </p:blipFill>
        <p:spPr>
          <a:xfrm>
            <a:off x="8410042" y="2414853"/>
            <a:ext cx="3523032" cy="1058166"/>
          </a:xfrm>
          <a:prstGeom prst="rect">
            <a:avLst/>
          </a:prstGeom>
        </p:spPr>
      </p:pic>
      <p:cxnSp>
        <p:nvCxnSpPr>
          <p:cNvPr id="26" name="Straight Arrow Connector 25">
            <a:extLst>
              <a:ext uri="{FF2B5EF4-FFF2-40B4-BE49-F238E27FC236}">
                <a16:creationId xmlns:a16="http://schemas.microsoft.com/office/drawing/2014/main" id="{F8EA28ED-F7FA-3617-28AD-90A55FAAE00E}"/>
              </a:ext>
            </a:extLst>
          </p:cNvPr>
          <p:cNvCxnSpPr>
            <a:cxnSpLocks/>
          </p:cNvCxnSpPr>
          <p:nvPr/>
        </p:nvCxnSpPr>
        <p:spPr>
          <a:xfrm>
            <a:off x="10186831" y="3473019"/>
            <a:ext cx="0" cy="19297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ECE94DE6-D7B2-5D6E-4F1A-71D4A4EFB7CE}"/>
              </a:ext>
            </a:extLst>
          </p:cNvPr>
          <p:cNvPicPr>
            <a:picLocks noChangeAspect="1"/>
          </p:cNvPicPr>
          <p:nvPr/>
        </p:nvPicPr>
        <p:blipFill>
          <a:blip r:embed="rId9"/>
          <a:stretch>
            <a:fillRect/>
          </a:stretch>
        </p:blipFill>
        <p:spPr>
          <a:xfrm>
            <a:off x="9204568" y="3705561"/>
            <a:ext cx="1964525" cy="432022"/>
          </a:xfrm>
          <a:prstGeom prst="rect">
            <a:avLst/>
          </a:prstGeom>
        </p:spPr>
      </p:pic>
      <p:pic>
        <p:nvPicPr>
          <p:cNvPr id="30" name="Picture 29">
            <a:extLst>
              <a:ext uri="{FF2B5EF4-FFF2-40B4-BE49-F238E27FC236}">
                <a16:creationId xmlns:a16="http://schemas.microsoft.com/office/drawing/2014/main" id="{4CA5BD96-2A6F-F51F-4A61-6CA6B23E1D56}"/>
              </a:ext>
            </a:extLst>
          </p:cNvPr>
          <p:cNvPicPr>
            <a:picLocks noChangeAspect="1"/>
          </p:cNvPicPr>
          <p:nvPr/>
        </p:nvPicPr>
        <p:blipFill>
          <a:blip r:embed="rId10"/>
          <a:stretch>
            <a:fillRect/>
          </a:stretch>
        </p:blipFill>
        <p:spPr>
          <a:xfrm>
            <a:off x="4251773" y="4727058"/>
            <a:ext cx="3829181" cy="935512"/>
          </a:xfrm>
          <a:prstGeom prst="rect">
            <a:avLst/>
          </a:prstGeom>
        </p:spPr>
      </p:pic>
      <p:cxnSp>
        <p:nvCxnSpPr>
          <p:cNvPr id="31" name="Straight Arrow Connector 30">
            <a:extLst>
              <a:ext uri="{FF2B5EF4-FFF2-40B4-BE49-F238E27FC236}">
                <a16:creationId xmlns:a16="http://schemas.microsoft.com/office/drawing/2014/main" id="{3789D42D-4B7A-B19B-9593-6A13629898E8}"/>
              </a:ext>
            </a:extLst>
          </p:cNvPr>
          <p:cNvCxnSpPr>
            <a:cxnSpLocks/>
          </p:cNvCxnSpPr>
          <p:nvPr/>
        </p:nvCxnSpPr>
        <p:spPr>
          <a:xfrm>
            <a:off x="6023193" y="5665704"/>
            <a:ext cx="0" cy="164645"/>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3ED14C13-CDD5-B212-BA44-9FD4D18FCBBA}"/>
              </a:ext>
            </a:extLst>
          </p:cNvPr>
          <p:cNvPicPr>
            <a:picLocks noChangeAspect="1"/>
          </p:cNvPicPr>
          <p:nvPr/>
        </p:nvPicPr>
        <p:blipFill>
          <a:blip r:embed="rId11"/>
          <a:stretch>
            <a:fillRect/>
          </a:stretch>
        </p:blipFill>
        <p:spPr>
          <a:xfrm>
            <a:off x="5049319" y="5867297"/>
            <a:ext cx="1964526" cy="429972"/>
          </a:xfrm>
          <a:prstGeom prst="rect">
            <a:avLst/>
          </a:prstGeom>
        </p:spPr>
      </p:pic>
      <p:pic>
        <p:nvPicPr>
          <p:cNvPr id="35" name="Picture 34">
            <a:extLst>
              <a:ext uri="{FF2B5EF4-FFF2-40B4-BE49-F238E27FC236}">
                <a16:creationId xmlns:a16="http://schemas.microsoft.com/office/drawing/2014/main" id="{C3D00D7A-0D52-1A20-0B4A-6FB778E481ED}"/>
              </a:ext>
            </a:extLst>
          </p:cNvPr>
          <p:cNvPicPr>
            <a:picLocks noChangeAspect="1"/>
          </p:cNvPicPr>
          <p:nvPr/>
        </p:nvPicPr>
        <p:blipFill>
          <a:blip r:embed="rId12"/>
          <a:stretch>
            <a:fillRect/>
          </a:stretch>
        </p:blipFill>
        <p:spPr>
          <a:xfrm>
            <a:off x="8270100" y="4727057"/>
            <a:ext cx="3662974" cy="738714"/>
          </a:xfrm>
          <a:prstGeom prst="rect">
            <a:avLst/>
          </a:prstGeom>
        </p:spPr>
      </p:pic>
      <p:cxnSp>
        <p:nvCxnSpPr>
          <p:cNvPr id="36" name="Straight Arrow Connector 35">
            <a:extLst>
              <a:ext uri="{FF2B5EF4-FFF2-40B4-BE49-F238E27FC236}">
                <a16:creationId xmlns:a16="http://schemas.microsoft.com/office/drawing/2014/main" id="{0577C458-7E5C-DF03-CA33-E133809ABF25}"/>
              </a:ext>
            </a:extLst>
          </p:cNvPr>
          <p:cNvCxnSpPr>
            <a:cxnSpLocks/>
          </p:cNvCxnSpPr>
          <p:nvPr/>
        </p:nvCxnSpPr>
        <p:spPr>
          <a:xfrm>
            <a:off x="10101587" y="5480889"/>
            <a:ext cx="0" cy="181681"/>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A907E1E-A8FB-575D-544E-F27E71889E04}"/>
              </a:ext>
            </a:extLst>
          </p:cNvPr>
          <p:cNvPicPr>
            <a:picLocks noChangeAspect="1"/>
          </p:cNvPicPr>
          <p:nvPr/>
        </p:nvPicPr>
        <p:blipFill>
          <a:blip r:embed="rId13"/>
          <a:stretch>
            <a:fillRect/>
          </a:stretch>
        </p:blipFill>
        <p:spPr>
          <a:xfrm>
            <a:off x="9204568" y="5672433"/>
            <a:ext cx="1974420" cy="497193"/>
          </a:xfrm>
          <a:prstGeom prst="rect">
            <a:avLst/>
          </a:prstGeom>
        </p:spPr>
      </p:pic>
      <p:sp>
        <p:nvSpPr>
          <p:cNvPr id="39" name="TextBox 38">
            <a:extLst>
              <a:ext uri="{FF2B5EF4-FFF2-40B4-BE49-F238E27FC236}">
                <a16:creationId xmlns:a16="http://schemas.microsoft.com/office/drawing/2014/main" id="{A8EB5C12-0216-29CE-7F9D-797DEB3DF428}"/>
              </a:ext>
            </a:extLst>
          </p:cNvPr>
          <p:cNvSpPr txBox="1"/>
          <p:nvPr/>
        </p:nvSpPr>
        <p:spPr>
          <a:xfrm>
            <a:off x="225242" y="3953492"/>
            <a:ext cx="3611289" cy="523220"/>
          </a:xfrm>
          <a:prstGeom prst="rect">
            <a:avLst/>
          </a:prstGeom>
          <a:noFill/>
        </p:spPr>
        <p:txBody>
          <a:bodyPr wrap="square" rtlCol="0">
            <a:spAutoFit/>
          </a:bodyPr>
          <a:lstStyle/>
          <a:p>
            <a:r>
              <a:rPr lang="en-US" sz="1400" dirty="0">
                <a:latin typeface="Perpetua" panose="02020502060401020303" pitchFamily="18" charset="0"/>
              </a:rPr>
              <a:t>Transactions were only recorded in the month of January, 2022.</a:t>
            </a:r>
            <a:endParaRPr lang="en-IN" sz="1400" dirty="0">
              <a:latin typeface="Perpetua" panose="02020502060401020303" pitchFamily="18" charset="0"/>
            </a:endParaRPr>
          </a:p>
        </p:txBody>
      </p:sp>
      <p:sp>
        <p:nvSpPr>
          <p:cNvPr id="42" name="TextBox 41">
            <a:extLst>
              <a:ext uri="{FF2B5EF4-FFF2-40B4-BE49-F238E27FC236}">
                <a16:creationId xmlns:a16="http://schemas.microsoft.com/office/drawing/2014/main" id="{82D88899-8037-6422-E8E6-2A8B5E988444}"/>
              </a:ext>
            </a:extLst>
          </p:cNvPr>
          <p:cNvSpPr txBox="1"/>
          <p:nvPr/>
        </p:nvSpPr>
        <p:spPr>
          <a:xfrm>
            <a:off x="4395830" y="4249379"/>
            <a:ext cx="3611289" cy="307777"/>
          </a:xfrm>
          <a:prstGeom prst="rect">
            <a:avLst/>
          </a:prstGeom>
          <a:noFill/>
        </p:spPr>
        <p:txBody>
          <a:bodyPr wrap="square" rtlCol="0">
            <a:spAutoFit/>
          </a:bodyPr>
          <a:lstStyle/>
          <a:p>
            <a:r>
              <a:rPr lang="en-US" sz="1400" dirty="0">
                <a:latin typeface="Perpetua" panose="02020502060401020303" pitchFamily="18" charset="0"/>
              </a:rPr>
              <a:t>Debit cards were mostly used with 5,088 instances</a:t>
            </a:r>
            <a:endParaRPr lang="en-IN" sz="1400" dirty="0">
              <a:latin typeface="Perpetua" panose="02020502060401020303" pitchFamily="18" charset="0"/>
            </a:endParaRPr>
          </a:p>
        </p:txBody>
      </p:sp>
      <p:sp>
        <p:nvSpPr>
          <p:cNvPr id="43" name="TextBox 42">
            <a:extLst>
              <a:ext uri="{FF2B5EF4-FFF2-40B4-BE49-F238E27FC236}">
                <a16:creationId xmlns:a16="http://schemas.microsoft.com/office/drawing/2014/main" id="{55BFA7F5-2CBD-B67C-8428-BB879957E84C}"/>
              </a:ext>
            </a:extLst>
          </p:cNvPr>
          <p:cNvSpPr txBox="1"/>
          <p:nvPr/>
        </p:nvSpPr>
        <p:spPr>
          <a:xfrm>
            <a:off x="8644590" y="4135404"/>
            <a:ext cx="3288484" cy="523220"/>
          </a:xfrm>
          <a:prstGeom prst="rect">
            <a:avLst/>
          </a:prstGeom>
          <a:noFill/>
        </p:spPr>
        <p:txBody>
          <a:bodyPr wrap="square" rtlCol="0">
            <a:spAutoFit/>
          </a:bodyPr>
          <a:lstStyle/>
          <a:p>
            <a:r>
              <a:rPr lang="en-US" sz="1400" dirty="0">
                <a:latin typeface="Perpetua" panose="02020502060401020303" pitchFamily="18" charset="0"/>
              </a:rPr>
              <a:t>The Utilities category recorded the highest number of transactions at 4,256</a:t>
            </a:r>
            <a:endParaRPr lang="en-IN" sz="1400" dirty="0">
              <a:latin typeface="Perpetua" panose="02020502060401020303" pitchFamily="18" charset="0"/>
            </a:endParaRPr>
          </a:p>
        </p:txBody>
      </p:sp>
      <p:sp>
        <p:nvSpPr>
          <p:cNvPr id="45" name="TextBox 44">
            <a:extLst>
              <a:ext uri="{FF2B5EF4-FFF2-40B4-BE49-F238E27FC236}">
                <a16:creationId xmlns:a16="http://schemas.microsoft.com/office/drawing/2014/main" id="{AB3BA00F-F524-9428-164E-89E51BDE6C55}"/>
              </a:ext>
            </a:extLst>
          </p:cNvPr>
          <p:cNvSpPr txBox="1"/>
          <p:nvPr/>
        </p:nvSpPr>
        <p:spPr>
          <a:xfrm>
            <a:off x="475286" y="6292273"/>
            <a:ext cx="3274469" cy="523220"/>
          </a:xfrm>
          <a:prstGeom prst="rect">
            <a:avLst/>
          </a:prstGeom>
          <a:noFill/>
        </p:spPr>
        <p:txBody>
          <a:bodyPr wrap="square" rtlCol="0">
            <a:spAutoFit/>
          </a:bodyPr>
          <a:lstStyle/>
          <a:p>
            <a:r>
              <a:rPr lang="en-US" sz="1400" dirty="0">
                <a:latin typeface="Perpetua" panose="02020502060401020303" pitchFamily="18" charset="0"/>
              </a:rPr>
              <a:t>The maximum transaction amount recorded was 76,531 /-</a:t>
            </a:r>
            <a:endParaRPr lang="en-IN" sz="1400" dirty="0">
              <a:latin typeface="Perpetua" panose="02020502060401020303" pitchFamily="18" charset="0"/>
            </a:endParaRPr>
          </a:p>
        </p:txBody>
      </p:sp>
      <p:sp>
        <p:nvSpPr>
          <p:cNvPr id="48" name="TextBox 47">
            <a:extLst>
              <a:ext uri="{FF2B5EF4-FFF2-40B4-BE49-F238E27FC236}">
                <a16:creationId xmlns:a16="http://schemas.microsoft.com/office/drawing/2014/main" id="{1648119A-2D33-0C03-E645-2C93F6517345}"/>
              </a:ext>
            </a:extLst>
          </p:cNvPr>
          <p:cNvSpPr txBox="1"/>
          <p:nvPr/>
        </p:nvSpPr>
        <p:spPr>
          <a:xfrm>
            <a:off x="4417474" y="6287072"/>
            <a:ext cx="3611289" cy="523220"/>
          </a:xfrm>
          <a:prstGeom prst="rect">
            <a:avLst/>
          </a:prstGeom>
          <a:noFill/>
        </p:spPr>
        <p:txBody>
          <a:bodyPr wrap="square" rtlCol="0">
            <a:spAutoFit/>
          </a:bodyPr>
          <a:lstStyle/>
          <a:p>
            <a:r>
              <a:rPr lang="en-US" sz="1400" dirty="0">
                <a:latin typeface="Perpetua" panose="02020502060401020303" pitchFamily="18" charset="0"/>
              </a:rPr>
              <a:t>Ghaziabad and Maharashtra initiated the highest number of transactions.</a:t>
            </a:r>
            <a:endParaRPr lang="en-IN" sz="1400" dirty="0">
              <a:latin typeface="Perpetua" panose="02020502060401020303" pitchFamily="18" charset="0"/>
            </a:endParaRPr>
          </a:p>
        </p:txBody>
      </p:sp>
      <p:sp>
        <p:nvSpPr>
          <p:cNvPr id="49" name="TextBox 48">
            <a:extLst>
              <a:ext uri="{FF2B5EF4-FFF2-40B4-BE49-F238E27FC236}">
                <a16:creationId xmlns:a16="http://schemas.microsoft.com/office/drawing/2014/main" id="{05110C89-5E66-D4F8-5FFD-1666F661385A}"/>
              </a:ext>
            </a:extLst>
          </p:cNvPr>
          <p:cNvSpPr txBox="1"/>
          <p:nvPr/>
        </p:nvSpPr>
        <p:spPr>
          <a:xfrm>
            <a:off x="8644590" y="6179489"/>
            <a:ext cx="3134776" cy="523220"/>
          </a:xfrm>
          <a:prstGeom prst="rect">
            <a:avLst/>
          </a:prstGeom>
          <a:noFill/>
        </p:spPr>
        <p:txBody>
          <a:bodyPr wrap="square" rtlCol="0">
            <a:spAutoFit/>
          </a:bodyPr>
          <a:lstStyle/>
          <a:p>
            <a:r>
              <a:rPr lang="en-US" sz="1400" dirty="0">
                <a:latin typeface="Perpetua" panose="02020502060401020303" pitchFamily="18" charset="0"/>
              </a:rPr>
              <a:t>A total of 49,745 successful and 255 failed transactions were recorded</a:t>
            </a:r>
            <a:endParaRPr lang="en-IN" sz="1400" dirty="0">
              <a:latin typeface="Perpetua" panose="02020502060401020303" pitchFamily="18" charset="0"/>
            </a:endParaRPr>
          </a:p>
        </p:txBody>
      </p:sp>
    </p:spTree>
    <p:extLst>
      <p:ext uri="{BB962C8B-B14F-4D97-AF65-F5344CB8AC3E}">
        <p14:creationId xmlns:p14="http://schemas.microsoft.com/office/powerpoint/2010/main" val="325040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01ACDC-E6A0-8C07-E1EE-EC6FA2013D36}"/>
              </a:ext>
            </a:extLst>
          </p:cNvPr>
          <p:cNvPicPr>
            <a:picLocks noChangeAspect="1"/>
          </p:cNvPicPr>
          <p:nvPr/>
        </p:nvPicPr>
        <p:blipFill>
          <a:blip r:embed="rId2"/>
          <a:stretch>
            <a:fillRect/>
          </a:stretch>
        </p:blipFill>
        <p:spPr>
          <a:xfrm>
            <a:off x="4208222" y="865750"/>
            <a:ext cx="3291536" cy="1135907"/>
          </a:xfrm>
          <a:prstGeom prst="rect">
            <a:avLst/>
          </a:prstGeom>
        </p:spPr>
      </p:pic>
      <p:cxnSp>
        <p:nvCxnSpPr>
          <p:cNvPr id="8" name="Straight Arrow Connector 7">
            <a:extLst>
              <a:ext uri="{FF2B5EF4-FFF2-40B4-BE49-F238E27FC236}">
                <a16:creationId xmlns:a16="http://schemas.microsoft.com/office/drawing/2014/main" id="{788FD5DF-8773-B8E6-77BE-BE8229DB581D}"/>
              </a:ext>
            </a:extLst>
          </p:cNvPr>
          <p:cNvCxnSpPr>
            <a:cxnSpLocks/>
          </p:cNvCxnSpPr>
          <p:nvPr/>
        </p:nvCxnSpPr>
        <p:spPr>
          <a:xfrm>
            <a:off x="5873536" y="2001657"/>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657F110-155C-BBFD-9980-36DCF9630D8A}"/>
              </a:ext>
            </a:extLst>
          </p:cNvPr>
          <p:cNvPicPr>
            <a:picLocks noChangeAspect="1"/>
          </p:cNvPicPr>
          <p:nvPr/>
        </p:nvPicPr>
        <p:blipFill>
          <a:blip r:embed="rId3"/>
          <a:stretch>
            <a:fillRect/>
          </a:stretch>
        </p:blipFill>
        <p:spPr>
          <a:xfrm>
            <a:off x="5055853" y="2295529"/>
            <a:ext cx="1635366" cy="438476"/>
          </a:xfrm>
          <a:prstGeom prst="rect">
            <a:avLst/>
          </a:prstGeom>
        </p:spPr>
      </p:pic>
      <p:pic>
        <p:nvPicPr>
          <p:cNvPr id="12" name="Picture 11">
            <a:extLst>
              <a:ext uri="{FF2B5EF4-FFF2-40B4-BE49-F238E27FC236}">
                <a16:creationId xmlns:a16="http://schemas.microsoft.com/office/drawing/2014/main" id="{F30F9F45-B1A5-7A61-6D6F-D45C176118A4}"/>
              </a:ext>
            </a:extLst>
          </p:cNvPr>
          <p:cNvPicPr>
            <a:picLocks noChangeAspect="1"/>
          </p:cNvPicPr>
          <p:nvPr/>
        </p:nvPicPr>
        <p:blipFill>
          <a:blip r:embed="rId4"/>
          <a:stretch>
            <a:fillRect/>
          </a:stretch>
        </p:blipFill>
        <p:spPr>
          <a:xfrm>
            <a:off x="233482" y="865750"/>
            <a:ext cx="3438100" cy="576620"/>
          </a:xfrm>
          <a:prstGeom prst="rect">
            <a:avLst/>
          </a:prstGeom>
        </p:spPr>
      </p:pic>
      <p:cxnSp>
        <p:nvCxnSpPr>
          <p:cNvPr id="13" name="Straight Arrow Connector 12">
            <a:extLst>
              <a:ext uri="{FF2B5EF4-FFF2-40B4-BE49-F238E27FC236}">
                <a16:creationId xmlns:a16="http://schemas.microsoft.com/office/drawing/2014/main" id="{3CE2E8C1-8577-AC55-8D9F-06C4C84043B6}"/>
              </a:ext>
            </a:extLst>
          </p:cNvPr>
          <p:cNvCxnSpPr>
            <a:cxnSpLocks/>
          </p:cNvCxnSpPr>
          <p:nvPr/>
        </p:nvCxnSpPr>
        <p:spPr>
          <a:xfrm>
            <a:off x="1952532" y="1442370"/>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C94D6CA-F73D-076B-3E28-9B12966AB39E}"/>
              </a:ext>
            </a:extLst>
          </p:cNvPr>
          <p:cNvPicPr>
            <a:picLocks noChangeAspect="1"/>
          </p:cNvPicPr>
          <p:nvPr/>
        </p:nvPicPr>
        <p:blipFill>
          <a:blip r:embed="rId5"/>
          <a:stretch>
            <a:fillRect/>
          </a:stretch>
        </p:blipFill>
        <p:spPr>
          <a:xfrm>
            <a:off x="1247531" y="1774472"/>
            <a:ext cx="1410002" cy="530001"/>
          </a:xfrm>
          <a:prstGeom prst="rect">
            <a:avLst/>
          </a:prstGeom>
        </p:spPr>
      </p:pic>
      <p:pic>
        <p:nvPicPr>
          <p:cNvPr id="17" name="Picture 16">
            <a:extLst>
              <a:ext uri="{FF2B5EF4-FFF2-40B4-BE49-F238E27FC236}">
                <a16:creationId xmlns:a16="http://schemas.microsoft.com/office/drawing/2014/main" id="{9A835400-DC7F-9D4A-1A29-413FAE95F8BF}"/>
              </a:ext>
            </a:extLst>
          </p:cNvPr>
          <p:cNvPicPr>
            <a:picLocks noChangeAspect="1"/>
          </p:cNvPicPr>
          <p:nvPr/>
        </p:nvPicPr>
        <p:blipFill>
          <a:blip r:embed="rId6"/>
          <a:stretch>
            <a:fillRect/>
          </a:stretch>
        </p:blipFill>
        <p:spPr>
          <a:xfrm>
            <a:off x="8036398" y="865750"/>
            <a:ext cx="3719207" cy="643209"/>
          </a:xfrm>
          <a:prstGeom prst="rect">
            <a:avLst/>
          </a:prstGeom>
        </p:spPr>
      </p:pic>
      <p:cxnSp>
        <p:nvCxnSpPr>
          <p:cNvPr id="18" name="Straight Arrow Connector 17">
            <a:extLst>
              <a:ext uri="{FF2B5EF4-FFF2-40B4-BE49-F238E27FC236}">
                <a16:creationId xmlns:a16="http://schemas.microsoft.com/office/drawing/2014/main" id="{6667DA7B-F4E9-C0D7-0CEA-113264778450}"/>
              </a:ext>
            </a:extLst>
          </p:cNvPr>
          <p:cNvCxnSpPr>
            <a:cxnSpLocks/>
          </p:cNvCxnSpPr>
          <p:nvPr/>
        </p:nvCxnSpPr>
        <p:spPr>
          <a:xfrm>
            <a:off x="9898642" y="1508959"/>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5B6533F-5842-5C84-074B-009EC86F17C7}"/>
              </a:ext>
            </a:extLst>
          </p:cNvPr>
          <p:cNvPicPr>
            <a:picLocks noChangeAspect="1"/>
          </p:cNvPicPr>
          <p:nvPr/>
        </p:nvPicPr>
        <p:blipFill>
          <a:blip r:embed="rId7"/>
          <a:stretch>
            <a:fillRect/>
          </a:stretch>
        </p:blipFill>
        <p:spPr>
          <a:xfrm>
            <a:off x="8959042" y="1820233"/>
            <a:ext cx="2035197" cy="438477"/>
          </a:xfrm>
          <a:prstGeom prst="rect">
            <a:avLst/>
          </a:prstGeom>
        </p:spPr>
      </p:pic>
      <p:pic>
        <p:nvPicPr>
          <p:cNvPr id="22" name="Picture 21">
            <a:extLst>
              <a:ext uri="{FF2B5EF4-FFF2-40B4-BE49-F238E27FC236}">
                <a16:creationId xmlns:a16="http://schemas.microsoft.com/office/drawing/2014/main" id="{AE095CF7-30CD-6230-60C9-E946D22D6015}"/>
              </a:ext>
            </a:extLst>
          </p:cNvPr>
          <p:cNvPicPr>
            <a:picLocks noChangeAspect="1"/>
          </p:cNvPicPr>
          <p:nvPr/>
        </p:nvPicPr>
        <p:blipFill>
          <a:blip r:embed="rId8"/>
          <a:stretch>
            <a:fillRect/>
          </a:stretch>
        </p:blipFill>
        <p:spPr>
          <a:xfrm>
            <a:off x="233482" y="3871282"/>
            <a:ext cx="3571404" cy="1146743"/>
          </a:xfrm>
          <a:prstGeom prst="rect">
            <a:avLst/>
          </a:prstGeom>
        </p:spPr>
      </p:pic>
      <p:pic>
        <p:nvPicPr>
          <p:cNvPr id="24" name="Picture 23">
            <a:extLst>
              <a:ext uri="{FF2B5EF4-FFF2-40B4-BE49-F238E27FC236}">
                <a16:creationId xmlns:a16="http://schemas.microsoft.com/office/drawing/2014/main" id="{EC6F0D51-6602-54DA-7E76-51713ABCF230}"/>
              </a:ext>
            </a:extLst>
          </p:cNvPr>
          <p:cNvPicPr>
            <a:picLocks noChangeAspect="1"/>
          </p:cNvPicPr>
          <p:nvPr/>
        </p:nvPicPr>
        <p:blipFill>
          <a:blip r:embed="rId9"/>
          <a:stretch>
            <a:fillRect/>
          </a:stretch>
        </p:blipFill>
        <p:spPr>
          <a:xfrm>
            <a:off x="961512" y="5328675"/>
            <a:ext cx="2100465" cy="494227"/>
          </a:xfrm>
          <a:prstGeom prst="rect">
            <a:avLst/>
          </a:prstGeom>
        </p:spPr>
      </p:pic>
      <p:cxnSp>
        <p:nvCxnSpPr>
          <p:cNvPr id="25" name="Straight Arrow Connector 24">
            <a:extLst>
              <a:ext uri="{FF2B5EF4-FFF2-40B4-BE49-F238E27FC236}">
                <a16:creationId xmlns:a16="http://schemas.microsoft.com/office/drawing/2014/main" id="{F0E7D4FD-9929-6103-39EF-0F1E2D77C388}"/>
              </a:ext>
            </a:extLst>
          </p:cNvPr>
          <p:cNvCxnSpPr>
            <a:cxnSpLocks/>
          </p:cNvCxnSpPr>
          <p:nvPr/>
        </p:nvCxnSpPr>
        <p:spPr>
          <a:xfrm>
            <a:off x="1945174" y="5018025"/>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D323AA8D-281B-F5AC-340B-FC8D78C5BC32}"/>
              </a:ext>
            </a:extLst>
          </p:cNvPr>
          <p:cNvPicPr>
            <a:picLocks noChangeAspect="1"/>
          </p:cNvPicPr>
          <p:nvPr/>
        </p:nvPicPr>
        <p:blipFill>
          <a:blip r:embed="rId10"/>
          <a:stretch>
            <a:fillRect/>
          </a:stretch>
        </p:blipFill>
        <p:spPr>
          <a:xfrm>
            <a:off x="8189103" y="3871282"/>
            <a:ext cx="3655744" cy="725901"/>
          </a:xfrm>
          <a:prstGeom prst="rect">
            <a:avLst/>
          </a:prstGeom>
        </p:spPr>
      </p:pic>
      <p:cxnSp>
        <p:nvCxnSpPr>
          <p:cNvPr id="28" name="Straight Arrow Connector 27">
            <a:extLst>
              <a:ext uri="{FF2B5EF4-FFF2-40B4-BE49-F238E27FC236}">
                <a16:creationId xmlns:a16="http://schemas.microsoft.com/office/drawing/2014/main" id="{FE5B5834-4931-8367-F5F0-A413E391C0C9}"/>
              </a:ext>
            </a:extLst>
          </p:cNvPr>
          <p:cNvCxnSpPr>
            <a:cxnSpLocks/>
          </p:cNvCxnSpPr>
          <p:nvPr/>
        </p:nvCxnSpPr>
        <p:spPr>
          <a:xfrm>
            <a:off x="10036030" y="4622076"/>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D1EFB53-E863-2354-A7A8-6F2678362D91}"/>
              </a:ext>
            </a:extLst>
          </p:cNvPr>
          <p:cNvPicPr>
            <a:picLocks noChangeAspect="1"/>
          </p:cNvPicPr>
          <p:nvPr/>
        </p:nvPicPr>
        <p:blipFill>
          <a:blip r:embed="rId11"/>
          <a:stretch>
            <a:fillRect/>
          </a:stretch>
        </p:blipFill>
        <p:spPr>
          <a:xfrm>
            <a:off x="9548839" y="4940841"/>
            <a:ext cx="974381" cy="513959"/>
          </a:xfrm>
          <a:prstGeom prst="rect">
            <a:avLst/>
          </a:prstGeom>
        </p:spPr>
      </p:pic>
      <p:pic>
        <p:nvPicPr>
          <p:cNvPr id="32" name="Picture 31">
            <a:extLst>
              <a:ext uri="{FF2B5EF4-FFF2-40B4-BE49-F238E27FC236}">
                <a16:creationId xmlns:a16="http://schemas.microsoft.com/office/drawing/2014/main" id="{D0D6B9CA-2881-431E-6F70-D728BA8B988E}"/>
              </a:ext>
            </a:extLst>
          </p:cNvPr>
          <p:cNvPicPr>
            <a:picLocks noChangeAspect="1"/>
          </p:cNvPicPr>
          <p:nvPr/>
        </p:nvPicPr>
        <p:blipFill>
          <a:blip r:embed="rId12"/>
          <a:stretch>
            <a:fillRect/>
          </a:stretch>
        </p:blipFill>
        <p:spPr>
          <a:xfrm>
            <a:off x="3947960" y="3871281"/>
            <a:ext cx="4098069" cy="1044667"/>
          </a:xfrm>
          <a:prstGeom prst="rect">
            <a:avLst/>
          </a:prstGeom>
        </p:spPr>
      </p:pic>
      <p:cxnSp>
        <p:nvCxnSpPr>
          <p:cNvPr id="33" name="Straight Arrow Connector 32">
            <a:extLst>
              <a:ext uri="{FF2B5EF4-FFF2-40B4-BE49-F238E27FC236}">
                <a16:creationId xmlns:a16="http://schemas.microsoft.com/office/drawing/2014/main" id="{303F754E-133F-1AB2-B2DC-D9CBD581D74F}"/>
              </a:ext>
            </a:extLst>
          </p:cNvPr>
          <p:cNvCxnSpPr>
            <a:cxnSpLocks/>
          </p:cNvCxnSpPr>
          <p:nvPr/>
        </p:nvCxnSpPr>
        <p:spPr>
          <a:xfrm>
            <a:off x="5992800" y="4926886"/>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556709D6-1654-12F6-0F3C-130786989853}"/>
              </a:ext>
            </a:extLst>
          </p:cNvPr>
          <p:cNvPicPr>
            <a:picLocks noChangeAspect="1"/>
          </p:cNvPicPr>
          <p:nvPr/>
        </p:nvPicPr>
        <p:blipFill>
          <a:blip r:embed="rId13"/>
          <a:stretch>
            <a:fillRect/>
          </a:stretch>
        </p:blipFill>
        <p:spPr>
          <a:xfrm>
            <a:off x="5094048" y="5231696"/>
            <a:ext cx="1784515" cy="721016"/>
          </a:xfrm>
          <a:prstGeom prst="rect">
            <a:avLst/>
          </a:prstGeom>
        </p:spPr>
      </p:pic>
      <p:sp>
        <p:nvSpPr>
          <p:cNvPr id="36" name="TextBox 35">
            <a:extLst>
              <a:ext uri="{FF2B5EF4-FFF2-40B4-BE49-F238E27FC236}">
                <a16:creationId xmlns:a16="http://schemas.microsoft.com/office/drawing/2014/main" id="{5355C340-1D80-97FD-2C8B-24D21DC9A191}"/>
              </a:ext>
            </a:extLst>
          </p:cNvPr>
          <p:cNvSpPr txBox="1"/>
          <p:nvPr/>
        </p:nvSpPr>
        <p:spPr>
          <a:xfrm>
            <a:off x="453006" y="2379107"/>
            <a:ext cx="3087148" cy="523220"/>
          </a:xfrm>
          <a:prstGeom prst="rect">
            <a:avLst/>
          </a:prstGeom>
          <a:noFill/>
        </p:spPr>
        <p:txBody>
          <a:bodyPr wrap="square" rtlCol="0">
            <a:spAutoFit/>
          </a:bodyPr>
          <a:lstStyle/>
          <a:p>
            <a:r>
              <a:rPr lang="en-US" sz="1400" dirty="0">
                <a:latin typeface="Perpetua" panose="02020502060401020303" pitchFamily="18" charset="0"/>
              </a:rPr>
              <a:t>The maximum loan amount requested was 16,18,000/-</a:t>
            </a:r>
            <a:endParaRPr lang="en-IN" sz="1400" dirty="0">
              <a:latin typeface="Perpetua" panose="02020502060401020303" pitchFamily="18" charset="0"/>
            </a:endParaRPr>
          </a:p>
        </p:txBody>
      </p:sp>
      <p:sp>
        <p:nvSpPr>
          <p:cNvPr id="37" name="TextBox 36">
            <a:extLst>
              <a:ext uri="{FF2B5EF4-FFF2-40B4-BE49-F238E27FC236}">
                <a16:creationId xmlns:a16="http://schemas.microsoft.com/office/drawing/2014/main" id="{631981E8-8ACD-7151-E986-0B902754843B}"/>
              </a:ext>
            </a:extLst>
          </p:cNvPr>
          <p:cNvSpPr txBox="1"/>
          <p:nvPr/>
        </p:nvSpPr>
        <p:spPr>
          <a:xfrm>
            <a:off x="4208222" y="2902327"/>
            <a:ext cx="3358648" cy="523220"/>
          </a:xfrm>
          <a:prstGeom prst="rect">
            <a:avLst/>
          </a:prstGeom>
          <a:noFill/>
        </p:spPr>
        <p:txBody>
          <a:bodyPr wrap="square" rtlCol="0">
            <a:spAutoFit/>
          </a:bodyPr>
          <a:lstStyle/>
          <a:p>
            <a:r>
              <a:rPr lang="en-US" sz="1400" dirty="0">
                <a:latin typeface="Perpetua" panose="02020502060401020303" pitchFamily="18" charset="0"/>
              </a:rPr>
              <a:t>Home loan was the most applied loan type with a count of 10,056 </a:t>
            </a:r>
            <a:endParaRPr lang="en-IN" sz="1400" dirty="0">
              <a:latin typeface="Perpetua" panose="02020502060401020303" pitchFamily="18" charset="0"/>
            </a:endParaRPr>
          </a:p>
        </p:txBody>
      </p:sp>
      <p:sp>
        <p:nvSpPr>
          <p:cNvPr id="38" name="TextBox 37">
            <a:extLst>
              <a:ext uri="{FF2B5EF4-FFF2-40B4-BE49-F238E27FC236}">
                <a16:creationId xmlns:a16="http://schemas.microsoft.com/office/drawing/2014/main" id="{C685A620-E31B-64D7-297C-DDD36D84839D}"/>
              </a:ext>
            </a:extLst>
          </p:cNvPr>
          <p:cNvSpPr txBox="1"/>
          <p:nvPr/>
        </p:nvSpPr>
        <p:spPr>
          <a:xfrm>
            <a:off x="8447714" y="2379107"/>
            <a:ext cx="3070370" cy="523220"/>
          </a:xfrm>
          <a:prstGeom prst="rect">
            <a:avLst/>
          </a:prstGeom>
          <a:noFill/>
        </p:spPr>
        <p:txBody>
          <a:bodyPr wrap="square" rtlCol="0">
            <a:spAutoFit/>
          </a:bodyPr>
          <a:lstStyle/>
          <a:p>
            <a:r>
              <a:rPr lang="en-US" sz="1400" dirty="0">
                <a:latin typeface="Perpetua" panose="02020502060401020303" pitchFamily="18" charset="0"/>
              </a:rPr>
              <a:t>CIBIL scores ranged from a low of 476 to a high of 888 across applicants</a:t>
            </a:r>
            <a:endParaRPr lang="en-IN" sz="1400" dirty="0">
              <a:latin typeface="Perpetua" panose="02020502060401020303" pitchFamily="18" charset="0"/>
            </a:endParaRPr>
          </a:p>
        </p:txBody>
      </p:sp>
      <p:sp>
        <p:nvSpPr>
          <p:cNvPr id="39" name="TextBox 38">
            <a:extLst>
              <a:ext uri="{FF2B5EF4-FFF2-40B4-BE49-F238E27FC236}">
                <a16:creationId xmlns:a16="http://schemas.microsoft.com/office/drawing/2014/main" id="{6C55CA08-0B72-699B-0D4A-664B270802EA}"/>
              </a:ext>
            </a:extLst>
          </p:cNvPr>
          <p:cNvSpPr txBox="1"/>
          <p:nvPr/>
        </p:nvSpPr>
        <p:spPr>
          <a:xfrm>
            <a:off x="453006" y="6023295"/>
            <a:ext cx="3087148" cy="523220"/>
          </a:xfrm>
          <a:prstGeom prst="rect">
            <a:avLst/>
          </a:prstGeom>
          <a:noFill/>
        </p:spPr>
        <p:txBody>
          <a:bodyPr wrap="square" rtlCol="0">
            <a:spAutoFit/>
          </a:bodyPr>
          <a:lstStyle/>
          <a:p>
            <a:r>
              <a:rPr lang="en-US" sz="1400" dirty="0">
                <a:latin typeface="Perpetua" panose="02020502060401020303" pitchFamily="18" charset="0"/>
              </a:rPr>
              <a:t>The majority of applicants were retired individuals with 8,534 loan requests</a:t>
            </a:r>
            <a:endParaRPr lang="en-IN" sz="1400" dirty="0">
              <a:latin typeface="Perpetua" panose="02020502060401020303" pitchFamily="18" charset="0"/>
            </a:endParaRPr>
          </a:p>
        </p:txBody>
      </p:sp>
      <p:sp>
        <p:nvSpPr>
          <p:cNvPr id="40" name="TextBox 39">
            <a:extLst>
              <a:ext uri="{FF2B5EF4-FFF2-40B4-BE49-F238E27FC236}">
                <a16:creationId xmlns:a16="http://schemas.microsoft.com/office/drawing/2014/main" id="{1B50DB3D-CD3C-F71A-40F7-03DB54E66575}"/>
              </a:ext>
            </a:extLst>
          </p:cNvPr>
          <p:cNvSpPr txBox="1"/>
          <p:nvPr/>
        </p:nvSpPr>
        <p:spPr>
          <a:xfrm>
            <a:off x="4412609" y="6115574"/>
            <a:ext cx="3254929" cy="523220"/>
          </a:xfrm>
          <a:prstGeom prst="rect">
            <a:avLst/>
          </a:prstGeom>
          <a:noFill/>
        </p:spPr>
        <p:txBody>
          <a:bodyPr wrap="square" rtlCol="0">
            <a:spAutoFit/>
          </a:bodyPr>
          <a:lstStyle/>
          <a:p>
            <a:r>
              <a:rPr lang="en-US" sz="1400" dirty="0">
                <a:latin typeface="Perpetua" panose="02020502060401020303" pitchFamily="18" charset="0"/>
              </a:rPr>
              <a:t>A total of 40,882 loans were approved, while 8,092 were declined </a:t>
            </a:r>
            <a:endParaRPr lang="en-IN" sz="1400" dirty="0">
              <a:latin typeface="Perpetua" panose="02020502060401020303" pitchFamily="18" charset="0"/>
            </a:endParaRPr>
          </a:p>
        </p:txBody>
      </p:sp>
      <p:sp>
        <p:nvSpPr>
          <p:cNvPr id="41" name="TextBox 40">
            <a:extLst>
              <a:ext uri="{FF2B5EF4-FFF2-40B4-BE49-F238E27FC236}">
                <a16:creationId xmlns:a16="http://schemas.microsoft.com/office/drawing/2014/main" id="{B39DF33D-0001-3CDE-B035-E6598C1B7E8F}"/>
              </a:ext>
            </a:extLst>
          </p:cNvPr>
          <p:cNvSpPr txBox="1"/>
          <p:nvPr/>
        </p:nvSpPr>
        <p:spPr>
          <a:xfrm>
            <a:off x="8724550" y="5629013"/>
            <a:ext cx="2793534" cy="523220"/>
          </a:xfrm>
          <a:prstGeom prst="rect">
            <a:avLst/>
          </a:prstGeom>
          <a:noFill/>
        </p:spPr>
        <p:txBody>
          <a:bodyPr wrap="square" rtlCol="0">
            <a:spAutoFit/>
          </a:bodyPr>
          <a:lstStyle/>
          <a:p>
            <a:r>
              <a:rPr lang="en-US" sz="1400" dirty="0">
                <a:latin typeface="Perpetua" panose="02020502060401020303" pitchFamily="18" charset="0"/>
              </a:rPr>
              <a:t>The average age of loan applicants was 43</a:t>
            </a:r>
            <a:endParaRPr lang="en-IN" sz="1400" dirty="0">
              <a:latin typeface="Perpetua" panose="02020502060401020303" pitchFamily="18" charset="0"/>
            </a:endParaRPr>
          </a:p>
        </p:txBody>
      </p:sp>
    </p:spTree>
    <p:extLst>
      <p:ext uri="{BB962C8B-B14F-4D97-AF65-F5344CB8AC3E}">
        <p14:creationId xmlns:p14="http://schemas.microsoft.com/office/powerpoint/2010/main" val="200856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183B2B-154A-D017-BB18-844F7ED69813}"/>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1 </a:t>
            </a:r>
            <a:endParaRPr lang="en-IN" sz="3600" b="1" dirty="0">
              <a:solidFill>
                <a:schemeClr val="bg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370433E0-7C51-81FE-DCCC-4B1A579FD10F}"/>
              </a:ext>
            </a:extLst>
          </p:cNvPr>
          <p:cNvSpPr txBox="1"/>
          <p:nvPr/>
        </p:nvSpPr>
        <p:spPr>
          <a:xfrm>
            <a:off x="2109831" y="1635853"/>
            <a:ext cx="7910818" cy="400110"/>
          </a:xfrm>
          <a:prstGeom prst="rect">
            <a:avLst/>
          </a:prstGeom>
          <a:noFill/>
        </p:spPr>
        <p:txBody>
          <a:bodyPr wrap="square" rtlCol="0">
            <a:spAutoFit/>
          </a:bodyPr>
          <a:lstStyle/>
          <a:p>
            <a:pPr algn="ctr"/>
            <a:r>
              <a:rPr lang="en-US" sz="2000" dirty="0">
                <a:solidFill>
                  <a:schemeClr val="bg1">
                    <a:lumMod val="85000"/>
                  </a:schemeClr>
                </a:solidFill>
                <a:latin typeface="Perpetua" panose="02020502060401020303" pitchFamily="18" charset="0"/>
              </a:rPr>
              <a:t>1. Which customer segment has the highest loan rejection rate?</a:t>
            </a:r>
            <a:endParaRPr lang="en-IN" sz="2000" dirty="0">
              <a:solidFill>
                <a:schemeClr val="bg1">
                  <a:lumMod val="85000"/>
                </a:schemeClr>
              </a:solidFill>
              <a:latin typeface="Perpetua" panose="02020502060401020303" pitchFamily="18" charset="0"/>
            </a:endParaRPr>
          </a:p>
        </p:txBody>
      </p:sp>
      <p:sp>
        <p:nvSpPr>
          <p:cNvPr id="7" name="TextBox 6">
            <a:extLst>
              <a:ext uri="{FF2B5EF4-FFF2-40B4-BE49-F238E27FC236}">
                <a16:creationId xmlns:a16="http://schemas.microsoft.com/office/drawing/2014/main" id="{CCE92A82-A5AC-46DF-5E1F-045D37E6BE9A}"/>
              </a:ext>
            </a:extLst>
          </p:cNvPr>
          <p:cNvSpPr txBox="1"/>
          <p:nvPr/>
        </p:nvSpPr>
        <p:spPr>
          <a:xfrm>
            <a:off x="6101381" y="2035963"/>
            <a:ext cx="5654179" cy="584775"/>
          </a:xfrm>
          <a:prstGeom prst="rect">
            <a:avLst/>
          </a:prstGeom>
          <a:noFill/>
        </p:spPr>
        <p:txBody>
          <a:bodyPr wrap="square" rtlCol="0">
            <a:spAutoFit/>
          </a:bodyPr>
          <a:lstStyle/>
          <a:p>
            <a:r>
              <a:rPr lang="en-US" sz="1600" dirty="0">
                <a:solidFill>
                  <a:schemeClr val="bg1">
                    <a:lumMod val="85000"/>
                  </a:schemeClr>
                </a:solidFill>
                <a:latin typeface="Perpetua" panose="02020502060401020303" pitchFamily="18" charset="0"/>
              </a:rPr>
              <a:t>-  This insight helps risk teams focus on high-rejection segments and improve screening policies for better approval efficiency. </a:t>
            </a:r>
            <a:endParaRPr lang="en-IN" sz="1600" dirty="0">
              <a:solidFill>
                <a:schemeClr val="bg1">
                  <a:lumMod val="85000"/>
                </a:schemeClr>
              </a:solidFill>
              <a:latin typeface="Perpetua" panose="02020502060401020303" pitchFamily="18" charset="0"/>
            </a:endParaRPr>
          </a:p>
        </p:txBody>
      </p:sp>
      <p:pic>
        <p:nvPicPr>
          <p:cNvPr id="9" name="Picture 8">
            <a:extLst>
              <a:ext uri="{FF2B5EF4-FFF2-40B4-BE49-F238E27FC236}">
                <a16:creationId xmlns:a16="http://schemas.microsoft.com/office/drawing/2014/main" id="{ED6B5712-27D9-D8F4-7BDA-4DF99BA13EBA}"/>
              </a:ext>
            </a:extLst>
          </p:cNvPr>
          <p:cNvPicPr>
            <a:picLocks noChangeAspect="1"/>
          </p:cNvPicPr>
          <p:nvPr/>
        </p:nvPicPr>
        <p:blipFill>
          <a:blip r:embed="rId2"/>
          <a:stretch>
            <a:fillRect/>
          </a:stretch>
        </p:blipFill>
        <p:spPr>
          <a:xfrm>
            <a:off x="588806" y="2831039"/>
            <a:ext cx="5507194" cy="1763145"/>
          </a:xfrm>
          <a:prstGeom prst="rect">
            <a:avLst/>
          </a:prstGeom>
        </p:spPr>
      </p:pic>
      <p:pic>
        <p:nvPicPr>
          <p:cNvPr id="11" name="Picture 10">
            <a:extLst>
              <a:ext uri="{FF2B5EF4-FFF2-40B4-BE49-F238E27FC236}">
                <a16:creationId xmlns:a16="http://schemas.microsoft.com/office/drawing/2014/main" id="{CC5B8B4A-0B56-E570-B495-4E90BC7E26C4}"/>
              </a:ext>
            </a:extLst>
          </p:cNvPr>
          <p:cNvPicPr>
            <a:picLocks noChangeAspect="1"/>
          </p:cNvPicPr>
          <p:nvPr/>
        </p:nvPicPr>
        <p:blipFill>
          <a:blip r:embed="rId3"/>
          <a:stretch>
            <a:fillRect/>
          </a:stretch>
        </p:blipFill>
        <p:spPr>
          <a:xfrm>
            <a:off x="588806" y="4941247"/>
            <a:ext cx="5507194" cy="1562318"/>
          </a:xfrm>
          <a:prstGeom prst="rect">
            <a:avLst/>
          </a:prstGeom>
        </p:spPr>
      </p:pic>
      <p:cxnSp>
        <p:nvCxnSpPr>
          <p:cNvPr id="12" name="Straight Arrow Connector 11">
            <a:extLst>
              <a:ext uri="{FF2B5EF4-FFF2-40B4-BE49-F238E27FC236}">
                <a16:creationId xmlns:a16="http://schemas.microsoft.com/office/drawing/2014/main" id="{2C2403B0-8FDB-D5D8-FC5F-6CB625D98C47}"/>
              </a:ext>
            </a:extLst>
          </p:cNvPr>
          <p:cNvCxnSpPr>
            <a:cxnSpLocks/>
          </p:cNvCxnSpPr>
          <p:nvPr/>
        </p:nvCxnSpPr>
        <p:spPr>
          <a:xfrm>
            <a:off x="3186745" y="4594184"/>
            <a:ext cx="0" cy="293872"/>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6929EAC-8037-14E7-4708-606829205658}"/>
              </a:ext>
            </a:extLst>
          </p:cNvPr>
          <p:cNvSpPr txBox="1"/>
          <p:nvPr/>
        </p:nvSpPr>
        <p:spPr>
          <a:xfrm>
            <a:off x="7466207" y="3892491"/>
            <a:ext cx="3422702" cy="1631216"/>
          </a:xfrm>
          <a:prstGeom prst="rect">
            <a:avLst/>
          </a:prstGeom>
          <a:noFill/>
        </p:spPr>
        <p:txBody>
          <a:bodyPr wrap="square" rtlCol="0">
            <a:spAutoFit/>
          </a:bodyPr>
          <a:lstStyle/>
          <a:p>
            <a:pPr algn="ctr"/>
            <a:r>
              <a:rPr lang="en-IN" sz="2000" dirty="0">
                <a:latin typeface="Perpetua" panose="02020502060401020303" pitchFamily="18" charset="0"/>
              </a:rPr>
              <a:t>Business Insight :</a:t>
            </a:r>
          </a:p>
          <a:p>
            <a:pPr algn="ctr"/>
            <a:endParaRPr lang="en-IN" sz="1600" dirty="0">
              <a:latin typeface="Perpetua" panose="02020502060401020303" pitchFamily="18" charset="0"/>
            </a:endParaRPr>
          </a:p>
          <a:p>
            <a:pPr algn="ctr"/>
            <a:r>
              <a:rPr lang="en-US" sz="1600" dirty="0">
                <a:latin typeface="Perpetua" panose="02020502060401020303" pitchFamily="18" charset="0"/>
              </a:rPr>
              <a:t>Business Owners had the highest loan rejection rate at 16.46%, indicating higher risk or stricter scrutiny in their evaluation process</a:t>
            </a:r>
            <a:r>
              <a:rPr lang="en-IN" sz="1600" dirty="0">
                <a:latin typeface="Perpetua" panose="02020502060401020303" pitchFamily="18" charset="0"/>
              </a:rPr>
              <a:t>.</a:t>
            </a:r>
          </a:p>
        </p:txBody>
      </p:sp>
    </p:spTree>
    <p:extLst>
      <p:ext uri="{BB962C8B-B14F-4D97-AF65-F5344CB8AC3E}">
        <p14:creationId xmlns:p14="http://schemas.microsoft.com/office/powerpoint/2010/main" val="253465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A60306-E7EC-788F-E3D5-C0EC4F15F574}"/>
              </a:ext>
            </a:extLst>
          </p:cNvPr>
          <p:cNvSpPr txBox="1"/>
          <p:nvPr/>
        </p:nvSpPr>
        <p:spPr>
          <a:xfrm>
            <a:off x="2986481" y="402672"/>
            <a:ext cx="6157519" cy="646331"/>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3600" b="1" dirty="0">
                <a:solidFill>
                  <a:schemeClr val="bg1">
                    <a:lumMod val="85000"/>
                  </a:schemeClr>
                </a:solidFill>
                <a:latin typeface="Perpetua" panose="02020502060401020303" pitchFamily="18" charset="0"/>
              </a:rPr>
              <a:t>Business Case Study 2 </a:t>
            </a:r>
            <a:endParaRPr lang="en-IN" sz="3600" b="1" dirty="0">
              <a:solidFill>
                <a:schemeClr val="bg1">
                  <a:lumMod val="85000"/>
                </a:schemeClr>
              </a:solidFill>
              <a:latin typeface="Perpetua" panose="02020502060401020303" pitchFamily="18" charset="0"/>
            </a:endParaRPr>
          </a:p>
        </p:txBody>
      </p:sp>
      <p:pic>
        <p:nvPicPr>
          <p:cNvPr id="6" name="Picture 5">
            <a:extLst>
              <a:ext uri="{FF2B5EF4-FFF2-40B4-BE49-F238E27FC236}">
                <a16:creationId xmlns:a16="http://schemas.microsoft.com/office/drawing/2014/main" id="{94C3D0D8-B744-3924-5C89-41F1D86C7773}"/>
              </a:ext>
            </a:extLst>
          </p:cNvPr>
          <p:cNvPicPr>
            <a:picLocks noChangeAspect="1"/>
          </p:cNvPicPr>
          <p:nvPr/>
        </p:nvPicPr>
        <p:blipFill>
          <a:blip r:embed="rId2"/>
          <a:stretch>
            <a:fillRect/>
          </a:stretch>
        </p:blipFill>
        <p:spPr>
          <a:xfrm>
            <a:off x="432021" y="3161375"/>
            <a:ext cx="6416665" cy="1763785"/>
          </a:xfrm>
          <a:prstGeom prst="rect">
            <a:avLst/>
          </a:prstGeom>
        </p:spPr>
      </p:pic>
      <p:sp>
        <p:nvSpPr>
          <p:cNvPr id="7" name="TextBox 6">
            <a:extLst>
              <a:ext uri="{FF2B5EF4-FFF2-40B4-BE49-F238E27FC236}">
                <a16:creationId xmlns:a16="http://schemas.microsoft.com/office/drawing/2014/main" id="{C50EC632-DD69-9681-87BE-412B3F2FE4AE}"/>
              </a:ext>
            </a:extLst>
          </p:cNvPr>
          <p:cNvSpPr txBox="1"/>
          <p:nvPr/>
        </p:nvSpPr>
        <p:spPr>
          <a:xfrm>
            <a:off x="1909893" y="1426128"/>
            <a:ext cx="8372213" cy="400110"/>
          </a:xfrm>
          <a:prstGeom prst="rect">
            <a:avLst/>
          </a:prstGeom>
          <a:noFill/>
        </p:spPr>
        <p:txBody>
          <a:bodyPr wrap="square" rtlCol="0">
            <a:spAutoFit/>
          </a:bodyPr>
          <a:lstStyle/>
          <a:p>
            <a:pPr algn="ctr"/>
            <a:r>
              <a:rPr lang="en-US" sz="2000" dirty="0">
                <a:solidFill>
                  <a:schemeClr val="bg1">
                    <a:lumMod val="85000"/>
                  </a:schemeClr>
                </a:solidFill>
                <a:latin typeface="Perpetua" panose="02020502060401020303" pitchFamily="18" charset="0"/>
              </a:rPr>
              <a:t>2. What is the average loan amount and interest rate by employment type and loan type?</a:t>
            </a:r>
            <a:endParaRPr lang="en-IN" sz="2000" dirty="0">
              <a:solidFill>
                <a:schemeClr val="bg1">
                  <a:lumMod val="85000"/>
                </a:schemeClr>
              </a:solidFill>
              <a:latin typeface="Perpetua" panose="02020502060401020303" pitchFamily="18" charset="0"/>
            </a:endParaRPr>
          </a:p>
        </p:txBody>
      </p:sp>
      <p:sp>
        <p:nvSpPr>
          <p:cNvPr id="8" name="TextBox 7">
            <a:extLst>
              <a:ext uri="{FF2B5EF4-FFF2-40B4-BE49-F238E27FC236}">
                <a16:creationId xmlns:a16="http://schemas.microsoft.com/office/drawing/2014/main" id="{04894162-AD34-458C-9778-CE41EC75D67D}"/>
              </a:ext>
            </a:extLst>
          </p:cNvPr>
          <p:cNvSpPr txBox="1"/>
          <p:nvPr/>
        </p:nvSpPr>
        <p:spPr>
          <a:xfrm>
            <a:off x="5595457" y="1826238"/>
            <a:ext cx="6182686" cy="584775"/>
          </a:xfrm>
          <a:prstGeom prst="rect">
            <a:avLst/>
          </a:prstGeom>
          <a:noFill/>
        </p:spPr>
        <p:txBody>
          <a:bodyPr wrap="square" rtlCol="0">
            <a:spAutoFit/>
          </a:bodyPr>
          <a:lstStyle/>
          <a:p>
            <a:r>
              <a:rPr lang="en-US" sz="1600" dirty="0">
                <a:solidFill>
                  <a:schemeClr val="bg1">
                    <a:lumMod val="85000"/>
                  </a:schemeClr>
                </a:solidFill>
                <a:latin typeface="Perpetua" panose="02020502060401020303" pitchFamily="18" charset="0"/>
              </a:rPr>
              <a:t>- Helps benchmark loan offers across segments and detect inconsistencies in lending terms </a:t>
            </a:r>
            <a:endParaRPr lang="en-IN" sz="1600" dirty="0">
              <a:solidFill>
                <a:schemeClr val="bg1">
                  <a:lumMod val="85000"/>
                </a:schemeClr>
              </a:solidFill>
              <a:latin typeface="Perpetua" panose="02020502060401020303" pitchFamily="18" charset="0"/>
            </a:endParaRPr>
          </a:p>
        </p:txBody>
      </p:sp>
      <p:pic>
        <p:nvPicPr>
          <p:cNvPr id="10" name="Picture 9">
            <a:extLst>
              <a:ext uri="{FF2B5EF4-FFF2-40B4-BE49-F238E27FC236}">
                <a16:creationId xmlns:a16="http://schemas.microsoft.com/office/drawing/2014/main" id="{B871733C-56E7-3AA0-3B1D-A80143862876}"/>
              </a:ext>
            </a:extLst>
          </p:cNvPr>
          <p:cNvPicPr>
            <a:picLocks noChangeAspect="1"/>
          </p:cNvPicPr>
          <p:nvPr/>
        </p:nvPicPr>
        <p:blipFill>
          <a:blip r:embed="rId3"/>
          <a:stretch>
            <a:fillRect/>
          </a:stretch>
        </p:blipFill>
        <p:spPr>
          <a:xfrm>
            <a:off x="7698140" y="2811123"/>
            <a:ext cx="3780728" cy="2518066"/>
          </a:xfrm>
          <a:prstGeom prst="rect">
            <a:avLst/>
          </a:prstGeom>
        </p:spPr>
      </p:pic>
      <p:cxnSp>
        <p:nvCxnSpPr>
          <p:cNvPr id="13" name="Straight Arrow Connector 12">
            <a:extLst>
              <a:ext uri="{FF2B5EF4-FFF2-40B4-BE49-F238E27FC236}">
                <a16:creationId xmlns:a16="http://schemas.microsoft.com/office/drawing/2014/main" id="{826FE181-CA1A-DF94-7D58-90947D862052}"/>
              </a:ext>
            </a:extLst>
          </p:cNvPr>
          <p:cNvCxnSpPr/>
          <p:nvPr/>
        </p:nvCxnSpPr>
        <p:spPr>
          <a:xfrm>
            <a:off x="6988029" y="4060272"/>
            <a:ext cx="595619" cy="0"/>
          </a:xfrm>
          <a:prstGeom prst="straightConnector1">
            <a:avLst/>
          </a:prstGeom>
          <a:ln>
            <a:solidFill>
              <a:srgbClr val="07264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D95E01-A9BA-F330-41BE-6F6D689AF88F}"/>
              </a:ext>
            </a:extLst>
          </p:cNvPr>
          <p:cNvSpPr txBox="1"/>
          <p:nvPr/>
        </p:nvSpPr>
        <p:spPr>
          <a:xfrm>
            <a:off x="432022" y="5431872"/>
            <a:ext cx="7266118" cy="1077218"/>
          </a:xfrm>
          <a:prstGeom prst="rect">
            <a:avLst/>
          </a:prstGeom>
          <a:noFill/>
        </p:spPr>
        <p:txBody>
          <a:bodyPr wrap="square" rtlCol="0">
            <a:spAutoFit/>
          </a:bodyPr>
          <a:lstStyle/>
          <a:p>
            <a:r>
              <a:rPr lang="en-IN" sz="2000" dirty="0">
                <a:latin typeface="Perpetua" panose="02020502060401020303" pitchFamily="18" charset="0"/>
              </a:rPr>
              <a:t>Business Insight : </a:t>
            </a:r>
          </a:p>
          <a:p>
            <a:r>
              <a:rPr lang="en-US" sz="1400" dirty="0">
                <a:latin typeface="Perpetua" panose="02020502060401020303" pitchFamily="18" charset="0"/>
              </a:rPr>
              <a:t>Students and unemployed applicants are receiving the highest average loan amounts and interest rates, particularly for Business and Education loans, indicating higher perceived risk.</a:t>
            </a:r>
            <a:r>
              <a:rPr lang="en-IN" sz="1400" dirty="0">
                <a:latin typeface="Perpetua" panose="02020502060401020303" pitchFamily="18" charset="0"/>
              </a:rPr>
              <a:t> </a:t>
            </a:r>
          </a:p>
          <a:p>
            <a:endParaRPr lang="en-IN" sz="1600" dirty="0">
              <a:latin typeface="Perpetua" panose="02020502060401020303" pitchFamily="18" charset="0"/>
            </a:endParaRPr>
          </a:p>
        </p:txBody>
      </p:sp>
    </p:spTree>
    <p:extLst>
      <p:ext uri="{BB962C8B-B14F-4D97-AF65-F5344CB8AC3E}">
        <p14:creationId xmlns:p14="http://schemas.microsoft.com/office/powerpoint/2010/main" val="3042405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1267</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Perpetua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Samridhya Roy</dc:creator>
  <cp:lastModifiedBy>Samridhya Roy</cp:lastModifiedBy>
  <cp:revision>15</cp:revision>
  <dcterms:created xsi:type="dcterms:W3CDTF">2025-07-04T14:07:15Z</dcterms:created>
  <dcterms:modified xsi:type="dcterms:W3CDTF">2025-07-05T17:37:04Z</dcterms:modified>
</cp:coreProperties>
</file>