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sldIdLst>
    <p:sldId id="264" r:id="rId2"/>
    <p:sldId id="266" r:id="rId3"/>
    <p:sldId id="265" r:id="rId4"/>
    <p:sldId id="262" r:id="rId5"/>
    <p:sldId id="261" r:id="rId6"/>
    <p:sldId id="267" r:id="rId7"/>
    <p:sldId id="268" r:id="rId8"/>
    <p:sldId id="271" r:id="rId9"/>
    <p:sldId id="272" r:id="rId10"/>
    <p:sldId id="273" r:id="rId11"/>
    <p:sldId id="274" r:id="rId12"/>
    <p:sldId id="270"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C1FEC3B8-C535-4829-ADF7-D15316E7E9DB}" type="datetimeFigureOut">
              <a:rPr lang="en-IN" smtClean="0"/>
              <a:t>09-10-2023</a:t>
            </a:fld>
            <a:endParaRPr lang="en-IN"/>
          </a:p>
        </p:txBody>
      </p:sp>
      <p:sp>
        <p:nvSpPr>
          <p:cNvPr id="5" name="Footer Placeholder 4"/>
          <p:cNvSpPr>
            <a:spLocks noGrp="1"/>
          </p:cNvSpPr>
          <p:nvPr>
            <p:ph type="ftr" sz="quarter" idx="11"/>
          </p:nvPr>
        </p:nvSpPr>
        <p:spPr>
          <a:xfrm>
            <a:off x="3962399" y="5870575"/>
            <a:ext cx="4893958" cy="377825"/>
          </a:xfrm>
        </p:spPr>
        <p:txBody>
          <a:bodyPr/>
          <a:lstStyle/>
          <a:p>
            <a:endParaRPr lang="en-IN"/>
          </a:p>
        </p:txBody>
      </p:sp>
      <p:sp>
        <p:nvSpPr>
          <p:cNvPr id="6" name="Slide Number Placeholder 5"/>
          <p:cNvSpPr>
            <a:spLocks noGrp="1"/>
          </p:cNvSpPr>
          <p:nvPr>
            <p:ph type="sldNum" sz="quarter" idx="12"/>
          </p:nvPr>
        </p:nvSpPr>
        <p:spPr>
          <a:xfrm>
            <a:off x="10608958" y="5870575"/>
            <a:ext cx="551167" cy="377825"/>
          </a:xfrm>
        </p:spPr>
        <p:txBody>
          <a:bodyPr/>
          <a:lstStyle/>
          <a:p>
            <a:fld id="{7628E6E2-F6C9-4F82-9ED0-0B48A9AE8D72}" type="slidenum">
              <a:rPr lang="en-IN" smtClean="0"/>
              <a:t>‹#›</a:t>
            </a:fld>
            <a:endParaRPr lang="en-IN"/>
          </a:p>
        </p:txBody>
      </p:sp>
    </p:spTree>
    <p:extLst>
      <p:ext uri="{BB962C8B-B14F-4D97-AF65-F5344CB8AC3E}">
        <p14:creationId xmlns:p14="http://schemas.microsoft.com/office/powerpoint/2010/main" val="49168857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1FEC3B8-C535-4829-ADF7-D15316E7E9DB}" type="datetimeFigureOut">
              <a:rPr lang="en-IN" smtClean="0"/>
              <a:t>09-10-2023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628E6E2-F6C9-4F82-9ED0-0B48A9AE8D72}" type="slidenum">
              <a:rPr lang="en-IN" smtClean="0"/>
              <a:t>‹#›</a:t>
            </a:fld>
            <a:endParaRPr lang="en-IN"/>
          </a:p>
        </p:txBody>
      </p:sp>
    </p:spTree>
    <p:extLst>
      <p:ext uri="{BB962C8B-B14F-4D97-AF65-F5344CB8AC3E}">
        <p14:creationId xmlns:p14="http://schemas.microsoft.com/office/powerpoint/2010/main" val="3567783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FEC3B8-C535-4829-ADF7-D15316E7E9DB}" type="datetimeFigureOut">
              <a:rPr lang="en-IN" smtClean="0"/>
              <a:t>09-10-2023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28E6E2-F6C9-4F82-9ED0-0B48A9AE8D72}" type="slidenum">
              <a:rPr lang="en-IN" smtClean="0"/>
              <a:t>‹#›</a:t>
            </a:fld>
            <a:endParaRPr lang="en-IN"/>
          </a:p>
        </p:txBody>
      </p:sp>
    </p:spTree>
    <p:extLst>
      <p:ext uri="{BB962C8B-B14F-4D97-AF65-F5344CB8AC3E}">
        <p14:creationId xmlns:p14="http://schemas.microsoft.com/office/powerpoint/2010/main" val="27826105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FEC3B8-C535-4829-ADF7-D15316E7E9DB}" type="datetimeFigureOut">
              <a:rPr lang="en-IN" smtClean="0"/>
              <a:t>09-10-2023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28E6E2-F6C9-4F82-9ED0-0B48A9AE8D72}" type="slidenum">
              <a:rPr lang="en-IN" smtClean="0"/>
              <a:t>‹#›</a:t>
            </a:fld>
            <a:endParaRPr lang="en-IN"/>
          </a:p>
        </p:txBody>
      </p:sp>
    </p:spTree>
    <p:extLst>
      <p:ext uri="{BB962C8B-B14F-4D97-AF65-F5344CB8AC3E}">
        <p14:creationId xmlns:p14="http://schemas.microsoft.com/office/powerpoint/2010/main" val="35223602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FEC3B8-C535-4829-ADF7-D15316E7E9DB}" type="datetimeFigureOut">
              <a:rPr lang="en-IN" smtClean="0"/>
              <a:t>09-10-2023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28E6E2-F6C9-4F82-9ED0-0B48A9AE8D72}" type="slidenum">
              <a:rPr lang="en-IN" smtClean="0"/>
              <a:t>‹#›</a:t>
            </a:fld>
            <a:endParaRPr lang="en-IN"/>
          </a:p>
        </p:txBody>
      </p:sp>
    </p:spTree>
    <p:extLst>
      <p:ext uri="{BB962C8B-B14F-4D97-AF65-F5344CB8AC3E}">
        <p14:creationId xmlns:p14="http://schemas.microsoft.com/office/powerpoint/2010/main" val="13939263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FEC3B8-C535-4829-ADF7-D15316E7E9DB}" type="datetimeFigureOut">
              <a:rPr lang="en-IN" smtClean="0"/>
              <a:t>09-10-2023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28E6E2-F6C9-4F82-9ED0-0B48A9AE8D72}" type="slidenum">
              <a:rPr lang="en-IN" smtClean="0"/>
              <a:t>‹#›</a:t>
            </a:fld>
            <a:endParaRPr lang="en-IN"/>
          </a:p>
        </p:txBody>
      </p:sp>
    </p:spTree>
    <p:extLst>
      <p:ext uri="{BB962C8B-B14F-4D97-AF65-F5344CB8AC3E}">
        <p14:creationId xmlns:p14="http://schemas.microsoft.com/office/powerpoint/2010/main" val="17309028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FEC3B8-C535-4829-ADF7-D15316E7E9DB}" type="datetimeFigureOut">
              <a:rPr lang="en-IN" smtClean="0"/>
              <a:t>09-10-2023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28E6E2-F6C9-4F82-9ED0-0B48A9AE8D72}" type="slidenum">
              <a:rPr lang="en-IN" smtClean="0"/>
              <a:t>‹#›</a:t>
            </a:fld>
            <a:endParaRPr lang="en-IN"/>
          </a:p>
        </p:txBody>
      </p:sp>
    </p:spTree>
    <p:extLst>
      <p:ext uri="{BB962C8B-B14F-4D97-AF65-F5344CB8AC3E}">
        <p14:creationId xmlns:p14="http://schemas.microsoft.com/office/powerpoint/2010/main" val="21509733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FEC3B8-C535-4829-ADF7-D15316E7E9DB}" type="datetimeFigureOut">
              <a:rPr lang="en-IN" smtClean="0"/>
              <a:t>09-10-2023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28E6E2-F6C9-4F82-9ED0-0B48A9AE8D72}" type="slidenum">
              <a:rPr lang="en-IN" smtClean="0"/>
              <a:t>‹#›</a:t>
            </a:fld>
            <a:endParaRPr lang="en-IN"/>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24217631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FEC3B8-C535-4829-ADF7-D15316E7E9DB}" type="datetimeFigureOut">
              <a:rPr lang="en-IN" smtClean="0"/>
              <a:t>09-10-2023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28E6E2-F6C9-4F82-9ED0-0B48A9AE8D72}" type="slidenum">
              <a:rPr lang="en-IN" smtClean="0"/>
              <a:t>‹#›</a:t>
            </a:fld>
            <a:endParaRPr lang="en-IN"/>
          </a:p>
        </p:txBody>
      </p:sp>
    </p:spTree>
    <p:extLst>
      <p:ext uri="{BB962C8B-B14F-4D97-AF65-F5344CB8AC3E}">
        <p14:creationId xmlns:p14="http://schemas.microsoft.com/office/powerpoint/2010/main" val="39115500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FEC3B8-C535-4829-ADF7-D15316E7E9DB}" type="datetimeFigureOut">
              <a:rPr lang="en-IN" smtClean="0"/>
              <a:t>09-10-2023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28E6E2-F6C9-4F82-9ED0-0B48A9AE8D72}" type="slidenum">
              <a:rPr lang="en-IN" smtClean="0"/>
              <a:t>‹#›</a:t>
            </a:fld>
            <a:endParaRPr lang="en-IN"/>
          </a:p>
        </p:txBody>
      </p:sp>
    </p:spTree>
    <p:extLst>
      <p:ext uri="{BB962C8B-B14F-4D97-AF65-F5344CB8AC3E}">
        <p14:creationId xmlns:p14="http://schemas.microsoft.com/office/powerpoint/2010/main" val="27483078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FEC3B8-C535-4829-ADF7-D15316E7E9DB}" type="datetimeFigureOut">
              <a:rPr lang="en-IN" smtClean="0"/>
              <a:t>09-10-2023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28E6E2-F6C9-4F82-9ED0-0B48A9AE8D72}" type="slidenum">
              <a:rPr lang="en-IN" smtClean="0"/>
              <a:t>‹#›</a:t>
            </a:fld>
            <a:endParaRPr lang="en-IN"/>
          </a:p>
        </p:txBody>
      </p:sp>
    </p:spTree>
    <p:extLst>
      <p:ext uri="{BB962C8B-B14F-4D97-AF65-F5344CB8AC3E}">
        <p14:creationId xmlns:p14="http://schemas.microsoft.com/office/powerpoint/2010/main" val="6119997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1FEC3B8-C535-4829-ADF7-D15316E7E9DB}" type="datetimeFigureOut">
              <a:rPr lang="en-IN" smtClean="0"/>
              <a:t>09-10-2023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628E6E2-F6C9-4F82-9ED0-0B48A9AE8D72}" type="slidenum">
              <a:rPr lang="en-IN" smtClean="0"/>
              <a:t>‹#›</a:t>
            </a:fld>
            <a:endParaRPr lang="en-IN"/>
          </a:p>
        </p:txBody>
      </p:sp>
    </p:spTree>
    <p:extLst>
      <p:ext uri="{BB962C8B-B14F-4D97-AF65-F5344CB8AC3E}">
        <p14:creationId xmlns:p14="http://schemas.microsoft.com/office/powerpoint/2010/main" val="1305334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1FEC3B8-C535-4829-ADF7-D15316E7E9DB}" type="datetimeFigureOut">
              <a:rPr lang="en-IN" smtClean="0"/>
              <a:t>09-10-2023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628E6E2-F6C9-4F82-9ED0-0B48A9AE8D72}" type="slidenum">
              <a:rPr lang="en-IN" smtClean="0"/>
              <a:t>‹#›</a:t>
            </a:fld>
            <a:endParaRPr lang="en-IN"/>
          </a:p>
        </p:txBody>
      </p:sp>
    </p:spTree>
    <p:extLst>
      <p:ext uri="{BB962C8B-B14F-4D97-AF65-F5344CB8AC3E}">
        <p14:creationId xmlns:p14="http://schemas.microsoft.com/office/powerpoint/2010/main" val="23312355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1FEC3B8-C535-4829-ADF7-D15316E7E9DB}" type="datetimeFigureOut">
              <a:rPr lang="en-IN" smtClean="0"/>
              <a:t>09-10-2023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628E6E2-F6C9-4F82-9ED0-0B48A9AE8D72}" type="slidenum">
              <a:rPr lang="en-IN" smtClean="0"/>
              <a:t>‹#›</a:t>
            </a:fld>
            <a:endParaRPr lang="en-IN"/>
          </a:p>
        </p:txBody>
      </p:sp>
    </p:spTree>
    <p:extLst>
      <p:ext uri="{BB962C8B-B14F-4D97-AF65-F5344CB8AC3E}">
        <p14:creationId xmlns:p14="http://schemas.microsoft.com/office/powerpoint/2010/main" val="27163496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C1FEC3B8-C535-4829-ADF7-D15316E7E9DB}" type="datetimeFigureOut">
              <a:rPr lang="en-IN" smtClean="0"/>
              <a:t>09-10-2023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628E6E2-F6C9-4F82-9ED0-0B48A9AE8D72}" type="slidenum">
              <a:rPr lang="en-IN" smtClean="0"/>
              <a:t>‹#›</a:t>
            </a:fld>
            <a:endParaRPr lang="en-IN"/>
          </a:p>
        </p:txBody>
      </p:sp>
    </p:spTree>
    <p:extLst>
      <p:ext uri="{BB962C8B-B14F-4D97-AF65-F5344CB8AC3E}">
        <p14:creationId xmlns:p14="http://schemas.microsoft.com/office/powerpoint/2010/main" val="31208910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1FEC3B8-C535-4829-ADF7-D15316E7E9DB}" type="datetimeFigureOut">
              <a:rPr lang="en-IN" smtClean="0"/>
              <a:t>09-10-2023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628E6E2-F6C9-4F82-9ED0-0B48A9AE8D72}" type="slidenum">
              <a:rPr lang="en-IN" smtClean="0"/>
              <a:t>‹#›</a:t>
            </a:fld>
            <a:endParaRPr lang="en-IN"/>
          </a:p>
        </p:txBody>
      </p:sp>
    </p:spTree>
    <p:extLst>
      <p:ext uri="{BB962C8B-B14F-4D97-AF65-F5344CB8AC3E}">
        <p14:creationId xmlns:p14="http://schemas.microsoft.com/office/powerpoint/2010/main" val="33307097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1FEC3B8-C535-4829-ADF7-D15316E7E9DB}" type="datetimeFigureOut">
              <a:rPr lang="en-IN" smtClean="0"/>
              <a:t>09-10-2023</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628E6E2-F6C9-4F82-9ED0-0B48A9AE8D72}" type="slidenum">
              <a:rPr lang="en-IN" smtClean="0"/>
              <a:t>‹#›</a:t>
            </a:fld>
            <a:endParaRPr lang="en-IN"/>
          </a:p>
        </p:txBody>
      </p:sp>
    </p:spTree>
    <p:extLst>
      <p:ext uri="{BB962C8B-B14F-4D97-AF65-F5344CB8AC3E}">
        <p14:creationId xmlns:p14="http://schemas.microsoft.com/office/powerpoint/2010/main" val="27203832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1FEC3B8-C535-4829-ADF7-D15316E7E9DB}" type="datetimeFigureOut">
              <a:rPr lang="en-IN" smtClean="0"/>
              <a:t>09-10-2023</a:t>
            </a:fld>
            <a:endParaRPr lang="en-IN"/>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628E6E2-F6C9-4F82-9ED0-0B48A9AE8D72}" type="slidenum">
              <a:rPr lang="en-IN" smtClean="0"/>
              <a:t>‹#›</a:t>
            </a:fld>
            <a:endParaRPr lang="en-IN"/>
          </a:p>
        </p:txBody>
      </p:sp>
    </p:spTree>
    <p:extLst>
      <p:ext uri="{BB962C8B-B14F-4D97-AF65-F5344CB8AC3E}">
        <p14:creationId xmlns:p14="http://schemas.microsoft.com/office/powerpoint/2010/main" val="2100015710"/>
      </p:ext>
    </p:extLst>
  </p:cSld>
  <p:clrMap bg1="dk1" tx1="lt1" bg2="dk2" tx2="lt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 id="2147483840" r:id="rId12"/>
    <p:sldLayoutId id="2147483841" r:id="rId13"/>
    <p:sldLayoutId id="2147483842" r:id="rId14"/>
    <p:sldLayoutId id="2147483843" r:id="rId15"/>
    <p:sldLayoutId id="2147483844" r:id="rId16"/>
    <p:sldLayoutId id="2147483845"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nhess.copernicus.org/articles/19/1319/2019/" TargetMode="External"/><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hyperlink" Target="https://creativecommons.org/licenses/by/3.0/"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2D3520F-BFC1-3860-8F6F-BF7179F68471}"/>
              </a:ext>
            </a:extLst>
          </p:cNvPr>
          <p:cNvSpPr txBox="1"/>
          <p:nvPr/>
        </p:nvSpPr>
        <p:spPr>
          <a:xfrm flipH="1">
            <a:off x="242943" y="358588"/>
            <a:ext cx="11751833" cy="4031873"/>
          </a:xfrm>
          <a:prstGeom prst="rect">
            <a:avLst/>
          </a:prstGeom>
          <a:noFill/>
        </p:spPr>
        <p:txBody>
          <a:bodyPr wrap="square" rtlCol="0">
            <a:spAutoFit/>
          </a:bodyPr>
          <a:lstStyle/>
          <a:p>
            <a:r>
              <a:rPr lang="en-IN" sz="3200" u="sng" dirty="0"/>
              <a:t>Flood monitoring and early warning system:</a:t>
            </a:r>
            <a:endParaRPr lang="en-IN" sz="3200" dirty="0"/>
          </a:p>
          <a:p>
            <a:r>
              <a:rPr lang="en-IN" sz="3200" dirty="0"/>
              <a:t>One of the most frequently occurring calamities around the world is a flood. For flood prone areas or countries, an essential part of their governance is flood management. The necessity to continuously review and </a:t>
            </a:r>
            <a:r>
              <a:rPr lang="en-IN" sz="3200" dirty="0" err="1"/>
              <a:t>analyze</a:t>
            </a:r>
            <a:r>
              <a:rPr lang="en-IN" sz="3200" dirty="0"/>
              <a:t> the adverse or ambient environmental conditions in real time demands developing a monitoring system so that floods could be detected beforehand.</a:t>
            </a:r>
          </a:p>
          <a:p>
            <a:endParaRPr lang="en-IN" sz="3200" dirty="0"/>
          </a:p>
        </p:txBody>
      </p:sp>
    </p:spTree>
    <p:extLst>
      <p:ext uri="{BB962C8B-B14F-4D97-AF65-F5344CB8AC3E}">
        <p14:creationId xmlns:p14="http://schemas.microsoft.com/office/powerpoint/2010/main" val="16143581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FDF7BBF-6F4B-BF60-C794-3CE0C86543B5}"/>
              </a:ext>
            </a:extLst>
          </p:cNvPr>
          <p:cNvSpPr txBox="1"/>
          <p:nvPr/>
        </p:nvSpPr>
        <p:spPr>
          <a:xfrm flipH="1">
            <a:off x="107576" y="98612"/>
            <a:ext cx="12084424" cy="4031873"/>
          </a:xfrm>
          <a:prstGeom prst="rect">
            <a:avLst/>
          </a:prstGeom>
          <a:noFill/>
        </p:spPr>
        <p:txBody>
          <a:bodyPr wrap="square" rtlCol="0">
            <a:spAutoFit/>
          </a:bodyPr>
          <a:lstStyle/>
          <a:p>
            <a:r>
              <a:rPr lang="en-IN" sz="3200" dirty="0"/>
              <a:t>The Ethernet shields and the wireless access points constitute the output section which is well integrated. Both sensors are placed upper side of the system with a cork float inside which will reflect an echo signal which sensor acknowledges through its trigger. The rain sensors will detect rain conditions and the water height is checked in the pipe. The Arduino Uno Microcontroller receives the data from sensors that are served in the web server. The early warning system is a web-based system that users can access which includes web flood information.  </a:t>
            </a:r>
          </a:p>
        </p:txBody>
      </p:sp>
    </p:spTree>
    <p:extLst>
      <p:ext uri="{BB962C8B-B14F-4D97-AF65-F5344CB8AC3E}">
        <p14:creationId xmlns:p14="http://schemas.microsoft.com/office/powerpoint/2010/main" val="32339148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74331F4-733B-6C98-2AAE-C6F75A06A357}"/>
              </a:ext>
            </a:extLst>
          </p:cNvPr>
          <p:cNvSpPr txBox="1"/>
          <p:nvPr/>
        </p:nvSpPr>
        <p:spPr>
          <a:xfrm flipH="1">
            <a:off x="-1" y="188259"/>
            <a:ext cx="11573435" cy="4524315"/>
          </a:xfrm>
          <a:prstGeom prst="rect">
            <a:avLst/>
          </a:prstGeom>
          <a:noFill/>
        </p:spPr>
        <p:txBody>
          <a:bodyPr wrap="square" rtlCol="0">
            <a:spAutoFit/>
          </a:bodyPr>
          <a:lstStyle/>
          <a:p>
            <a:r>
              <a:rPr lang="en-IN" sz="3200" u="sng" dirty="0"/>
              <a:t>IoT, big data, and HPC based smart flood management framework:</a:t>
            </a:r>
          </a:p>
          <a:p>
            <a:r>
              <a:rPr lang="en-IN" sz="3200" dirty="0"/>
              <a:t>To implement this system, a number of IoT devices were installed in classified geographical regions. In this framework, the flood related data consisting of attributes that are gathered by these IoT devices are processed by using High Performance Computing(HPC) and Big-Data. The attribute reduction is carried out by using singular value decomposition, the flood situation is identified using K-mean clustering algorithms and the predictions for the future are done using Holt-Winter’s method.</a:t>
            </a:r>
          </a:p>
        </p:txBody>
      </p:sp>
    </p:spTree>
    <p:extLst>
      <p:ext uri="{BB962C8B-B14F-4D97-AF65-F5344CB8AC3E}">
        <p14:creationId xmlns:p14="http://schemas.microsoft.com/office/powerpoint/2010/main" val="40214564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71AD891-9780-905A-F269-D5C81A565C37}"/>
              </a:ext>
            </a:extLst>
          </p:cNvPr>
          <p:cNvSpPr txBox="1"/>
          <p:nvPr/>
        </p:nvSpPr>
        <p:spPr>
          <a:xfrm flipH="1">
            <a:off x="188258" y="286872"/>
            <a:ext cx="11833412" cy="6986528"/>
          </a:xfrm>
          <a:prstGeom prst="rect">
            <a:avLst/>
          </a:prstGeom>
          <a:noFill/>
        </p:spPr>
        <p:txBody>
          <a:bodyPr wrap="square" rtlCol="0">
            <a:spAutoFit/>
          </a:bodyPr>
          <a:lstStyle/>
          <a:p>
            <a:r>
              <a:rPr lang="en-IN" sz="3200" u="sng" dirty="0"/>
              <a:t>Advantages</a:t>
            </a:r>
            <a:r>
              <a:rPr lang="en-IN" sz="3200" dirty="0"/>
              <a:t>:</a:t>
            </a:r>
          </a:p>
          <a:p>
            <a:pPr marL="457200" indent="-457200">
              <a:buFont typeface="Wingdings" panose="05000000000000000000" pitchFamily="2" charset="2"/>
              <a:buChar char="Ø"/>
            </a:pPr>
            <a:r>
              <a:rPr lang="en-IN" sz="3200" dirty="0"/>
              <a:t>Timely detection of possible flood risks and floods</a:t>
            </a:r>
          </a:p>
          <a:p>
            <a:pPr marL="457200" indent="-457200">
              <a:buFont typeface="Wingdings" panose="05000000000000000000" pitchFamily="2" charset="2"/>
              <a:buChar char="Ø"/>
            </a:pPr>
            <a:r>
              <a:rPr lang="en-IN" sz="3200" dirty="0"/>
              <a:t>Tailored solution that can be integrated with external developments at any level(</a:t>
            </a:r>
            <a:r>
              <a:rPr lang="en-IN" sz="3200" dirty="0" err="1"/>
              <a:t>device,connectivity,cloud</a:t>
            </a:r>
            <a:r>
              <a:rPr lang="en-IN" sz="3200" dirty="0"/>
              <a:t> or user application).</a:t>
            </a:r>
          </a:p>
          <a:p>
            <a:pPr marL="457200" indent="-457200">
              <a:buFont typeface="Wingdings" panose="05000000000000000000" pitchFamily="2" charset="2"/>
              <a:buChar char="Ø"/>
            </a:pPr>
            <a:r>
              <a:rPr lang="en-IN" sz="3200" dirty="0"/>
              <a:t>Creation of historic data for Administrations.</a:t>
            </a:r>
          </a:p>
          <a:p>
            <a:pPr marL="457200" indent="-457200">
              <a:buFont typeface="Wingdings" panose="05000000000000000000" pitchFamily="2" charset="2"/>
              <a:buChar char="Ø"/>
            </a:pPr>
            <a:r>
              <a:rPr lang="en-IN" sz="3200" dirty="0"/>
              <a:t>An unlimited number of devices can be included in future extensions.</a:t>
            </a:r>
          </a:p>
          <a:p>
            <a:pPr marL="457200" indent="-457200">
              <a:buFont typeface="Wingdings" panose="05000000000000000000" pitchFamily="2" charset="2"/>
              <a:buChar char="Ø"/>
            </a:pPr>
            <a:r>
              <a:rPr lang="en-IN" sz="3200" dirty="0"/>
              <a:t>Long working life of the equipment.</a:t>
            </a:r>
          </a:p>
          <a:p>
            <a:pPr marL="457200" indent="-457200">
              <a:buFont typeface="Wingdings" panose="05000000000000000000" pitchFamily="2" charset="2"/>
              <a:buChar char="Ø"/>
            </a:pPr>
            <a:r>
              <a:rPr lang="en-IN" sz="3200" dirty="0"/>
              <a:t>Highly reliable and available real time data</a:t>
            </a:r>
          </a:p>
          <a:p>
            <a:pPr marL="457200" indent="-457200">
              <a:buFont typeface="Wingdings" panose="05000000000000000000" pitchFamily="2" charset="2"/>
              <a:buChar char="Ø"/>
            </a:pPr>
            <a:r>
              <a:rPr lang="en-IN" sz="3200" dirty="0"/>
              <a:t>Total adaptation and integration with emergency plans.</a:t>
            </a:r>
          </a:p>
          <a:p>
            <a:pPr marL="457200" indent="-457200">
              <a:buFont typeface="Wingdings" panose="05000000000000000000" pitchFamily="2" charset="2"/>
              <a:buChar char="Ø"/>
            </a:pPr>
            <a:r>
              <a:rPr lang="en-IN" sz="3200" dirty="0"/>
              <a:t>Low energy consumption.</a:t>
            </a:r>
          </a:p>
          <a:p>
            <a:pPr marL="457200" indent="-457200">
              <a:buFont typeface="Wingdings" panose="05000000000000000000" pitchFamily="2" charset="2"/>
              <a:buChar char="Ø"/>
            </a:pPr>
            <a:r>
              <a:rPr lang="en-IN" sz="3200" dirty="0"/>
              <a:t>Far-reaching bidirectional communications.</a:t>
            </a:r>
          </a:p>
          <a:p>
            <a:pPr marL="571500" indent="-571500">
              <a:buFont typeface="Wingdings" panose="05000000000000000000" pitchFamily="2" charset="2"/>
              <a:buChar char="q"/>
            </a:pPr>
            <a:endParaRPr lang="en-IN" sz="3200" dirty="0"/>
          </a:p>
        </p:txBody>
      </p:sp>
    </p:spTree>
    <p:extLst>
      <p:ext uri="{BB962C8B-B14F-4D97-AF65-F5344CB8AC3E}">
        <p14:creationId xmlns:p14="http://schemas.microsoft.com/office/powerpoint/2010/main" val="24003466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AD82EC2-02A1-E349-22B1-2AF7AB587BD7}"/>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995082" y="1712259"/>
            <a:ext cx="9672918" cy="3933820"/>
          </a:xfrm>
          <a:prstGeom prst="rect">
            <a:avLst/>
          </a:prstGeom>
        </p:spPr>
      </p:pic>
      <p:sp>
        <p:nvSpPr>
          <p:cNvPr id="4" name="TextBox 3">
            <a:extLst>
              <a:ext uri="{FF2B5EF4-FFF2-40B4-BE49-F238E27FC236}">
                <a16:creationId xmlns:a16="http://schemas.microsoft.com/office/drawing/2014/main" id="{CBF3B0D2-D421-F61D-A2EE-69E58C4D58F6}"/>
              </a:ext>
            </a:extLst>
          </p:cNvPr>
          <p:cNvSpPr txBox="1"/>
          <p:nvPr/>
        </p:nvSpPr>
        <p:spPr>
          <a:xfrm>
            <a:off x="995082" y="4443986"/>
            <a:ext cx="9511553" cy="230832"/>
          </a:xfrm>
          <a:prstGeom prst="rect">
            <a:avLst/>
          </a:prstGeom>
          <a:noFill/>
        </p:spPr>
        <p:txBody>
          <a:bodyPr wrap="square" rtlCol="0">
            <a:spAutoFit/>
          </a:bodyPr>
          <a:lstStyle/>
          <a:p>
            <a:r>
              <a:rPr lang="en-IN" sz="900" dirty="0">
                <a:hlinkClick r:id="rId3" tooltip="https://nhess.copernicus.org/articles/19/1319/2019/"/>
              </a:rPr>
              <a:t>This Photo</a:t>
            </a:r>
            <a:r>
              <a:rPr lang="en-IN" sz="900" dirty="0"/>
              <a:t> by Unknown Author is licensed under </a:t>
            </a:r>
            <a:r>
              <a:rPr lang="en-IN" sz="900" dirty="0">
                <a:hlinkClick r:id="rId4" tooltip="https://creativecommons.org/licenses/by/3.0/"/>
              </a:rPr>
              <a:t>CC BY</a:t>
            </a:r>
            <a:endParaRPr lang="en-IN" sz="900" dirty="0"/>
          </a:p>
        </p:txBody>
      </p:sp>
    </p:spTree>
    <p:extLst>
      <p:ext uri="{BB962C8B-B14F-4D97-AF65-F5344CB8AC3E}">
        <p14:creationId xmlns:p14="http://schemas.microsoft.com/office/powerpoint/2010/main" val="39557910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BD55427-AF32-BA79-AC45-90B3BD126D42}"/>
              </a:ext>
            </a:extLst>
          </p:cNvPr>
          <p:cNvSpPr txBox="1"/>
          <p:nvPr/>
        </p:nvSpPr>
        <p:spPr>
          <a:xfrm flipH="1">
            <a:off x="304800" y="439271"/>
            <a:ext cx="11098304" cy="3539430"/>
          </a:xfrm>
          <a:prstGeom prst="rect">
            <a:avLst/>
          </a:prstGeom>
          <a:noFill/>
        </p:spPr>
        <p:txBody>
          <a:bodyPr wrap="square" rtlCol="0">
            <a:spAutoFit/>
          </a:bodyPr>
          <a:lstStyle/>
          <a:p>
            <a:r>
              <a:rPr lang="en-IN" sz="3200" dirty="0"/>
              <a:t>Weather systems not always are quick or accurate enough to predict floods in time to prevent personal or environmental damages. The flood monitoring and warning system developed by </a:t>
            </a:r>
            <a:r>
              <a:rPr lang="en-IN" sz="3200" dirty="0" err="1"/>
              <a:t>ENVIRAIoT</a:t>
            </a:r>
            <a:r>
              <a:rPr lang="en-IN" sz="3200" dirty="0"/>
              <a:t> receives accurate and reliable information about real </a:t>
            </a:r>
            <a:r>
              <a:rPr lang="en-IN" sz="3200" dirty="0" err="1"/>
              <a:t>risks,so</a:t>
            </a:r>
            <a:r>
              <a:rPr lang="en-IN" sz="3200" dirty="0"/>
              <a:t> measures to protect the most vulnerable areas can be established and Public Administrations can collect real data to generate statistics for the design of optimal protection strategies.</a:t>
            </a:r>
          </a:p>
        </p:txBody>
      </p:sp>
    </p:spTree>
    <p:extLst>
      <p:ext uri="{BB962C8B-B14F-4D97-AF65-F5344CB8AC3E}">
        <p14:creationId xmlns:p14="http://schemas.microsoft.com/office/powerpoint/2010/main" val="8313036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44511B1-F2A6-FE69-AA1C-0DE7E15D1511}"/>
              </a:ext>
            </a:extLst>
          </p:cNvPr>
          <p:cNvSpPr txBox="1"/>
          <p:nvPr/>
        </p:nvSpPr>
        <p:spPr>
          <a:xfrm flipH="1">
            <a:off x="385482" y="860612"/>
            <a:ext cx="10300447" cy="4524315"/>
          </a:xfrm>
          <a:prstGeom prst="rect">
            <a:avLst/>
          </a:prstGeom>
          <a:noFill/>
        </p:spPr>
        <p:txBody>
          <a:bodyPr wrap="square" rtlCol="0">
            <a:spAutoFit/>
          </a:bodyPr>
          <a:lstStyle/>
          <a:p>
            <a:r>
              <a:rPr lang="en-IN" sz="3200" dirty="0"/>
              <a:t>The composition of the flood warning system</a:t>
            </a:r>
          </a:p>
          <a:p>
            <a:r>
              <a:rPr lang="en-IN" sz="3200" dirty="0"/>
              <a:t>The warning system includes:</a:t>
            </a:r>
          </a:p>
          <a:p>
            <a:pPr marL="514350" indent="-514350">
              <a:buAutoNum type="arabicParenR"/>
            </a:pPr>
            <a:r>
              <a:rPr lang="en-IN" sz="3200" dirty="0"/>
              <a:t>Wireless sensor network capturing relevant variables about the flow of rivers and streams</a:t>
            </a:r>
          </a:p>
          <a:p>
            <a:r>
              <a:rPr lang="en-IN" sz="3200" dirty="0"/>
              <a:t>2) A smart computer system for the exploitation of </a:t>
            </a:r>
            <a:r>
              <a:rPr lang="en-IN" sz="3200" dirty="0" err="1"/>
              <a:t>hydrometerological</a:t>
            </a:r>
            <a:r>
              <a:rPr lang="en-IN" sz="3200" dirty="0"/>
              <a:t> and weather data captured to generate warnings and notifications for events that may involve a flood risk situation</a:t>
            </a:r>
          </a:p>
          <a:p>
            <a:pPr marL="514350" indent="-514350">
              <a:buFont typeface="+mj-lt"/>
              <a:buAutoNum type="arabicPeriod"/>
            </a:pPr>
            <a:endParaRPr lang="en-IN" sz="3200" dirty="0"/>
          </a:p>
        </p:txBody>
      </p:sp>
    </p:spTree>
    <p:extLst>
      <p:ext uri="{BB962C8B-B14F-4D97-AF65-F5344CB8AC3E}">
        <p14:creationId xmlns:p14="http://schemas.microsoft.com/office/powerpoint/2010/main" val="13130339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6804AC2-EBF9-B9B9-C320-4B61886C449B}"/>
              </a:ext>
            </a:extLst>
          </p:cNvPr>
          <p:cNvSpPr txBox="1"/>
          <p:nvPr/>
        </p:nvSpPr>
        <p:spPr>
          <a:xfrm flipH="1">
            <a:off x="215152" y="591672"/>
            <a:ext cx="11716871" cy="4524315"/>
          </a:xfrm>
          <a:prstGeom prst="rect">
            <a:avLst/>
          </a:prstGeom>
          <a:noFill/>
        </p:spPr>
        <p:txBody>
          <a:bodyPr wrap="square" rtlCol="0">
            <a:spAutoFit/>
          </a:bodyPr>
          <a:lstStyle/>
          <a:p>
            <a:r>
              <a:rPr lang="en-IN" sz="3200" u="sng" dirty="0"/>
              <a:t>Real time monitoring</a:t>
            </a:r>
            <a:endParaRPr lang="en-IN" sz="3200" dirty="0"/>
          </a:p>
          <a:p>
            <a:r>
              <a:rPr lang="en-IN" sz="3200" dirty="0"/>
              <a:t>ENVIRA IoT’s system controls the flow and its behaviour in real </a:t>
            </a:r>
            <a:r>
              <a:rPr lang="en-IN" sz="3200" dirty="0" err="1"/>
              <a:t>time,detects</a:t>
            </a:r>
            <a:r>
              <a:rPr lang="en-IN" sz="3200" dirty="0"/>
              <a:t> possible water courses and alerts about the flood risk with real and accurate data. It includes autonomous stations located at strategic points, equipped with a datalogger that reads the data captured by the sensors. Besides the sensors for the level of water </a:t>
            </a:r>
            <a:r>
              <a:rPr lang="en-IN" sz="3200" dirty="0" err="1"/>
              <a:t>courses,sensors</a:t>
            </a:r>
            <a:r>
              <a:rPr lang="en-IN" sz="3200" dirty="0"/>
              <a:t> for temperature and </a:t>
            </a:r>
            <a:r>
              <a:rPr lang="en-IN" sz="3200" dirty="0" err="1"/>
              <a:t>humidity,turbidity</a:t>
            </a:r>
            <a:r>
              <a:rPr lang="en-IN" sz="3200" dirty="0"/>
              <a:t>, water </a:t>
            </a:r>
            <a:r>
              <a:rPr lang="en-IN" sz="3200" dirty="0" err="1"/>
              <a:t>speed,capacity</a:t>
            </a:r>
            <a:r>
              <a:rPr lang="en-IN" sz="3200" dirty="0"/>
              <a:t>, etc…. can be installed.</a:t>
            </a:r>
          </a:p>
          <a:p>
            <a:endParaRPr lang="en-IN" sz="3200" dirty="0"/>
          </a:p>
        </p:txBody>
      </p:sp>
    </p:spTree>
    <p:extLst>
      <p:ext uri="{BB962C8B-B14F-4D97-AF65-F5344CB8AC3E}">
        <p14:creationId xmlns:p14="http://schemas.microsoft.com/office/powerpoint/2010/main" val="9422007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4DEF26C-C5D3-B272-2B96-931FFE20344C}"/>
              </a:ext>
            </a:extLst>
          </p:cNvPr>
          <p:cNvSpPr txBox="1"/>
          <p:nvPr/>
        </p:nvSpPr>
        <p:spPr>
          <a:xfrm flipH="1">
            <a:off x="215152" y="116541"/>
            <a:ext cx="10345271" cy="5509200"/>
          </a:xfrm>
          <a:prstGeom prst="rect">
            <a:avLst/>
          </a:prstGeom>
          <a:noFill/>
        </p:spPr>
        <p:txBody>
          <a:bodyPr wrap="square" rtlCol="0">
            <a:spAutoFit/>
          </a:bodyPr>
          <a:lstStyle/>
          <a:p>
            <a:r>
              <a:rPr lang="en-IN" sz="3200" u="sng" dirty="0"/>
              <a:t>Data display and analysis</a:t>
            </a:r>
            <a:r>
              <a:rPr lang="en-IN" sz="3200" dirty="0"/>
              <a:t>:</a:t>
            </a:r>
          </a:p>
          <a:p>
            <a:r>
              <a:rPr lang="en-IN" sz="3200" dirty="0"/>
              <a:t>The IoT </a:t>
            </a:r>
            <a:r>
              <a:rPr lang="en-IN" sz="3200" dirty="0" err="1"/>
              <a:t>Envira</a:t>
            </a:r>
            <a:r>
              <a:rPr lang="en-IN" sz="3200" dirty="0"/>
              <a:t> DS platform enables the reception, organization and exploitation of data, reporting changes in levels, flows and speed. If the emergency </a:t>
            </a:r>
            <a:r>
              <a:rPr lang="en-IN" sz="3200" dirty="0" err="1"/>
              <a:t>center</a:t>
            </a:r>
            <a:r>
              <a:rPr lang="en-IN" sz="3200" dirty="0"/>
              <a:t> receives a warning, they will be able to connect immediately and see the situation of watercourses. Besides, although the data are sent to the </a:t>
            </a:r>
            <a:r>
              <a:rPr lang="en-IN" sz="3200" dirty="0" err="1"/>
              <a:t>center</a:t>
            </a:r>
            <a:r>
              <a:rPr lang="en-IN" sz="3200" dirty="0"/>
              <a:t> at planned intervals, it is possible to determine from the beginning the interval of time at which the platform will collect values unless there is a warning in that case the communication would be immediate.</a:t>
            </a:r>
          </a:p>
          <a:p>
            <a:endParaRPr lang="en-IN" sz="3200" dirty="0"/>
          </a:p>
        </p:txBody>
      </p:sp>
    </p:spTree>
    <p:extLst>
      <p:ext uri="{BB962C8B-B14F-4D97-AF65-F5344CB8AC3E}">
        <p14:creationId xmlns:p14="http://schemas.microsoft.com/office/powerpoint/2010/main" val="14326569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AD382D2-12CB-F73D-4D67-BCBDB35C8F23}"/>
              </a:ext>
            </a:extLst>
          </p:cNvPr>
          <p:cNvSpPr txBox="1"/>
          <p:nvPr/>
        </p:nvSpPr>
        <p:spPr>
          <a:xfrm>
            <a:off x="376518" y="439272"/>
            <a:ext cx="10972800" cy="6001643"/>
          </a:xfrm>
          <a:prstGeom prst="rect">
            <a:avLst/>
          </a:prstGeom>
          <a:noFill/>
        </p:spPr>
        <p:txBody>
          <a:bodyPr wrap="square" rtlCol="0">
            <a:spAutoFit/>
          </a:bodyPr>
          <a:lstStyle/>
          <a:p>
            <a:r>
              <a:rPr lang="en-IN" sz="3200" u="sng" dirty="0"/>
              <a:t>Warning systems</a:t>
            </a:r>
            <a:r>
              <a:rPr lang="en-IN" sz="3200" dirty="0"/>
              <a:t>:</a:t>
            </a:r>
          </a:p>
          <a:p>
            <a:r>
              <a:rPr lang="en-IN" sz="3200" dirty="0"/>
              <a:t>Acquisition and communication electronics continuously control the level of water and the delivery of data to the control </a:t>
            </a:r>
            <a:r>
              <a:rPr lang="en-IN" sz="3200" dirty="0" err="1"/>
              <a:t>center</a:t>
            </a:r>
            <a:r>
              <a:rPr lang="en-IN" sz="3200" dirty="0"/>
              <a:t> at planned intervals.</a:t>
            </a:r>
          </a:p>
          <a:p>
            <a:endParaRPr lang="en-IN" sz="3200" dirty="0"/>
          </a:p>
          <a:p>
            <a:r>
              <a:rPr lang="en-IN" sz="3200" dirty="0"/>
              <a:t>If a preset level or flow is surpassed, it generates data communication through SMS or e-mails to the authorized users.</a:t>
            </a:r>
          </a:p>
          <a:p>
            <a:endParaRPr lang="en-IN" sz="3200" dirty="0"/>
          </a:p>
          <a:p>
            <a:r>
              <a:rPr lang="en-IN" sz="3200" dirty="0"/>
              <a:t>The solution can be integrated with the early flood warning systems (EFWS) of Public Administrations.</a:t>
            </a:r>
          </a:p>
          <a:p>
            <a:endParaRPr lang="en-IN" sz="3200" dirty="0"/>
          </a:p>
          <a:p>
            <a:endParaRPr lang="en-IN" sz="3200" dirty="0"/>
          </a:p>
        </p:txBody>
      </p:sp>
    </p:spTree>
    <p:extLst>
      <p:ext uri="{BB962C8B-B14F-4D97-AF65-F5344CB8AC3E}">
        <p14:creationId xmlns:p14="http://schemas.microsoft.com/office/powerpoint/2010/main" val="303637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E0289E1-7320-46A5-F3B1-453D25C7A561}"/>
              </a:ext>
            </a:extLst>
          </p:cNvPr>
          <p:cNvPicPr>
            <a:picLocks noChangeAspect="1"/>
          </p:cNvPicPr>
          <p:nvPr/>
        </p:nvPicPr>
        <p:blipFill>
          <a:blip r:embed="rId2"/>
          <a:stretch>
            <a:fillRect/>
          </a:stretch>
        </p:blipFill>
        <p:spPr>
          <a:xfrm>
            <a:off x="215153" y="215154"/>
            <a:ext cx="11663082" cy="6176682"/>
          </a:xfrm>
          <a:prstGeom prst="rect">
            <a:avLst/>
          </a:prstGeom>
        </p:spPr>
      </p:pic>
    </p:spTree>
    <p:extLst>
      <p:ext uri="{BB962C8B-B14F-4D97-AF65-F5344CB8AC3E}">
        <p14:creationId xmlns:p14="http://schemas.microsoft.com/office/powerpoint/2010/main" val="558945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9EF27CF-E2B6-80E1-0DA5-7D69505AF74F}"/>
              </a:ext>
            </a:extLst>
          </p:cNvPr>
          <p:cNvSpPr txBox="1"/>
          <p:nvPr/>
        </p:nvSpPr>
        <p:spPr>
          <a:xfrm flipH="1">
            <a:off x="116540" y="268941"/>
            <a:ext cx="11949952" cy="6001643"/>
          </a:xfrm>
          <a:prstGeom prst="rect">
            <a:avLst/>
          </a:prstGeom>
          <a:noFill/>
        </p:spPr>
        <p:txBody>
          <a:bodyPr wrap="square" rtlCol="0">
            <a:spAutoFit/>
          </a:bodyPr>
          <a:lstStyle/>
          <a:p>
            <a:r>
              <a:rPr lang="en-IN" sz="3200" u="sng" dirty="0"/>
              <a:t>IoT- Based Flood information Monitoring system:</a:t>
            </a:r>
          </a:p>
          <a:p>
            <a:r>
              <a:rPr lang="en-IN" sz="3200" dirty="0"/>
              <a:t>This was based on IoT which helps users to identify flood activity by reviewing weather conditions and inundation levels. The ultrasonic sensor HC-SR04 and another type of rain sensor were used to gather information related to flood altitude. It uses an Arduino Uno microcontroller to generate web-based data. The wireless router, TL-MR3020 is connected to the controller and linked with the gathered data and is shared with the users. This system was developed to address the situation of floods in Indonesia. The Ultrasonic and rain sensors are part of the input section whereas, the Arduino Uno Microcontroller is part of the process. An IoT-based flood information monitoring system is shown in the above diagram</a:t>
            </a:r>
          </a:p>
        </p:txBody>
      </p:sp>
    </p:spTree>
    <p:extLst>
      <p:ext uri="{BB962C8B-B14F-4D97-AF65-F5344CB8AC3E}">
        <p14:creationId xmlns:p14="http://schemas.microsoft.com/office/powerpoint/2010/main" val="40983075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Celestial</Template>
  <TotalTime>250</TotalTime>
  <Words>846</Words>
  <Application>Microsoft Office PowerPoint</Application>
  <PresentationFormat>Widescreen</PresentationFormat>
  <Paragraphs>33</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Wingdings</vt:lpstr>
      <vt:lpstr>Celestial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Samritha Senthilmurugan</dc:creator>
  <cp:lastModifiedBy>Samritha Senthilmurugan</cp:lastModifiedBy>
  <cp:revision>11</cp:revision>
  <dcterms:created xsi:type="dcterms:W3CDTF">2023-10-03T16:37:19Z</dcterms:created>
  <dcterms:modified xsi:type="dcterms:W3CDTF">2023-10-09T16:31:15Z</dcterms:modified>
</cp:coreProperties>
</file>