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85" d="100"/>
          <a:sy n="85"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70C0-EDA2-A1E3-5F5D-388D24C9AE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D738E8-A874-B4AA-0A9D-DE0BE8FD6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7B94D5-64F0-7F45-8093-0A74CE3334A4}"/>
              </a:ext>
            </a:extLst>
          </p:cNvPr>
          <p:cNvSpPr>
            <a:spLocks noGrp="1"/>
          </p:cNvSpPr>
          <p:nvPr>
            <p:ph type="dt" sz="half" idx="10"/>
          </p:nvPr>
        </p:nvSpPr>
        <p:spPr/>
        <p:txBody>
          <a:bodyPr/>
          <a:lstStyle/>
          <a:p>
            <a:fld id="{9E10261C-F0D7-41EA-A7BD-E9D32C665BBB}" type="datetimeFigureOut">
              <a:rPr lang="en-IN" smtClean="0"/>
              <a:t>17-10-2023</a:t>
            </a:fld>
            <a:endParaRPr lang="en-IN"/>
          </a:p>
        </p:txBody>
      </p:sp>
      <p:sp>
        <p:nvSpPr>
          <p:cNvPr id="5" name="Footer Placeholder 4">
            <a:extLst>
              <a:ext uri="{FF2B5EF4-FFF2-40B4-BE49-F238E27FC236}">
                <a16:creationId xmlns:a16="http://schemas.microsoft.com/office/drawing/2014/main" id="{E29F5E90-1CED-CB12-E295-76B17A98C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493425-94C1-34D0-00A6-13ED42D694AC}"/>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185774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AD47-2F02-87BE-11E2-64A2BA67AD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C3F030-ABAD-B963-C3E8-CB3CB1F32D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5BDE89-0657-65E5-7A8C-61277C57EE76}"/>
              </a:ext>
            </a:extLst>
          </p:cNvPr>
          <p:cNvSpPr>
            <a:spLocks noGrp="1"/>
          </p:cNvSpPr>
          <p:nvPr>
            <p:ph type="dt" sz="half" idx="10"/>
          </p:nvPr>
        </p:nvSpPr>
        <p:spPr/>
        <p:txBody>
          <a:bodyPr/>
          <a:lstStyle/>
          <a:p>
            <a:fld id="{9E10261C-F0D7-41EA-A7BD-E9D32C665BBB}" type="datetimeFigureOut">
              <a:rPr lang="en-IN" smtClean="0"/>
              <a:t>17-10-2023</a:t>
            </a:fld>
            <a:endParaRPr lang="en-IN"/>
          </a:p>
        </p:txBody>
      </p:sp>
      <p:sp>
        <p:nvSpPr>
          <p:cNvPr id="5" name="Footer Placeholder 4">
            <a:extLst>
              <a:ext uri="{FF2B5EF4-FFF2-40B4-BE49-F238E27FC236}">
                <a16:creationId xmlns:a16="http://schemas.microsoft.com/office/drawing/2014/main" id="{69F6C58A-52D9-B239-C918-BB9B52098D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94CD27-23BB-82E0-BBA6-BB4CD8354649}"/>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1011828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7E1C0-2986-56BF-C3B2-9F4A626588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9D75F1-F80A-D2D4-59B1-750DF06EE9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3604E-9BFD-076B-B585-87A25A2A749A}"/>
              </a:ext>
            </a:extLst>
          </p:cNvPr>
          <p:cNvSpPr>
            <a:spLocks noGrp="1"/>
          </p:cNvSpPr>
          <p:nvPr>
            <p:ph type="dt" sz="half" idx="10"/>
          </p:nvPr>
        </p:nvSpPr>
        <p:spPr/>
        <p:txBody>
          <a:bodyPr/>
          <a:lstStyle/>
          <a:p>
            <a:fld id="{9E10261C-F0D7-41EA-A7BD-E9D32C665BBB}" type="datetimeFigureOut">
              <a:rPr lang="en-IN" smtClean="0"/>
              <a:t>17-10-2023</a:t>
            </a:fld>
            <a:endParaRPr lang="en-IN"/>
          </a:p>
        </p:txBody>
      </p:sp>
      <p:sp>
        <p:nvSpPr>
          <p:cNvPr id="5" name="Footer Placeholder 4">
            <a:extLst>
              <a:ext uri="{FF2B5EF4-FFF2-40B4-BE49-F238E27FC236}">
                <a16:creationId xmlns:a16="http://schemas.microsoft.com/office/drawing/2014/main" id="{1F9E32C5-7D48-09A4-A8E6-D059282FA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EC0E2-C175-978A-59F0-FDC5729FBBEB}"/>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3506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C31C-04D5-F19F-787B-AC6C9FC7FF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63BA2F-0F99-E378-32D7-C49F83859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AD803-C497-F3CA-7CCC-CD3895771379}"/>
              </a:ext>
            </a:extLst>
          </p:cNvPr>
          <p:cNvSpPr>
            <a:spLocks noGrp="1"/>
          </p:cNvSpPr>
          <p:nvPr>
            <p:ph type="dt" sz="half" idx="10"/>
          </p:nvPr>
        </p:nvSpPr>
        <p:spPr/>
        <p:txBody>
          <a:bodyPr/>
          <a:lstStyle/>
          <a:p>
            <a:fld id="{9E10261C-F0D7-41EA-A7BD-E9D32C665BBB}" type="datetimeFigureOut">
              <a:rPr lang="en-IN" smtClean="0"/>
              <a:t>17-10-2023</a:t>
            </a:fld>
            <a:endParaRPr lang="en-IN"/>
          </a:p>
        </p:txBody>
      </p:sp>
      <p:sp>
        <p:nvSpPr>
          <p:cNvPr id="5" name="Footer Placeholder 4">
            <a:extLst>
              <a:ext uri="{FF2B5EF4-FFF2-40B4-BE49-F238E27FC236}">
                <a16:creationId xmlns:a16="http://schemas.microsoft.com/office/drawing/2014/main" id="{4EEF8B5C-4A22-C2EC-9684-B04F50A87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E07D80-BF09-62C2-913A-84B303CF1037}"/>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289106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E685-3138-70C1-F1D0-EE0F108CD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C71517-ED32-A4CB-7552-070FAEEA3C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C8896B-A179-236E-BD53-831F949082C9}"/>
              </a:ext>
            </a:extLst>
          </p:cNvPr>
          <p:cNvSpPr>
            <a:spLocks noGrp="1"/>
          </p:cNvSpPr>
          <p:nvPr>
            <p:ph type="dt" sz="half" idx="10"/>
          </p:nvPr>
        </p:nvSpPr>
        <p:spPr/>
        <p:txBody>
          <a:bodyPr/>
          <a:lstStyle/>
          <a:p>
            <a:fld id="{9E10261C-F0D7-41EA-A7BD-E9D32C665BBB}" type="datetimeFigureOut">
              <a:rPr lang="en-IN" smtClean="0"/>
              <a:t>17-10-2023</a:t>
            </a:fld>
            <a:endParaRPr lang="en-IN"/>
          </a:p>
        </p:txBody>
      </p:sp>
      <p:sp>
        <p:nvSpPr>
          <p:cNvPr id="5" name="Footer Placeholder 4">
            <a:extLst>
              <a:ext uri="{FF2B5EF4-FFF2-40B4-BE49-F238E27FC236}">
                <a16:creationId xmlns:a16="http://schemas.microsoft.com/office/drawing/2014/main" id="{54EAADBB-3F89-E938-EB50-7B0A61DA8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F047B-79F8-7A76-AC84-BD651B358C00}"/>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335264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EA9F-071E-2DA8-C15F-784D0E861F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6932EE-9C39-58CB-28F5-28528BEA8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E8C45C-783C-0641-FF8E-29DD51759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339223-53EB-3990-F9CB-9C2E8E062448}"/>
              </a:ext>
            </a:extLst>
          </p:cNvPr>
          <p:cNvSpPr>
            <a:spLocks noGrp="1"/>
          </p:cNvSpPr>
          <p:nvPr>
            <p:ph type="dt" sz="half" idx="10"/>
          </p:nvPr>
        </p:nvSpPr>
        <p:spPr/>
        <p:txBody>
          <a:bodyPr/>
          <a:lstStyle/>
          <a:p>
            <a:fld id="{9E10261C-F0D7-41EA-A7BD-E9D32C665BBB}" type="datetimeFigureOut">
              <a:rPr lang="en-IN" smtClean="0"/>
              <a:t>17-10-2023</a:t>
            </a:fld>
            <a:endParaRPr lang="en-IN"/>
          </a:p>
        </p:txBody>
      </p:sp>
      <p:sp>
        <p:nvSpPr>
          <p:cNvPr id="6" name="Footer Placeholder 5">
            <a:extLst>
              <a:ext uri="{FF2B5EF4-FFF2-40B4-BE49-F238E27FC236}">
                <a16:creationId xmlns:a16="http://schemas.microsoft.com/office/drawing/2014/main" id="{067E751E-97D1-5C50-A775-DE173018D3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0E9AA2-B6C1-4A0D-DC80-62CF690A10EA}"/>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98884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1813-3384-C5F9-F5BD-B6049374D5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24058B-B5C7-D356-E8F5-D49643D53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82D20B-F4DE-34E4-0746-2652AC7FDB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078164-5D72-880E-46FC-688FA3220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40B21F-295B-4306-6B35-4D2C95E89B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618AE-C472-5323-8B0B-E3E9324340C8}"/>
              </a:ext>
            </a:extLst>
          </p:cNvPr>
          <p:cNvSpPr>
            <a:spLocks noGrp="1"/>
          </p:cNvSpPr>
          <p:nvPr>
            <p:ph type="dt" sz="half" idx="10"/>
          </p:nvPr>
        </p:nvSpPr>
        <p:spPr/>
        <p:txBody>
          <a:bodyPr/>
          <a:lstStyle/>
          <a:p>
            <a:fld id="{9E10261C-F0D7-41EA-A7BD-E9D32C665BBB}" type="datetimeFigureOut">
              <a:rPr lang="en-IN" smtClean="0"/>
              <a:t>17-10-2023</a:t>
            </a:fld>
            <a:endParaRPr lang="en-IN"/>
          </a:p>
        </p:txBody>
      </p:sp>
      <p:sp>
        <p:nvSpPr>
          <p:cNvPr id="8" name="Footer Placeholder 7">
            <a:extLst>
              <a:ext uri="{FF2B5EF4-FFF2-40B4-BE49-F238E27FC236}">
                <a16:creationId xmlns:a16="http://schemas.microsoft.com/office/drawing/2014/main" id="{4039464E-4F36-67CD-719D-F0C613088D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1C8DA0-1C89-6FDF-3681-01ECF49DBD3A}"/>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18206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6BAC-725C-27DD-B462-9E8E295D8A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AC0C5B-53A9-A463-9050-8CF7F6268158}"/>
              </a:ext>
            </a:extLst>
          </p:cNvPr>
          <p:cNvSpPr>
            <a:spLocks noGrp="1"/>
          </p:cNvSpPr>
          <p:nvPr>
            <p:ph type="dt" sz="half" idx="10"/>
          </p:nvPr>
        </p:nvSpPr>
        <p:spPr/>
        <p:txBody>
          <a:bodyPr/>
          <a:lstStyle/>
          <a:p>
            <a:fld id="{9E10261C-F0D7-41EA-A7BD-E9D32C665BBB}" type="datetimeFigureOut">
              <a:rPr lang="en-IN" smtClean="0"/>
              <a:t>17-10-2023</a:t>
            </a:fld>
            <a:endParaRPr lang="en-IN"/>
          </a:p>
        </p:txBody>
      </p:sp>
      <p:sp>
        <p:nvSpPr>
          <p:cNvPr id="4" name="Footer Placeholder 3">
            <a:extLst>
              <a:ext uri="{FF2B5EF4-FFF2-40B4-BE49-F238E27FC236}">
                <a16:creationId xmlns:a16="http://schemas.microsoft.com/office/drawing/2014/main" id="{3DF9D23C-6007-A2AA-6177-B7CE92CB41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A32FE8-C02B-571F-886E-C852EAF7A0A8}"/>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184353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567E2-8BC3-4394-C2A1-1D615EE27D95}"/>
              </a:ext>
            </a:extLst>
          </p:cNvPr>
          <p:cNvSpPr>
            <a:spLocks noGrp="1"/>
          </p:cNvSpPr>
          <p:nvPr>
            <p:ph type="dt" sz="half" idx="10"/>
          </p:nvPr>
        </p:nvSpPr>
        <p:spPr/>
        <p:txBody>
          <a:bodyPr/>
          <a:lstStyle/>
          <a:p>
            <a:fld id="{9E10261C-F0D7-41EA-A7BD-E9D32C665BBB}" type="datetimeFigureOut">
              <a:rPr lang="en-IN" smtClean="0"/>
              <a:t>17-10-2023</a:t>
            </a:fld>
            <a:endParaRPr lang="en-IN"/>
          </a:p>
        </p:txBody>
      </p:sp>
      <p:sp>
        <p:nvSpPr>
          <p:cNvPr id="3" name="Footer Placeholder 2">
            <a:extLst>
              <a:ext uri="{FF2B5EF4-FFF2-40B4-BE49-F238E27FC236}">
                <a16:creationId xmlns:a16="http://schemas.microsoft.com/office/drawing/2014/main" id="{2BEE1529-DB16-E699-193A-1E2A85B49F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B6C4E-5902-46B3-3BB4-C1C31CEB9007}"/>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96712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B2C3-6C92-C9A7-3383-26782E360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3D3E6E-D880-6346-F78E-85DCB3B6B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5940E3-C7F0-8EFA-DF37-73580A784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57D50A-957C-5B9B-68EA-30DE64BF1D71}"/>
              </a:ext>
            </a:extLst>
          </p:cNvPr>
          <p:cNvSpPr>
            <a:spLocks noGrp="1"/>
          </p:cNvSpPr>
          <p:nvPr>
            <p:ph type="dt" sz="half" idx="10"/>
          </p:nvPr>
        </p:nvSpPr>
        <p:spPr/>
        <p:txBody>
          <a:bodyPr/>
          <a:lstStyle/>
          <a:p>
            <a:fld id="{9E10261C-F0D7-41EA-A7BD-E9D32C665BBB}" type="datetimeFigureOut">
              <a:rPr lang="en-IN" smtClean="0"/>
              <a:t>17-10-2023</a:t>
            </a:fld>
            <a:endParaRPr lang="en-IN"/>
          </a:p>
        </p:txBody>
      </p:sp>
      <p:sp>
        <p:nvSpPr>
          <p:cNvPr id="6" name="Footer Placeholder 5">
            <a:extLst>
              <a:ext uri="{FF2B5EF4-FFF2-40B4-BE49-F238E27FC236}">
                <a16:creationId xmlns:a16="http://schemas.microsoft.com/office/drawing/2014/main" id="{79F119CA-475E-F96C-D81B-1B241FCC9D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D91EEF-EE31-3E0B-9707-021145A8F232}"/>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416845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EF98-7CA0-CF0A-52D2-CD7E5AA5E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8E5485-A586-A235-40B0-357B38A5F1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6074B3-89C6-F872-831F-2B068B55F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153A1-0815-2029-576B-4CF67EC18BFB}"/>
              </a:ext>
            </a:extLst>
          </p:cNvPr>
          <p:cNvSpPr>
            <a:spLocks noGrp="1"/>
          </p:cNvSpPr>
          <p:nvPr>
            <p:ph type="dt" sz="half" idx="10"/>
          </p:nvPr>
        </p:nvSpPr>
        <p:spPr/>
        <p:txBody>
          <a:bodyPr/>
          <a:lstStyle/>
          <a:p>
            <a:fld id="{9E10261C-F0D7-41EA-A7BD-E9D32C665BBB}" type="datetimeFigureOut">
              <a:rPr lang="en-IN" smtClean="0"/>
              <a:t>17-10-2023</a:t>
            </a:fld>
            <a:endParaRPr lang="en-IN"/>
          </a:p>
        </p:txBody>
      </p:sp>
      <p:sp>
        <p:nvSpPr>
          <p:cNvPr id="6" name="Footer Placeholder 5">
            <a:extLst>
              <a:ext uri="{FF2B5EF4-FFF2-40B4-BE49-F238E27FC236}">
                <a16:creationId xmlns:a16="http://schemas.microsoft.com/office/drawing/2014/main" id="{03A384F2-5FA1-8C56-2D2C-D1F6847E49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35124A-1D0B-E8EB-36CD-F42B23DE9AF5}"/>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111242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5F46E-70FD-ACCA-FE4D-7C831D07B3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1568CA-BE26-6708-2B1A-C4AF67251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ED8B0-ED94-FB1C-75F4-0E7B59DC6D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0261C-F0D7-41EA-A7BD-E9D32C665BBB}" type="datetimeFigureOut">
              <a:rPr lang="en-IN" smtClean="0"/>
              <a:t>17-10-2023</a:t>
            </a:fld>
            <a:endParaRPr lang="en-IN"/>
          </a:p>
        </p:txBody>
      </p:sp>
      <p:sp>
        <p:nvSpPr>
          <p:cNvPr id="5" name="Footer Placeholder 4">
            <a:extLst>
              <a:ext uri="{FF2B5EF4-FFF2-40B4-BE49-F238E27FC236}">
                <a16:creationId xmlns:a16="http://schemas.microsoft.com/office/drawing/2014/main" id="{8D9F35CD-CC3E-19BB-AD8C-082A4E3F7E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9937FE-9B0F-6BCD-468F-9CDC694D8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CDF88-E1BE-45A0-B1A4-094F5D1F8457}" type="slidenum">
              <a:rPr lang="en-IN" smtClean="0"/>
              <a:t>‹#›</a:t>
            </a:fld>
            <a:endParaRPr lang="en-IN"/>
          </a:p>
        </p:txBody>
      </p:sp>
    </p:spTree>
    <p:extLst>
      <p:ext uri="{BB962C8B-B14F-4D97-AF65-F5344CB8AC3E}">
        <p14:creationId xmlns:p14="http://schemas.microsoft.com/office/powerpoint/2010/main" val="3183555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94267D-64CB-70DE-EE0D-7E2181439A2F}"/>
              </a:ext>
            </a:extLst>
          </p:cNvPr>
          <p:cNvSpPr txBox="1"/>
          <p:nvPr/>
        </p:nvSpPr>
        <p:spPr>
          <a:xfrm>
            <a:off x="3047215" y="136865"/>
            <a:ext cx="6094428" cy="6588983"/>
          </a:xfrm>
          <a:prstGeom prst="rect">
            <a:avLst/>
          </a:prstGeom>
          <a:noFill/>
        </p:spPr>
        <p:txBody>
          <a:bodyPr wrap="square">
            <a:spAutoFit/>
          </a:bodyPr>
          <a:lstStyle/>
          <a:p>
            <a:pPr algn="l">
              <a:lnSpc>
                <a:spcPts val="2250"/>
              </a:lnSpc>
              <a:spcBef>
                <a:spcPts val="2000"/>
              </a:spcBef>
              <a:spcAft>
                <a:spcPts val="1000"/>
              </a:spcAft>
            </a:pPr>
            <a:r>
              <a:rPr lang="en-US" b="0" i="0" u="sng" dirty="0">
                <a:solidFill>
                  <a:srgbClr val="995733"/>
                </a:solidFill>
                <a:effectLst/>
                <a:latin typeface="Cambria" panose="02040503050406030204" pitchFamily="18" charset="0"/>
              </a:rPr>
              <a:t>Flood Monitoring and early warning system:</a:t>
            </a:r>
          </a:p>
          <a:p>
            <a:pPr algn="l">
              <a:spcBef>
                <a:spcPts val="2000"/>
              </a:spcBef>
              <a:spcAft>
                <a:spcPts val="2000"/>
              </a:spcAft>
            </a:pPr>
            <a:r>
              <a:rPr lang="en-US" b="0" i="0" dirty="0">
                <a:solidFill>
                  <a:srgbClr val="212121"/>
                </a:solidFill>
                <a:effectLst/>
                <a:latin typeface="Cambria" panose="02040503050406030204" pitchFamily="18" charset="0"/>
              </a:rPr>
              <a:t>Floods are amongst the most common and devastating of all natural hazards. The alarming number of flood-related deaths and financial losses suffered annually across the world call for improved response to flood risks. Interestingly, the last decade has presented great opportunities with a series of scholarly activities exploring how camera images and wireless sensor data from Internet-of-Things (IoT) networks can improve flood management. This paper presents a systematic review of the literature regarding IoT-based sensors and computer vision applications in flood monitoring and mapping. The paper contributes by highlighting the main computer vision techniques and IoT sensor approaches </a:t>
            </a:r>
            <a:r>
              <a:rPr lang="en-US" b="0" i="0" dirty="0" err="1">
                <a:solidFill>
                  <a:srgbClr val="212121"/>
                </a:solidFill>
                <a:effectLst/>
                <a:latin typeface="Cambria" panose="02040503050406030204" pitchFamily="18" charset="0"/>
              </a:rPr>
              <a:t>utilised</a:t>
            </a:r>
            <a:r>
              <a:rPr lang="en-US" b="0" i="0" dirty="0">
                <a:solidFill>
                  <a:srgbClr val="212121"/>
                </a:solidFill>
                <a:effectLst/>
                <a:latin typeface="Cambria" panose="02040503050406030204" pitchFamily="18" charset="0"/>
              </a:rPr>
              <a:t> in the literature for real-time flood monitoring, flood modelling, mapping and early warning systems including the estimation of water level. The paper further contributes by providing recommendations for future research. In particular, the study recommends ways in which computer vision and IoT sensor techniques can be harnessed to better monitor and manage coastal lagoons—an aspect that is under-explored in the literature.</a:t>
            </a:r>
          </a:p>
        </p:txBody>
      </p:sp>
    </p:spTree>
    <p:extLst>
      <p:ext uri="{BB962C8B-B14F-4D97-AF65-F5344CB8AC3E}">
        <p14:creationId xmlns:p14="http://schemas.microsoft.com/office/powerpoint/2010/main" val="234147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1546BDE-82C6-170A-6473-86973605A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252" y="481162"/>
            <a:ext cx="8220173" cy="53338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24B4A8-7089-AF6E-4719-A3FE23E64176}"/>
              </a:ext>
            </a:extLst>
          </p:cNvPr>
          <p:cNvSpPr txBox="1"/>
          <p:nvPr/>
        </p:nvSpPr>
        <p:spPr>
          <a:xfrm flipH="1">
            <a:off x="2875169" y="6212263"/>
            <a:ext cx="4760541" cy="369332"/>
          </a:xfrm>
          <a:prstGeom prst="rect">
            <a:avLst/>
          </a:prstGeom>
          <a:noFill/>
        </p:spPr>
        <p:txBody>
          <a:bodyPr wrap="square" rtlCol="0">
            <a:spAutoFit/>
          </a:bodyPr>
          <a:lstStyle/>
          <a:p>
            <a:r>
              <a:rPr lang="en-IN" dirty="0"/>
              <a:t>PRISMA flow diagram for the literature review</a:t>
            </a:r>
          </a:p>
        </p:txBody>
      </p:sp>
    </p:spTree>
    <p:extLst>
      <p:ext uri="{BB962C8B-B14F-4D97-AF65-F5344CB8AC3E}">
        <p14:creationId xmlns:p14="http://schemas.microsoft.com/office/powerpoint/2010/main" val="263180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7F404-8E17-4D64-0BF3-F26D817266A7}"/>
              </a:ext>
            </a:extLst>
          </p:cNvPr>
          <p:cNvSpPr txBox="1"/>
          <p:nvPr/>
        </p:nvSpPr>
        <p:spPr>
          <a:xfrm flipH="1">
            <a:off x="2658359" y="659876"/>
            <a:ext cx="8201316" cy="646331"/>
          </a:xfrm>
          <a:prstGeom prst="rect">
            <a:avLst/>
          </a:prstGeom>
          <a:noFill/>
        </p:spPr>
        <p:txBody>
          <a:bodyPr wrap="square" rtlCol="0">
            <a:spAutoFit/>
          </a:bodyPr>
          <a:lstStyle/>
          <a:p>
            <a:r>
              <a:rPr lang="en-IN" u="sng" dirty="0"/>
              <a:t>3. Computer Vision and IoT Sensors for Early Warning Systems:</a:t>
            </a:r>
            <a:endParaRPr lang="en-IN" dirty="0"/>
          </a:p>
          <a:p>
            <a:endParaRPr lang="en-IN" dirty="0"/>
          </a:p>
        </p:txBody>
      </p:sp>
      <p:sp>
        <p:nvSpPr>
          <p:cNvPr id="4" name="TextBox 3">
            <a:extLst>
              <a:ext uri="{FF2B5EF4-FFF2-40B4-BE49-F238E27FC236}">
                <a16:creationId xmlns:a16="http://schemas.microsoft.com/office/drawing/2014/main" id="{A1A26B2C-E944-321E-79C8-328D9604B524}"/>
              </a:ext>
            </a:extLst>
          </p:cNvPr>
          <p:cNvSpPr txBox="1"/>
          <p:nvPr/>
        </p:nvSpPr>
        <p:spPr>
          <a:xfrm>
            <a:off x="3047215" y="1030699"/>
            <a:ext cx="6094428" cy="4801314"/>
          </a:xfrm>
          <a:prstGeom prst="rect">
            <a:avLst/>
          </a:prstGeom>
          <a:noFill/>
        </p:spPr>
        <p:txBody>
          <a:bodyPr wrap="square">
            <a:spAutoFit/>
          </a:bodyPr>
          <a:lstStyle/>
          <a:p>
            <a:r>
              <a:rPr lang="en-US" b="0" i="0" dirty="0">
                <a:solidFill>
                  <a:srgbClr val="212121"/>
                </a:solidFill>
                <a:effectLst/>
                <a:latin typeface="Cambria" panose="02040503050406030204" pitchFamily="18" charset="0"/>
              </a:rPr>
              <a:t>Remote sensing technologies, such as computer vision and wireless sensor networks (WSNs), are increasingly used in the literature to support early warning systems. An early warning system provides advanced warnings in case the water level is likely to rise and reach the alarming flood level. These systems can generate notifications via SMS alerts, emails or through a web server. An early warning system can, for example, help to send alerts or warnings to local occupants and motorists so that they can avoid the usage of flooded roads. This section will focus on studies that have utilized computer vision and IoT-based sensors for improving early-warning initiatives. This discussion covers several research areas that are useful for supporting early warning systems, including the estimation of water levels through camera images, IoT-based sensor approaches for water level estimation and the use of computer vision for the collection of flood-related data.</a:t>
            </a:r>
            <a:endParaRPr lang="en-IN" dirty="0"/>
          </a:p>
        </p:txBody>
      </p:sp>
    </p:spTree>
    <p:extLst>
      <p:ext uri="{BB962C8B-B14F-4D97-AF65-F5344CB8AC3E}">
        <p14:creationId xmlns:p14="http://schemas.microsoft.com/office/powerpoint/2010/main" val="329466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23CDA9-EC35-3CA3-F715-424AEAD2F4FD}"/>
              </a:ext>
            </a:extLst>
          </p:cNvPr>
          <p:cNvSpPr txBox="1"/>
          <p:nvPr/>
        </p:nvSpPr>
        <p:spPr>
          <a:xfrm flipH="1">
            <a:off x="639608" y="537328"/>
            <a:ext cx="9927839" cy="646331"/>
          </a:xfrm>
          <a:prstGeom prst="rect">
            <a:avLst/>
          </a:prstGeom>
          <a:noFill/>
        </p:spPr>
        <p:txBody>
          <a:bodyPr wrap="square" rtlCol="0">
            <a:spAutoFit/>
          </a:bodyPr>
          <a:lstStyle/>
          <a:p>
            <a:r>
              <a:rPr lang="en-IN" u="sng" dirty="0"/>
              <a:t>Computer Vision for Estimating the Water Level:</a:t>
            </a:r>
          </a:p>
          <a:p>
            <a:endParaRPr lang="en-IN" dirty="0"/>
          </a:p>
        </p:txBody>
      </p:sp>
      <p:sp>
        <p:nvSpPr>
          <p:cNvPr id="5" name="TextBox 4">
            <a:extLst>
              <a:ext uri="{FF2B5EF4-FFF2-40B4-BE49-F238E27FC236}">
                <a16:creationId xmlns:a16="http://schemas.microsoft.com/office/drawing/2014/main" id="{F9D867CB-C282-E71A-A228-6416806C1A99}"/>
              </a:ext>
            </a:extLst>
          </p:cNvPr>
          <p:cNvSpPr txBox="1"/>
          <p:nvPr/>
        </p:nvSpPr>
        <p:spPr>
          <a:xfrm>
            <a:off x="716437" y="1065229"/>
            <a:ext cx="8425206" cy="4247317"/>
          </a:xfrm>
          <a:prstGeom prst="rect">
            <a:avLst/>
          </a:prstGeom>
          <a:noFill/>
        </p:spPr>
        <p:txBody>
          <a:bodyPr wrap="square">
            <a:spAutoFit/>
          </a:bodyPr>
          <a:lstStyle/>
          <a:p>
            <a:r>
              <a:rPr lang="en-US" b="0" i="0" dirty="0">
                <a:solidFill>
                  <a:srgbClr val="212121"/>
                </a:solidFill>
                <a:effectLst/>
                <a:latin typeface="Cambria" panose="02040503050406030204" pitchFamily="18" charset="0"/>
              </a:rPr>
              <a:t>The monitoring of water levels is of extreme importance in early warning systems, and computer vision has shown to be </a:t>
            </a:r>
            <a:r>
              <a:rPr lang="en-US" b="0" i="0" dirty="0" err="1">
                <a:solidFill>
                  <a:srgbClr val="212121"/>
                </a:solidFill>
                <a:effectLst/>
                <a:latin typeface="Cambria" panose="02040503050406030204" pitchFamily="18" charset="0"/>
              </a:rPr>
              <a:t>useful.Image</a:t>
            </a:r>
            <a:r>
              <a:rPr lang="en-US" b="0" i="0" dirty="0">
                <a:solidFill>
                  <a:srgbClr val="212121"/>
                </a:solidFill>
                <a:effectLst/>
                <a:latin typeface="Cambria" panose="02040503050406030204" pitchFamily="18" charset="0"/>
              </a:rPr>
              <a:t> filtration in computer vision plays a vital role in estimating water levels. For example, Yu et al. proposed the differencing image technique to track and detect minor changes in water level. The difference method is based on </a:t>
            </a:r>
            <a:r>
              <a:rPr lang="en-US" b="0" i="0" dirty="0" err="1">
                <a:solidFill>
                  <a:srgbClr val="212121"/>
                </a:solidFill>
                <a:effectLst/>
                <a:latin typeface="Cambria" panose="02040503050406030204" pitchFamily="18" charset="0"/>
              </a:rPr>
              <a:t>analysing</a:t>
            </a:r>
            <a:r>
              <a:rPr lang="en-US" b="0" i="0" dirty="0">
                <a:solidFill>
                  <a:srgbClr val="212121"/>
                </a:solidFill>
                <a:effectLst/>
                <a:latin typeface="Cambria" panose="02040503050406030204" pitchFamily="18" charset="0"/>
              </a:rPr>
              <a:t> the region of interest (ROI) between the previous and current frame and then outputting a level of water by using the Otsu threshold method. The acquired image from the river is first filtered by using a Gaussian and averaging filter that helps to minimize the noise. The water level is then estimated from the </a:t>
            </a:r>
            <a:r>
              <a:rPr lang="en-US" b="0" i="1" dirty="0">
                <a:solidFill>
                  <a:srgbClr val="212121"/>
                </a:solidFill>
                <a:effectLst/>
                <a:latin typeface="Cambria" panose="02040503050406030204" pitchFamily="18" charset="0"/>
              </a:rPr>
              <a:t>y</a:t>
            </a:r>
            <a:r>
              <a:rPr lang="en-US" b="0" i="0" dirty="0">
                <a:solidFill>
                  <a:srgbClr val="212121"/>
                </a:solidFill>
                <a:effectLst/>
                <a:latin typeface="Cambria" panose="02040503050406030204" pitchFamily="18" charset="0"/>
              </a:rPr>
              <a:t>-axis of the edged image. The experiment was performed in only one location. Given that a threshold for the different filters will change under different illuminations, it will be interesting to investigate the robustness of this approach by conducting the experiment in different locations. A similar approach to the differencing technique has been proposed by </a:t>
            </a:r>
            <a:r>
              <a:rPr lang="en-US" b="0" i="0" dirty="0" err="1">
                <a:solidFill>
                  <a:srgbClr val="212121"/>
                </a:solidFill>
                <a:effectLst/>
                <a:latin typeface="Cambria" panose="02040503050406030204" pitchFamily="18" charset="0"/>
              </a:rPr>
              <a:t>Hiroi</a:t>
            </a:r>
            <a:r>
              <a:rPr lang="en-US" b="0" i="0" dirty="0">
                <a:solidFill>
                  <a:srgbClr val="212121"/>
                </a:solidFill>
                <a:effectLst/>
                <a:latin typeface="Cambria" panose="02040503050406030204" pitchFamily="18" charset="0"/>
              </a:rPr>
              <a:t> et al.  The proposed remote sensing solution also </a:t>
            </a:r>
            <a:r>
              <a:rPr lang="en-US" b="0" i="0" dirty="0" err="1">
                <a:solidFill>
                  <a:srgbClr val="212121"/>
                </a:solidFill>
                <a:effectLst/>
                <a:latin typeface="Cambria" panose="02040503050406030204" pitchFamily="18" charset="0"/>
              </a:rPr>
              <a:t>utilises</a:t>
            </a:r>
            <a:r>
              <a:rPr lang="en-US" b="0" i="0" dirty="0">
                <a:solidFill>
                  <a:srgbClr val="212121"/>
                </a:solidFill>
                <a:effectLst/>
                <a:latin typeface="Cambria" panose="02040503050406030204" pitchFamily="18" charset="0"/>
              </a:rPr>
              <a:t> the differencing technique to observe water levels via cameras.</a:t>
            </a:r>
            <a:endParaRPr lang="en-IN" dirty="0"/>
          </a:p>
        </p:txBody>
      </p:sp>
    </p:spTree>
    <p:extLst>
      <p:ext uri="{BB962C8B-B14F-4D97-AF65-F5344CB8AC3E}">
        <p14:creationId xmlns:p14="http://schemas.microsoft.com/office/powerpoint/2010/main" val="167804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F7930-4DA1-3FC9-5FE8-F03C549CB2A6}"/>
              </a:ext>
            </a:extLst>
          </p:cNvPr>
          <p:cNvSpPr txBox="1"/>
          <p:nvPr/>
        </p:nvSpPr>
        <p:spPr>
          <a:xfrm flipH="1">
            <a:off x="282803" y="744718"/>
            <a:ext cx="11221039" cy="2031325"/>
          </a:xfrm>
          <a:prstGeom prst="rect">
            <a:avLst/>
          </a:prstGeom>
          <a:noFill/>
        </p:spPr>
        <p:txBody>
          <a:bodyPr wrap="square" rtlCol="0">
            <a:spAutoFit/>
          </a:bodyPr>
          <a:lstStyle/>
          <a:p>
            <a:r>
              <a:rPr lang="en-IN" dirty="0"/>
              <a:t>However, this approach involves taking images at 10 min intervals, comparing every successive image with the last reading and then estimating the water level by using logistic regression. The solution was successfully tested on 13 different locations, reliably predicting a rise in water level with decent accuracy</a:t>
            </a:r>
          </a:p>
          <a:p>
            <a:endParaRPr lang="en-IN" dirty="0"/>
          </a:p>
          <a:p>
            <a:r>
              <a:rPr lang="en-IN" dirty="0"/>
              <a:t>Another study utilised the physical measuring ruler along with different computational models in computer vision, including the differencing </a:t>
            </a:r>
            <a:r>
              <a:rPr lang="en-IN" dirty="0" err="1"/>
              <a:t>method,dictionary</a:t>
            </a:r>
            <a:r>
              <a:rPr lang="en-IN" dirty="0"/>
              <a:t> learning and convolutional neural network (CNNs). The dictionary method is based on classifying the ROI into two classes, i.e., ruler and water region.</a:t>
            </a:r>
          </a:p>
        </p:txBody>
      </p:sp>
      <p:sp>
        <p:nvSpPr>
          <p:cNvPr id="5" name="TextBox 4">
            <a:extLst>
              <a:ext uri="{FF2B5EF4-FFF2-40B4-BE49-F238E27FC236}">
                <a16:creationId xmlns:a16="http://schemas.microsoft.com/office/drawing/2014/main" id="{0725079E-3785-FEE9-32EA-6DAE053947A9}"/>
              </a:ext>
            </a:extLst>
          </p:cNvPr>
          <p:cNvSpPr txBox="1"/>
          <p:nvPr/>
        </p:nvSpPr>
        <p:spPr>
          <a:xfrm>
            <a:off x="358219" y="2776043"/>
            <a:ext cx="8783424" cy="2585323"/>
          </a:xfrm>
          <a:prstGeom prst="rect">
            <a:avLst/>
          </a:prstGeom>
          <a:noFill/>
        </p:spPr>
        <p:txBody>
          <a:bodyPr wrap="square">
            <a:spAutoFit/>
          </a:bodyPr>
          <a:lstStyle/>
          <a:p>
            <a:r>
              <a:rPr lang="en-US" b="0" i="0" dirty="0">
                <a:solidFill>
                  <a:srgbClr val="212121"/>
                </a:solidFill>
                <a:effectLst/>
                <a:latin typeface="Cambria" panose="02040503050406030204" pitchFamily="18" charset="0"/>
              </a:rPr>
              <a:t>The features of the water and ruler are stored in the dictionary. By </a:t>
            </a:r>
            <a:r>
              <a:rPr lang="en-US" b="0" i="0" dirty="0" err="1">
                <a:solidFill>
                  <a:srgbClr val="212121"/>
                </a:solidFill>
                <a:effectLst/>
                <a:latin typeface="Cambria" panose="02040503050406030204" pitchFamily="18" charset="0"/>
              </a:rPr>
              <a:t>analysing</a:t>
            </a:r>
            <a:r>
              <a:rPr lang="en-US" b="0" i="0" dirty="0">
                <a:solidFill>
                  <a:srgbClr val="212121"/>
                </a:solidFill>
                <a:effectLst/>
                <a:latin typeface="Cambria" panose="02040503050406030204" pitchFamily="18" charset="0"/>
              </a:rPr>
              <a:t> the boundary line between the ruler and water classes, the water level can be calculated. The CNN delivered the most promising results. A CNN is a computer vision technique which involves convolving the image with the filter. The role of the filter is to extract important features from the image. The algorithm was trained on raw images and during prediction. Instead of using preserved features from the dictionary, the algorithm extracted features from the input image. Having tested the algorithms on six different locations, the study concluded that the CNN outperformed the accuracy of both the dictionary learning technique and the differencing method.</a:t>
            </a:r>
            <a:endParaRPr lang="en-IN" dirty="0"/>
          </a:p>
        </p:txBody>
      </p:sp>
    </p:spTree>
    <p:extLst>
      <p:ext uri="{BB962C8B-B14F-4D97-AF65-F5344CB8AC3E}">
        <p14:creationId xmlns:p14="http://schemas.microsoft.com/office/powerpoint/2010/main" val="236724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3E91509-2E2B-A474-8224-6BD68F6DC28D}"/>
              </a:ext>
            </a:extLst>
          </p:cNvPr>
          <p:cNvGraphicFramePr>
            <a:graphicFrameLocks noGrp="1"/>
          </p:cNvGraphicFramePr>
          <p:nvPr>
            <p:extLst>
              <p:ext uri="{D42A27DB-BD31-4B8C-83A1-F6EECF244321}">
                <p14:modId xmlns:p14="http://schemas.microsoft.com/office/powerpoint/2010/main" val="504650913"/>
              </p:ext>
            </p:extLst>
          </p:nvPr>
        </p:nvGraphicFramePr>
        <p:xfrm>
          <a:off x="395926" y="2055043"/>
          <a:ext cx="10957875" cy="2814931"/>
        </p:xfrm>
        <a:graphic>
          <a:graphicData uri="http://schemas.openxmlformats.org/drawingml/2006/table">
            <a:tbl>
              <a:tblPr/>
              <a:tblGrid>
                <a:gridCol w="3652625">
                  <a:extLst>
                    <a:ext uri="{9D8B030D-6E8A-4147-A177-3AD203B41FA5}">
                      <a16:colId xmlns:a16="http://schemas.microsoft.com/office/drawing/2014/main" val="3571620235"/>
                    </a:ext>
                  </a:extLst>
                </a:gridCol>
                <a:gridCol w="3652625">
                  <a:extLst>
                    <a:ext uri="{9D8B030D-6E8A-4147-A177-3AD203B41FA5}">
                      <a16:colId xmlns:a16="http://schemas.microsoft.com/office/drawing/2014/main" val="1741970427"/>
                    </a:ext>
                  </a:extLst>
                </a:gridCol>
                <a:gridCol w="3652625">
                  <a:extLst>
                    <a:ext uri="{9D8B030D-6E8A-4147-A177-3AD203B41FA5}">
                      <a16:colId xmlns:a16="http://schemas.microsoft.com/office/drawing/2014/main" val="774064524"/>
                    </a:ext>
                  </a:extLst>
                </a:gridCol>
              </a:tblGrid>
              <a:tr h="592617">
                <a:tc>
                  <a:txBody>
                    <a:bodyPr/>
                    <a:lstStyle/>
                    <a:p>
                      <a:pPr algn="l" fontAlgn="ctr"/>
                      <a:r>
                        <a:rPr lang="en-IN" b="1">
                          <a:effectLst/>
                        </a:rPr>
                        <a:t>Method</a:t>
                      </a:r>
                    </a:p>
                  </a:txBody>
                  <a:tcPr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ctr"/>
                      <a:r>
                        <a:rPr lang="en-IN" b="1" dirty="0">
                          <a:effectLst/>
                        </a:rPr>
                        <a:t>Average Error (m)</a:t>
                      </a:r>
                    </a:p>
                  </a:txBody>
                  <a:tcPr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ctr"/>
                      <a:r>
                        <a:rPr lang="en-IN" b="1">
                          <a:effectLst/>
                        </a:rPr>
                        <a:t>Variance of Error (m</a:t>
                      </a:r>
                      <a:r>
                        <a:rPr lang="en-IN" b="1" baseline="30000">
                          <a:effectLst/>
                        </a:rPr>
                        <a:t>2</a:t>
                      </a:r>
                      <a:r>
                        <a:rPr lang="en-IN" b="1">
                          <a:effectLst/>
                        </a:rPr>
                        <a:t>)</a:t>
                      </a:r>
                    </a:p>
                  </a:txBody>
                  <a:tcPr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30015"/>
                  </a:ext>
                </a:extLst>
              </a:tr>
              <a:tr h="592617">
                <a:tc>
                  <a:txBody>
                    <a:bodyPr/>
                    <a:lstStyle/>
                    <a:p>
                      <a:pPr algn="ctr" fontAlgn="ctr"/>
                      <a:r>
                        <a:rPr lang="en-IN" b="0">
                          <a:effectLst/>
                        </a:rPr>
                        <a:t>Difference Technique</a:t>
                      </a:r>
                    </a:p>
                  </a:txBody>
                  <a:tcPr anchor="ctr">
                    <a:lnL>
                      <a:noFill/>
                    </a:lnL>
                    <a:lnR>
                      <a:noFill/>
                    </a:lnR>
                    <a:lnT w="7620" cap="flat" cmpd="sng" algn="ctr">
                      <a:solidFill>
                        <a:srgbClr val="000000"/>
                      </a:solidFill>
                      <a:prstDash val="solid"/>
                      <a:round/>
                      <a:headEnd type="none" w="med" len="med"/>
                      <a:tailEnd type="none" w="med" len="med"/>
                    </a:lnT>
                    <a:lnB>
                      <a:noFill/>
                    </a:lnB>
                  </a:tcPr>
                </a:tc>
                <a:tc>
                  <a:txBody>
                    <a:bodyPr/>
                    <a:lstStyle/>
                    <a:p>
                      <a:pPr algn="ctr" fontAlgn="ctr"/>
                      <a:r>
                        <a:rPr lang="en-IN" b="0">
                          <a:effectLst/>
                        </a:rPr>
                        <a:t>0.046</a:t>
                      </a:r>
                    </a:p>
                  </a:txBody>
                  <a:tcPr anchor="ctr">
                    <a:lnL>
                      <a:noFill/>
                    </a:lnL>
                    <a:lnR>
                      <a:noFill/>
                    </a:lnR>
                    <a:lnT w="7620" cap="flat" cmpd="sng" algn="ctr">
                      <a:solidFill>
                        <a:srgbClr val="000000"/>
                      </a:solidFill>
                      <a:prstDash val="solid"/>
                      <a:round/>
                      <a:headEnd type="none" w="med" len="med"/>
                      <a:tailEnd type="none" w="med" len="med"/>
                    </a:lnT>
                    <a:lnB>
                      <a:noFill/>
                    </a:lnB>
                  </a:tcPr>
                </a:tc>
                <a:tc>
                  <a:txBody>
                    <a:bodyPr/>
                    <a:lstStyle/>
                    <a:p>
                      <a:pPr algn="ctr" fontAlgn="ctr"/>
                      <a:r>
                        <a:rPr lang="en-IN" b="0">
                          <a:effectLst/>
                        </a:rPr>
                        <a:t>0.003</a:t>
                      </a:r>
                    </a:p>
                  </a:txBody>
                  <a:tcPr anchor="ctr">
                    <a:lnL>
                      <a:noFill/>
                    </a:lnL>
                    <a:lnR>
                      <a:noFill/>
                    </a:lnR>
                    <a:lnT w="762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81425613"/>
                  </a:ext>
                </a:extLst>
              </a:tr>
              <a:tr h="592617">
                <a:tc>
                  <a:txBody>
                    <a:bodyPr/>
                    <a:lstStyle/>
                    <a:p>
                      <a:pPr algn="ctr" fontAlgn="ctr"/>
                      <a:r>
                        <a:rPr lang="en-IN" b="0">
                          <a:effectLst/>
                        </a:rPr>
                        <a:t>Dictionary Learning</a:t>
                      </a:r>
                    </a:p>
                  </a:txBody>
                  <a:tcPr anchor="ctr">
                    <a:lnL>
                      <a:noFill/>
                    </a:lnL>
                    <a:lnR>
                      <a:noFill/>
                    </a:lnR>
                    <a:lnT>
                      <a:noFill/>
                    </a:lnT>
                    <a:lnB>
                      <a:noFill/>
                    </a:lnB>
                  </a:tcPr>
                </a:tc>
                <a:tc>
                  <a:txBody>
                    <a:bodyPr/>
                    <a:lstStyle/>
                    <a:p>
                      <a:pPr algn="ctr" fontAlgn="ctr"/>
                      <a:r>
                        <a:rPr lang="en-IN" b="0">
                          <a:effectLst/>
                        </a:rPr>
                        <a:t>0.023</a:t>
                      </a:r>
                    </a:p>
                  </a:txBody>
                  <a:tcPr anchor="ctr">
                    <a:lnL>
                      <a:noFill/>
                    </a:lnL>
                    <a:lnR>
                      <a:noFill/>
                    </a:lnR>
                    <a:lnT>
                      <a:noFill/>
                    </a:lnT>
                    <a:lnB>
                      <a:noFill/>
                    </a:lnB>
                  </a:tcPr>
                </a:tc>
                <a:tc>
                  <a:txBody>
                    <a:bodyPr/>
                    <a:lstStyle/>
                    <a:p>
                      <a:pPr algn="ctr" fontAlgn="ctr"/>
                      <a:r>
                        <a:rPr lang="en-IN" b="0">
                          <a:effectLst/>
                        </a:rPr>
                        <a:t>2.636 × 10</a:t>
                      </a:r>
                      <a:r>
                        <a:rPr lang="en-IN" b="0" baseline="30000">
                          <a:effectLst/>
                        </a:rPr>
                        <a:t>−4</a:t>
                      </a:r>
                      <a:endParaRPr lang="en-IN" b="0">
                        <a:effectLst/>
                      </a:endParaRPr>
                    </a:p>
                  </a:txBody>
                  <a:tcPr anchor="ctr">
                    <a:lnL>
                      <a:noFill/>
                    </a:lnL>
                    <a:lnR>
                      <a:noFill/>
                    </a:lnR>
                    <a:lnT>
                      <a:noFill/>
                    </a:lnT>
                    <a:lnB>
                      <a:noFill/>
                    </a:lnB>
                  </a:tcPr>
                </a:tc>
                <a:extLst>
                  <a:ext uri="{0D108BD9-81ED-4DB2-BD59-A6C34878D82A}">
                    <a16:rowId xmlns:a16="http://schemas.microsoft.com/office/drawing/2014/main" val="3494577729"/>
                  </a:ext>
                </a:extLst>
              </a:tr>
              <a:tr h="1037080">
                <a:tc>
                  <a:txBody>
                    <a:bodyPr/>
                    <a:lstStyle/>
                    <a:p>
                      <a:pPr algn="ctr" fontAlgn="ctr"/>
                      <a:r>
                        <a:rPr lang="en-IN" b="0">
                          <a:effectLst/>
                        </a:rPr>
                        <a:t>Convolutional Neural Network (CNN)</a:t>
                      </a:r>
                    </a:p>
                  </a:txBody>
                  <a:tcPr anchor="ctr">
                    <a:lnL>
                      <a:noFill/>
                    </a:lnL>
                    <a:lnR>
                      <a:noFill/>
                    </a:lnR>
                    <a:lnT>
                      <a:noFill/>
                    </a:lnT>
                    <a:lnB w="7620" cap="flat" cmpd="sng" algn="ctr">
                      <a:solidFill>
                        <a:srgbClr val="000000"/>
                      </a:solidFill>
                      <a:prstDash val="solid"/>
                      <a:round/>
                      <a:headEnd type="none" w="med" len="med"/>
                      <a:tailEnd type="none" w="med" len="med"/>
                    </a:lnB>
                  </a:tcPr>
                </a:tc>
                <a:tc>
                  <a:txBody>
                    <a:bodyPr/>
                    <a:lstStyle/>
                    <a:p>
                      <a:pPr algn="ctr" fontAlgn="ctr"/>
                      <a:r>
                        <a:rPr lang="en-IN" b="0">
                          <a:effectLst/>
                        </a:rPr>
                        <a:t>0.009</a:t>
                      </a:r>
                    </a:p>
                  </a:txBody>
                  <a:tcPr anchor="ctr">
                    <a:lnL>
                      <a:noFill/>
                    </a:lnL>
                    <a:lnR>
                      <a:noFill/>
                    </a:lnR>
                    <a:lnT>
                      <a:noFill/>
                    </a:lnT>
                    <a:lnB w="7620" cap="flat" cmpd="sng" algn="ctr">
                      <a:solidFill>
                        <a:srgbClr val="000000"/>
                      </a:solidFill>
                      <a:prstDash val="solid"/>
                      <a:round/>
                      <a:headEnd type="none" w="med" len="med"/>
                      <a:tailEnd type="none" w="med" len="med"/>
                    </a:lnB>
                  </a:tcPr>
                </a:tc>
                <a:tc>
                  <a:txBody>
                    <a:bodyPr/>
                    <a:lstStyle/>
                    <a:p>
                      <a:pPr algn="ctr" fontAlgn="ctr"/>
                      <a:r>
                        <a:rPr lang="en-IN" b="0" dirty="0">
                          <a:effectLst/>
                        </a:rPr>
                        <a:t>4.476 × 10</a:t>
                      </a:r>
                      <a:r>
                        <a:rPr lang="en-IN" b="0" baseline="30000" dirty="0">
                          <a:effectLst/>
                        </a:rPr>
                        <a:t>−5</a:t>
                      </a:r>
                      <a:endParaRPr lang="en-IN" b="0" dirty="0">
                        <a:effectLst/>
                      </a:endParaRPr>
                    </a:p>
                  </a:txBody>
                  <a:tcPr anchor="ctr">
                    <a:lnL>
                      <a:noFill/>
                    </a:lnL>
                    <a:lnR>
                      <a:noFill/>
                    </a:lnR>
                    <a:lnT>
                      <a:noFill/>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683553"/>
                  </a:ext>
                </a:extLst>
              </a:tr>
            </a:tbl>
          </a:graphicData>
        </a:graphic>
      </p:graphicFrame>
      <p:sp>
        <p:nvSpPr>
          <p:cNvPr id="3" name="Rectangle 1">
            <a:extLst>
              <a:ext uri="{FF2B5EF4-FFF2-40B4-BE49-F238E27FC236}">
                <a16:creationId xmlns:a16="http://schemas.microsoft.com/office/drawing/2014/main" id="{51368B5A-03D5-73AF-FCEC-65FE4C1E018D}"/>
              </a:ext>
            </a:extLst>
          </p:cNvPr>
          <p:cNvSpPr>
            <a:spLocks noChangeArrowheads="1"/>
          </p:cNvSpPr>
          <p:nvPr/>
        </p:nvSpPr>
        <p:spPr bwMode="auto">
          <a:xfrm>
            <a:off x="838200" y="3160683"/>
            <a:ext cx="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E9E62DB3-B8B4-23DD-9CF2-09C6391D196D}"/>
              </a:ext>
            </a:extLst>
          </p:cNvPr>
          <p:cNvSpPr txBox="1"/>
          <p:nvPr/>
        </p:nvSpPr>
        <p:spPr>
          <a:xfrm rot="10800000" flipH="1" flipV="1">
            <a:off x="471339" y="1019779"/>
            <a:ext cx="10048974" cy="369332"/>
          </a:xfrm>
          <a:prstGeom prst="rect">
            <a:avLst/>
          </a:prstGeom>
          <a:noFill/>
        </p:spPr>
        <p:txBody>
          <a:bodyPr wrap="square" rtlCol="0">
            <a:spAutoFit/>
          </a:bodyPr>
          <a:lstStyle/>
          <a:p>
            <a:r>
              <a:rPr lang="en-IN" dirty="0"/>
              <a:t>Comparison of the average and variance of error for different computer vision techniques:</a:t>
            </a:r>
          </a:p>
        </p:txBody>
      </p:sp>
    </p:spTree>
    <p:extLst>
      <p:ext uri="{BB962C8B-B14F-4D97-AF65-F5344CB8AC3E}">
        <p14:creationId xmlns:p14="http://schemas.microsoft.com/office/powerpoint/2010/main" val="2967427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DD1C4-D48D-33B0-E3A2-8C84EB49C19E}"/>
              </a:ext>
            </a:extLst>
          </p:cNvPr>
          <p:cNvSpPr txBox="1"/>
          <p:nvPr/>
        </p:nvSpPr>
        <p:spPr>
          <a:xfrm flipH="1">
            <a:off x="141401" y="292231"/>
            <a:ext cx="10935093" cy="2031325"/>
          </a:xfrm>
          <a:prstGeom prst="rect">
            <a:avLst/>
          </a:prstGeom>
          <a:noFill/>
        </p:spPr>
        <p:txBody>
          <a:bodyPr wrap="square" rtlCol="0">
            <a:spAutoFit/>
          </a:bodyPr>
          <a:lstStyle/>
          <a:p>
            <a:r>
              <a:rPr lang="en-IN" u="sng" dirty="0"/>
              <a:t>IoT – Based Sensors </a:t>
            </a:r>
            <a:r>
              <a:rPr lang="en-IN" u="sng" dirty="0" err="1"/>
              <a:t>Sensors</a:t>
            </a:r>
            <a:r>
              <a:rPr lang="en-IN" u="sng" dirty="0"/>
              <a:t> for Estimating Water Level:</a:t>
            </a:r>
          </a:p>
          <a:p>
            <a:r>
              <a:rPr lang="en-IN" dirty="0"/>
              <a:t>There are several available sensors which are useful for estimating water level and thus improving early warning systems. The first type of sensor is a pressure transducer. Automatic pressure transducers can measure up to some 0.001m </a:t>
            </a:r>
            <a:r>
              <a:rPr lang="en-IN" dirty="0" err="1"/>
              <a:t>accracy</a:t>
            </a:r>
            <a:r>
              <a:rPr lang="en-IN" dirty="0"/>
              <a:t> in water level and are compatible with many of the controllers for logging data or visualising data in real time. On the downside, automatic pressure transducers require calibration and are highly sensitive to any vertical displacement from the point of </a:t>
            </a:r>
            <a:r>
              <a:rPr lang="en-IN" dirty="0" err="1"/>
              <a:t>installation,as</a:t>
            </a:r>
            <a:r>
              <a:rPr lang="en-IN" dirty="0"/>
              <a:t> this can potentially degrade the accuracy of water level measurement as a result of changes in hydrostatic pressure.</a:t>
            </a:r>
          </a:p>
        </p:txBody>
      </p:sp>
      <p:sp>
        <p:nvSpPr>
          <p:cNvPr id="5" name="TextBox 4">
            <a:extLst>
              <a:ext uri="{FF2B5EF4-FFF2-40B4-BE49-F238E27FC236}">
                <a16:creationId xmlns:a16="http://schemas.microsoft.com/office/drawing/2014/main" id="{4C049447-1A40-ADFE-3B9B-CA8EB2689C1A}"/>
              </a:ext>
            </a:extLst>
          </p:cNvPr>
          <p:cNvSpPr txBox="1"/>
          <p:nvPr/>
        </p:nvSpPr>
        <p:spPr>
          <a:xfrm>
            <a:off x="226244" y="2323556"/>
            <a:ext cx="8915400" cy="3139321"/>
          </a:xfrm>
          <a:prstGeom prst="rect">
            <a:avLst/>
          </a:prstGeom>
          <a:noFill/>
        </p:spPr>
        <p:txBody>
          <a:bodyPr wrap="square">
            <a:spAutoFit/>
          </a:bodyPr>
          <a:lstStyle/>
          <a:p>
            <a:r>
              <a:rPr lang="en-US" b="0" i="0" dirty="0">
                <a:solidFill>
                  <a:srgbClr val="212121"/>
                </a:solidFill>
                <a:effectLst/>
                <a:latin typeface="Cambria" panose="02040503050406030204" pitchFamily="18" charset="0"/>
              </a:rPr>
              <a:t>Additional sensors may be required for air pressure monitoring to adjust the output of pressure transducers. Rangefinder sensors can be a great option, but these devices are often non-submersible. Rangefinder sensors are low-cost devices which makes them affordable, particularly when several sensor nodes are required to monitor a large area. However, rangefinder sensors also require manual calibration and are dependent on the distance from the measurable water level. In that sense, rangefinder sensors are popular when it comes to finding the distance from an object. Essentially, ultrasonic/rangefinder sensors transmit a signal and calculate the time in between the send and receive signals as in the case of water level monitoring.</a:t>
            </a:r>
          </a:p>
          <a:p>
            <a:r>
              <a:rPr lang="en-US" dirty="0">
                <a:solidFill>
                  <a:srgbClr val="212121"/>
                </a:solidFill>
                <a:latin typeface="Cambria" panose="02040503050406030204" pitchFamily="18" charset="0"/>
              </a:rPr>
              <a:t>Similarly, optical and radar sensors play a vital role in flood monitoring and assessment through satellites. </a:t>
            </a:r>
            <a:endParaRPr lang="en-IN" dirty="0"/>
          </a:p>
        </p:txBody>
      </p:sp>
    </p:spTree>
    <p:extLst>
      <p:ext uri="{BB962C8B-B14F-4D97-AF65-F5344CB8AC3E}">
        <p14:creationId xmlns:p14="http://schemas.microsoft.com/office/powerpoint/2010/main" val="22188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012010-CE15-79BB-D857-02776457B40B}"/>
              </a:ext>
            </a:extLst>
          </p:cNvPr>
          <p:cNvSpPr txBox="1"/>
          <p:nvPr/>
        </p:nvSpPr>
        <p:spPr>
          <a:xfrm>
            <a:off x="226243" y="160256"/>
            <a:ext cx="8915400" cy="5632311"/>
          </a:xfrm>
          <a:prstGeom prst="rect">
            <a:avLst/>
          </a:prstGeom>
          <a:noFill/>
        </p:spPr>
        <p:txBody>
          <a:bodyPr wrap="square">
            <a:spAutoFit/>
          </a:bodyPr>
          <a:lstStyle/>
          <a:p>
            <a:r>
              <a:rPr lang="en-US" b="0" i="0" dirty="0">
                <a:solidFill>
                  <a:srgbClr val="212121"/>
                </a:solidFill>
                <a:effectLst/>
                <a:latin typeface="Cambria" panose="02040503050406030204" pitchFamily="18" charset="0"/>
              </a:rPr>
              <a:t> </a:t>
            </a:r>
            <a:r>
              <a:rPr lang="en-US" dirty="0">
                <a:solidFill>
                  <a:srgbClr val="212121"/>
                </a:solidFill>
                <a:latin typeface="Cambria" panose="02040503050406030204" pitchFamily="18" charset="0"/>
              </a:rPr>
              <a:t>An</a:t>
            </a:r>
            <a:r>
              <a:rPr lang="en-US" b="0" i="0" dirty="0">
                <a:solidFill>
                  <a:srgbClr val="212121"/>
                </a:solidFill>
                <a:effectLst/>
                <a:latin typeface="Cambria" panose="02040503050406030204" pitchFamily="18" charset="0"/>
              </a:rPr>
              <a:t> early flood detection system can be implemented through real-time monitoring of the flood-prone area via sensors deployed in optimal locations at the site. This approach provides a convenient and cost-effective way to monitor flood-prone sites in real time. Furthermore, </a:t>
            </a:r>
            <a:r>
              <a:rPr lang="en-US" b="0" i="0" dirty="0" err="1">
                <a:solidFill>
                  <a:srgbClr val="212121"/>
                </a:solidFill>
                <a:effectLst/>
                <a:latin typeface="Cambria" panose="02040503050406030204" pitchFamily="18" charset="0"/>
              </a:rPr>
              <a:t>Thekkil</a:t>
            </a:r>
            <a:r>
              <a:rPr lang="en-US" b="0" i="0" dirty="0">
                <a:solidFill>
                  <a:srgbClr val="212121"/>
                </a:solidFill>
                <a:effectLst/>
                <a:latin typeface="Cambria" panose="02040503050406030204" pitchFamily="18" charset="0"/>
              </a:rPr>
              <a:t>  and Balaji </a:t>
            </a:r>
            <a:r>
              <a:rPr lang="en-US" b="0" i="0" dirty="0" err="1">
                <a:solidFill>
                  <a:srgbClr val="212121"/>
                </a:solidFill>
                <a:effectLst/>
                <a:latin typeface="Cambria" panose="02040503050406030204" pitchFamily="18" charset="0"/>
              </a:rPr>
              <a:t>utilised</a:t>
            </a:r>
            <a:r>
              <a:rPr lang="en-US" b="0" i="0" dirty="0">
                <a:solidFill>
                  <a:srgbClr val="212121"/>
                </a:solidFill>
                <a:effectLst/>
                <a:latin typeface="Cambria" panose="02040503050406030204" pitchFamily="18" charset="0"/>
              </a:rPr>
              <a:t> ZigBee and Global System for Mobile (GSM) to transmit acquired camera images and generate flood-related warnings. The study also </a:t>
            </a:r>
            <a:r>
              <a:rPr lang="en-US" b="0" i="0" dirty="0" err="1">
                <a:solidFill>
                  <a:srgbClr val="212121"/>
                </a:solidFill>
                <a:effectLst/>
                <a:latin typeface="Cambria" panose="02040503050406030204" pitchFamily="18" charset="0"/>
              </a:rPr>
              <a:t>utilised</a:t>
            </a:r>
            <a:r>
              <a:rPr lang="en-US" b="0" i="0" dirty="0">
                <a:solidFill>
                  <a:srgbClr val="212121"/>
                </a:solidFill>
                <a:effectLst/>
                <a:latin typeface="Cambria" panose="02040503050406030204" pitchFamily="18" charset="0"/>
              </a:rPr>
              <a:t> the scale-invariant feature transform (SIFT) algorithm for the autonomous monitoring of flood. In a similar approach, </a:t>
            </a:r>
            <a:r>
              <a:rPr lang="en-US" b="0" i="0" dirty="0" err="1">
                <a:solidFill>
                  <a:srgbClr val="212121"/>
                </a:solidFill>
                <a:effectLst/>
                <a:latin typeface="Cambria" panose="02040503050406030204" pitchFamily="18" charset="0"/>
              </a:rPr>
              <a:t>Pratama</a:t>
            </a:r>
            <a:r>
              <a:rPr lang="en-US" b="0" i="0" dirty="0">
                <a:solidFill>
                  <a:srgbClr val="212121"/>
                </a:solidFill>
                <a:effectLst/>
                <a:latin typeface="Cambria" panose="02040503050406030204" pitchFamily="18" charset="0"/>
              </a:rPr>
              <a:t> </a:t>
            </a:r>
            <a:r>
              <a:rPr lang="en-US" b="0" i="0" dirty="0" err="1">
                <a:solidFill>
                  <a:srgbClr val="212121"/>
                </a:solidFill>
                <a:effectLst/>
                <a:latin typeface="Cambria" panose="02040503050406030204" pitchFamily="18" charset="0"/>
              </a:rPr>
              <a:t>utilised</a:t>
            </a:r>
            <a:r>
              <a:rPr lang="en-US" b="0" i="0" dirty="0">
                <a:solidFill>
                  <a:srgbClr val="212121"/>
                </a:solidFill>
                <a:effectLst/>
                <a:latin typeface="Cambria" panose="02040503050406030204" pitchFamily="18" charset="0"/>
              </a:rPr>
              <a:t> Mamdani fuzzy logic along with ZigBee and water level sensors to detect and transmit the flood-related data. The study suggests that the maximum error for the proposed approach falls within an acceptable range of five percent. Waleed  proposed a microchip-based solution using an array of piezoelectric pressure sensors that measure the pressure exerted by water and ZigBee for transmitting and receiving the data. The sensors were prototyped on Altera’s Cyclone board. The study also suggested that placement of the sensors is of extreme importance to forecast flood accurately. </a:t>
            </a:r>
            <a:r>
              <a:rPr lang="en-US" b="0" i="0" dirty="0" err="1">
                <a:solidFill>
                  <a:srgbClr val="212121"/>
                </a:solidFill>
                <a:effectLst/>
                <a:latin typeface="Cambria" panose="02040503050406030204" pitchFamily="18" charset="0"/>
              </a:rPr>
              <a:t>Ogie</a:t>
            </a:r>
            <a:r>
              <a:rPr lang="en-US" b="0" i="0" dirty="0">
                <a:solidFill>
                  <a:srgbClr val="212121"/>
                </a:solidFill>
                <a:effectLst/>
                <a:latin typeface="Cambria" panose="02040503050406030204" pitchFamily="18" charset="0"/>
              </a:rPr>
              <a:t> proposed a solution for the best placement of water-level sensors. The study puts a considerable emphasis on the optimal placement of the sensors, as it is important to gain situational awareness of water level in a large area of interest. The NSGA-II algorithm, which has gained wide application in many real-world problems, was used to find the best spot for the sensors. Using the sensor placement algorithm, four locally fabricated sensors were deployed to monitor water levels at different points in the waterways in Jakarta, Indonesia.</a:t>
            </a:r>
            <a:endParaRPr lang="en-IN" dirty="0"/>
          </a:p>
        </p:txBody>
      </p:sp>
    </p:spTree>
    <p:extLst>
      <p:ext uri="{BB962C8B-B14F-4D97-AF65-F5344CB8AC3E}">
        <p14:creationId xmlns:p14="http://schemas.microsoft.com/office/powerpoint/2010/main" val="169675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9AB0C2-D722-1023-F641-69F6C0D76CA5}"/>
              </a:ext>
            </a:extLst>
          </p:cNvPr>
          <p:cNvSpPr txBox="1"/>
          <p:nvPr/>
        </p:nvSpPr>
        <p:spPr>
          <a:xfrm flipH="1">
            <a:off x="348791" y="659876"/>
            <a:ext cx="10378911" cy="1754326"/>
          </a:xfrm>
          <a:prstGeom prst="rect">
            <a:avLst/>
          </a:prstGeom>
          <a:noFill/>
        </p:spPr>
        <p:txBody>
          <a:bodyPr wrap="square" rtlCol="0">
            <a:spAutoFit/>
          </a:bodyPr>
          <a:lstStyle/>
          <a:p>
            <a:r>
              <a:rPr lang="en-IN" dirty="0"/>
              <a:t>Monitoring of water level has stirred the design and implementation of several wireless sensor networks(WSNs). The study was executed to monitor and control the distribution substation in low-lying areas, providing early warning to the local community in case the water level increases above a predefined threshold value. Other similar studies have provided real time signals from a WSN to inform an early warning system. These studies have mostly relied on a web server to visualise the data coming from the flood monitoring station.</a:t>
            </a:r>
          </a:p>
        </p:txBody>
      </p:sp>
      <p:sp>
        <p:nvSpPr>
          <p:cNvPr id="4" name="TextBox 3">
            <a:extLst>
              <a:ext uri="{FF2B5EF4-FFF2-40B4-BE49-F238E27FC236}">
                <a16:creationId xmlns:a16="http://schemas.microsoft.com/office/drawing/2014/main" id="{E50539B6-A258-7E1D-20BF-81E6ED0254C7}"/>
              </a:ext>
            </a:extLst>
          </p:cNvPr>
          <p:cNvSpPr txBox="1"/>
          <p:nvPr/>
        </p:nvSpPr>
        <p:spPr>
          <a:xfrm>
            <a:off x="443060" y="2414202"/>
            <a:ext cx="8698583" cy="2308324"/>
          </a:xfrm>
          <a:prstGeom prst="rect">
            <a:avLst/>
          </a:prstGeom>
          <a:noFill/>
        </p:spPr>
        <p:txBody>
          <a:bodyPr wrap="square">
            <a:spAutoFit/>
          </a:bodyPr>
          <a:lstStyle/>
          <a:p>
            <a:r>
              <a:rPr lang="en-US" b="0" i="0" dirty="0">
                <a:solidFill>
                  <a:srgbClr val="212121"/>
                </a:solidFill>
                <a:effectLst/>
                <a:latin typeface="Cambria" panose="02040503050406030204" pitchFamily="18" charset="0"/>
              </a:rPr>
              <a:t> Additionally, Jayashree proposed an early warning system based on real-time monitoring of dams via flow and water level sensors. The data collected from sensors is accessible and available to the public and can be fetched through an Android app designed for the research. Similarly, </a:t>
            </a:r>
            <a:r>
              <a:rPr lang="en-US" b="0" i="0" dirty="0" err="1">
                <a:solidFill>
                  <a:srgbClr val="212121"/>
                </a:solidFill>
                <a:effectLst/>
                <a:latin typeface="Cambria" panose="02040503050406030204" pitchFamily="18" charset="0"/>
              </a:rPr>
              <a:t>Teixidó</a:t>
            </a:r>
            <a:r>
              <a:rPr lang="en-US" b="0" i="0" dirty="0">
                <a:solidFill>
                  <a:srgbClr val="212121"/>
                </a:solidFill>
                <a:effectLst/>
                <a:latin typeface="Cambria" panose="02040503050406030204" pitchFamily="18" charset="0"/>
              </a:rPr>
              <a:t> and Smith presented a WSN system to notify the user in case of flooding. Similarly, </a:t>
            </a:r>
            <a:r>
              <a:rPr lang="en-US" b="0" i="0" dirty="0" err="1">
                <a:solidFill>
                  <a:srgbClr val="212121"/>
                </a:solidFill>
                <a:effectLst/>
                <a:latin typeface="Cambria" panose="02040503050406030204" pitchFamily="18" charset="0"/>
              </a:rPr>
              <a:t>Yumang</a:t>
            </a:r>
            <a:r>
              <a:rPr lang="en-US" b="0" i="0" dirty="0">
                <a:solidFill>
                  <a:srgbClr val="212121"/>
                </a:solidFill>
                <a:effectLst/>
                <a:latin typeface="Cambria" panose="02040503050406030204" pitchFamily="18" charset="0"/>
              </a:rPr>
              <a:t> designed a sensor network system capable of issuing warnings to locals in the event of flooding. The proposed system is based on sensors to monitor water level, a renewable power source to power the system and a GSM shield to transmit data.</a:t>
            </a:r>
            <a:endParaRPr lang="en-IN" dirty="0"/>
          </a:p>
        </p:txBody>
      </p:sp>
    </p:spTree>
    <p:extLst>
      <p:ext uri="{BB962C8B-B14F-4D97-AF65-F5344CB8AC3E}">
        <p14:creationId xmlns:p14="http://schemas.microsoft.com/office/powerpoint/2010/main" val="353634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6E224DF-5CCE-4F36-E12C-56408E2B336A}"/>
              </a:ext>
            </a:extLst>
          </p:cNvPr>
          <p:cNvGraphicFramePr>
            <a:graphicFrameLocks noGrp="1"/>
          </p:cNvGraphicFramePr>
          <p:nvPr>
            <p:extLst>
              <p:ext uri="{D42A27DB-BD31-4B8C-83A1-F6EECF244321}">
                <p14:modId xmlns:p14="http://schemas.microsoft.com/office/powerpoint/2010/main" val="931109022"/>
              </p:ext>
            </p:extLst>
          </p:nvPr>
        </p:nvGraphicFramePr>
        <p:xfrm>
          <a:off x="584460" y="735291"/>
          <a:ext cx="9144004" cy="5495827"/>
        </p:xfrm>
        <a:graphic>
          <a:graphicData uri="http://schemas.openxmlformats.org/drawingml/2006/table">
            <a:tbl>
              <a:tblPr>
                <a:tableStyleId>{35758FB7-9AC5-4552-8A53-C91805E547FA}</a:tableStyleId>
              </a:tblPr>
              <a:tblGrid>
                <a:gridCol w="2286001">
                  <a:extLst>
                    <a:ext uri="{9D8B030D-6E8A-4147-A177-3AD203B41FA5}">
                      <a16:colId xmlns:a16="http://schemas.microsoft.com/office/drawing/2014/main" val="3345422620"/>
                    </a:ext>
                  </a:extLst>
                </a:gridCol>
                <a:gridCol w="2286001">
                  <a:extLst>
                    <a:ext uri="{9D8B030D-6E8A-4147-A177-3AD203B41FA5}">
                      <a16:colId xmlns:a16="http://schemas.microsoft.com/office/drawing/2014/main" val="313848135"/>
                    </a:ext>
                  </a:extLst>
                </a:gridCol>
                <a:gridCol w="2286001">
                  <a:extLst>
                    <a:ext uri="{9D8B030D-6E8A-4147-A177-3AD203B41FA5}">
                      <a16:colId xmlns:a16="http://schemas.microsoft.com/office/drawing/2014/main" val="1880802212"/>
                    </a:ext>
                  </a:extLst>
                </a:gridCol>
                <a:gridCol w="2286001">
                  <a:extLst>
                    <a:ext uri="{9D8B030D-6E8A-4147-A177-3AD203B41FA5}">
                      <a16:colId xmlns:a16="http://schemas.microsoft.com/office/drawing/2014/main" val="1171180324"/>
                    </a:ext>
                  </a:extLst>
                </a:gridCol>
              </a:tblGrid>
              <a:tr h="277626">
                <a:tc>
                  <a:txBody>
                    <a:bodyPr/>
                    <a:lstStyle/>
                    <a:p>
                      <a:pPr algn="l" fontAlgn="ctr"/>
                      <a:r>
                        <a:rPr lang="en-IN" sz="1100" b="1">
                          <a:effectLst/>
                        </a:rPr>
                        <a:t>Proposed Method</a:t>
                      </a:r>
                    </a:p>
                  </a:txBody>
                  <a:tcPr marL="55080" marR="55080" marT="27540" marB="27540" anchor="ctr"/>
                </a:tc>
                <a:tc>
                  <a:txBody>
                    <a:bodyPr/>
                    <a:lstStyle/>
                    <a:p>
                      <a:pPr algn="l" fontAlgn="ctr"/>
                      <a:endParaRPr lang="en-IN" sz="1100" b="1" dirty="0">
                        <a:effectLst/>
                      </a:endParaRPr>
                    </a:p>
                  </a:txBody>
                  <a:tcPr marL="55080" marR="55080" marT="27540" marB="27540" anchor="ctr"/>
                </a:tc>
                <a:tc>
                  <a:txBody>
                    <a:bodyPr/>
                    <a:lstStyle/>
                    <a:p>
                      <a:r>
                        <a:rPr lang="en-IN" sz="1100" dirty="0"/>
                        <a:t>Proposed method</a:t>
                      </a:r>
                    </a:p>
                  </a:txBody>
                  <a:tcPr marL="55080" marR="55080" marT="27540" marB="27540"/>
                </a:tc>
                <a:tc>
                  <a:txBody>
                    <a:bodyPr/>
                    <a:lstStyle/>
                    <a:p>
                      <a:r>
                        <a:rPr lang="en-IN" sz="1100" dirty="0"/>
                        <a:t>Focus</a:t>
                      </a:r>
                    </a:p>
                  </a:txBody>
                  <a:tcPr marL="55080" marR="55080" marT="27540" marB="27540"/>
                </a:tc>
                <a:extLst>
                  <a:ext uri="{0D108BD9-81ED-4DB2-BD59-A6C34878D82A}">
                    <a16:rowId xmlns:a16="http://schemas.microsoft.com/office/drawing/2014/main" val="309511285"/>
                  </a:ext>
                </a:extLst>
              </a:tr>
              <a:tr h="1113496">
                <a:tc rowSpan="6">
                  <a:txBody>
                    <a:bodyPr/>
                    <a:lstStyle/>
                    <a:p>
                      <a:pPr algn="ctr" fontAlgn="t"/>
                      <a:r>
                        <a:rPr lang="en-US" sz="1100" b="0" dirty="0">
                          <a:effectLst/>
                        </a:rPr>
                        <a:t>A</a:t>
                      </a:r>
                      <a:br>
                        <a:rPr lang="en-US" sz="1100" b="0" dirty="0">
                          <a:effectLst/>
                        </a:rPr>
                      </a:br>
                      <a:r>
                        <a:rPr lang="en-US" sz="1100" b="0" dirty="0">
                          <a:effectLst/>
                        </a:rPr>
                        <a:t>(sensors available to forecast flood)</a:t>
                      </a:r>
                    </a:p>
                  </a:txBody>
                  <a:tcPr marL="55080" marR="55080" marT="27540" marB="27540"/>
                </a:tc>
                <a:tc>
                  <a:txBody>
                    <a:bodyPr/>
                    <a:lstStyle/>
                    <a:p>
                      <a:pPr algn="ctr" fontAlgn="t"/>
                      <a:endParaRPr lang="en-IN" sz="1100" b="0" dirty="0">
                        <a:effectLst/>
                      </a:endParaRPr>
                    </a:p>
                  </a:txBody>
                  <a:tcPr marL="55080" marR="55080" marT="27540" marB="27540"/>
                </a:tc>
                <a:tc>
                  <a:txBody>
                    <a:bodyPr/>
                    <a:lstStyle/>
                    <a:p>
                      <a:pPr algn="ctr" fontAlgn="t"/>
                      <a:r>
                        <a:rPr lang="en-US" sz="1100" b="0">
                          <a:effectLst/>
                        </a:rPr>
                        <a:t>Pressure transducer and radar sensor</a:t>
                      </a:r>
                    </a:p>
                  </a:txBody>
                  <a:tcPr marL="55080" marR="55080" marT="27540" marB="27540"/>
                </a:tc>
                <a:tc>
                  <a:txBody>
                    <a:bodyPr/>
                    <a:lstStyle/>
                    <a:p>
                      <a:pPr algn="ctr" fontAlgn="t"/>
                      <a:r>
                        <a:rPr lang="en-US" sz="1100" b="0">
                          <a:effectLst/>
                        </a:rPr>
                        <a:t>Discussed the pros and cons of the pressure transducer and rangefinder sensors in estimating water level</a:t>
                      </a:r>
                    </a:p>
                  </a:txBody>
                  <a:tcPr marL="55080" marR="55080" marT="27540" marB="27540"/>
                </a:tc>
                <a:extLst>
                  <a:ext uri="{0D108BD9-81ED-4DB2-BD59-A6C34878D82A}">
                    <a16:rowId xmlns:a16="http://schemas.microsoft.com/office/drawing/2014/main" val="3654534852"/>
                  </a:ext>
                </a:extLst>
              </a:tr>
              <a:tr h="1113496">
                <a:tc vMerge="1">
                  <a:txBody>
                    <a:bodyPr/>
                    <a:lstStyle/>
                    <a:p>
                      <a:endParaRPr lang="en-IN"/>
                    </a:p>
                  </a:txBody>
                  <a:tcPr/>
                </a:tc>
                <a:tc>
                  <a:txBody>
                    <a:bodyPr/>
                    <a:lstStyle/>
                    <a:p>
                      <a:pPr algn="ctr" fontAlgn="t"/>
                      <a:endParaRPr lang="en-IN" sz="1100" b="0" dirty="0">
                        <a:effectLst/>
                      </a:endParaRPr>
                    </a:p>
                  </a:txBody>
                  <a:tcPr marL="55080" marR="55080" marT="27540" marB="27540"/>
                </a:tc>
                <a:tc>
                  <a:txBody>
                    <a:bodyPr/>
                    <a:lstStyle/>
                    <a:p>
                      <a:pPr algn="ctr" fontAlgn="t"/>
                      <a:r>
                        <a:rPr lang="en-IN" sz="1100" b="0">
                          <a:effectLst/>
                        </a:rPr>
                        <a:t>Optical and radar sensors</a:t>
                      </a:r>
                    </a:p>
                  </a:txBody>
                  <a:tcPr marL="55080" marR="55080" marT="27540" marB="27540"/>
                </a:tc>
                <a:tc>
                  <a:txBody>
                    <a:bodyPr/>
                    <a:lstStyle/>
                    <a:p>
                      <a:pPr algn="ctr" fontAlgn="t"/>
                      <a:r>
                        <a:rPr lang="en-US" sz="1100" b="0">
                          <a:effectLst/>
                        </a:rPr>
                        <a:t>Comparison between optical and radar sensor for acquiring both time series and visual information</a:t>
                      </a:r>
                    </a:p>
                  </a:txBody>
                  <a:tcPr marL="55080" marR="55080" marT="27540" marB="27540"/>
                </a:tc>
                <a:extLst>
                  <a:ext uri="{0D108BD9-81ED-4DB2-BD59-A6C34878D82A}">
                    <a16:rowId xmlns:a16="http://schemas.microsoft.com/office/drawing/2014/main" val="2993684895"/>
                  </a:ext>
                </a:extLst>
              </a:tr>
              <a:tr h="904529">
                <a:tc vMerge="1">
                  <a:txBody>
                    <a:bodyPr/>
                    <a:lstStyle/>
                    <a:p>
                      <a:endParaRPr lang="en-IN"/>
                    </a:p>
                  </a:txBody>
                  <a:tcPr/>
                </a:tc>
                <a:tc>
                  <a:txBody>
                    <a:bodyPr/>
                    <a:lstStyle/>
                    <a:p>
                      <a:pPr algn="ctr" fontAlgn="t"/>
                      <a:endParaRPr lang="en-IN" sz="1100" b="0" dirty="0">
                        <a:effectLst/>
                      </a:endParaRPr>
                    </a:p>
                  </a:txBody>
                  <a:tcPr marL="55080" marR="55080" marT="27540" marB="27540"/>
                </a:tc>
                <a:tc>
                  <a:txBody>
                    <a:bodyPr/>
                    <a:lstStyle/>
                    <a:p>
                      <a:pPr algn="ctr" fontAlgn="t"/>
                      <a:r>
                        <a:rPr lang="en-US" sz="1100" b="0">
                          <a:effectLst/>
                        </a:rPr>
                        <a:t>Multilayer Perceptron (MLP) algorithm, along with soil moisture and CO</a:t>
                      </a:r>
                      <a:r>
                        <a:rPr lang="en-US" sz="1100" b="0" baseline="-25000">
                          <a:effectLst/>
                        </a:rPr>
                        <a:t>2</a:t>
                      </a:r>
                      <a:r>
                        <a:rPr lang="en-US" sz="1100" b="0">
                          <a:effectLst/>
                        </a:rPr>
                        <a:t> sensors.</a:t>
                      </a:r>
                    </a:p>
                  </a:txBody>
                  <a:tcPr marL="55080" marR="55080" marT="27540" marB="27540"/>
                </a:tc>
                <a:tc>
                  <a:txBody>
                    <a:bodyPr/>
                    <a:lstStyle/>
                    <a:p>
                      <a:pPr algn="ctr" fontAlgn="t"/>
                      <a:r>
                        <a:rPr lang="en-US" sz="1100" b="0">
                          <a:effectLst/>
                        </a:rPr>
                        <a:t>Forecasting of the flash flood by utilizing soil moisture and CO</a:t>
                      </a:r>
                      <a:r>
                        <a:rPr lang="en-US" sz="1100" b="0" baseline="-25000">
                          <a:effectLst/>
                        </a:rPr>
                        <a:t>2</a:t>
                      </a:r>
                      <a:r>
                        <a:rPr lang="en-US" sz="1100" b="0">
                          <a:effectLst/>
                        </a:rPr>
                        <a:t> sensors</a:t>
                      </a:r>
                    </a:p>
                  </a:txBody>
                  <a:tcPr marL="55080" marR="55080" marT="27540" marB="27540"/>
                </a:tc>
                <a:extLst>
                  <a:ext uri="{0D108BD9-81ED-4DB2-BD59-A6C34878D82A}">
                    <a16:rowId xmlns:a16="http://schemas.microsoft.com/office/drawing/2014/main" val="4216026383"/>
                  </a:ext>
                </a:extLst>
              </a:tr>
              <a:tr h="904529">
                <a:tc vMerge="1">
                  <a:txBody>
                    <a:bodyPr/>
                    <a:lstStyle/>
                    <a:p>
                      <a:endParaRPr lang="en-IN"/>
                    </a:p>
                  </a:txBody>
                  <a:tcPr/>
                </a:tc>
                <a:tc>
                  <a:txBody>
                    <a:bodyPr/>
                    <a:lstStyle/>
                    <a:p>
                      <a:pPr algn="ctr" fontAlgn="t"/>
                      <a:endParaRPr lang="en-IN" sz="1100" b="0" dirty="0">
                        <a:effectLst/>
                      </a:endParaRPr>
                    </a:p>
                  </a:txBody>
                  <a:tcPr marL="55080" marR="55080" marT="27540" marB="27540"/>
                </a:tc>
                <a:tc>
                  <a:txBody>
                    <a:bodyPr/>
                    <a:lstStyle/>
                    <a:p>
                      <a:pPr algn="ctr" fontAlgn="t"/>
                      <a:r>
                        <a:rPr lang="en-US" sz="1100" b="0">
                          <a:effectLst/>
                        </a:rPr>
                        <a:t>Unmanned Aerial Vehicle (UAV) deployment of disposable sensors</a:t>
                      </a:r>
                    </a:p>
                  </a:txBody>
                  <a:tcPr marL="55080" marR="55080" marT="27540" marB="27540"/>
                </a:tc>
                <a:tc>
                  <a:txBody>
                    <a:bodyPr/>
                    <a:lstStyle/>
                    <a:p>
                      <a:pPr algn="ctr" fontAlgn="t"/>
                      <a:r>
                        <a:rPr lang="en-US" sz="1100" b="0">
                          <a:effectLst/>
                        </a:rPr>
                        <a:t>One-time deployment of sensors to study the flow of river and forecast flooding</a:t>
                      </a:r>
                    </a:p>
                  </a:txBody>
                  <a:tcPr marL="55080" marR="55080" marT="27540" marB="27540"/>
                </a:tc>
                <a:extLst>
                  <a:ext uri="{0D108BD9-81ED-4DB2-BD59-A6C34878D82A}">
                    <a16:rowId xmlns:a16="http://schemas.microsoft.com/office/drawing/2014/main" val="2782908149"/>
                  </a:ext>
                </a:extLst>
              </a:tr>
              <a:tr h="486592">
                <a:tc vMerge="1">
                  <a:txBody>
                    <a:bodyPr/>
                    <a:lstStyle/>
                    <a:p>
                      <a:endParaRPr lang="en-IN"/>
                    </a:p>
                  </a:txBody>
                  <a:tcPr/>
                </a:tc>
                <a:tc>
                  <a:txBody>
                    <a:bodyPr/>
                    <a:lstStyle/>
                    <a:p>
                      <a:pPr algn="ctr" fontAlgn="t"/>
                      <a:endParaRPr lang="en-IN" sz="1100" b="0" dirty="0">
                        <a:effectLst/>
                      </a:endParaRPr>
                    </a:p>
                  </a:txBody>
                  <a:tcPr marL="55080" marR="55080" marT="27540" marB="27540"/>
                </a:tc>
                <a:tc>
                  <a:txBody>
                    <a:bodyPr/>
                    <a:lstStyle/>
                    <a:p>
                      <a:pPr algn="ctr" fontAlgn="t"/>
                      <a:r>
                        <a:rPr lang="en-US" sz="1100" b="0">
                          <a:effectLst/>
                        </a:rPr>
                        <a:t>Webserver for visualization of data</a:t>
                      </a:r>
                    </a:p>
                  </a:txBody>
                  <a:tcPr marL="55080" marR="55080" marT="27540" marB="27540"/>
                </a:tc>
                <a:tc>
                  <a:txBody>
                    <a:bodyPr/>
                    <a:lstStyle/>
                    <a:p>
                      <a:pPr algn="ctr" fontAlgn="t"/>
                      <a:r>
                        <a:rPr lang="en-US" sz="1100" b="0">
                          <a:effectLst/>
                        </a:rPr>
                        <a:t>Forecasting of the flood by via remote sensing</a:t>
                      </a:r>
                    </a:p>
                  </a:txBody>
                  <a:tcPr marL="55080" marR="55080" marT="27540" marB="27540"/>
                </a:tc>
                <a:extLst>
                  <a:ext uri="{0D108BD9-81ED-4DB2-BD59-A6C34878D82A}">
                    <a16:rowId xmlns:a16="http://schemas.microsoft.com/office/drawing/2014/main" val="1831012266"/>
                  </a:ext>
                </a:extLst>
              </a:tr>
              <a:tr h="695559">
                <a:tc vMerge="1">
                  <a:txBody>
                    <a:bodyPr/>
                    <a:lstStyle/>
                    <a:p>
                      <a:endParaRPr lang="en-IN"/>
                    </a:p>
                  </a:txBody>
                  <a:tcPr/>
                </a:tc>
                <a:tc>
                  <a:txBody>
                    <a:bodyPr/>
                    <a:lstStyle/>
                    <a:p>
                      <a:pPr algn="ctr" fontAlgn="t"/>
                      <a:endParaRPr lang="en-IN" sz="1100" b="0" dirty="0">
                        <a:effectLst/>
                      </a:endParaRPr>
                    </a:p>
                  </a:txBody>
                  <a:tcPr marL="55080" marR="55080" marT="27540" marB="27540"/>
                </a:tc>
                <a:tc>
                  <a:txBody>
                    <a:bodyPr/>
                    <a:lstStyle/>
                    <a:p>
                      <a:pPr algn="ctr" fontAlgn="t"/>
                      <a:r>
                        <a:rPr lang="en-US" sz="1100" b="0">
                          <a:effectLst/>
                        </a:rPr>
                        <a:t>Internet of Things (IoT) protocols and commercial sensors</a:t>
                      </a:r>
                    </a:p>
                  </a:txBody>
                  <a:tcPr marL="55080" marR="55080" marT="27540" marB="27540"/>
                </a:tc>
                <a:tc>
                  <a:txBody>
                    <a:bodyPr/>
                    <a:lstStyle/>
                    <a:p>
                      <a:pPr algn="ctr" fontAlgn="t"/>
                      <a:r>
                        <a:rPr lang="en-IN" sz="1100" b="0" dirty="0">
                          <a:effectLst/>
                        </a:rPr>
                        <a:t>IoT for disaster management</a:t>
                      </a:r>
                    </a:p>
                  </a:txBody>
                  <a:tcPr marL="55080" marR="55080" marT="27540" marB="27540"/>
                </a:tc>
                <a:extLst>
                  <a:ext uri="{0D108BD9-81ED-4DB2-BD59-A6C34878D82A}">
                    <a16:rowId xmlns:a16="http://schemas.microsoft.com/office/drawing/2014/main" val="1484582885"/>
                  </a:ext>
                </a:extLst>
              </a:tr>
            </a:tbl>
          </a:graphicData>
        </a:graphic>
      </p:graphicFrame>
      <p:sp>
        <p:nvSpPr>
          <p:cNvPr id="3" name="TextBox 2">
            <a:extLst>
              <a:ext uri="{FF2B5EF4-FFF2-40B4-BE49-F238E27FC236}">
                <a16:creationId xmlns:a16="http://schemas.microsoft.com/office/drawing/2014/main" id="{4569228D-B645-477F-569E-1A297E8F7A17}"/>
              </a:ext>
            </a:extLst>
          </p:cNvPr>
          <p:cNvSpPr txBox="1"/>
          <p:nvPr/>
        </p:nvSpPr>
        <p:spPr>
          <a:xfrm rot="10800000" flipH="1" flipV="1">
            <a:off x="888400" y="111169"/>
            <a:ext cx="8910023" cy="369332"/>
          </a:xfrm>
          <a:prstGeom prst="rect">
            <a:avLst/>
          </a:prstGeom>
          <a:noFill/>
        </p:spPr>
        <p:txBody>
          <a:bodyPr wrap="square" rtlCol="0">
            <a:spAutoFit/>
          </a:bodyPr>
          <a:lstStyle/>
          <a:p>
            <a:r>
              <a:rPr lang="en-IN" dirty="0"/>
              <a:t>Analysis of IoT- based sensors are listed below:</a:t>
            </a:r>
          </a:p>
        </p:txBody>
      </p:sp>
    </p:spTree>
    <p:extLst>
      <p:ext uri="{BB962C8B-B14F-4D97-AF65-F5344CB8AC3E}">
        <p14:creationId xmlns:p14="http://schemas.microsoft.com/office/powerpoint/2010/main" val="2248460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65A640-DDDF-BB8E-C2EF-4D4B64F50F59}"/>
              </a:ext>
            </a:extLst>
          </p:cNvPr>
          <p:cNvGraphicFramePr>
            <a:graphicFrameLocks noGrp="1"/>
          </p:cNvGraphicFramePr>
          <p:nvPr>
            <p:extLst>
              <p:ext uri="{D42A27DB-BD31-4B8C-83A1-F6EECF244321}">
                <p14:modId xmlns:p14="http://schemas.microsoft.com/office/powerpoint/2010/main" val="4157516094"/>
              </p:ext>
            </p:extLst>
          </p:nvPr>
        </p:nvGraphicFramePr>
        <p:xfrm>
          <a:off x="1008665" y="527902"/>
          <a:ext cx="9551760" cy="5467295"/>
        </p:xfrm>
        <a:graphic>
          <a:graphicData uri="http://schemas.openxmlformats.org/drawingml/2006/table">
            <a:tbl>
              <a:tblPr>
                <a:tableStyleId>{35758FB7-9AC5-4552-8A53-C91805E547FA}</a:tableStyleId>
              </a:tblPr>
              <a:tblGrid>
                <a:gridCol w="2387940">
                  <a:extLst>
                    <a:ext uri="{9D8B030D-6E8A-4147-A177-3AD203B41FA5}">
                      <a16:colId xmlns:a16="http://schemas.microsoft.com/office/drawing/2014/main" val="3707500939"/>
                    </a:ext>
                  </a:extLst>
                </a:gridCol>
                <a:gridCol w="2387940">
                  <a:extLst>
                    <a:ext uri="{9D8B030D-6E8A-4147-A177-3AD203B41FA5}">
                      <a16:colId xmlns:a16="http://schemas.microsoft.com/office/drawing/2014/main" val="166338470"/>
                    </a:ext>
                  </a:extLst>
                </a:gridCol>
                <a:gridCol w="2387940">
                  <a:extLst>
                    <a:ext uri="{9D8B030D-6E8A-4147-A177-3AD203B41FA5}">
                      <a16:colId xmlns:a16="http://schemas.microsoft.com/office/drawing/2014/main" val="1845090703"/>
                    </a:ext>
                  </a:extLst>
                </a:gridCol>
                <a:gridCol w="2387940">
                  <a:extLst>
                    <a:ext uri="{9D8B030D-6E8A-4147-A177-3AD203B41FA5}">
                      <a16:colId xmlns:a16="http://schemas.microsoft.com/office/drawing/2014/main" val="3274252408"/>
                    </a:ext>
                  </a:extLst>
                </a:gridCol>
              </a:tblGrid>
              <a:tr h="475552">
                <a:tc rowSpan="12">
                  <a:txBody>
                    <a:bodyPr/>
                    <a:lstStyle/>
                    <a:p>
                      <a:pPr algn="ctr" fontAlgn="t"/>
                      <a:r>
                        <a:rPr lang="en-US" sz="1000" b="0" dirty="0">
                          <a:effectLst/>
                        </a:rPr>
                        <a:t>B</a:t>
                      </a:r>
                      <a:br>
                        <a:rPr lang="en-US" sz="1000" b="0" dirty="0">
                          <a:effectLst/>
                        </a:rPr>
                      </a:br>
                      <a:r>
                        <a:rPr lang="en-US" sz="1000" b="0" dirty="0">
                          <a:effectLst/>
                        </a:rPr>
                        <a:t>(IoT-based sensors and early warning system)</a:t>
                      </a:r>
                    </a:p>
                  </a:txBody>
                  <a:tcPr marL="27027" marR="27027" marT="13513" marB="13513"/>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NodeMCU and ultrasonic sensor along with Blynk platform</a:t>
                      </a:r>
                    </a:p>
                  </a:txBody>
                  <a:tcPr marL="27027" marR="27027" marT="13513" marB="13513"/>
                </a:tc>
                <a:tc>
                  <a:txBody>
                    <a:bodyPr/>
                    <a:lstStyle/>
                    <a:p>
                      <a:pPr algn="ctr" fontAlgn="t"/>
                      <a:r>
                        <a:rPr lang="en-US" sz="1000" b="0">
                          <a:effectLst/>
                        </a:rPr>
                        <a:t>Monitoring of water level in real-time via cell phone application powered by Blynk</a:t>
                      </a:r>
                    </a:p>
                  </a:txBody>
                  <a:tcPr marL="27027" marR="27027" marT="13513" marB="13513"/>
                </a:tc>
                <a:extLst>
                  <a:ext uri="{0D108BD9-81ED-4DB2-BD59-A6C34878D82A}">
                    <a16:rowId xmlns:a16="http://schemas.microsoft.com/office/drawing/2014/main" val="782957289"/>
                  </a:ext>
                </a:extLst>
              </a:tr>
              <a:tr h="260839">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IN" sz="1000" b="0">
                          <a:effectLst/>
                        </a:rPr>
                        <a:t>EnOcean and ultrasonic sensors</a:t>
                      </a:r>
                    </a:p>
                  </a:txBody>
                  <a:tcPr marL="27027" marR="27027" marT="13513" marB="13513"/>
                </a:tc>
                <a:tc>
                  <a:txBody>
                    <a:bodyPr/>
                    <a:lstStyle/>
                    <a:p>
                      <a:pPr algn="ctr" fontAlgn="t"/>
                      <a:r>
                        <a:rPr lang="en-US" sz="1000" b="0">
                          <a:effectLst/>
                        </a:rPr>
                        <a:t>A cost-effective approach to deploy water level sensors</a:t>
                      </a:r>
                    </a:p>
                  </a:txBody>
                  <a:tcPr marL="27027" marR="27027" marT="13513" marB="13513"/>
                </a:tc>
                <a:extLst>
                  <a:ext uri="{0D108BD9-81ED-4DB2-BD59-A6C34878D82A}">
                    <a16:rowId xmlns:a16="http://schemas.microsoft.com/office/drawing/2014/main" val="2695211247"/>
                  </a:ext>
                </a:extLst>
              </a:tr>
              <a:tr h="361481">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Rangefinder, humidity, CO</a:t>
                      </a:r>
                      <a:r>
                        <a:rPr lang="en-US" sz="1000" b="0" baseline="-25000">
                          <a:effectLst/>
                        </a:rPr>
                        <a:t>2</a:t>
                      </a:r>
                      <a:r>
                        <a:rPr lang="en-US" sz="1000" b="0">
                          <a:effectLst/>
                        </a:rPr>
                        <a:t> and Global Positioning System (GPS) sensors</a:t>
                      </a:r>
                    </a:p>
                  </a:txBody>
                  <a:tcPr marL="27027" marR="27027" marT="13513" marB="13513"/>
                </a:tc>
                <a:tc>
                  <a:txBody>
                    <a:bodyPr/>
                    <a:lstStyle/>
                    <a:p>
                      <a:pPr algn="ctr" fontAlgn="t"/>
                      <a:r>
                        <a:rPr lang="en-US" sz="1000" b="0">
                          <a:effectLst/>
                        </a:rPr>
                        <a:t>Early warning system based on off-the-shelf sensors</a:t>
                      </a:r>
                    </a:p>
                  </a:txBody>
                  <a:tcPr marL="27027" marR="27027" marT="13513" marB="13513"/>
                </a:tc>
                <a:extLst>
                  <a:ext uri="{0D108BD9-81ED-4DB2-BD59-A6C34878D82A}">
                    <a16:rowId xmlns:a16="http://schemas.microsoft.com/office/drawing/2014/main" val="4178893332"/>
                  </a:ext>
                </a:extLst>
              </a:tr>
              <a:tr h="501365">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Precipitation and ultrasonic sensor along with utilizing network parameters to reduce power consumption</a:t>
                      </a:r>
                    </a:p>
                  </a:txBody>
                  <a:tcPr marL="27027" marR="27027" marT="13513" marB="13513"/>
                </a:tc>
                <a:tc>
                  <a:txBody>
                    <a:bodyPr/>
                    <a:lstStyle/>
                    <a:p>
                      <a:pPr algn="ctr" fontAlgn="t"/>
                      <a:r>
                        <a:rPr lang="en-IN" sz="1000" b="0" dirty="0">
                          <a:effectLst/>
                        </a:rPr>
                        <a:t>Power-efficient approach in WSN</a:t>
                      </a:r>
                    </a:p>
                  </a:txBody>
                  <a:tcPr marL="27027" marR="27027" marT="13513" marB="13513"/>
                </a:tc>
                <a:extLst>
                  <a:ext uri="{0D108BD9-81ED-4DB2-BD59-A6C34878D82A}">
                    <a16:rowId xmlns:a16="http://schemas.microsoft.com/office/drawing/2014/main" val="3784716032"/>
                  </a:ext>
                </a:extLst>
              </a:tr>
              <a:tr h="475552">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SIFT algorithm along with the camera, ZigBee and Global System For Mobile (GSM)</a:t>
                      </a:r>
                    </a:p>
                  </a:txBody>
                  <a:tcPr marL="27027" marR="27027" marT="13513" marB="13513"/>
                </a:tc>
                <a:tc>
                  <a:txBody>
                    <a:bodyPr/>
                    <a:lstStyle/>
                    <a:p>
                      <a:pPr algn="ctr" fontAlgn="t"/>
                      <a:r>
                        <a:rPr lang="en-US" sz="1000" b="0">
                          <a:effectLst/>
                        </a:rPr>
                        <a:t>Early warning system based on ZigBee and GSM</a:t>
                      </a:r>
                    </a:p>
                  </a:txBody>
                  <a:tcPr marL="27027" marR="27027" marT="13513" marB="13513"/>
                </a:tc>
                <a:extLst>
                  <a:ext uri="{0D108BD9-81ED-4DB2-BD59-A6C34878D82A}">
                    <a16:rowId xmlns:a16="http://schemas.microsoft.com/office/drawing/2014/main" val="3920902078"/>
                  </a:ext>
                </a:extLst>
              </a:tr>
              <a:tr h="260839">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Mamdani fuzzy logic, ZigBee and water level sensor</a:t>
                      </a:r>
                    </a:p>
                  </a:txBody>
                  <a:tcPr marL="27027" marR="27027" marT="13513" marB="13513"/>
                </a:tc>
                <a:tc>
                  <a:txBody>
                    <a:bodyPr/>
                    <a:lstStyle/>
                    <a:p>
                      <a:pPr algn="ctr" fontAlgn="t"/>
                      <a:r>
                        <a:rPr lang="en-US" sz="1000" b="0">
                          <a:effectLst/>
                        </a:rPr>
                        <a:t>Forecast flooding based on Fuzzy logic</a:t>
                      </a:r>
                    </a:p>
                  </a:txBody>
                  <a:tcPr marL="27027" marR="27027" marT="13513" marB="13513"/>
                </a:tc>
                <a:extLst>
                  <a:ext uri="{0D108BD9-81ED-4DB2-BD59-A6C34878D82A}">
                    <a16:rowId xmlns:a16="http://schemas.microsoft.com/office/drawing/2014/main" val="4145978138"/>
                  </a:ext>
                </a:extLst>
              </a:tr>
              <a:tr h="361481">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Piezoelectric pressure sensors, Altera’s Cyclone board and ZigBee</a:t>
                      </a:r>
                    </a:p>
                  </a:txBody>
                  <a:tcPr marL="27027" marR="27027" marT="13513" marB="13513"/>
                </a:tc>
                <a:tc>
                  <a:txBody>
                    <a:bodyPr/>
                    <a:lstStyle/>
                    <a:p>
                      <a:pPr algn="ctr" fontAlgn="t"/>
                      <a:r>
                        <a:rPr lang="en-US" sz="1000" b="0">
                          <a:effectLst/>
                        </a:rPr>
                        <a:t>Early warning system based on ZigBee</a:t>
                      </a:r>
                    </a:p>
                  </a:txBody>
                  <a:tcPr marL="27027" marR="27027" marT="13513" marB="13513"/>
                </a:tc>
                <a:extLst>
                  <a:ext uri="{0D108BD9-81ED-4DB2-BD59-A6C34878D82A}">
                    <a16:rowId xmlns:a16="http://schemas.microsoft.com/office/drawing/2014/main" val="434119741"/>
                  </a:ext>
                </a:extLst>
              </a:tr>
              <a:tr h="260839">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IN" sz="1000" b="0">
                          <a:effectLst/>
                        </a:rPr>
                        <a:t>NSGS-II algorithm</a:t>
                      </a:r>
                    </a:p>
                  </a:txBody>
                  <a:tcPr marL="27027" marR="27027" marT="13513" marB="13513"/>
                </a:tc>
                <a:tc>
                  <a:txBody>
                    <a:bodyPr/>
                    <a:lstStyle/>
                    <a:p>
                      <a:pPr algn="ctr" fontAlgn="t"/>
                      <a:r>
                        <a:rPr lang="en-US" sz="1000" b="0">
                          <a:effectLst/>
                        </a:rPr>
                        <a:t>Best spot for the WSN to get the best coverage of the site</a:t>
                      </a:r>
                    </a:p>
                  </a:txBody>
                  <a:tcPr marL="27027" marR="27027" marT="13513" marB="13513"/>
                </a:tc>
                <a:extLst>
                  <a:ext uri="{0D108BD9-81ED-4DB2-BD59-A6C34878D82A}">
                    <a16:rowId xmlns:a16="http://schemas.microsoft.com/office/drawing/2014/main" val="152568337"/>
                  </a:ext>
                </a:extLst>
              </a:tr>
              <a:tr h="589624">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Water level sensor, Analog to Digital Converter (ADC), 8051 microprocessor and ZigBee to monitor the water level</a:t>
                      </a:r>
                    </a:p>
                  </a:txBody>
                  <a:tcPr marL="27027" marR="27027" marT="13513" marB="13513"/>
                </a:tc>
                <a:tc>
                  <a:txBody>
                    <a:bodyPr/>
                    <a:lstStyle/>
                    <a:p>
                      <a:pPr algn="ctr" fontAlgn="t"/>
                      <a:r>
                        <a:rPr lang="en-US" sz="1000" b="0">
                          <a:effectLst/>
                        </a:rPr>
                        <a:t>Monitor and control of distribution substation in low-lying areas, and issue early warnings in case of water overflow</a:t>
                      </a:r>
                    </a:p>
                  </a:txBody>
                  <a:tcPr marL="27027" marR="27027" marT="13513" marB="13513"/>
                </a:tc>
                <a:extLst>
                  <a:ext uri="{0D108BD9-81ED-4DB2-BD59-A6C34878D82A}">
                    <a16:rowId xmlns:a16="http://schemas.microsoft.com/office/drawing/2014/main" val="2000829609"/>
                  </a:ext>
                </a:extLst>
              </a:tr>
              <a:tr h="361481">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Flow, water level and ZigBee</a:t>
                      </a:r>
                    </a:p>
                  </a:txBody>
                  <a:tcPr marL="27027" marR="27027" marT="13513" marB="13513"/>
                </a:tc>
                <a:tc>
                  <a:txBody>
                    <a:bodyPr/>
                    <a:lstStyle/>
                    <a:p>
                      <a:pPr algn="ctr" fontAlgn="t"/>
                      <a:r>
                        <a:rPr lang="en-US" sz="1000" b="0">
                          <a:effectLst/>
                        </a:rPr>
                        <a:t>Early warning system based on real-time monitoring of dams</a:t>
                      </a:r>
                    </a:p>
                  </a:txBody>
                  <a:tcPr marL="27027" marR="27027" marT="13513" marB="13513"/>
                </a:tc>
                <a:extLst>
                  <a:ext uri="{0D108BD9-81ED-4DB2-BD59-A6C34878D82A}">
                    <a16:rowId xmlns:a16="http://schemas.microsoft.com/office/drawing/2014/main" val="1837339910"/>
                  </a:ext>
                </a:extLst>
              </a:tr>
              <a:tr h="260839">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Low-power wireless sensor network (WSN)</a:t>
                      </a:r>
                    </a:p>
                  </a:txBody>
                  <a:tcPr marL="27027" marR="27027" marT="13513" marB="13513"/>
                </a:tc>
                <a:tc>
                  <a:txBody>
                    <a:bodyPr/>
                    <a:lstStyle/>
                    <a:p>
                      <a:pPr algn="ctr" fontAlgn="t"/>
                      <a:r>
                        <a:rPr lang="en-US" sz="1000" b="0">
                          <a:effectLst/>
                        </a:rPr>
                        <a:t>Early warning system based on WSN</a:t>
                      </a:r>
                    </a:p>
                  </a:txBody>
                  <a:tcPr marL="27027" marR="27027" marT="13513" marB="13513"/>
                </a:tc>
                <a:extLst>
                  <a:ext uri="{0D108BD9-81ED-4DB2-BD59-A6C34878D82A}">
                    <a16:rowId xmlns:a16="http://schemas.microsoft.com/office/drawing/2014/main" val="4054715850"/>
                  </a:ext>
                </a:extLst>
              </a:tr>
              <a:tr h="475552">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Water level sensor, Global System For Mobile (GSM) and renewable power source</a:t>
                      </a:r>
                    </a:p>
                  </a:txBody>
                  <a:tcPr marL="27027" marR="27027" marT="13513" marB="13513"/>
                </a:tc>
                <a:tc>
                  <a:txBody>
                    <a:bodyPr/>
                    <a:lstStyle/>
                    <a:p>
                      <a:pPr algn="ctr" fontAlgn="t"/>
                      <a:r>
                        <a:rPr lang="en-US" sz="1000" b="0">
                          <a:effectLst/>
                        </a:rPr>
                        <a:t>Water level monitoring over cellular Communications</a:t>
                      </a:r>
                    </a:p>
                  </a:txBody>
                  <a:tcPr marL="27027" marR="27027" marT="13513" marB="13513"/>
                </a:tc>
                <a:extLst>
                  <a:ext uri="{0D108BD9-81ED-4DB2-BD59-A6C34878D82A}">
                    <a16:rowId xmlns:a16="http://schemas.microsoft.com/office/drawing/2014/main" val="505715756"/>
                  </a:ext>
                </a:extLst>
              </a:tr>
              <a:tr h="247409">
                <a:tc>
                  <a:txBody>
                    <a:bodyPr/>
                    <a:lstStyle/>
                    <a:p>
                      <a:pPr algn="ctr" fontAlgn="t"/>
                      <a:endParaRPr lang="en-IN" sz="1000" b="0">
                        <a:effectLst/>
                      </a:endParaRPr>
                    </a:p>
                  </a:txBody>
                  <a:tcPr marL="27027" marR="27027" marT="13513" marB="13513"/>
                </a:tc>
                <a:tc>
                  <a:txBody>
                    <a:bodyPr/>
                    <a:lstStyle/>
                    <a:p>
                      <a:pPr algn="ctr" fontAlgn="t"/>
                      <a:endParaRPr lang="en-IN" sz="1000" b="0" dirty="0">
                        <a:effectLst/>
                      </a:endParaRPr>
                    </a:p>
                  </a:txBody>
                  <a:tcPr marL="27027" marR="27027" marT="13513" marB="13513"/>
                </a:tc>
                <a:tc>
                  <a:txBody>
                    <a:bodyPr/>
                    <a:lstStyle/>
                    <a:p>
                      <a:pPr algn="ctr" fontAlgn="t"/>
                      <a:r>
                        <a:rPr lang="en-IN" sz="1000" b="0">
                          <a:effectLst/>
                        </a:rPr>
                        <a:t>Wireless sensor network (WSN)</a:t>
                      </a:r>
                    </a:p>
                  </a:txBody>
                  <a:tcPr marL="27027" marR="27027" marT="13513" marB="13513"/>
                </a:tc>
                <a:tc>
                  <a:txBody>
                    <a:bodyPr/>
                    <a:lstStyle/>
                    <a:p>
                      <a:pPr algn="ctr" fontAlgn="t"/>
                      <a:r>
                        <a:rPr lang="en-US" sz="1000" b="0">
                          <a:effectLst/>
                        </a:rPr>
                        <a:t>Early warning system based on WSN</a:t>
                      </a:r>
                    </a:p>
                  </a:txBody>
                  <a:tcPr marL="27027" marR="27027" marT="13513" marB="13513"/>
                </a:tc>
                <a:extLst>
                  <a:ext uri="{0D108BD9-81ED-4DB2-BD59-A6C34878D82A}">
                    <a16:rowId xmlns:a16="http://schemas.microsoft.com/office/drawing/2014/main" val="2382388477"/>
                  </a:ext>
                </a:extLst>
              </a:tr>
              <a:tr h="361481">
                <a:tc>
                  <a:txBody>
                    <a:bodyPr/>
                    <a:lstStyle/>
                    <a:p>
                      <a:pPr algn="ctr" fontAlgn="t"/>
                      <a:endParaRPr lang="en-IN" sz="1000" b="0">
                        <a:effectLst/>
                      </a:endParaRPr>
                    </a:p>
                  </a:txBody>
                  <a:tcPr marL="27027" marR="27027" marT="13513" marB="13513"/>
                </a:tc>
                <a:tc>
                  <a:txBody>
                    <a:bodyPr/>
                    <a:lstStyle/>
                    <a:p>
                      <a:pPr algn="ctr" fontAlgn="t"/>
                      <a:endParaRPr lang="en-IN" sz="1000" b="0" dirty="0">
                        <a:effectLst/>
                      </a:endParaRPr>
                    </a:p>
                  </a:txBody>
                  <a:tcPr marL="27027" marR="27027" marT="13513" marB="13513"/>
                </a:tc>
                <a:tc>
                  <a:txBody>
                    <a:bodyPr/>
                    <a:lstStyle/>
                    <a:p>
                      <a:pPr algn="ctr" fontAlgn="t"/>
                      <a:r>
                        <a:rPr lang="en-IN" sz="1000" b="0">
                          <a:effectLst/>
                        </a:rPr>
                        <a:t>IoT Device, GSM</a:t>
                      </a:r>
                    </a:p>
                  </a:txBody>
                  <a:tcPr marL="27027" marR="27027" marT="13513" marB="13513"/>
                </a:tc>
                <a:tc>
                  <a:txBody>
                    <a:bodyPr/>
                    <a:lstStyle/>
                    <a:p>
                      <a:pPr algn="ctr" fontAlgn="t"/>
                      <a:r>
                        <a:rPr lang="en-US" sz="1000" b="0" dirty="0">
                          <a:effectLst/>
                        </a:rPr>
                        <a:t>Sensor for River water level monitoring over cellular communications</a:t>
                      </a:r>
                    </a:p>
                  </a:txBody>
                  <a:tcPr marL="27027" marR="27027" marT="13513" marB="13513"/>
                </a:tc>
                <a:extLst>
                  <a:ext uri="{0D108BD9-81ED-4DB2-BD59-A6C34878D82A}">
                    <a16:rowId xmlns:a16="http://schemas.microsoft.com/office/drawing/2014/main" val="347394602"/>
                  </a:ext>
                </a:extLst>
              </a:tr>
            </a:tbl>
          </a:graphicData>
        </a:graphic>
      </p:graphicFrame>
    </p:spTree>
    <p:extLst>
      <p:ext uri="{BB962C8B-B14F-4D97-AF65-F5344CB8AC3E}">
        <p14:creationId xmlns:p14="http://schemas.microsoft.com/office/powerpoint/2010/main" val="399327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8C9372-9053-7F5B-130C-7862BA4552D8}"/>
              </a:ext>
            </a:extLst>
          </p:cNvPr>
          <p:cNvSpPr txBox="1"/>
          <p:nvPr/>
        </p:nvSpPr>
        <p:spPr>
          <a:xfrm flipH="1">
            <a:off x="2017335" y="1253765"/>
            <a:ext cx="7503735" cy="2862322"/>
          </a:xfrm>
          <a:prstGeom prst="rect">
            <a:avLst/>
          </a:prstGeom>
          <a:noFill/>
        </p:spPr>
        <p:txBody>
          <a:bodyPr wrap="square" rtlCol="0">
            <a:spAutoFit/>
          </a:bodyPr>
          <a:lstStyle/>
          <a:p>
            <a:r>
              <a:rPr lang="en-IN" u="sng" dirty="0"/>
              <a:t>1.Introduction:</a:t>
            </a:r>
          </a:p>
          <a:p>
            <a:r>
              <a:rPr lang="en-IN" dirty="0"/>
              <a:t>Natural hazards such as </a:t>
            </a:r>
            <a:r>
              <a:rPr lang="en-IN" dirty="0" err="1"/>
              <a:t>floods,storms,tsunamis</a:t>
            </a:r>
            <a:r>
              <a:rPr lang="en-IN" dirty="0"/>
              <a:t> and others pose a significant threat to lives and property around the world. Without proper monitoring and effective mitigation measures, these natural perils often culminate in disasters that have severe implications in terms of economic loss, social disruptions and damage to the urban environment. Historical records have shown that flood is the most frequent natural </a:t>
            </a:r>
            <a:r>
              <a:rPr lang="en-IN" dirty="0" err="1"/>
              <a:t>hazard,accounting</a:t>
            </a:r>
            <a:r>
              <a:rPr lang="en-IN" dirty="0"/>
              <a:t> for 41% of all natural perils that occurred globally in the last decade. In this period alone (2009 to 2019), there were over 1566 flood occurrences affecting 0.754 billion people around the world with 51,002 deaths recorded and damage estimated at $371.8 billion.</a:t>
            </a:r>
          </a:p>
        </p:txBody>
      </p:sp>
    </p:spTree>
    <p:extLst>
      <p:ext uri="{BB962C8B-B14F-4D97-AF65-F5344CB8AC3E}">
        <p14:creationId xmlns:p14="http://schemas.microsoft.com/office/powerpoint/2010/main" val="3696672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3C0347C4-572D-5A15-0E7A-9851B03E9A30}"/>
                  </a:ext>
                </a:extLst>
              </p:cNvPr>
              <p:cNvGraphicFramePr>
                <a:graphicFrameLocks noChangeAspect="1"/>
              </p:cNvGraphicFramePr>
              <p:nvPr>
                <p:extLst>
                  <p:ext uri="{D42A27DB-BD31-4B8C-83A1-F6EECF244321}">
                    <p14:modId xmlns:p14="http://schemas.microsoft.com/office/powerpoint/2010/main" val="462087749"/>
                  </p:ext>
                </p:extLst>
              </p:nvPr>
            </p:nvGraphicFramePr>
            <p:xfrm>
              <a:off x="-80682" y="310402"/>
              <a:ext cx="11958919" cy="6726892"/>
            </p:xfrm>
            <a:graphic>
              <a:graphicData uri="http://schemas.microsoft.com/office/powerpoint/2016/slidezoom">
                <pslz:sldZm>
                  <pslz:sldZmObj sldId="276" cId="3993270364">
                    <pslz:zmPr id="{5D8BE9B1-AD59-4395-BB0A-C1DB80275EEC}" returnToParent="0" transitionDur="1000">
                      <p166:blipFill xmlns:p166="http://schemas.microsoft.com/office/powerpoint/2016/6/main">
                        <a:blip r:embed="rId2"/>
                        <a:stretch>
                          <a:fillRect/>
                        </a:stretch>
                      </p166:blipFill>
                      <p166:spPr xmlns:p166="http://schemas.microsoft.com/office/powerpoint/2016/6/main">
                        <a:xfrm>
                          <a:off x="0" y="0"/>
                          <a:ext cx="11958919" cy="6726892"/>
                        </a:xfrm>
                        <a:prstGeom prst="rect">
                          <a:avLst/>
                        </a:prstGeom>
                        <a:ln w="3175">
                          <a:solidFill>
                            <a:prstClr val="ltGray"/>
                          </a:solidFill>
                        </a:ln>
                      </p166:spPr>
                    </pslz:zmPr>
                  </pslz:sldZmObj>
                </pslz:sldZm>
              </a:graphicData>
            </a:graphic>
          </p:graphicFrame>
        </mc:Choice>
        <mc:Fallback>
          <p:pic>
            <p:nvPicPr>
              <p:cNvPr id="3" name="Slide Zoom 2">
                <a:hlinkClick r:id="rId3" action="ppaction://hlinksldjump"/>
                <a:extLst>
                  <a:ext uri="{FF2B5EF4-FFF2-40B4-BE49-F238E27FC236}">
                    <a16:creationId xmlns:a16="http://schemas.microsoft.com/office/drawing/2014/main" id="{3C0347C4-572D-5A15-0E7A-9851B03E9A30}"/>
                  </a:ext>
                </a:extLst>
              </p:cNvPr>
              <p:cNvPicPr>
                <a:picLocks noGrp="1" noRot="1" noChangeAspect="1" noMove="1" noResize="1" noEditPoints="1" noAdjustHandles="1" noChangeArrowheads="1" noChangeShapeType="1"/>
              </p:cNvPicPr>
              <p:nvPr/>
            </p:nvPicPr>
            <p:blipFill>
              <a:blip r:embed="rId2"/>
              <a:stretch>
                <a:fillRect/>
              </a:stretch>
            </p:blipFill>
            <p:spPr>
              <a:xfrm>
                <a:off x="-80682" y="310402"/>
                <a:ext cx="11958919" cy="6726892"/>
              </a:xfrm>
              <a:prstGeom prst="rect">
                <a:avLst/>
              </a:prstGeom>
              <a:ln w="3175">
                <a:solidFill>
                  <a:prstClr val="ltGray"/>
                </a:solidFill>
              </a:ln>
            </p:spPr>
          </p:pic>
        </mc:Fallback>
      </mc:AlternateContent>
    </p:spTree>
    <p:extLst>
      <p:ext uri="{BB962C8B-B14F-4D97-AF65-F5344CB8AC3E}">
        <p14:creationId xmlns:p14="http://schemas.microsoft.com/office/powerpoint/2010/main" val="116582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A5B4972-E2B3-E294-E0F1-4CD1A319A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98" y="414779"/>
            <a:ext cx="9737889" cy="50416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AAA87C-3C38-ED85-6B0F-9D26EEBA3720}"/>
              </a:ext>
            </a:extLst>
          </p:cNvPr>
          <p:cNvSpPr txBox="1"/>
          <p:nvPr/>
        </p:nvSpPr>
        <p:spPr>
          <a:xfrm flipH="1">
            <a:off x="358218" y="5778631"/>
            <a:ext cx="10275215" cy="646331"/>
          </a:xfrm>
          <a:prstGeom prst="rect">
            <a:avLst/>
          </a:prstGeom>
          <a:noFill/>
        </p:spPr>
        <p:txBody>
          <a:bodyPr wrap="square" rtlCol="0">
            <a:spAutoFit/>
          </a:bodyPr>
          <a:lstStyle/>
          <a:p>
            <a:r>
              <a:rPr lang="en-IN" dirty="0"/>
              <a:t>Comparison of different disaster types reported from 2009 to 2019: (a) total number of reported disasters; (b) total number of deaths (c) total number of people affected; (d) total economic loss</a:t>
            </a:r>
          </a:p>
        </p:txBody>
      </p:sp>
    </p:spTree>
    <p:extLst>
      <p:ext uri="{BB962C8B-B14F-4D97-AF65-F5344CB8AC3E}">
        <p14:creationId xmlns:p14="http://schemas.microsoft.com/office/powerpoint/2010/main" val="296867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5699D-8767-118A-0C74-9E7A8C363421}"/>
              </a:ext>
            </a:extLst>
          </p:cNvPr>
          <p:cNvSpPr txBox="1"/>
          <p:nvPr/>
        </p:nvSpPr>
        <p:spPr>
          <a:xfrm>
            <a:off x="3047215" y="338202"/>
            <a:ext cx="6094428" cy="6186309"/>
          </a:xfrm>
          <a:prstGeom prst="rect">
            <a:avLst/>
          </a:prstGeom>
          <a:noFill/>
        </p:spPr>
        <p:txBody>
          <a:bodyPr wrap="square">
            <a:spAutoFit/>
          </a:bodyPr>
          <a:lstStyle/>
          <a:p>
            <a:r>
              <a:rPr lang="en-US" b="0" i="0" dirty="0">
                <a:solidFill>
                  <a:srgbClr val="212121"/>
                </a:solidFill>
                <a:effectLst/>
                <a:latin typeface="Cambria" panose="02040503050406030204" pitchFamily="18" charset="0"/>
              </a:rPr>
              <a:t>Significant efforts have been made globally to develop cost-effective and robust flood monitoring solutions. A common approach is based on computer vision, wherein relevant images from existing urban surveillance cameras are captured and processed to improve decision making about floods. These types of camera-based applications involve low equipment cost and wide aerial coverage thereby enabling the detection of flood levels at multiple points. The wider coverage gives the computer vision approach an advantage over the traditional flood monitoring method that relies on fixed-point sensors. Computer vision is based on image processing techniques that have been widely applied in many fields, including aerospace, medicine, traffic monitoring, and environmental object analysis. In the last decade, research efforts have intensified in exploring computer vision to improve flood monitoring, flood inundation mapping, debris flow estimation, and post-flood damage estimation. To effectively harness this knowledge and foster rapid research progress, it is important to review the relevant literature and provide a constructively critical appraisal of scientific production, including recommended directions for future research.</a:t>
            </a:r>
            <a:endParaRPr lang="en-IN" dirty="0"/>
          </a:p>
        </p:txBody>
      </p:sp>
    </p:spTree>
    <p:extLst>
      <p:ext uri="{BB962C8B-B14F-4D97-AF65-F5344CB8AC3E}">
        <p14:creationId xmlns:p14="http://schemas.microsoft.com/office/powerpoint/2010/main" val="800346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107364-5833-F868-066D-B05AAFAE4778}"/>
              </a:ext>
            </a:extLst>
          </p:cNvPr>
          <p:cNvSpPr txBox="1"/>
          <p:nvPr/>
        </p:nvSpPr>
        <p:spPr>
          <a:xfrm>
            <a:off x="3047215" y="615201"/>
            <a:ext cx="6094428" cy="5355312"/>
          </a:xfrm>
          <a:prstGeom prst="rect">
            <a:avLst/>
          </a:prstGeom>
          <a:noFill/>
        </p:spPr>
        <p:txBody>
          <a:bodyPr wrap="square">
            <a:spAutoFit/>
          </a:bodyPr>
          <a:lstStyle/>
          <a:p>
            <a:r>
              <a:rPr lang="en-US" b="0" i="0" dirty="0">
                <a:solidFill>
                  <a:srgbClr val="212121"/>
                </a:solidFill>
                <a:effectLst/>
                <a:latin typeface="Cambria" panose="02040503050406030204" pitchFamily="18" charset="0"/>
              </a:rPr>
              <a:t>Another method of flood monitoring and prediction is the use of wireless sensors powered by the Internet of Things (IoT) technology. IoT and computational models such as artificial neural network (ANNs)  have opened up new doorways, allowing the design of new hardware and software to provide real-time water-level data as required for flood monitoring and forecasting. Today, many flood-prone countries, including the tropical nation of Indonesia that suffers from annual monsoonal rainfall, are exploring IoT sensors to gather intelligence for issuing early warnings and evacuate orders to people at risk of major </a:t>
            </a:r>
            <a:r>
              <a:rPr lang="en-US" b="0" i="0" dirty="0" err="1">
                <a:solidFill>
                  <a:srgbClr val="212121"/>
                </a:solidFill>
                <a:effectLst/>
                <a:latin typeface="Cambria" panose="02040503050406030204" pitchFamily="18" charset="0"/>
              </a:rPr>
              <a:t>floods.The</a:t>
            </a:r>
            <a:r>
              <a:rPr lang="en-US" b="0" i="0" dirty="0">
                <a:solidFill>
                  <a:srgbClr val="212121"/>
                </a:solidFill>
                <a:effectLst/>
                <a:latin typeface="Cambria" panose="02040503050406030204" pitchFamily="18" charset="0"/>
              </a:rPr>
              <a:t> IoT has gained increased popularity in the last decade, particularly within the context of smart city applications such as real-time monitoring of urban drainage networks using wireless sensors. A review of the relevant literature is needed to provide an in-depth understanding of the research scope and progress achieved in the last decade of using IoT sensors for flood monitoring in both occupied lands and other coastal sites such as lakes and lagoons.</a:t>
            </a:r>
            <a:endParaRPr lang="en-IN" dirty="0"/>
          </a:p>
        </p:txBody>
      </p:sp>
    </p:spTree>
    <p:extLst>
      <p:ext uri="{BB962C8B-B14F-4D97-AF65-F5344CB8AC3E}">
        <p14:creationId xmlns:p14="http://schemas.microsoft.com/office/powerpoint/2010/main" val="119985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E95B01-6CA5-DA46-A28B-102DF94CE190}"/>
              </a:ext>
            </a:extLst>
          </p:cNvPr>
          <p:cNvSpPr txBox="1"/>
          <p:nvPr/>
        </p:nvSpPr>
        <p:spPr>
          <a:xfrm>
            <a:off x="1084082" y="829560"/>
            <a:ext cx="9813303" cy="2031325"/>
          </a:xfrm>
          <a:prstGeom prst="rect">
            <a:avLst/>
          </a:prstGeom>
          <a:noFill/>
        </p:spPr>
        <p:txBody>
          <a:bodyPr wrap="square">
            <a:spAutoFit/>
          </a:bodyPr>
          <a:lstStyle/>
          <a:p>
            <a:r>
              <a:rPr lang="en-US" b="0" i="0" dirty="0">
                <a:solidFill>
                  <a:srgbClr val="212121"/>
                </a:solidFill>
                <a:effectLst/>
                <a:latin typeface="Cambria" panose="02040503050406030204" pitchFamily="18" charset="0"/>
              </a:rPr>
              <a:t>This study provides an opportunity to update readers on recent advancements in flood monitoring, and how technology is used in the literature to map the flood events. The motivation behind this study is to highlight existing solutions and adapt them to better manage coastal lagoons, which impose flood threat to the local communities. This study presents a systematic review of the literature focusing on the use of computer vision and IoT-based sensors in flood monitoring, mapping and prediction for both occupied lands and coastal sites such as lagoons. The main contributions of this article are as follows:</a:t>
            </a:r>
            <a:endParaRPr lang="en-IN" dirty="0"/>
          </a:p>
        </p:txBody>
      </p:sp>
      <p:sp>
        <p:nvSpPr>
          <p:cNvPr id="9" name="TextBox 8">
            <a:extLst>
              <a:ext uri="{FF2B5EF4-FFF2-40B4-BE49-F238E27FC236}">
                <a16:creationId xmlns:a16="http://schemas.microsoft.com/office/drawing/2014/main" id="{67AD70D1-63A9-A44D-9277-06D208D027B8}"/>
              </a:ext>
            </a:extLst>
          </p:cNvPr>
          <p:cNvSpPr txBox="1"/>
          <p:nvPr/>
        </p:nvSpPr>
        <p:spPr>
          <a:xfrm flipH="1">
            <a:off x="1187776" y="3318236"/>
            <a:ext cx="9162854"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 detailed survey is presented on the use of computer vision and IoT-based sensors for flood monitoring and early warning system. The scope covers the state of the art applications of computer vision and sensor integrated approaches for managing coastal sites and other flood-prone urban areas.</a:t>
            </a:r>
          </a:p>
          <a:p>
            <a:pPr marL="285750" indent="-285750">
              <a:buFont typeface="Arial" panose="020B0604020202020204" pitchFamily="34" charset="0"/>
              <a:buChar char="•"/>
            </a:pPr>
            <a:r>
              <a:rPr lang="en-IN" dirty="0"/>
              <a:t>The study highlights gaps in the literature and recommends directions for future research.</a:t>
            </a:r>
          </a:p>
          <a:p>
            <a:r>
              <a:rPr lang="en-IN" dirty="0"/>
              <a:t>The following section presents the methodology adopted in conducting this systematic literature review.</a:t>
            </a:r>
          </a:p>
        </p:txBody>
      </p:sp>
    </p:spTree>
    <p:extLst>
      <p:ext uri="{BB962C8B-B14F-4D97-AF65-F5344CB8AC3E}">
        <p14:creationId xmlns:p14="http://schemas.microsoft.com/office/powerpoint/2010/main" val="107628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C26C76-179C-4EC7-8658-B274DF7404AF}"/>
              </a:ext>
            </a:extLst>
          </p:cNvPr>
          <p:cNvSpPr txBox="1"/>
          <p:nvPr/>
        </p:nvSpPr>
        <p:spPr>
          <a:xfrm flipH="1">
            <a:off x="499619" y="603315"/>
            <a:ext cx="10162095" cy="1754326"/>
          </a:xfrm>
          <a:prstGeom prst="rect">
            <a:avLst/>
          </a:prstGeom>
          <a:noFill/>
        </p:spPr>
        <p:txBody>
          <a:bodyPr wrap="square" rtlCol="0">
            <a:spAutoFit/>
          </a:bodyPr>
          <a:lstStyle/>
          <a:p>
            <a:r>
              <a:rPr lang="en-IN" u="sng" dirty="0"/>
              <a:t>2. Methodology:</a:t>
            </a:r>
            <a:endParaRPr lang="en-IN" dirty="0"/>
          </a:p>
          <a:p>
            <a:r>
              <a:rPr lang="en-IN" dirty="0"/>
              <a:t>This section provide details for the procedure involved in the </a:t>
            </a:r>
            <a:r>
              <a:rPr lang="en-IN" dirty="0" err="1"/>
              <a:t>selection,inclusion</a:t>
            </a:r>
            <a:r>
              <a:rPr lang="en-IN" dirty="0"/>
              <a:t> and exclusion of research articles. The review was conducted using the Preferred Reporting Items for Systematic Reviews and Meta-Analysis (PRISMA) guidelines. Overall, three databases were selected to conduct this review, </a:t>
            </a:r>
            <a:r>
              <a:rPr lang="en-IN" dirty="0" err="1"/>
              <a:t>namely,Scopus,IEEE,Xplore</a:t>
            </a:r>
            <a:r>
              <a:rPr lang="en-IN" dirty="0"/>
              <a:t> and Science Direct. The keywords utilised to select relevant articles from the databases are listed below along with the number of retrieved research papers.</a:t>
            </a:r>
          </a:p>
        </p:txBody>
      </p:sp>
    </p:spTree>
    <p:extLst>
      <p:ext uri="{BB962C8B-B14F-4D97-AF65-F5344CB8AC3E}">
        <p14:creationId xmlns:p14="http://schemas.microsoft.com/office/powerpoint/2010/main" val="323936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736EA65-7086-66A0-5C42-667A8E329B72}"/>
              </a:ext>
            </a:extLst>
          </p:cNvPr>
          <p:cNvGraphicFramePr>
            <a:graphicFrameLocks noGrp="1"/>
          </p:cNvGraphicFramePr>
          <p:nvPr>
            <p:extLst>
              <p:ext uri="{D42A27DB-BD31-4B8C-83A1-F6EECF244321}">
                <p14:modId xmlns:p14="http://schemas.microsoft.com/office/powerpoint/2010/main" val="737969345"/>
              </p:ext>
            </p:extLst>
          </p:nvPr>
        </p:nvGraphicFramePr>
        <p:xfrm>
          <a:off x="320511" y="886120"/>
          <a:ext cx="10812548" cy="5339550"/>
        </p:xfrm>
        <a:graphic>
          <a:graphicData uri="http://schemas.openxmlformats.org/drawingml/2006/table">
            <a:tbl>
              <a:tblPr/>
              <a:tblGrid>
                <a:gridCol w="2703137">
                  <a:extLst>
                    <a:ext uri="{9D8B030D-6E8A-4147-A177-3AD203B41FA5}">
                      <a16:colId xmlns:a16="http://schemas.microsoft.com/office/drawing/2014/main" val="586479605"/>
                    </a:ext>
                  </a:extLst>
                </a:gridCol>
                <a:gridCol w="2703137">
                  <a:extLst>
                    <a:ext uri="{9D8B030D-6E8A-4147-A177-3AD203B41FA5}">
                      <a16:colId xmlns:a16="http://schemas.microsoft.com/office/drawing/2014/main" val="2716435563"/>
                    </a:ext>
                  </a:extLst>
                </a:gridCol>
                <a:gridCol w="2703137">
                  <a:extLst>
                    <a:ext uri="{9D8B030D-6E8A-4147-A177-3AD203B41FA5}">
                      <a16:colId xmlns:a16="http://schemas.microsoft.com/office/drawing/2014/main" val="2655130460"/>
                    </a:ext>
                  </a:extLst>
                </a:gridCol>
                <a:gridCol w="2703137">
                  <a:extLst>
                    <a:ext uri="{9D8B030D-6E8A-4147-A177-3AD203B41FA5}">
                      <a16:colId xmlns:a16="http://schemas.microsoft.com/office/drawing/2014/main" val="4106332999"/>
                    </a:ext>
                  </a:extLst>
                </a:gridCol>
              </a:tblGrid>
              <a:tr h="387622">
                <a:tc>
                  <a:txBody>
                    <a:bodyPr/>
                    <a:lstStyle/>
                    <a:p>
                      <a:pPr algn="l" fontAlgn="ctr"/>
                      <a:r>
                        <a:rPr lang="en-IN" sz="1600" b="1">
                          <a:effectLst/>
                        </a:rPr>
                        <a:t>Keyword</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ctr"/>
                      <a:r>
                        <a:rPr lang="en-IN" sz="1600" b="1">
                          <a:effectLst/>
                        </a:rPr>
                        <a:t>Scopus</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ctr"/>
                      <a:r>
                        <a:rPr lang="en-IN" sz="1600" b="1">
                          <a:effectLst/>
                        </a:rPr>
                        <a:t>IEEE Xplore</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ctr"/>
                      <a:r>
                        <a:rPr lang="en-IN" sz="1600" b="1">
                          <a:effectLst/>
                        </a:rPr>
                        <a:t>Science Direct</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19748025"/>
                  </a:ext>
                </a:extLst>
              </a:tr>
              <a:tr h="680288">
                <a:tc>
                  <a:txBody>
                    <a:bodyPr/>
                    <a:lstStyle/>
                    <a:p>
                      <a:pPr algn="ctr" fontAlgn="ctr"/>
                      <a:r>
                        <a:rPr lang="en-IN" sz="1600" b="0">
                          <a:effectLst/>
                        </a:rPr>
                        <a:t>“remote sensing AND lagoon”</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a:noFill/>
                    </a:lnB>
                  </a:tcPr>
                </a:tc>
                <a:tc>
                  <a:txBody>
                    <a:bodyPr/>
                    <a:lstStyle/>
                    <a:p>
                      <a:pPr algn="ctr" fontAlgn="ctr"/>
                      <a:r>
                        <a:rPr lang="en-IN" sz="1600" b="0">
                          <a:effectLst/>
                        </a:rPr>
                        <a:t>229</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a:noFill/>
                    </a:lnB>
                  </a:tcPr>
                </a:tc>
                <a:tc>
                  <a:txBody>
                    <a:bodyPr/>
                    <a:lstStyle/>
                    <a:p>
                      <a:pPr algn="ctr" fontAlgn="ctr"/>
                      <a:r>
                        <a:rPr lang="en-IN" sz="1600" b="0">
                          <a:effectLst/>
                        </a:rPr>
                        <a:t>4</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a:noFill/>
                    </a:lnB>
                  </a:tcPr>
                </a:tc>
                <a:tc>
                  <a:txBody>
                    <a:bodyPr/>
                    <a:lstStyle/>
                    <a:p>
                      <a:pPr algn="ctr" fontAlgn="ctr"/>
                      <a:r>
                        <a:rPr lang="en-IN" sz="1600" b="0">
                          <a:effectLst/>
                        </a:rPr>
                        <a:t>525</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a:noFill/>
                    </a:lnB>
                  </a:tcPr>
                </a:tc>
                <a:extLst>
                  <a:ext uri="{0D108BD9-81ED-4DB2-BD59-A6C34878D82A}">
                    <a16:rowId xmlns:a16="http://schemas.microsoft.com/office/drawing/2014/main" val="43831934"/>
                  </a:ext>
                </a:extLst>
              </a:tr>
              <a:tr h="680288">
                <a:tc>
                  <a:txBody>
                    <a:bodyPr/>
                    <a:lstStyle/>
                    <a:p>
                      <a:pPr algn="ctr" fontAlgn="ctr"/>
                      <a:r>
                        <a:rPr lang="en-IN" sz="1600" b="0">
                          <a:effectLst/>
                        </a:rPr>
                        <a:t>“remote sensing AND flood”</a:t>
                      </a:r>
                    </a:p>
                  </a:txBody>
                  <a:tcPr marL="79115" marR="79115" marT="39558" marB="39558" anchor="ctr">
                    <a:lnL>
                      <a:noFill/>
                    </a:lnL>
                    <a:lnR>
                      <a:noFill/>
                    </a:lnR>
                    <a:lnT>
                      <a:noFill/>
                    </a:lnT>
                    <a:lnB>
                      <a:noFill/>
                    </a:lnB>
                  </a:tcPr>
                </a:tc>
                <a:tc>
                  <a:txBody>
                    <a:bodyPr/>
                    <a:lstStyle/>
                    <a:p>
                      <a:pPr algn="ctr" fontAlgn="ctr"/>
                      <a:r>
                        <a:rPr lang="en-IN" sz="1600" b="0">
                          <a:effectLst/>
                        </a:rPr>
                        <a:t>3022</a:t>
                      </a:r>
                    </a:p>
                  </a:txBody>
                  <a:tcPr marL="79115" marR="79115" marT="39558" marB="39558" anchor="ctr">
                    <a:lnL>
                      <a:noFill/>
                    </a:lnL>
                    <a:lnR>
                      <a:noFill/>
                    </a:lnR>
                    <a:lnT>
                      <a:noFill/>
                    </a:lnT>
                    <a:lnB>
                      <a:noFill/>
                    </a:lnB>
                  </a:tcPr>
                </a:tc>
                <a:tc>
                  <a:txBody>
                    <a:bodyPr/>
                    <a:lstStyle/>
                    <a:p>
                      <a:pPr algn="ctr" fontAlgn="ctr"/>
                      <a:r>
                        <a:rPr lang="en-IN" sz="1600" b="0">
                          <a:effectLst/>
                        </a:rPr>
                        <a:t>871</a:t>
                      </a:r>
                    </a:p>
                  </a:txBody>
                  <a:tcPr marL="79115" marR="79115" marT="39558" marB="39558" anchor="ctr">
                    <a:lnL>
                      <a:noFill/>
                    </a:lnL>
                    <a:lnR>
                      <a:noFill/>
                    </a:lnR>
                    <a:lnT>
                      <a:noFill/>
                    </a:lnT>
                    <a:lnB>
                      <a:noFill/>
                    </a:lnB>
                  </a:tcPr>
                </a:tc>
                <a:tc>
                  <a:txBody>
                    <a:bodyPr/>
                    <a:lstStyle/>
                    <a:p>
                      <a:pPr algn="ctr" fontAlgn="ctr"/>
                      <a:r>
                        <a:rPr lang="en-IN" sz="1600" b="0">
                          <a:effectLst/>
                        </a:rPr>
                        <a:t>452</a:t>
                      </a:r>
                    </a:p>
                  </a:txBody>
                  <a:tcPr marL="79115" marR="79115" marT="39558" marB="39558" anchor="ctr">
                    <a:lnL>
                      <a:noFill/>
                    </a:lnL>
                    <a:lnR>
                      <a:noFill/>
                    </a:lnR>
                    <a:lnT>
                      <a:noFill/>
                    </a:lnT>
                    <a:lnB>
                      <a:noFill/>
                    </a:lnB>
                  </a:tcPr>
                </a:tc>
                <a:extLst>
                  <a:ext uri="{0D108BD9-81ED-4DB2-BD59-A6C34878D82A}">
                    <a16:rowId xmlns:a16="http://schemas.microsoft.com/office/drawing/2014/main" val="1863090236"/>
                  </a:ext>
                </a:extLst>
              </a:tr>
              <a:tr h="387622">
                <a:tc>
                  <a:txBody>
                    <a:bodyPr/>
                    <a:lstStyle/>
                    <a:p>
                      <a:pPr algn="ctr" fontAlgn="ctr"/>
                      <a:r>
                        <a:rPr lang="en-IN" sz="1600" b="0">
                          <a:effectLst/>
                        </a:rPr>
                        <a:t>“IoT AND flood”</a:t>
                      </a:r>
                    </a:p>
                  </a:txBody>
                  <a:tcPr marL="79115" marR="79115" marT="39558" marB="39558" anchor="ctr">
                    <a:lnL>
                      <a:noFill/>
                    </a:lnL>
                    <a:lnR>
                      <a:noFill/>
                    </a:lnR>
                    <a:lnT>
                      <a:noFill/>
                    </a:lnT>
                    <a:lnB>
                      <a:noFill/>
                    </a:lnB>
                  </a:tcPr>
                </a:tc>
                <a:tc>
                  <a:txBody>
                    <a:bodyPr/>
                    <a:lstStyle/>
                    <a:p>
                      <a:pPr algn="ctr" fontAlgn="ctr"/>
                      <a:r>
                        <a:rPr lang="en-IN" sz="1600" b="0">
                          <a:effectLst/>
                        </a:rPr>
                        <a:t>48</a:t>
                      </a:r>
                    </a:p>
                  </a:txBody>
                  <a:tcPr marL="79115" marR="79115" marT="39558" marB="39558" anchor="ctr">
                    <a:lnL>
                      <a:noFill/>
                    </a:lnL>
                    <a:lnR>
                      <a:noFill/>
                    </a:lnR>
                    <a:lnT>
                      <a:noFill/>
                    </a:lnT>
                    <a:lnB>
                      <a:noFill/>
                    </a:lnB>
                  </a:tcPr>
                </a:tc>
                <a:tc>
                  <a:txBody>
                    <a:bodyPr/>
                    <a:lstStyle/>
                    <a:p>
                      <a:pPr algn="ctr" fontAlgn="ctr"/>
                      <a:r>
                        <a:rPr lang="en-IN" sz="1600" b="0">
                          <a:effectLst/>
                        </a:rPr>
                        <a:t>58</a:t>
                      </a:r>
                    </a:p>
                  </a:txBody>
                  <a:tcPr marL="79115" marR="79115" marT="39558" marB="39558" anchor="ctr">
                    <a:lnL>
                      <a:noFill/>
                    </a:lnL>
                    <a:lnR>
                      <a:noFill/>
                    </a:lnR>
                    <a:lnT>
                      <a:noFill/>
                    </a:lnT>
                    <a:lnB>
                      <a:noFill/>
                    </a:lnB>
                  </a:tcPr>
                </a:tc>
                <a:tc>
                  <a:txBody>
                    <a:bodyPr/>
                    <a:lstStyle/>
                    <a:p>
                      <a:pPr algn="ctr" fontAlgn="ctr"/>
                      <a:r>
                        <a:rPr lang="en-IN" sz="1600" b="0">
                          <a:effectLst/>
                        </a:rPr>
                        <a:t>921</a:t>
                      </a:r>
                    </a:p>
                  </a:txBody>
                  <a:tcPr marL="79115" marR="79115" marT="39558" marB="39558" anchor="ctr">
                    <a:lnL>
                      <a:noFill/>
                    </a:lnL>
                    <a:lnR>
                      <a:noFill/>
                    </a:lnR>
                    <a:lnT>
                      <a:noFill/>
                    </a:lnT>
                    <a:lnB>
                      <a:noFill/>
                    </a:lnB>
                  </a:tcPr>
                </a:tc>
                <a:extLst>
                  <a:ext uri="{0D108BD9-81ED-4DB2-BD59-A6C34878D82A}">
                    <a16:rowId xmlns:a16="http://schemas.microsoft.com/office/drawing/2014/main" val="3912846310"/>
                  </a:ext>
                </a:extLst>
              </a:tr>
              <a:tr h="387622">
                <a:tc>
                  <a:txBody>
                    <a:bodyPr/>
                    <a:lstStyle/>
                    <a:p>
                      <a:pPr algn="ctr" fontAlgn="ctr"/>
                      <a:r>
                        <a:rPr lang="en-IN" sz="1600" b="0">
                          <a:effectLst/>
                        </a:rPr>
                        <a:t>“UAV AND flood”</a:t>
                      </a:r>
                    </a:p>
                  </a:txBody>
                  <a:tcPr marL="79115" marR="79115" marT="39558" marB="39558" anchor="ctr">
                    <a:lnL>
                      <a:noFill/>
                    </a:lnL>
                    <a:lnR>
                      <a:noFill/>
                    </a:lnR>
                    <a:lnT>
                      <a:noFill/>
                    </a:lnT>
                    <a:lnB>
                      <a:noFill/>
                    </a:lnB>
                  </a:tcPr>
                </a:tc>
                <a:tc>
                  <a:txBody>
                    <a:bodyPr/>
                    <a:lstStyle/>
                    <a:p>
                      <a:pPr algn="ctr" fontAlgn="ctr"/>
                      <a:r>
                        <a:rPr lang="en-IN" sz="1600" b="0">
                          <a:effectLst/>
                        </a:rPr>
                        <a:t>109</a:t>
                      </a:r>
                    </a:p>
                  </a:txBody>
                  <a:tcPr marL="79115" marR="79115" marT="39558" marB="39558" anchor="ctr">
                    <a:lnL>
                      <a:noFill/>
                    </a:lnL>
                    <a:lnR>
                      <a:noFill/>
                    </a:lnR>
                    <a:lnT>
                      <a:noFill/>
                    </a:lnT>
                    <a:lnB>
                      <a:noFill/>
                    </a:lnB>
                  </a:tcPr>
                </a:tc>
                <a:tc>
                  <a:txBody>
                    <a:bodyPr/>
                    <a:lstStyle/>
                    <a:p>
                      <a:pPr algn="ctr" fontAlgn="ctr"/>
                      <a:r>
                        <a:rPr lang="en-IN" sz="1600" b="0">
                          <a:effectLst/>
                        </a:rPr>
                        <a:t>36</a:t>
                      </a:r>
                    </a:p>
                  </a:txBody>
                  <a:tcPr marL="79115" marR="79115" marT="39558" marB="39558" anchor="ctr">
                    <a:lnL>
                      <a:noFill/>
                    </a:lnL>
                    <a:lnR>
                      <a:noFill/>
                    </a:lnR>
                    <a:lnT>
                      <a:noFill/>
                    </a:lnT>
                    <a:lnB>
                      <a:noFill/>
                    </a:lnB>
                  </a:tcPr>
                </a:tc>
                <a:tc>
                  <a:txBody>
                    <a:bodyPr/>
                    <a:lstStyle/>
                    <a:p>
                      <a:pPr algn="ctr" fontAlgn="ctr"/>
                      <a:r>
                        <a:rPr lang="en-IN" sz="1600" b="0">
                          <a:effectLst/>
                        </a:rPr>
                        <a:t>521</a:t>
                      </a:r>
                    </a:p>
                  </a:txBody>
                  <a:tcPr marL="79115" marR="79115" marT="39558" marB="39558" anchor="ctr">
                    <a:lnL>
                      <a:noFill/>
                    </a:lnL>
                    <a:lnR>
                      <a:noFill/>
                    </a:lnR>
                    <a:lnT>
                      <a:noFill/>
                    </a:lnT>
                    <a:lnB>
                      <a:noFill/>
                    </a:lnB>
                  </a:tcPr>
                </a:tc>
                <a:extLst>
                  <a:ext uri="{0D108BD9-81ED-4DB2-BD59-A6C34878D82A}">
                    <a16:rowId xmlns:a16="http://schemas.microsoft.com/office/drawing/2014/main" val="1427202144"/>
                  </a:ext>
                </a:extLst>
              </a:tr>
              <a:tr h="387622">
                <a:tc>
                  <a:txBody>
                    <a:bodyPr/>
                    <a:lstStyle/>
                    <a:p>
                      <a:pPr algn="ctr" fontAlgn="ctr"/>
                      <a:r>
                        <a:rPr lang="en-IN" sz="1600" b="0">
                          <a:effectLst/>
                        </a:rPr>
                        <a:t>“drones AND flood”</a:t>
                      </a:r>
                    </a:p>
                  </a:txBody>
                  <a:tcPr marL="79115" marR="79115" marT="39558" marB="39558" anchor="ctr">
                    <a:lnL>
                      <a:noFill/>
                    </a:lnL>
                    <a:lnR>
                      <a:noFill/>
                    </a:lnR>
                    <a:lnT>
                      <a:noFill/>
                    </a:lnT>
                    <a:lnB>
                      <a:noFill/>
                    </a:lnB>
                  </a:tcPr>
                </a:tc>
                <a:tc>
                  <a:txBody>
                    <a:bodyPr/>
                    <a:lstStyle/>
                    <a:p>
                      <a:pPr algn="ctr" fontAlgn="ctr"/>
                      <a:r>
                        <a:rPr lang="en-IN" sz="1600" b="0">
                          <a:effectLst/>
                        </a:rPr>
                        <a:t>19</a:t>
                      </a:r>
                    </a:p>
                  </a:txBody>
                  <a:tcPr marL="79115" marR="79115" marT="39558" marB="39558" anchor="ctr">
                    <a:lnL>
                      <a:noFill/>
                    </a:lnL>
                    <a:lnR>
                      <a:noFill/>
                    </a:lnR>
                    <a:lnT>
                      <a:noFill/>
                    </a:lnT>
                    <a:lnB>
                      <a:noFill/>
                    </a:lnB>
                  </a:tcPr>
                </a:tc>
                <a:tc>
                  <a:txBody>
                    <a:bodyPr/>
                    <a:lstStyle/>
                    <a:p>
                      <a:pPr algn="ctr" fontAlgn="ctr"/>
                      <a:r>
                        <a:rPr lang="en-IN" sz="1600" b="0">
                          <a:effectLst/>
                        </a:rPr>
                        <a:t>8</a:t>
                      </a:r>
                    </a:p>
                  </a:txBody>
                  <a:tcPr marL="79115" marR="79115" marT="39558" marB="39558" anchor="ctr">
                    <a:lnL>
                      <a:noFill/>
                    </a:lnL>
                    <a:lnR>
                      <a:noFill/>
                    </a:lnR>
                    <a:lnT>
                      <a:noFill/>
                    </a:lnT>
                    <a:lnB>
                      <a:noFill/>
                    </a:lnB>
                  </a:tcPr>
                </a:tc>
                <a:tc>
                  <a:txBody>
                    <a:bodyPr/>
                    <a:lstStyle/>
                    <a:p>
                      <a:pPr algn="ctr" fontAlgn="ctr"/>
                      <a:r>
                        <a:rPr lang="en-IN" sz="1600" b="0">
                          <a:effectLst/>
                        </a:rPr>
                        <a:t>689</a:t>
                      </a:r>
                    </a:p>
                  </a:txBody>
                  <a:tcPr marL="79115" marR="79115" marT="39558" marB="39558" anchor="ctr">
                    <a:lnL>
                      <a:noFill/>
                    </a:lnL>
                    <a:lnR>
                      <a:noFill/>
                    </a:lnR>
                    <a:lnT>
                      <a:noFill/>
                    </a:lnT>
                    <a:lnB>
                      <a:noFill/>
                    </a:lnB>
                  </a:tcPr>
                </a:tc>
                <a:extLst>
                  <a:ext uri="{0D108BD9-81ED-4DB2-BD59-A6C34878D82A}">
                    <a16:rowId xmlns:a16="http://schemas.microsoft.com/office/drawing/2014/main" val="4176996717"/>
                  </a:ext>
                </a:extLst>
              </a:tr>
              <a:tr h="680288">
                <a:tc>
                  <a:txBody>
                    <a:bodyPr/>
                    <a:lstStyle/>
                    <a:p>
                      <a:pPr algn="ctr" fontAlgn="ctr"/>
                      <a:r>
                        <a:rPr lang="en-IN" sz="1600" b="0">
                          <a:effectLst/>
                        </a:rPr>
                        <a:t>“computer vision AND flood”</a:t>
                      </a:r>
                    </a:p>
                  </a:txBody>
                  <a:tcPr marL="79115" marR="79115" marT="39558" marB="39558" anchor="ctr">
                    <a:lnL>
                      <a:noFill/>
                    </a:lnL>
                    <a:lnR>
                      <a:noFill/>
                    </a:lnR>
                    <a:lnT>
                      <a:noFill/>
                    </a:lnT>
                    <a:lnB>
                      <a:noFill/>
                    </a:lnB>
                  </a:tcPr>
                </a:tc>
                <a:tc>
                  <a:txBody>
                    <a:bodyPr/>
                    <a:lstStyle/>
                    <a:p>
                      <a:pPr algn="ctr" fontAlgn="ctr"/>
                      <a:r>
                        <a:rPr lang="en-IN" sz="1600" b="0">
                          <a:effectLst/>
                        </a:rPr>
                        <a:t>40</a:t>
                      </a:r>
                    </a:p>
                  </a:txBody>
                  <a:tcPr marL="79115" marR="79115" marT="39558" marB="39558" anchor="ctr">
                    <a:lnL>
                      <a:noFill/>
                    </a:lnL>
                    <a:lnR>
                      <a:noFill/>
                    </a:lnR>
                    <a:lnT>
                      <a:noFill/>
                    </a:lnT>
                    <a:lnB>
                      <a:noFill/>
                    </a:lnB>
                  </a:tcPr>
                </a:tc>
                <a:tc>
                  <a:txBody>
                    <a:bodyPr/>
                    <a:lstStyle/>
                    <a:p>
                      <a:pPr algn="ctr" fontAlgn="ctr"/>
                      <a:r>
                        <a:rPr lang="en-IN" sz="1600" b="0">
                          <a:effectLst/>
                        </a:rPr>
                        <a:t>58</a:t>
                      </a:r>
                    </a:p>
                  </a:txBody>
                  <a:tcPr marL="79115" marR="79115" marT="39558" marB="39558" anchor="ctr">
                    <a:lnL>
                      <a:noFill/>
                    </a:lnL>
                    <a:lnR>
                      <a:noFill/>
                    </a:lnR>
                    <a:lnT>
                      <a:noFill/>
                    </a:lnT>
                    <a:lnB>
                      <a:noFill/>
                    </a:lnB>
                  </a:tcPr>
                </a:tc>
                <a:tc>
                  <a:txBody>
                    <a:bodyPr/>
                    <a:lstStyle/>
                    <a:p>
                      <a:pPr algn="ctr" fontAlgn="ctr"/>
                      <a:r>
                        <a:rPr lang="en-IN" sz="1600" b="0">
                          <a:effectLst/>
                        </a:rPr>
                        <a:t>792</a:t>
                      </a:r>
                    </a:p>
                  </a:txBody>
                  <a:tcPr marL="79115" marR="79115" marT="39558" marB="39558" anchor="ctr">
                    <a:lnL>
                      <a:noFill/>
                    </a:lnL>
                    <a:lnR>
                      <a:noFill/>
                    </a:lnR>
                    <a:lnT>
                      <a:noFill/>
                    </a:lnT>
                    <a:lnB>
                      <a:noFill/>
                    </a:lnB>
                  </a:tcPr>
                </a:tc>
                <a:extLst>
                  <a:ext uri="{0D108BD9-81ED-4DB2-BD59-A6C34878D82A}">
                    <a16:rowId xmlns:a16="http://schemas.microsoft.com/office/drawing/2014/main" val="2659528896"/>
                  </a:ext>
                </a:extLst>
              </a:tr>
              <a:tr h="680288">
                <a:tc>
                  <a:txBody>
                    <a:bodyPr/>
                    <a:lstStyle/>
                    <a:p>
                      <a:pPr algn="ctr" fontAlgn="ctr"/>
                      <a:r>
                        <a:rPr lang="en-IN" sz="1600" b="0">
                          <a:effectLst/>
                        </a:rPr>
                        <a:t>“computer vision AND coastal”</a:t>
                      </a:r>
                    </a:p>
                  </a:txBody>
                  <a:tcPr marL="79115" marR="79115" marT="39558" marB="39558" anchor="ctr">
                    <a:lnL>
                      <a:noFill/>
                    </a:lnL>
                    <a:lnR>
                      <a:noFill/>
                    </a:lnR>
                    <a:lnT>
                      <a:noFill/>
                    </a:lnT>
                    <a:lnB>
                      <a:noFill/>
                    </a:lnB>
                  </a:tcPr>
                </a:tc>
                <a:tc>
                  <a:txBody>
                    <a:bodyPr/>
                    <a:lstStyle/>
                    <a:p>
                      <a:pPr algn="ctr" fontAlgn="ctr"/>
                      <a:r>
                        <a:rPr lang="en-IN" sz="1600" b="0">
                          <a:effectLst/>
                        </a:rPr>
                        <a:t>30</a:t>
                      </a:r>
                    </a:p>
                  </a:txBody>
                  <a:tcPr marL="79115" marR="79115" marT="39558" marB="39558" anchor="ctr">
                    <a:lnL>
                      <a:noFill/>
                    </a:lnL>
                    <a:lnR>
                      <a:noFill/>
                    </a:lnR>
                    <a:lnT>
                      <a:noFill/>
                    </a:lnT>
                    <a:lnB>
                      <a:noFill/>
                    </a:lnB>
                  </a:tcPr>
                </a:tc>
                <a:tc>
                  <a:txBody>
                    <a:bodyPr/>
                    <a:lstStyle/>
                    <a:p>
                      <a:pPr algn="ctr" fontAlgn="ctr"/>
                      <a:r>
                        <a:rPr lang="en-IN" sz="1600" b="0">
                          <a:effectLst/>
                        </a:rPr>
                        <a:t>52</a:t>
                      </a:r>
                    </a:p>
                  </a:txBody>
                  <a:tcPr marL="79115" marR="79115" marT="39558" marB="39558" anchor="ctr">
                    <a:lnL>
                      <a:noFill/>
                    </a:lnL>
                    <a:lnR>
                      <a:noFill/>
                    </a:lnR>
                    <a:lnT>
                      <a:noFill/>
                    </a:lnT>
                    <a:lnB>
                      <a:noFill/>
                    </a:lnB>
                  </a:tcPr>
                </a:tc>
                <a:tc>
                  <a:txBody>
                    <a:bodyPr/>
                    <a:lstStyle/>
                    <a:p>
                      <a:pPr algn="ctr" fontAlgn="ctr"/>
                      <a:r>
                        <a:rPr lang="en-IN" sz="1600" b="0">
                          <a:effectLst/>
                        </a:rPr>
                        <a:t>1076</a:t>
                      </a:r>
                    </a:p>
                  </a:txBody>
                  <a:tcPr marL="79115" marR="79115" marT="39558" marB="39558" anchor="ctr">
                    <a:lnL>
                      <a:noFill/>
                    </a:lnL>
                    <a:lnR>
                      <a:noFill/>
                    </a:lnR>
                    <a:lnT>
                      <a:noFill/>
                    </a:lnT>
                    <a:lnB>
                      <a:noFill/>
                    </a:lnB>
                  </a:tcPr>
                </a:tc>
                <a:extLst>
                  <a:ext uri="{0D108BD9-81ED-4DB2-BD59-A6C34878D82A}">
                    <a16:rowId xmlns:a16="http://schemas.microsoft.com/office/drawing/2014/main" val="4291953880"/>
                  </a:ext>
                </a:extLst>
              </a:tr>
              <a:tr h="680288">
                <a:tc>
                  <a:txBody>
                    <a:bodyPr/>
                    <a:lstStyle/>
                    <a:p>
                      <a:pPr algn="ctr" fontAlgn="ctr"/>
                      <a:r>
                        <a:rPr lang="en-US" sz="1600" b="0">
                          <a:effectLst/>
                        </a:rPr>
                        <a:t>“wireless sensor network AND flood”</a:t>
                      </a:r>
                    </a:p>
                  </a:txBody>
                  <a:tcPr marL="79115" marR="79115" marT="39558" marB="39558" anchor="ctr">
                    <a:lnL>
                      <a:noFill/>
                    </a:lnL>
                    <a:lnR>
                      <a:noFill/>
                    </a:lnR>
                    <a:lnT>
                      <a:noFill/>
                    </a:lnT>
                    <a:lnB w="9525" cap="flat" cmpd="sng" algn="ctr">
                      <a:solidFill>
                        <a:schemeClr val="bg1"/>
                      </a:solidFill>
                      <a:prstDash val="solid"/>
                      <a:round/>
                      <a:headEnd type="none" w="med" len="med"/>
                      <a:tailEnd type="none" w="med" len="med"/>
                    </a:lnB>
                  </a:tcPr>
                </a:tc>
                <a:tc>
                  <a:txBody>
                    <a:bodyPr/>
                    <a:lstStyle/>
                    <a:p>
                      <a:pPr algn="ctr" fontAlgn="ctr"/>
                      <a:r>
                        <a:rPr lang="en-IN" sz="1600" b="0">
                          <a:effectLst/>
                        </a:rPr>
                        <a:t>300</a:t>
                      </a:r>
                    </a:p>
                  </a:txBody>
                  <a:tcPr marL="79115" marR="79115" marT="39558" marB="39558" anchor="ctr">
                    <a:lnL>
                      <a:noFill/>
                    </a:lnL>
                    <a:lnR>
                      <a:noFill/>
                    </a:lnR>
                    <a:lnT>
                      <a:noFill/>
                    </a:lnT>
                    <a:lnB w="9525" cap="flat" cmpd="sng" algn="ctr">
                      <a:solidFill>
                        <a:schemeClr val="bg1"/>
                      </a:solidFill>
                      <a:prstDash val="solid"/>
                      <a:round/>
                      <a:headEnd type="none" w="med" len="med"/>
                      <a:tailEnd type="none" w="med" len="med"/>
                    </a:lnB>
                  </a:tcPr>
                </a:tc>
                <a:tc>
                  <a:txBody>
                    <a:bodyPr/>
                    <a:lstStyle/>
                    <a:p>
                      <a:pPr algn="ctr" fontAlgn="ctr"/>
                      <a:r>
                        <a:rPr lang="en-IN" sz="1600" b="0">
                          <a:effectLst/>
                        </a:rPr>
                        <a:t>1255</a:t>
                      </a:r>
                    </a:p>
                  </a:txBody>
                  <a:tcPr marL="79115" marR="79115" marT="39558" marB="39558" anchor="ctr">
                    <a:lnL>
                      <a:noFill/>
                    </a:lnL>
                    <a:lnR>
                      <a:noFill/>
                    </a:lnR>
                    <a:lnT>
                      <a:noFill/>
                    </a:lnT>
                    <a:lnB w="9525" cap="flat" cmpd="sng" algn="ctr">
                      <a:solidFill>
                        <a:schemeClr val="bg1"/>
                      </a:solidFill>
                      <a:prstDash val="solid"/>
                      <a:round/>
                      <a:headEnd type="none" w="med" len="med"/>
                      <a:tailEnd type="none" w="med" len="med"/>
                    </a:lnB>
                  </a:tcPr>
                </a:tc>
                <a:tc>
                  <a:txBody>
                    <a:bodyPr/>
                    <a:lstStyle/>
                    <a:p>
                      <a:pPr algn="ctr" fontAlgn="ctr"/>
                      <a:r>
                        <a:rPr lang="en-IN" sz="1600" b="0">
                          <a:effectLst/>
                        </a:rPr>
                        <a:t>2760</a:t>
                      </a:r>
                    </a:p>
                  </a:txBody>
                  <a:tcPr marL="79115" marR="79115" marT="39558" marB="39558" anchor="ctr">
                    <a:lnL>
                      <a:noFill/>
                    </a:lnL>
                    <a:lnR>
                      <a:noFill/>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4270600"/>
                  </a:ext>
                </a:extLst>
              </a:tr>
              <a:tr h="387622">
                <a:tc>
                  <a:txBody>
                    <a:bodyPr/>
                    <a:lstStyle/>
                    <a:p>
                      <a:pPr algn="ctr" fontAlgn="ctr"/>
                      <a:r>
                        <a:rPr lang="en-IN" sz="1600" b="0">
                          <a:effectLst/>
                        </a:rPr>
                        <a:t>Total</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fontAlgn="ctr"/>
                      <a:r>
                        <a:rPr lang="en-IN" sz="1600" b="0">
                          <a:effectLst/>
                        </a:rPr>
                        <a:t>3797</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fontAlgn="ctr"/>
                      <a:r>
                        <a:rPr lang="en-IN" sz="1600" b="0">
                          <a:effectLst/>
                        </a:rPr>
                        <a:t>2342</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fontAlgn="ctr"/>
                      <a:r>
                        <a:rPr lang="en-IN" sz="1600" b="0" dirty="0">
                          <a:effectLst/>
                        </a:rPr>
                        <a:t>7736</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15193627"/>
                  </a:ext>
                </a:extLst>
              </a:tr>
            </a:tbl>
          </a:graphicData>
        </a:graphic>
      </p:graphicFrame>
    </p:spTree>
    <p:extLst>
      <p:ext uri="{BB962C8B-B14F-4D97-AF65-F5344CB8AC3E}">
        <p14:creationId xmlns:p14="http://schemas.microsoft.com/office/powerpoint/2010/main" val="2370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308C35-62A0-4F2D-17C7-96F743D221E8}"/>
              </a:ext>
            </a:extLst>
          </p:cNvPr>
          <p:cNvSpPr txBox="1"/>
          <p:nvPr/>
        </p:nvSpPr>
        <p:spPr>
          <a:xfrm>
            <a:off x="414780" y="1018093"/>
            <a:ext cx="11208470" cy="2585323"/>
          </a:xfrm>
          <a:prstGeom prst="rect">
            <a:avLst/>
          </a:prstGeom>
          <a:noFill/>
        </p:spPr>
        <p:txBody>
          <a:bodyPr wrap="square">
            <a:spAutoFit/>
          </a:bodyPr>
          <a:lstStyle/>
          <a:p>
            <a:r>
              <a:rPr lang="en-US" b="0" i="0" dirty="0">
                <a:solidFill>
                  <a:srgbClr val="212121"/>
                </a:solidFill>
                <a:effectLst/>
                <a:latin typeface="Cambria" panose="02040503050406030204" pitchFamily="18" charset="0"/>
              </a:rPr>
              <a:t>The research articles were manually screened by reading the title and abstract. The database search returned (</a:t>
            </a:r>
            <a:r>
              <a:rPr lang="en-US" b="0" i="1" dirty="0">
                <a:solidFill>
                  <a:srgbClr val="212121"/>
                </a:solidFill>
                <a:effectLst/>
                <a:latin typeface="Cambria" panose="02040503050406030204" pitchFamily="18" charset="0"/>
              </a:rPr>
              <a:t>n</a:t>
            </a:r>
            <a:r>
              <a:rPr lang="en-US" b="0" i="0" dirty="0">
                <a:solidFill>
                  <a:srgbClr val="212121"/>
                </a:solidFill>
                <a:effectLst/>
                <a:latin typeface="Cambria" panose="02040503050406030204" pitchFamily="18" charset="0"/>
              </a:rPr>
              <a:t> = 13,875) records from three online databases. After removal of duplicate articles, only 2823 articles were left for review. The titles and abstracts of these 2823 articles were manually screened for relevance, resulting in the exclusion of 2415 records. The remaining 408 articles were selected for full-text review and content analysis. For inclusion in the final list, articles were required to be published between 2009 and 2019 and to be related to flood monitoring, forecasting or mapping. These inclusion criteria resulted in 91 relevant articles. In regard to exclusion criteria, the articles about IoT protocols in flood monitoring were not included in this review, as this is not the core focus of this study. Furthermore, duplicated articles in different databases were also discarded, and only the articles written in English were considered in this review.</a:t>
            </a:r>
            <a:endParaRPr lang="en-IN" dirty="0"/>
          </a:p>
        </p:txBody>
      </p:sp>
    </p:spTree>
    <p:extLst>
      <p:ext uri="{BB962C8B-B14F-4D97-AF65-F5344CB8AC3E}">
        <p14:creationId xmlns:p14="http://schemas.microsoft.com/office/powerpoint/2010/main" val="195334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TotalTime>
  <Words>3044</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Samritha Senthilmurugan</dc:creator>
  <cp:lastModifiedBy>Samritha Senthilmurugan</cp:lastModifiedBy>
  <cp:revision>5</cp:revision>
  <dcterms:created xsi:type="dcterms:W3CDTF">2023-10-15T08:31:35Z</dcterms:created>
  <dcterms:modified xsi:type="dcterms:W3CDTF">2023-10-17T16:39:58Z</dcterms:modified>
</cp:coreProperties>
</file>