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sldIdLst>
    <p:sldId id="256" r:id="rId5"/>
    <p:sldId id="257" r:id="rId7"/>
    <p:sldId id="258" r:id="rId8"/>
    <p:sldId id="259" r:id="rId9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move the slide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algn="r"/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algn="r"/>
            <a:fld id="{0173F144-8824-4933-951F-B8ACD94F9717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280" cy="377100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-215900"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Grievance Resolution Squad</a:t>
            </a:r>
            <a:endParaRPr lang="en-US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Voice of the Employee</a:t>
            </a:r>
            <a:endParaRPr lang="en-US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Speak Up Squad</a:t>
            </a:r>
            <a:endParaRPr lang="en-US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Grievancebusters</a:t>
            </a:r>
            <a:endParaRPr lang="en-US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Grievance Whisperers</a:t>
            </a:r>
            <a:endParaRPr lang="en-US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Grievance Ninjas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8"/>
          <p:cNvGrpSpPr/>
          <p:nvPr/>
        </p:nvGrpSpPr>
        <p:grpSpPr>
          <a:xfrm>
            <a:off x="0" y="758880"/>
            <a:ext cx="6098040" cy="6098040"/>
            <a:chOff x="0" y="758880"/>
            <a:chExt cx="6098040" cy="6098040"/>
          </a:xfrm>
        </p:grpSpPr>
        <p:sp>
          <p:nvSpPr>
            <p:cNvPr id="2" name="Freeform 9"/>
            <p:cNvSpPr/>
            <p:nvPr/>
          </p:nvSpPr>
          <p:spPr>
            <a:xfrm>
              <a:off x="0" y="758880"/>
              <a:ext cx="3072600" cy="4097160"/>
            </a:xfrm>
            <a:custGeom>
              <a:avLst/>
              <a:gdLst/>
              <a:ahLst/>
              <a:cxn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" name="Freeform 10"/>
            <p:cNvSpPr/>
            <p:nvPr/>
          </p:nvSpPr>
          <p:spPr>
            <a:xfrm>
              <a:off x="0" y="4862160"/>
              <a:ext cx="1995480" cy="1994760"/>
            </a:xfrm>
            <a:custGeom>
              <a:avLst/>
              <a:gdLst/>
              <a:ahLst/>
              <a:cxn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" name="Freeform 11"/>
            <p:cNvSpPr/>
            <p:nvPr/>
          </p:nvSpPr>
          <p:spPr>
            <a:xfrm>
              <a:off x="2097720" y="4857120"/>
              <a:ext cx="4000320" cy="1999800"/>
            </a:xfrm>
            <a:custGeom>
              <a:avLst/>
              <a:gdLst/>
              <a:ahLst/>
              <a:cxn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" name="Straight Connector 12"/>
          <p:cNvSpPr/>
          <p:nvPr/>
        </p:nvSpPr>
        <p:spPr>
          <a:xfrm>
            <a:off x="5839560" y="5784120"/>
            <a:ext cx="2133720" cy="3960"/>
          </a:xfrm>
          <a:prstGeom prst="line">
            <a:avLst/>
          </a:prstGeom>
          <a:ln w="101600">
            <a:solidFill>
              <a:srgbClr val="7CA6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2"/>
          <p:cNvGrpSpPr/>
          <p:nvPr/>
        </p:nvGrpSpPr>
        <p:grpSpPr>
          <a:xfrm>
            <a:off x="1080" y="3899520"/>
            <a:ext cx="2958120" cy="2958120"/>
            <a:chOff x="1080" y="3899520"/>
            <a:chExt cx="2958120" cy="2958120"/>
          </a:xfrm>
        </p:grpSpPr>
        <p:sp>
          <p:nvSpPr>
            <p:cNvPr id="44" name="Freeform 14"/>
            <p:cNvSpPr/>
            <p:nvPr/>
          </p:nvSpPr>
          <p:spPr>
            <a:xfrm rot="16200000" flipV="1">
              <a:off x="1220400" y="5117760"/>
              <a:ext cx="1490040" cy="1987200"/>
            </a:xfrm>
            <a:custGeom>
              <a:avLst/>
              <a:gdLst/>
              <a:ahLst/>
              <a:cxn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" name="Freeform 15"/>
            <p:cNvSpPr/>
            <p:nvPr/>
          </p:nvSpPr>
          <p:spPr>
            <a:xfrm rot="16200000" flipV="1">
              <a:off x="720" y="5889960"/>
              <a:ext cx="967680" cy="967320"/>
            </a:xfrm>
            <a:custGeom>
              <a:avLst/>
              <a:gdLst/>
              <a:ahLst/>
              <a:cxn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" name="Freeform 18"/>
            <p:cNvSpPr/>
            <p:nvPr/>
          </p:nvSpPr>
          <p:spPr>
            <a:xfrm rot="16200000" flipV="1">
              <a:off x="-483120" y="4384800"/>
              <a:ext cx="1940400" cy="969840"/>
            </a:xfrm>
            <a:custGeom>
              <a:avLst/>
              <a:gdLst/>
              <a:ahLst/>
              <a:cxn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7" name="Straight Connector 16"/>
          <p:cNvSpPr/>
          <p:nvPr/>
        </p:nvSpPr>
        <p:spPr>
          <a:xfrm>
            <a:off x="952200" y="1938960"/>
            <a:ext cx="2133720" cy="3960"/>
          </a:xfrm>
          <a:prstGeom prst="line">
            <a:avLst/>
          </a:prstGeom>
          <a:ln w="101600">
            <a:solidFill>
              <a:srgbClr val="7CA6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traight Connector 32"/>
          <p:cNvSpPr/>
          <p:nvPr/>
        </p:nvSpPr>
        <p:spPr>
          <a:xfrm>
            <a:off x="952200" y="1938960"/>
            <a:ext cx="2133720" cy="3960"/>
          </a:xfrm>
          <a:prstGeom prst="line">
            <a:avLst/>
          </a:prstGeom>
          <a:ln w="101600">
            <a:solidFill>
              <a:srgbClr val="7CA6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87" name="Group 14"/>
          <p:cNvGrpSpPr/>
          <p:nvPr/>
        </p:nvGrpSpPr>
        <p:grpSpPr>
          <a:xfrm>
            <a:off x="8871120" y="360"/>
            <a:ext cx="3324240" cy="3324240"/>
            <a:chOff x="8871120" y="360"/>
            <a:chExt cx="3324240" cy="3324240"/>
          </a:xfrm>
        </p:grpSpPr>
        <p:sp>
          <p:nvSpPr>
            <p:cNvPr id="88" name="Freeform 15"/>
            <p:cNvSpPr/>
            <p:nvPr/>
          </p:nvSpPr>
          <p:spPr>
            <a:xfrm rot="10800000">
              <a:off x="10520640" y="1091160"/>
              <a:ext cx="1674720" cy="2233080"/>
            </a:xfrm>
            <a:custGeom>
              <a:avLst/>
              <a:gdLst/>
              <a:ahLst/>
              <a:cxn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9" name="Freeform 16"/>
            <p:cNvSpPr/>
            <p:nvPr/>
          </p:nvSpPr>
          <p:spPr>
            <a:xfrm rot="10800000">
              <a:off x="11108160" y="0"/>
              <a:ext cx="1087200" cy="1087200"/>
            </a:xfrm>
            <a:custGeom>
              <a:avLst/>
              <a:gdLst/>
              <a:ahLst/>
              <a:cxn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0" name="Freeform 17"/>
            <p:cNvSpPr/>
            <p:nvPr/>
          </p:nvSpPr>
          <p:spPr>
            <a:xfrm rot="10800000">
              <a:off x="8871120" y="0"/>
              <a:ext cx="2180520" cy="1089720"/>
            </a:xfrm>
            <a:custGeom>
              <a:avLst/>
              <a:gdLst/>
              <a:ahLst/>
              <a:cxn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hyperlink" Target="https://www.canva.com/design/DAFyjB6SSA0/Bf2JV3mw_yAPTDJEwXGZJw/ed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359320" y="148320"/>
            <a:ext cx="64605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92">
                <a:solidFill>
                  <a:srgbClr val="000000"/>
                </a:solidFill>
                <a:latin typeface="Franklin Gothic Demi" panose="020B0703020102020204"/>
              </a:rPr>
              <a:t>Basic Details of the Team and Problem Statement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844600" y="1367280"/>
            <a:ext cx="5490360" cy="446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7CA655"/>
                </a:solidFill>
                <a:latin typeface="Franklin Gothic Demi" panose="020B0703020102020204"/>
              </a:rPr>
              <a:t>Problem Statement Title: </a:t>
            </a:r>
            <a:endParaRPr lang="en-US" sz="1800" b="0" strike="noStrike" spc="-1">
              <a:solidFill>
                <a:srgbClr val="7CA655"/>
              </a:solidFill>
              <a:latin typeface="Franklin Gothic Demi" panose="020B07030201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7CA655"/>
                </a:solidFill>
                <a:latin typeface="Franklin Gothic Demi" panose="020B0703020102020204"/>
              </a:rPr>
              <a:t>Suggest an AI-based solution to enable ease of grievance lodging and tracking for citizens across multiple departments</a:t>
            </a:r>
            <a:endParaRPr lang="en-US" sz="1800" b="0" strike="noStrike" spc="-1">
              <a:solidFill>
                <a:srgbClr val="7CA655"/>
              </a:solidFill>
              <a:latin typeface="Franklin Gothic Demi" panose="020B07030201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7CA655"/>
                </a:solidFill>
                <a:latin typeface="Franklin Gothic Demi" panose="020B0703020102020204"/>
              </a:rPr>
              <a:t>Theme Name: Smart Automation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br/>
            <a:r>
              <a:rPr lang="en-US" sz="1800" b="0" strike="noStrike" spc="-1">
                <a:solidFill>
                  <a:srgbClr val="7CA655"/>
                </a:solidFill>
                <a:latin typeface="Franklin Gothic Demi" panose="020B0703020102020204"/>
              </a:rPr>
              <a:t>Team Name: </a:t>
            </a:r>
            <a:r>
              <a:rPr lang="en-GB" altLang="en-US" sz="1800" b="0" strike="noStrike" spc="-1">
                <a:solidFill>
                  <a:srgbClr val="7CA655"/>
                </a:solidFill>
                <a:latin typeface="Franklin Gothic Demi" panose="020B0703020102020204"/>
              </a:rPr>
              <a:t>Assistify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br/>
            <a:r>
              <a:rPr lang="en-US" sz="1800" b="0" strike="noStrike" spc="-1">
                <a:solidFill>
                  <a:srgbClr val="7CA655"/>
                </a:solidFill>
                <a:latin typeface="Franklin Gothic Demi" panose="020B0703020102020204"/>
              </a:rPr>
              <a:t>Team Leader Name: Samrridh Khanna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br/>
            <a:r>
              <a:rPr lang="en-US" sz="1800" b="0" strike="noStrike" spc="-1">
                <a:solidFill>
                  <a:srgbClr val="7CA655"/>
                </a:solidFill>
                <a:latin typeface="Franklin Gothic Demi" panose="020B0703020102020204"/>
              </a:rPr>
              <a:t>School Code: </a:t>
            </a:r>
            <a:r>
              <a:rPr lang="en-US" sz="1800" b="0" u="none" strike="noStrike" spc="-1">
                <a:solidFill>
                  <a:srgbClr val="7CA655"/>
                </a:solidFill>
                <a:uFillTx/>
                <a:latin typeface="Franklin Gothic Demi" panose="020B0703020102020204"/>
              </a:rPr>
              <a:t>60345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br/>
            <a:r>
              <a:rPr lang="en-US" sz="1800" b="0" strike="noStrike" spc="-1">
                <a:solidFill>
                  <a:srgbClr val="7CA655"/>
                </a:solidFill>
                <a:latin typeface="Franklin Gothic Demi" panose="020B0703020102020204"/>
              </a:rPr>
              <a:t>School Name: Mayoor School Noida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13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13560" y="252360"/>
            <a:ext cx="3269520" cy="156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5533200" cy="60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6000"/>
          </a:bodyPr>
          <a:p>
            <a:pPr>
              <a:lnSpc>
                <a:spcPct val="90000"/>
              </a:lnSpc>
            </a:pPr>
            <a:r>
              <a:rPr lang="en-US" sz="4400" b="1" strike="noStrike" spc="92">
                <a:solidFill>
                  <a:srgbClr val="000000"/>
                </a:solidFill>
                <a:latin typeface="Franklin Gothic Demi" panose="020B0703020102020204"/>
              </a:rPr>
              <a:t>Idea/Approach Details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767715" y="2276475"/>
            <a:ext cx="6022975" cy="3703955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tIns="0" rIns="0" bIns="0" anchor="t">
            <a:noAutofit/>
          </a:bodyPr>
          <a:p>
            <a:pPr>
              <a:lnSpc>
                <a:spcPct val="10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7CA655"/>
                </a:solidFill>
                <a:latin typeface="Franklin Gothic Demi" panose="020B0703020102020204"/>
              </a:rPr>
              <a:t>Describe your idea/Solution/Prototype here:</a:t>
            </a:r>
            <a:r>
              <a:rPr lang="en-US" sz="1600" b="0" strike="noStrike" spc="-1">
                <a:solidFill>
                  <a:srgbClr val="000000"/>
                </a:solidFill>
                <a:latin typeface="Franklin Gothic Book" panose="020B0503020102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GB" altLang="en-US" sz="1600" b="0" strike="noStrike" spc="-1">
                <a:latin typeface="Arial" panose="020B0604020202020204"/>
              </a:rPr>
              <a:t>Integrate Grivence lodging chatbot with Mygov/ Digilocker App</a:t>
            </a:r>
            <a:endParaRPr lang="en-GB" altLang="en-US" sz="16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GB" altLang="en-US" sz="1600" b="0" strike="noStrike" spc="-1">
                <a:latin typeface="Arial" panose="020B0604020202020204"/>
              </a:rPr>
              <a:t>Raise query using Augmented Reality or text</a:t>
            </a:r>
            <a:endParaRPr lang="en-GB" altLang="en-US" sz="16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GB" altLang="en-US" sz="1600" b="0" strike="noStrike" spc="-1">
                <a:latin typeface="Arial" panose="020B0604020202020204"/>
              </a:rPr>
              <a:t>Processing of input using large language model(LLM) and natural language processing(NLP)</a:t>
            </a:r>
            <a:endParaRPr lang="en-GB" altLang="en-US" sz="16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GB" altLang="en-US" sz="1600" b="0" strike="noStrike" spc="-1">
                <a:latin typeface="Arial" panose="020B0604020202020204"/>
              </a:rPr>
              <a:t>The concerned department gets notified</a:t>
            </a:r>
            <a:r>
              <a:rPr lang="en-IN" altLang="en-GB" sz="1600" b="0" strike="noStrike" spc="-1">
                <a:latin typeface="Arial" panose="020B0604020202020204"/>
              </a:rPr>
              <a:t> and reviews the problem</a:t>
            </a:r>
            <a:endParaRPr lang="en-GB" altLang="en-US" sz="16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GB" altLang="en-US" sz="1600" b="0" strike="noStrike" spc="-1">
                <a:latin typeface="Arial" panose="020B0604020202020204"/>
              </a:rPr>
              <a:t>Unique Compant number</a:t>
            </a:r>
            <a:r>
              <a:rPr lang="en-IN" altLang="en-US" sz="1600" b="0" strike="noStrike" spc="-1">
                <a:latin typeface="Arial" panose="020B0604020202020204"/>
              </a:rPr>
              <a:t> is generated, and gets regular update on the grievance</a:t>
            </a:r>
            <a:endParaRPr lang="en-IN" altLang="en-US" sz="16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IN" altLang="en-US" sz="1600" b="0" strike="noStrike" spc="-1">
                <a:latin typeface="Arial" panose="020B0604020202020204"/>
              </a:rPr>
              <a:t>Department resolves and updates the status</a:t>
            </a:r>
            <a:endParaRPr lang="en-IN" altLang="en-US" sz="16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IN" altLang="en-US" sz="1600" b="0" strike="noStrike" spc="-1">
                <a:latin typeface="Arial" panose="020B0604020202020204"/>
              </a:rPr>
              <a:t>Follow up conversation if needed and feedback</a:t>
            </a:r>
            <a:endParaRPr lang="en-IN" altLang="en-US" sz="16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GB" alt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971640" y="6332400"/>
            <a:ext cx="522000" cy="24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>
              <a:lnSpc>
                <a:spcPct val="100000"/>
              </a:lnSpc>
            </a:pPr>
            <a:fld id="{5622C905-17EE-430D-AB56-68D7ACAF58B3}" type="slidenum">
              <a:rPr lang="en-US" sz="1100" b="0" strike="noStrike" spc="-1">
                <a:solidFill>
                  <a:srgbClr val="000000"/>
                </a:solidFill>
                <a:latin typeface="Franklin Gothic Book" panose="020B0503020102020204"/>
              </a:rPr>
            </a:fld>
            <a:endParaRPr lang="en-US" sz="1100" b="0" strike="noStrike" spc="-1">
              <a:latin typeface="Times New Roman" panose="02020603050405020304"/>
            </a:endParaRPr>
          </a:p>
        </p:txBody>
      </p:sp>
      <p:sp>
        <p:nvSpPr>
          <p:cNvPr id="142" name="Text Placeholder 3"/>
          <p:cNvSpPr/>
          <p:nvPr/>
        </p:nvSpPr>
        <p:spPr>
          <a:xfrm>
            <a:off x="7104380" y="3820795"/>
            <a:ext cx="4916170" cy="2888615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10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7CA655"/>
                </a:solidFill>
                <a:latin typeface="Franklin Gothic Demi" panose="020B0703020102020204"/>
                <a:ea typeface="DejaVu Sans"/>
              </a:rPr>
              <a:t>Describe your Technology stack here</a:t>
            </a:r>
            <a:r>
              <a:rPr lang="en-US" sz="1600" b="0" strike="noStrike" spc="-1">
                <a:solidFill>
                  <a:srgbClr val="000000"/>
                </a:solidFill>
                <a:latin typeface="Franklin Gothic Book" panose="020B0503020102020204"/>
                <a:ea typeface="DejaVu Sans"/>
              </a:rPr>
              <a:t>:</a:t>
            </a:r>
            <a:endParaRPr lang="en-US" sz="16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sz="1400" b="0" strike="noStrike" spc="-1">
                <a:latin typeface="Arial" panose="020B0604020202020204"/>
              </a:rPr>
              <a:t>BACKEND: PYTHON</a:t>
            </a:r>
            <a:endParaRPr sz="1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sz="1400" b="0" strike="noStrike" spc="-1">
                <a:latin typeface="Arial" panose="020B0604020202020204"/>
              </a:rPr>
              <a:t>FRONTEND: HTML,CSS AND JS</a:t>
            </a:r>
            <a:endParaRPr sz="1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sz="1400" b="0" strike="noStrike" spc="-1">
                <a:latin typeface="Arial" panose="020B0604020202020204"/>
              </a:rPr>
              <a:t>DATABASE: POSTGRE SQL</a:t>
            </a:r>
            <a:endParaRPr sz="1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sz="1400" b="0" strike="noStrike" spc="-1">
                <a:latin typeface="Arial" panose="020B0604020202020204"/>
              </a:rPr>
              <a:t>SMS : TWILIO API</a:t>
            </a:r>
            <a:endParaRPr sz="1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sz="1400" b="0" strike="noStrike" spc="-1">
                <a:latin typeface="Arial" panose="020B0604020202020204"/>
              </a:rPr>
              <a:t>EMAIL: GMAIL</a:t>
            </a:r>
            <a:endParaRPr sz="1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sz="1400" b="0" strike="noStrike" spc="-1">
                <a:latin typeface="Arial" panose="020B0604020202020204"/>
              </a:rPr>
              <a:t>LLM </a:t>
            </a:r>
            <a:r>
              <a:rPr lang="en-GB" sz="1400" b="0" strike="noStrike" spc="-1">
                <a:latin typeface="Arial" panose="020B0604020202020204"/>
              </a:rPr>
              <a:t>: </a:t>
            </a:r>
            <a:r>
              <a:rPr sz="1400" b="0" strike="noStrike" spc="-1">
                <a:latin typeface="Arial" panose="020B0604020202020204"/>
              </a:rPr>
              <a:t>LLAMA</a:t>
            </a:r>
            <a:r>
              <a:rPr lang="en-GB" sz="1400" b="0" strike="noStrike" spc="-1">
                <a:latin typeface="Arial" panose="020B0604020202020204"/>
              </a:rPr>
              <a:t> </a:t>
            </a:r>
            <a:r>
              <a:rPr sz="1400" b="0" strike="noStrike" spc="-1">
                <a:latin typeface="Arial" panose="020B0604020202020204"/>
              </a:rPr>
              <a:t>2</a:t>
            </a:r>
            <a:r>
              <a:rPr lang="en-GB" sz="1400" b="0" strike="noStrike" spc="-1">
                <a:latin typeface="Arial" panose="020B0604020202020204"/>
              </a:rPr>
              <a:t> </a:t>
            </a:r>
            <a:r>
              <a:rPr sz="1400" b="0" strike="noStrike" spc="-1">
                <a:latin typeface="Arial" panose="020B0604020202020204"/>
              </a:rPr>
              <a:t>(META)</a:t>
            </a:r>
            <a:endParaRPr sz="1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GB" sz="1400" b="0" strike="noStrike" spc="-1">
                <a:latin typeface="Arial" panose="020B0604020202020204"/>
              </a:rPr>
              <a:t>INTEGRATION : MYGOV &amp; DIGILOCKER</a:t>
            </a:r>
            <a:endParaRPr lang="en-GB" sz="1400" b="0" strike="noStrike" spc="-1">
              <a:latin typeface="Arial" panose="020B0604020202020204"/>
            </a:endParaRPr>
          </a:p>
        </p:txBody>
      </p:sp>
      <p:sp>
        <p:nvSpPr>
          <p:cNvPr id="143" name="Text Placeholder 3"/>
          <p:cNvSpPr/>
          <p:nvPr/>
        </p:nvSpPr>
        <p:spPr>
          <a:xfrm>
            <a:off x="7017385" y="187960"/>
            <a:ext cx="5104765" cy="353949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10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Franklin Gothic Book" panose="020B0503020102020204"/>
                <a:ea typeface="DejaVu Sans"/>
              </a:rPr>
              <a:t> 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3" name="Text Box 2">
            <a:hlinkClick r:id="rId1" action="ppaction://hlinkfile"/>
          </p:cNvPr>
          <p:cNvSpPr txBox="1"/>
          <p:nvPr/>
        </p:nvSpPr>
        <p:spPr>
          <a:xfrm>
            <a:off x="7176135" y="3212465"/>
            <a:ext cx="4806315" cy="445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1400">
                <a:hlinkClick r:id="rId1" tooltip="Paste it in the browser" action="ppaction://hlinkfile"/>
              </a:rPr>
              <a:t>https://www.canva.com/design/DAFyjB6SSA0/Bf2JV3mw_yAPTDJEwXGZJw/edit</a:t>
            </a:r>
            <a:r>
              <a:rPr lang="en-GB" altLang="en-US" sz="1400"/>
              <a:t> or zoom in to see</a:t>
            </a:r>
            <a:endParaRPr lang="en-GB" altLang="en-US" sz="1400"/>
          </a:p>
        </p:txBody>
      </p:sp>
      <p:pic>
        <p:nvPicPr>
          <p:cNvPr id="4" name="Picture 3" descr="Assistify_Flowcha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35" y="361315"/>
            <a:ext cx="5068570" cy="2851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952560" y="1096200"/>
            <a:ext cx="5779800" cy="60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p>
            <a:pPr>
              <a:lnSpc>
                <a:spcPct val="90000"/>
              </a:lnSpc>
            </a:pPr>
            <a:r>
              <a:rPr lang="en-US" sz="4400" b="1" strike="noStrike" spc="92">
                <a:solidFill>
                  <a:srgbClr val="000000"/>
                </a:solidFill>
                <a:latin typeface="Franklin Gothic Demi" panose="020B0703020102020204"/>
              </a:rPr>
              <a:t>Idea/Approach Details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952560" y="2286000"/>
            <a:ext cx="4837680" cy="315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7CA655"/>
                </a:solidFill>
                <a:latin typeface="Franklin Gothic Demi" panose="020B0703020102020204"/>
              </a:rPr>
              <a:t>Describe your Use Cases here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952560" y="2656800"/>
            <a:ext cx="4837680" cy="3921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tIns="45000" rIns="90000" bIns="45000" anchor="t">
            <a:noAutofit/>
          </a:bodyPr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600" b="1" strike="noStrike" spc="-1">
                <a:solidFill>
                  <a:srgbClr val="000000"/>
                </a:solidFill>
                <a:latin typeface="Franklin Gothic Book" panose="020B0503020102020204"/>
              </a:rPr>
              <a:t>Local Government Complaints</a:t>
            </a:r>
            <a:r>
              <a:rPr lang="en-GB" altLang="en-US" sz="1600" b="0" strike="noStrike" spc="-1">
                <a:solidFill>
                  <a:srgbClr val="000000"/>
                </a:solidFill>
                <a:latin typeface="Franklin Gothic Book" panose="020B0503020102020204"/>
              </a:rPr>
              <a:t> -  potholes, garbage collection, street lighting, and water supply etc</a:t>
            </a:r>
            <a:endParaRPr lang="en-GB" altLang="en-US" sz="1600" b="0" strike="noStrike" spc="-1">
              <a:solidFill>
                <a:srgbClr val="000000"/>
              </a:solidFill>
              <a:latin typeface="Franklin Gothic Book" panose="020B050302010202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600" b="1" strike="noStrike" spc="-1">
                <a:solidFill>
                  <a:srgbClr val="000000"/>
                </a:solidFill>
                <a:latin typeface="Franklin Gothic Book" panose="020B0503020102020204"/>
              </a:rPr>
              <a:t>Public Health Concerns</a:t>
            </a:r>
            <a:r>
              <a:rPr lang="en-GB" altLang="en-US" sz="1600" b="1" strike="noStrike" spc="-1">
                <a:solidFill>
                  <a:srgbClr val="000000"/>
                </a:solidFill>
                <a:latin typeface="Franklin Gothic Book" panose="020B0503020102020204"/>
              </a:rPr>
              <a:t> -  </a:t>
            </a:r>
            <a:r>
              <a:rPr lang="en-GB" altLang="en-US" sz="1600" b="0" strike="noStrike" spc="-1">
                <a:solidFill>
                  <a:srgbClr val="000000"/>
                </a:solidFill>
                <a:latin typeface="Franklin Gothic Book" panose="020B0503020102020204"/>
              </a:rPr>
              <a:t>Sanitation issues</a:t>
            </a:r>
            <a:endParaRPr lang="en-GB" altLang="en-US" sz="1600" b="1" strike="noStrike" spc="-1">
              <a:solidFill>
                <a:srgbClr val="000000"/>
              </a:solidFill>
              <a:latin typeface="Franklin Gothic Book" panose="020B050302010202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600" b="1" strike="noStrike" spc="-1">
                <a:solidFill>
                  <a:srgbClr val="000000"/>
                </a:solidFill>
                <a:latin typeface="Franklin Gothic Book" panose="020B0503020102020204"/>
              </a:rPr>
              <a:t>Transportation and Traffic Issues</a:t>
            </a:r>
            <a:r>
              <a:rPr lang="en-GB" altLang="en-US" sz="1600" b="1" strike="noStrike" spc="-1">
                <a:solidFill>
                  <a:srgbClr val="000000"/>
                </a:solidFill>
                <a:latin typeface="Franklin Gothic Book" panose="020B0503020102020204"/>
              </a:rPr>
              <a:t>-</a:t>
            </a:r>
            <a:r>
              <a:rPr lang="en-GB" altLang="en-US" sz="1600" b="0" strike="noStrike" spc="-1">
                <a:solidFill>
                  <a:srgbClr val="000000"/>
                </a:solidFill>
                <a:latin typeface="Franklin Gothic Book" panose="020B0503020102020204"/>
              </a:rPr>
              <a:t>Rule violations, accidents</a:t>
            </a:r>
            <a:endParaRPr lang="en-GB" altLang="en-US" sz="1600" b="1" strike="noStrike" spc="-1">
              <a:solidFill>
                <a:srgbClr val="000000"/>
              </a:solidFill>
              <a:latin typeface="Franklin Gothic Book" panose="020B050302010202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600" b="1" strike="noStrike" spc="-1">
                <a:solidFill>
                  <a:srgbClr val="000000"/>
                </a:solidFill>
                <a:latin typeface="Franklin Gothic Book" panose="020B0503020102020204"/>
              </a:rPr>
              <a:t>Consumer Complaints</a:t>
            </a:r>
            <a:endParaRPr lang="en-US" sz="1600" b="1" strike="noStrike" spc="-1">
              <a:solidFill>
                <a:srgbClr val="000000"/>
              </a:solidFill>
              <a:latin typeface="Franklin Gothic Book" panose="020B050302010202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600" b="1" strike="noStrike" spc="-1">
                <a:solidFill>
                  <a:srgbClr val="000000"/>
                </a:solidFill>
                <a:latin typeface="Franklin Gothic Book" panose="020B0503020102020204"/>
              </a:rPr>
              <a:t>Environmental Concerns</a:t>
            </a:r>
            <a:r>
              <a:rPr lang="en-GB" altLang="en-US" sz="1600" b="1" strike="noStrike" spc="-1">
                <a:solidFill>
                  <a:srgbClr val="000000"/>
                </a:solidFill>
                <a:latin typeface="Franklin Gothic Book" panose="020B0503020102020204"/>
              </a:rPr>
              <a:t> </a:t>
            </a:r>
            <a:endParaRPr lang="en-US" sz="1600" b="1" strike="noStrike" spc="-1">
              <a:solidFill>
                <a:srgbClr val="000000"/>
              </a:solidFill>
              <a:latin typeface="Franklin Gothic Book" panose="020B050302010202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600" b="1" strike="noStrike" spc="-1">
                <a:solidFill>
                  <a:srgbClr val="000000"/>
                </a:solidFill>
                <a:latin typeface="Franklin Gothic Book" panose="020B0503020102020204"/>
              </a:rPr>
              <a:t>Safety and Security</a:t>
            </a:r>
            <a:r>
              <a:rPr lang="en-GB" altLang="en-US" sz="1600" b="1" strike="noStrike" spc="-1">
                <a:solidFill>
                  <a:srgbClr val="000000"/>
                </a:solidFill>
                <a:latin typeface="Franklin Gothic Book" panose="020B0503020102020204"/>
              </a:rPr>
              <a:t> -</a:t>
            </a:r>
            <a:r>
              <a:rPr lang="en-GB" altLang="en-US" sz="1600" b="0" strike="noStrike" spc="-1">
                <a:solidFill>
                  <a:srgbClr val="000000"/>
                </a:solidFill>
                <a:latin typeface="Franklin Gothic Book" panose="020B0503020102020204"/>
              </a:rPr>
              <a:t>Harassment, Theft, Vandalism</a:t>
            </a:r>
            <a:endParaRPr lang="en-GB" altLang="en-US" sz="1600" b="1" strike="noStrike" spc="-1">
              <a:solidFill>
                <a:srgbClr val="000000"/>
              </a:solidFill>
              <a:latin typeface="Franklin Gothic Book" panose="020B050302010202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600" b="1" strike="noStrike" spc="-1">
                <a:solidFill>
                  <a:srgbClr val="000000"/>
                </a:solidFill>
                <a:latin typeface="Franklin Gothic Book" panose="020B0503020102020204"/>
              </a:rPr>
              <a:t>Public Infrastructure</a:t>
            </a:r>
            <a:r>
              <a:rPr lang="en-GB" altLang="en-US" sz="1600" b="1" strike="noStrike" spc="-1">
                <a:solidFill>
                  <a:srgbClr val="000000"/>
                </a:solidFill>
                <a:latin typeface="Franklin Gothic Book" panose="020B0503020102020204"/>
              </a:rPr>
              <a:t>-</a:t>
            </a:r>
            <a:r>
              <a:rPr lang="en-GB" altLang="en-US" sz="1600" b="0" strike="noStrike" spc="-1">
                <a:solidFill>
                  <a:srgbClr val="000000"/>
                </a:solidFill>
                <a:latin typeface="Franklin Gothic Book" panose="020B0503020102020204"/>
              </a:rPr>
              <a:t>Bridges,Parks,Public Building</a:t>
            </a:r>
            <a:endParaRPr lang="en-GB" altLang="en-US" sz="1600" b="1" strike="noStrike" spc="-1">
              <a:solidFill>
                <a:srgbClr val="000000"/>
              </a:solidFill>
              <a:latin typeface="Franklin Gothic Book" panose="020B050302010202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1600" b="1" strike="noStrike" spc="-1">
                <a:solidFill>
                  <a:srgbClr val="000000"/>
                </a:solidFill>
                <a:latin typeface="Franklin Gothic Book" panose="020B0503020102020204"/>
              </a:rPr>
              <a:t>Emergencies and Disaster Management</a:t>
            </a:r>
            <a:endParaRPr lang="en-US" sz="1600" b="1" strike="noStrike" spc="-1">
              <a:solidFill>
                <a:srgbClr val="000000"/>
              </a:solidFill>
              <a:latin typeface="Franklin Gothic Book" panose="020B050302010202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endParaRPr lang="en-US" sz="1600" b="1" strike="noStrike" spc="-1">
              <a:solidFill>
                <a:srgbClr val="000000"/>
              </a:solidFill>
              <a:latin typeface="Franklin Gothic Book" panose="020B0503020102020204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sldNum"/>
          </p:nvPr>
        </p:nvSpPr>
        <p:spPr>
          <a:xfrm>
            <a:off x="971640" y="6332400"/>
            <a:ext cx="522000" cy="24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>
              <a:lnSpc>
                <a:spcPct val="100000"/>
              </a:lnSpc>
            </a:pPr>
            <a:fld id="{D9BC50DC-49D4-42F6-AFD8-86C72D1CF3C4}" type="slidenum">
              <a:rPr lang="en-US" sz="1100" b="0" strike="noStrike" spc="-1">
                <a:solidFill>
                  <a:srgbClr val="000000"/>
                </a:solidFill>
                <a:latin typeface="Franklin Gothic Book" panose="020B0503020102020204"/>
              </a:rPr>
            </a:fld>
            <a:endParaRPr lang="en-US" sz="1100" b="0" strike="noStrike" spc="-1">
              <a:latin typeface="Times New Roman" panose="02020603050405020304"/>
            </a:endParaRPr>
          </a:p>
        </p:txBody>
      </p:sp>
      <p:sp>
        <p:nvSpPr>
          <p:cNvPr id="149" name="Text Placeholder 44"/>
          <p:cNvSpPr/>
          <p:nvPr/>
        </p:nvSpPr>
        <p:spPr>
          <a:xfrm>
            <a:off x="6095880" y="2286000"/>
            <a:ext cx="5142600" cy="31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7CA655"/>
                </a:solidFill>
                <a:latin typeface="Franklin Gothic Demi" panose="020B0703020102020204"/>
                <a:ea typeface="DejaVu Sans"/>
              </a:rPr>
              <a:t>Describe your Dependencies / Show stopper here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50" name="Text Placeholder 43"/>
          <p:cNvSpPr/>
          <p:nvPr/>
        </p:nvSpPr>
        <p:spPr>
          <a:xfrm>
            <a:off x="6248520" y="2656800"/>
            <a:ext cx="4837680" cy="3921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GB" altLang="en-US" sz="1600" b="1" strike="noStrike" spc="-1">
                <a:solidFill>
                  <a:srgbClr val="000000"/>
                </a:solidFill>
                <a:latin typeface="Franklin Gothic Book" panose="020B0503020102020204"/>
                <a:ea typeface="DejaVu Sans"/>
              </a:rPr>
              <a:t>Multilingual Support</a:t>
            </a:r>
            <a:r>
              <a:rPr lang="en-GB" altLang="en-US" sz="1600" b="0" strike="noStrike" spc="-1">
                <a:solidFill>
                  <a:srgbClr val="000000"/>
                </a:solidFill>
                <a:latin typeface="Franklin Gothic Book" panose="020B0503020102020204"/>
                <a:ea typeface="DejaVu Sans"/>
              </a:rPr>
              <a:t> - Supports Local Languages</a:t>
            </a:r>
            <a:endParaRPr lang="en-GB" altLang="en-US" sz="1600" b="0" strike="noStrike" spc="-1">
              <a:solidFill>
                <a:srgbClr val="000000"/>
              </a:solidFill>
              <a:latin typeface="Franklin Gothic Book" panose="020B0503020102020204"/>
              <a:ea typeface="DejaVu San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GB" altLang="en-US" sz="1600" b="1" strike="noStrike" spc="-1">
                <a:solidFill>
                  <a:srgbClr val="000000"/>
                </a:solidFill>
                <a:latin typeface="Franklin Gothic Book" panose="020B0503020102020204"/>
                <a:ea typeface="DejaVu Sans"/>
              </a:rPr>
              <a:t>Augmented Reality</a:t>
            </a:r>
            <a:r>
              <a:rPr lang="en-GB" altLang="en-US" sz="1600" b="0" strike="noStrike" spc="-1">
                <a:solidFill>
                  <a:srgbClr val="000000"/>
                </a:solidFill>
                <a:latin typeface="Franklin Gothic Book" panose="020B0503020102020204"/>
                <a:ea typeface="DejaVu Sans"/>
              </a:rPr>
              <a:t> - Complaint by showing problem</a:t>
            </a:r>
            <a:endParaRPr lang="en-GB" altLang="en-US" sz="1600" b="0" strike="noStrike" spc="-1">
              <a:solidFill>
                <a:srgbClr val="000000"/>
              </a:solidFill>
              <a:latin typeface="Franklin Gothic Book" panose="020B0503020102020204"/>
              <a:ea typeface="DejaVu San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GB" altLang="en-US" sz="1600" b="1" strike="noStrike" spc="-1">
                <a:solidFill>
                  <a:srgbClr val="000000"/>
                </a:solidFill>
                <a:latin typeface="Franklin Gothic Book" panose="020B0503020102020204"/>
                <a:ea typeface="DejaVu Sans"/>
              </a:rPr>
              <a:t>Crowdsourcing Solutions</a:t>
            </a:r>
            <a:r>
              <a:rPr lang="en-GB" altLang="en-US" sz="1600" b="0" strike="noStrike" spc="-1">
                <a:solidFill>
                  <a:srgbClr val="000000"/>
                </a:solidFill>
                <a:latin typeface="Franklin Gothic Book" panose="020B0503020102020204"/>
                <a:ea typeface="DejaVu Sans"/>
              </a:rPr>
              <a:t> - Citizen can also propose solution</a:t>
            </a:r>
            <a:endParaRPr lang="en-GB" altLang="en-US" sz="1600" b="0" strike="noStrike" spc="-1">
              <a:solidFill>
                <a:srgbClr val="000000"/>
              </a:solidFill>
              <a:latin typeface="Franklin Gothic Book" panose="020B0503020102020204"/>
              <a:ea typeface="DejaVu San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GB" altLang="en-US" sz="1600" b="1" strike="noStrike" spc="-1">
                <a:solidFill>
                  <a:srgbClr val="000000"/>
                </a:solidFill>
                <a:latin typeface="Franklin Gothic Book" panose="020B0503020102020204"/>
                <a:ea typeface="DejaVu Sans"/>
              </a:rPr>
              <a:t>Accessibility Features</a:t>
            </a:r>
            <a:r>
              <a:rPr lang="en-GB" altLang="en-US" sz="1600" b="0" strike="noStrike" spc="-1">
                <a:solidFill>
                  <a:srgbClr val="000000"/>
                </a:solidFill>
                <a:latin typeface="Franklin Gothic Book" panose="020B0503020102020204"/>
                <a:ea typeface="DejaVu Sans"/>
              </a:rPr>
              <a:t> - For Specially Abled people</a:t>
            </a:r>
            <a:endParaRPr lang="en-GB" altLang="en-US" sz="1600" b="0" strike="noStrike" spc="-1">
              <a:solidFill>
                <a:srgbClr val="000000"/>
              </a:solidFill>
              <a:latin typeface="Franklin Gothic Book" panose="020B0503020102020204"/>
              <a:ea typeface="DejaVu San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GB" altLang="en-US" sz="1600" b="1" strike="noStrike" spc="-1">
                <a:solidFill>
                  <a:srgbClr val="000000"/>
                </a:solidFill>
                <a:latin typeface="Franklin Gothic Book" panose="020B0503020102020204"/>
                <a:ea typeface="DejaVu Sans"/>
              </a:rPr>
              <a:t>Citizen Feedback Loop</a:t>
            </a:r>
            <a:r>
              <a:rPr lang="en-GB" altLang="en-US" sz="1600" b="0" strike="noStrike" spc="-1">
                <a:solidFill>
                  <a:srgbClr val="000000"/>
                </a:solidFill>
                <a:latin typeface="Franklin Gothic Book" panose="020B0503020102020204"/>
                <a:ea typeface="DejaVu Sans"/>
              </a:rPr>
              <a:t> - </a:t>
            </a:r>
            <a:endParaRPr lang="en-GB" altLang="en-US" sz="1600" b="0" strike="noStrike" spc="-1">
              <a:solidFill>
                <a:srgbClr val="000000"/>
              </a:solidFill>
              <a:latin typeface="Franklin Gothic Book" panose="020B0503020102020204"/>
              <a:ea typeface="DejaVu San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GB" altLang="en-US" sz="1600" b="1" strike="noStrike" spc="-1">
                <a:solidFill>
                  <a:srgbClr val="000000"/>
                </a:solidFill>
                <a:latin typeface="Franklin Gothic Book" panose="020B0503020102020204"/>
                <a:ea typeface="DejaVu Sans"/>
              </a:rPr>
              <a:t>Offline Support</a:t>
            </a:r>
            <a:r>
              <a:rPr lang="en-GB" altLang="en-US" sz="1600" b="0" strike="noStrike" spc="-1">
                <a:solidFill>
                  <a:srgbClr val="000000"/>
                </a:solidFill>
                <a:latin typeface="Franklin Gothic Book" panose="020B0503020102020204"/>
                <a:ea typeface="DejaVu Sans"/>
              </a:rPr>
              <a:t> - SMS </a:t>
            </a:r>
            <a:endParaRPr lang="en-GB" altLang="en-US" sz="1600" b="0" strike="noStrike" spc="-1">
              <a:solidFill>
                <a:srgbClr val="000000"/>
              </a:solidFill>
              <a:latin typeface="Franklin Gothic Book" panose="020B0503020102020204"/>
              <a:ea typeface="DejaVu San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GB" altLang="en-US" sz="1600" b="1" strike="noStrike" spc="-1">
                <a:solidFill>
                  <a:srgbClr val="000000"/>
                </a:solidFill>
                <a:latin typeface="Franklin Gothic Book" panose="020B0503020102020204"/>
                <a:ea typeface="DejaVu Sans"/>
              </a:rPr>
              <a:t>Third-Party Integration</a:t>
            </a:r>
            <a:r>
              <a:rPr lang="en-GB" altLang="en-US" sz="1600" b="0" strike="noStrike" spc="-1">
                <a:solidFill>
                  <a:srgbClr val="000000"/>
                </a:solidFill>
                <a:latin typeface="Franklin Gothic Book" panose="020B0503020102020204"/>
                <a:ea typeface="DejaVu Sans"/>
              </a:rPr>
              <a:t> - NGO’s, community groups</a:t>
            </a:r>
            <a:endParaRPr lang="en-GB" altLang="en-US" sz="1600" b="0" strike="noStrike" spc="-1">
              <a:solidFill>
                <a:srgbClr val="000000"/>
              </a:solidFill>
              <a:latin typeface="Franklin Gothic Book" panose="020B0503020102020204"/>
              <a:ea typeface="DejaVu San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GB" altLang="en-US" sz="1600" b="1" strike="noStrike" spc="-1">
                <a:solidFill>
                  <a:srgbClr val="000000"/>
                </a:solidFill>
                <a:latin typeface="Franklin Gothic Book" panose="020B0503020102020204"/>
                <a:ea typeface="DejaVu Sans"/>
              </a:rPr>
              <a:t>Citizen Impact Score</a:t>
            </a:r>
            <a:r>
              <a:rPr lang="en-GB" altLang="en-US" sz="1600" b="0" strike="noStrike" spc="-1">
                <a:solidFill>
                  <a:srgbClr val="000000"/>
                </a:solidFill>
                <a:latin typeface="Franklin Gothic Book" panose="020B0503020102020204"/>
                <a:ea typeface="DejaVu Sans"/>
              </a:rPr>
              <a:t> - Based on their contributions</a:t>
            </a:r>
            <a:endParaRPr lang="en-GB" altLang="en-US" sz="1600" b="0" strike="noStrike" spc="-1">
              <a:solidFill>
                <a:srgbClr val="000000"/>
              </a:solidFill>
              <a:latin typeface="Franklin Gothic Book" panose="020B0503020102020204"/>
              <a:ea typeface="DejaVu San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GB" altLang="en-US" sz="1600" b="1" strike="noStrike" spc="-1">
                <a:solidFill>
                  <a:srgbClr val="000000"/>
                </a:solidFill>
                <a:latin typeface="Franklin Gothic Book" panose="020B0503020102020204"/>
                <a:ea typeface="DejaVu Sans"/>
              </a:rPr>
              <a:t>Anonymous Reporting with Accountability </a:t>
            </a:r>
            <a:endParaRPr lang="en-GB" altLang="en-US" sz="1600" b="1" strike="noStrike" spc="-1">
              <a:solidFill>
                <a:srgbClr val="000000"/>
              </a:solidFill>
              <a:latin typeface="Franklin Gothic Book" panose="020B0503020102020204"/>
              <a:ea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6616440" cy="60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p>
            <a:pPr>
              <a:lnSpc>
                <a:spcPct val="90000"/>
              </a:lnSpc>
            </a:pPr>
            <a:r>
              <a:rPr lang="en-US" sz="4400" b="1" strike="noStrike" spc="92">
                <a:solidFill>
                  <a:srgbClr val="000000"/>
                </a:solidFill>
                <a:latin typeface="Franklin Gothic Demi" panose="020B0703020102020204"/>
              </a:rPr>
              <a:t>Team Member Details 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964080" y="2062080"/>
            <a:ext cx="11144160" cy="4719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200" b="1" strike="noStrike" spc="-1">
                <a:solidFill>
                  <a:srgbClr val="5D7D40"/>
                </a:solidFill>
                <a:latin typeface="Franklin Gothic Book" panose="020B0503020102020204"/>
              </a:rPr>
              <a:t>Team Leader Name: Samrridh Khanna</a:t>
            </a:r>
            <a:endParaRPr lang="en-US" sz="1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Class (6</a:t>
            </a:r>
            <a:r>
              <a:rPr lang="en-US" sz="1200" b="0" strike="noStrike" spc="-1" baseline="30000">
                <a:solidFill>
                  <a:srgbClr val="000000"/>
                </a:solidFill>
                <a:latin typeface="Franklin Gothic Book" panose="020B0503020102020204"/>
              </a:rPr>
              <a:t>th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 to 12</a:t>
            </a:r>
            <a:r>
              <a:rPr lang="en-US" sz="1200" b="0" strike="noStrike" spc="-1" baseline="30000">
                <a:solidFill>
                  <a:srgbClr val="000000"/>
                </a:solidFill>
                <a:latin typeface="Franklin Gothic Book" panose="020B0503020102020204"/>
              </a:rPr>
              <a:t>th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 ):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 11	Stream* (Arts/Science/Commerce etc):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Science	Age (in number):     </a:t>
            </a:r>
            <a:r>
              <a:rPr lang="en-GB" alt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 16</a:t>
            </a:r>
            <a:r>
              <a:rPr lang="en-GB" alt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Gender (M/F):  M</a:t>
            </a:r>
            <a:endParaRPr lang="en-US" sz="1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200" b="1" strike="noStrike" spc="-1">
                <a:solidFill>
                  <a:srgbClr val="5D7D40"/>
                </a:solidFill>
                <a:latin typeface="Franklin Gothic Book" panose="020B0503020102020204"/>
              </a:rPr>
              <a:t>Team Member 1 Name: Divyam Jindal</a:t>
            </a:r>
            <a:endParaRPr lang="en-US" sz="1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Class (6</a:t>
            </a:r>
            <a:r>
              <a:rPr lang="en-US" sz="1200" b="0" strike="noStrike" spc="-1" baseline="30000">
                <a:solidFill>
                  <a:srgbClr val="000000"/>
                </a:solidFill>
                <a:latin typeface="Franklin Gothic Book" panose="020B0503020102020204"/>
              </a:rPr>
              <a:t>th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 to 12</a:t>
            </a:r>
            <a:r>
              <a:rPr lang="en-US" sz="1200" b="0" strike="noStrike" spc="-1" baseline="30000">
                <a:solidFill>
                  <a:srgbClr val="000000"/>
                </a:solidFill>
                <a:latin typeface="Franklin Gothic Book" panose="020B0503020102020204"/>
              </a:rPr>
              <a:t>th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 ):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 12	Stream* (Arts/Science/Commerce etc): </a:t>
            </a:r>
            <a:r>
              <a:rPr lang="en-GB" alt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Science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Age (in number): 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16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Gender (M/F):  M</a:t>
            </a:r>
            <a:endParaRPr lang="en-US" sz="1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200" b="1" strike="noStrike" spc="-1">
                <a:solidFill>
                  <a:srgbClr val="5D7D40"/>
                </a:solidFill>
                <a:latin typeface="Franklin Gothic Book" panose="020B0503020102020204"/>
              </a:rPr>
              <a:t>Team Member 2 Name: Agastya Vohra</a:t>
            </a:r>
            <a:endParaRPr lang="en-US" sz="1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Class (6</a:t>
            </a:r>
            <a:r>
              <a:rPr lang="en-US" sz="1200" b="0" strike="noStrike" spc="-1" baseline="30000">
                <a:solidFill>
                  <a:srgbClr val="000000"/>
                </a:solidFill>
                <a:latin typeface="Franklin Gothic Book" panose="020B0503020102020204"/>
              </a:rPr>
              <a:t>th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 to 12</a:t>
            </a:r>
            <a:r>
              <a:rPr lang="en-US" sz="1200" b="0" strike="noStrike" spc="-1" baseline="30000">
                <a:solidFill>
                  <a:srgbClr val="000000"/>
                </a:solidFill>
                <a:latin typeface="Franklin Gothic Book" panose="020B0503020102020204"/>
              </a:rPr>
              <a:t>th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 ):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11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Stream* (Arts/Science/Commerce etc):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Science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Age (in number): 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16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Gender (M/F):  M</a:t>
            </a:r>
            <a:endParaRPr lang="en-US" sz="1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200" b="1" strike="noStrike" spc="-1">
                <a:solidFill>
                  <a:srgbClr val="5D7D40"/>
                </a:solidFill>
                <a:latin typeface="Franklin Gothic Book" panose="020B0503020102020204"/>
              </a:rPr>
              <a:t>Team Member 3 Name: Sia Anand </a:t>
            </a:r>
            <a:endParaRPr lang="en-US" sz="1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Class (6</a:t>
            </a:r>
            <a:r>
              <a:rPr lang="en-US" sz="1200" b="0" strike="noStrike" spc="-1" baseline="30000">
                <a:solidFill>
                  <a:srgbClr val="000000"/>
                </a:solidFill>
                <a:latin typeface="Franklin Gothic Book" panose="020B0503020102020204"/>
              </a:rPr>
              <a:t>th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 to 12</a:t>
            </a:r>
            <a:r>
              <a:rPr lang="en-US" sz="1200" b="0" strike="noStrike" spc="-1" baseline="30000">
                <a:solidFill>
                  <a:srgbClr val="000000"/>
                </a:solidFill>
                <a:latin typeface="Franklin Gothic Book" panose="020B0503020102020204"/>
              </a:rPr>
              <a:t>th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 ):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12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Stream* (Arts/Science/Commerce etc):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 Arts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Age (in number): 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17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Gender (M/F):  F</a:t>
            </a:r>
            <a:endParaRPr lang="en-US" sz="1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200" b="1" strike="noStrike" spc="-1">
                <a:solidFill>
                  <a:srgbClr val="5D7D40"/>
                </a:solidFill>
                <a:latin typeface="Franklin Gothic Book" panose="020B0503020102020204"/>
              </a:rPr>
              <a:t>Team Member 4 Name: Arjun Krishna</a:t>
            </a:r>
            <a:endParaRPr lang="en-US" sz="1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Class (6</a:t>
            </a:r>
            <a:r>
              <a:rPr lang="en-US" sz="1200" b="0" strike="noStrike" spc="-1" baseline="30000">
                <a:solidFill>
                  <a:srgbClr val="000000"/>
                </a:solidFill>
                <a:latin typeface="Franklin Gothic Book" panose="020B0503020102020204"/>
              </a:rPr>
              <a:t>th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 to 12</a:t>
            </a:r>
            <a:r>
              <a:rPr lang="en-US" sz="1200" b="0" strike="noStrike" spc="-1" baseline="30000">
                <a:solidFill>
                  <a:srgbClr val="000000"/>
                </a:solidFill>
                <a:latin typeface="Franklin Gothic Book" panose="020B0503020102020204"/>
              </a:rPr>
              <a:t>th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 ):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12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Stream* (Arts/Science/Commerce etc):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Science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Age (in number): 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17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Gender (M/F):  M</a:t>
            </a:r>
            <a:endParaRPr lang="en-US" sz="1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200" b="1" strike="noStrike">
                <a:solidFill>
                  <a:srgbClr val="5D7D40"/>
                </a:solidFill>
                <a:latin typeface="Franklin Gothic Book" panose="020B0503020102020204"/>
                <a:sym typeface="+mn-ea"/>
              </a:rPr>
              <a:t>Team Member </a:t>
            </a:r>
            <a:r>
              <a:rPr lang="en-GB" altLang="en-US" sz="1200" b="1" strike="noStrike">
                <a:solidFill>
                  <a:srgbClr val="5D7D40"/>
                </a:solidFill>
                <a:latin typeface="Franklin Gothic Book" panose="020B0503020102020204"/>
                <a:sym typeface="+mn-ea"/>
              </a:rPr>
              <a:t>5</a:t>
            </a:r>
            <a:r>
              <a:rPr lang="en-US" sz="1200" b="1" strike="noStrike">
                <a:solidFill>
                  <a:srgbClr val="5D7D40"/>
                </a:solidFill>
                <a:latin typeface="Franklin Gothic Book" panose="020B0503020102020204"/>
                <a:sym typeface="+mn-ea"/>
              </a:rPr>
              <a:t> Name: </a:t>
            </a:r>
            <a:r>
              <a:rPr lang="en-GB" altLang="en-US" sz="1200" b="1" strike="noStrike">
                <a:solidFill>
                  <a:srgbClr val="5D7D40"/>
                </a:solidFill>
                <a:latin typeface="Franklin Gothic Book" panose="020B0503020102020204"/>
                <a:sym typeface="+mn-ea"/>
              </a:rPr>
              <a:t>Anoushka Verma</a:t>
            </a:r>
            <a:endParaRPr lang="en-GB" altLang="en-US" sz="1200" b="1" strike="noStrike">
              <a:solidFill>
                <a:srgbClr val="5D7D40"/>
              </a:solidFill>
              <a:latin typeface="Franklin Gothic Book" panose="020B0503020102020204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200" b="0" strike="noStrike">
                <a:solidFill>
                  <a:srgbClr val="000000"/>
                </a:solidFill>
                <a:latin typeface="Franklin Gothic Book" panose="020B0503020102020204"/>
                <a:sym typeface="+mn-ea"/>
              </a:rPr>
              <a:t>Class (6</a:t>
            </a:r>
            <a:r>
              <a:rPr lang="en-US" sz="1200" b="0" strike="noStrike" baseline="30000">
                <a:solidFill>
                  <a:srgbClr val="000000"/>
                </a:solidFill>
                <a:latin typeface="Franklin Gothic Book" panose="020B0503020102020204"/>
                <a:sym typeface="+mn-ea"/>
              </a:rPr>
              <a:t>th</a:t>
            </a:r>
            <a:r>
              <a:rPr lang="en-US" sz="1200" b="0" strike="noStrike">
                <a:solidFill>
                  <a:srgbClr val="000000"/>
                </a:solidFill>
                <a:latin typeface="Franklin Gothic Book" panose="020B0503020102020204"/>
                <a:sym typeface="+mn-ea"/>
              </a:rPr>
              <a:t> to 12</a:t>
            </a:r>
            <a:r>
              <a:rPr lang="en-US" sz="1200" b="0" strike="noStrike" baseline="30000">
                <a:solidFill>
                  <a:srgbClr val="000000"/>
                </a:solidFill>
                <a:latin typeface="Franklin Gothic Book" panose="020B0503020102020204"/>
                <a:sym typeface="+mn-ea"/>
              </a:rPr>
              <a:t>th</a:t>
            </a:r>
            <a:r>
              <a:rPr lang="en-US" sz="1200" b="0" strike="noStrike">
                <a:solidFill>
                  <a:srgbClr val="000000"/>
                </a:solidFill>
                <a:latin typeface="Franklin Gothic Book" panose="020B0503020102020204"/>
                <a:sym typeface="+mn-ea"/>
              </a:rPr>
              <a:t> ):	1</a:t>
            </a:r>
            <a:r>
              <a:rPr lang="en-GB" altLang="en-US" sz="1200" b="0" strike="noStrike">
                <a:solidFill>
                  <a:srgbClr val="000000"/>
                </a:solidFill>
                <a:latin typeface="Franklin Gothic Book" panose="020B0503020102020204"/>
                <a:sym typeface="+mn-ea"/>
              </a:rPr>
              <a:t>1</a:t>
            </a:r>
            <a:r>
              <a:rPr lang="en-US" sz="1200" b="0" strike="noStrike">
                <a:solidFill>
                  <a:srgbClr val="000000"/>
                </a:solidFill>
                <a:latin typeface="Franklin Gothic Book" panose="020B0503020102020204"/>
                <a:sym typeface="+mn-ea"/>
              </a:rPr>
              <a:t>	Stream* (Arts/Science/Commerce etc):	Science	Age (in number): 	1</a:t>
            </a:r>
            <a:r>
              <a:rPr lang="en-GB" altLang="en-US" sz="1200" b="0" strike="noStrike">
                <a:solidFill>
                  <a:srgbClr val="000000"/>
                </a:solidFill>
                <a:latin typeface="Franklin Gothic Book" panose="020B0503020102020204"/>
                <a:sym typeface="+mn-ea"/>
              </a:rPr>
              <a:t>6</a:t>
            </a:r>
            <a:r>
              <a:rPr lang="en-US" sz="1200" b="0" strike="noStrike">
                <a:solidFill>
                  <a:srgbClr val="000000"/>
                </a:solidFill>
                <a:latin typeface="Franklin Gothic Book" panose="020B0503020102020204"/>
                <a:sym typeface="+mn-ea"/>
              </a:rPr>
              <a:t>	Gender (M/F):  </a:t>
            </a:r>
            <a:r>
              <a:rPr lang="en-GB" altLang="en-US" sz="1200" b="0" strike="noStrike">
                <a:solidFill>
                  <a:srgbClr val="000000"/>
                </a:solidFill>
                <a:latin typeface="Franklin Gothic Book" panose="020B0503020102020204"/>
                <a:sym typeface="+mn-ea"/>
              </a:rPr>
              <a:t>F</a:t>
            </a:r>
            <a:endParaRPr lang="en-US" sz="1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200" b="1" strike="noStrike" spc="-1">
                <a:solidFill>
                  <a:srgbClr val="804161"/>
                </a:solidFill>
                <a:latin typeface="Franklin Gothic Book" panose="020B0503020102020204"/>
              </a:rPr>
              <a:t>Team Mentor 1 Name: </a:t>
            </a:r>
            <a:r>
              <a:rPr lang="en-GB" altLang="en-US" sz="1200" b="1" strike="noStrike" spc="-1">
                <a:solidFill>
                  <a:srgbClr val="804161"/>
                </a:solidFill>
                <a:latin typeface="Franklin Gothic Book" panose="020B0503020102020204"/>
              </a:rPr>
              <a:t>Kawalpreet Kalra</a:t>
            </a:r>
            <a:endParaRPr lang="en-GB" altLang="en-US" sz="1200" b="1" strike="noStrike" spc="-1">
              <a:solidFill>
                <a:srgbClr val="804161"/>
              </a:solidFill>
              <a:latin typeface="Franklin Gothic Book" panose="020B05030201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Category (Academic/Industry/Parents): 	</a:t>
            </a:r>
            <a:r>
              <a:rPr lang="en-GB" alt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Academic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Expertise (AI/ML/Blockchain etc): </a:t>
            </a:r>
            <a:r>
              <a:rPr lang="en-GB" alt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 	Science 	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Domain Experience (in years):    </a:t>
            </a:r>
            <a:r>
              <a:rPr lang="en-GB" alt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13</a:t>
            </a:r>
            <a:endParaRPr lang="en-US" sz="1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200" b="1" strike="noStrike" spc="-1">
                <a:solidFill>
                  <a:srgbClr val="804161"/>
                </a:solidFill>
                <a:latin typeface="Franklin Gothic Book" panose="020B0503020102020204"/>
              </a:rPr>
              <a:t>Team Mentor 2 Name: Ta</a:t>
            </a:r>
            <a:r>
              <a:rPr lang="en-GB" altLang="en-US" sz="1200" b="1" strike="noStrike" spc="-1">
                <a:solidFill>
                  <a:srgbClr val="804161"/>
                </a:solidFill>
                <a:latin typeface="Franklin Gothic Book" panose="020B0503020102020204"/>
              </a:rPr>
              <a:t>nuj</a:t>
            </a:r>
            <a:r>
              <a:rPr lang="en-US" sz="1200" b="1" strike="noStrike" spc="-1">
                <a:solidFill>
                  <a:srgbClr val="804161"/>
                </a:solidFill>
                <a:latin typeface="Franklin Gothic Book" panose="020B0503020102020204"/>
              </a:rPr>
              <a:t> Vohra</a:t>
            </a:r>
            <a:endParaRPr lang="en-US" sz="1200" b="1" strike="noStrike" spc="-1">
              <a:solidFill>
                <a:srgbClr val="804161"/>
              </a:solidFill>
              <a:latin typeface="Franklin Gothic Book" panose="020B05030201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Category (Academic/Industry/Parents):	</a:t>
            </a:r>
            <a:r>
              <a:rPr lang="en-GB" alt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Parent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 Expertise (AI/ML/Blockchain etc): </a:t>
            </a:r>
            <a:r>
              <a:rPr lang="en-GB" alt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	Corporate Law Practise	</a:t>
            </a:r>
            <a:r>
              <a:rPr 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Domain Experience (in years):  </a:t>
            </a:r>
            <a:r>
              <a:rPr lang="en-GB" altLang="en-US" sz="1200" b="0" strike="noStrike" spc="-1">
                <a:solidFill>
                  <a:srgbClr val="000000"/>
                </a:solidFill>
                <a:latin typeface="Franklin Gothic Book" panose="020B0503020102020204"/>
              </a:rPr>
              <a:t>20</a:t>
            </a:r>
            <a:endParaRPr lang="en-GB" altLang="en-US" sz="1200" b="0" strike="noStrike" spc="-1">
              <a:solidFill>
                <a:srgbClr val="000000"/>
              </a:solidFill>
              <a:latin typeface="Franklin Gothic Book" panose="020B05030201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TotalTime>0</TotalTime>
  <Words>3135</Words>
  <Application>WPS Presentation</Application>
  <PresentationFormat/>
  <Paragraphs>88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SimSun</vt:lpstr>
      <vt:lpstr>Wingdings</vt:lpstr>
      <vt:lpstr>Arial</vt:lpstr>
      <vt:lpstr>Symbol</vt:lpstr>
      <vt:lpstr>Times New Roman</vt:lpstr>
      <vt:lpstr>Franklin Gothic Demi</vt:lpstr>
      <vt:lpstr>Franklin Gothic Book</vt:lpstr>
      <vt:lpstr>DejaVu Sans</vt:lpstr>
      <vt:lpstr>Calibri</vt:lpstr>
      <vt:lpstr>Microsoft YaHei</vt:lpstr>
      <vt:lpstr>Arial Unicode MS</vt:lpstr>
      <vt:lpstr>Office Theme</vt:lpstr>
      <vt:lpstr>Office Theme</vt:lpstr>
      <vt:lpstr>Office Theme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             Team and Problem     Statement</dc:title>
  <dc:creator>Sarim Moin</dc:creator>
  <cp:lastModifiedBy>Samrridh</cp:lastModifiedBy>
  <cp:revision>29</cp:revision>
  <dcterms:created xsi:type="dcterms:W3CDTF">2022-02-11T07:14:00Z</dcterms:created>
  <dcterms:modified xsi:type="dcterms:W3CDTF">2023-11-06T13:46:44Z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5</vt:i4>
  </property>
  <property fmtid="{D5CDD505-2E9C-101B-9397-08002B2CF9AE}" pid="5" name="ICV">
    <vt:lpwstr>3B6D376D63C04608AB17D2D9E806D6E6_12</vt:lpwstr>
  </property>
  <property fmtid="{D5CDD505-2E9C-101B-9397-08002B2CF9AE}" pid="6" name="KSOProductBuildVer">
    <vt:lpwstr>1033-12.2.0.13266</vt:lpwstr>
  </property>
</Properties>
</file>