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9" r:id="rId3"/>
    <p:sldId id="270" r:id="rId4"/>
    <p:sldId id="256" r:id="rId5"/>
    <p:sldId id="258" r:id="rId6"/>
    <p:sldId id="265" r:id="rId7"/>
    <p:sldId id="269" r:id="rId8"/>
    <p:sldId id="264" r:id="rId9"/>
    <p:sldId id="268" r:id="rId10"/>
    <p:sldId id="274" r:id="rId11"/>
    <p:sldId id="272" r:id="rId12"/>
    <p:sldId id="273" r:id="rId13"/>
    <p:sldId id="271" r:id="rId14"/>
    <p:sldId id="276" r:id="rId15"/>
    <p:sldId id="261" r:id="rId16"/>
    <p:sldId id="277" r:id="rId17"/>
    <p:sldId id="280" r:id="rId18"/>
    <p:sldId id="282" r:id="rId19"/>
    <p:sldId id="279" r:id="rId20"/>
    <p:sldId id="284" r:id="rId21"/>
    <p:sldId id="281"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130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1/9/2025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4CE10-3DFC-9A99-FFC8-B04DE009178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D40C945-7589-C890-5F7D-6F6B6E09E9FB}"/>
              </a:ext>
            </a:extLst>
          </p:cNvPr>
          <p:cNvSpPr>
            <a:spLocks noChangeArrowheads="1"/>
          </p:cNvSpPr>
          <p:nvPr/>
        </p:nvSpPr>
        <p:spPr bwMode="auto">
          <a:xfrm>
            <a:off x="1513682" y="1212569"/>
            <a:ext cx="974047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Title: "Hospitality Analysis"</a:t>
            </a:r>
          </a:p>
          <a:p>
            <a:pPr lvl="1" defTabSz="91440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Tools Used: Excel, Power BI, Tableau, and MySQL</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Start by introducing the project as a comprehensive analysis of hospitality industry data aimed at uncovering trends, improving customer experiences, and optimizing operational efficiency.</a:t>
            </a:r>
          </a:p>
          <a:p>
            <a:pPr lvl="1" defTabSz="91440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Highlight the use of advanced tools like Excel for data management, Power BI and Tableau for visual insights, and MySQL for robust database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E0DED6DC-762C-EE52-B112-C4F156DF018E}"/>
              </a:ext>
            </a:extLst>
          </p:cNvPr>
          <p:cNvSpPr txBox="1"/>
          <p:nvPr/>
        </p:nvSpPr>
        <p:spPr>
          <a:xfrm>
            <a:off x="3669323" y="290119"/>
            <a:ext cx="5240216" cy="769441"/>
          </a:xfrm>
          <a:prstGeom prst="rect">
            <a:avLst/>
          </a:prstGeom>
          <a:noFill/>
        </p:spPr>
        <p:txBody>
          <a:bodyPr wrap="square">
            <a:spAutoFit/>
          </a:bodyPr>
          <a:lstStyle/>
          <a:p>
            <a:r>
              <a:rPr lang="en-IN" sz="4400" dirty="0"/>
              <a:t>Hospitality Analysis</a:t>
            </a:r>
          </a:p>
        </p:txBody>
      </p:sp>
    </p:spTree>
    <p:extLst>
      <p:ext uri="{BB962C8B-B14F-4D97-AF65-F5344CB8AC3E}">
        <p14:creationId xmlns:p14="http://schemas.microsoft.com/office/powerpoint/2010/main" val="2175198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48361-4508-A968-6E28-949F1FF0788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2C82B9E-669B-245A-E5CC-6AF8881F0585}"/>
              </a:ext>
            </a:extLst>
          </p:cNvPr>
          <p:cNvPicPr>
            <a:picLocks noChangeAspect="1"/>
          </p:cNvPicPr>
          <p:nvPr/>
        </p:nvPicPr>
        <p:blipFill>
          <a:blip r:embed="rId2"/>
          <a:stretch>
            <a:fillRect/>
          </a:stretch>
        </p:blipFill>
        <p:spPr>
          <a:xfrm>
            <a:off x="82061" y="164123"/>
            <a:ext cx="11992707" cy="6529754"/>
          </a:xfrm>
          <a:prstGeom prst="rect">
            <a:avLst/>
          </a:prstGeom>
        </p:spPr>
      </p:pic>
    </p:spTree>
    <p:extLst>
      <p:ext uri="{BB962C8B-B14F-4D97-AF65-F5344CB8AC3E}">
        <p14:creationId xmlns:p14="http://schemas.microsoft.com/office/powerpoint/2010/main" val="10034061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41C77-0DF3-7D7B-6BB5-8DC028EF458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2993899-06C8-D93A-CDF9-56095D9406B6}"/>
              </a:ext>
            </a:extLst>
          </p:cNvPr>
          <p:cNvPicPr>
            <a:picLocks noChangeAspect="1"/>
          </p:cNvPicPr>
          <p:nvPr/>
        </p:nvPicPr>
        <p:blipFill>
          <a:blip r:embed="rId2"/>
          <a:stretch>
            <a:fillRect/>
          </a:stretch>
        </p:blipFill>
        <p:spPr>
          <a:xfrm>
            <a:off x="199293" y="257908"/>
            <a:ext cx="11781692" cy="6400800"/>
          </a:xfrm>
          <a:prstGeom prst="rect">
            <a:avLst/>
          </a:prstGeom>
        </p:spPr>
      </p:pic>
    </p:spTree>
    <p:extLst>
      <p:ext uri="{BB962C8B-B14F-4D97-AF65-F5344CB8AC3E}">
        <p14:creationId xmlns:p14="http://schemas.microsoft.com/office/powerpoint/2010/main" val="618395821"/>
      </p:ext>
    </p:extLst>
  </p:cSld>
  <p:clrMapOvr>
    <a:masterClrMapping/>
  </p:clrMapOvr>
  <p:transition spd="slow">
    <p:comb/>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7B709-5937-DB6A-BEAB-55672A7174D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526825C-D4E3-F940-1BD3-4957F4295C67}"/>
              </a:ext>
            </a:extLst>
          </p:cNvPr>
          <p:cNvPicPr>
            <a:picLocks noChangeAspect="1"/>
          </p:cNvPicPr>
          <p:nvPr/>
        </p:nvPicPr>
        <p:blipFill>
          <a:blip r:embed="rId2"/>
          <a:stretch>
            <a:fillRect/>
          </a:stretch>
        </p:blipFill>
        <p:spPr>
          <a:xfrm>
            <a:off x="187570" y="257908"/>
            <a:ext cx="11828584" cy="6377354"/>
          </a:xfrm>
          <a:prstGeom prst="rect">
            <a:avLst/>
          </a:prstGeom>
        </p:spPr>
      </p:pic>
    </p:spTree>
    <p:extLst>
      <p:ext uri="{BB962C8B-B14F-4D97-AF65-F5344CB8AC3E}">
        <p14:creationId xmlns:p14="http://schemas.microsoft.com/office/powerpoint/2010/main" val="24048686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70B0C-7C60-980C-5380-C29B6381BE9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2914860-2E2F-ADDB-C1E1-1CC31838FF51}"/>
              </a:ext>
            </a:extLst>
          </p:cNvPr>
          <p:cNvPicPr>
            <a:picLocks noChangeAspect="1"/>
          </p:cNvPicPr>
          <p:nvPr/>
        </p:nvPicPr>
        <p:blipFill>
          <a:blip r:embed="rId2"/>
          <a:stretch>
            <a:fillRect/>
          </a:stretch>
        </p:blipFill>
        <p:spPr>
          <a:xfrm>
            <a:off x="222738" y="281353"/>
            <a:ext cx="11687908" cy="6365631"/>
          </a:xfrm>
          <a:prstGeom prst="rect">
            <a:avLst/>
          </a:prstGeom>
        </p:spPr>
      </p:pic>
    </p:spTree>
    <p:extLst>
      <p:ext uri="{BB962C8B-B14F-4D97-AF65-F5344CB8AC3E}">
        <p14:creationId xmlns:p14="http://schemas.microsoft.com/office/powerpoint/2010/main" val="319520622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65A0F-55C8-851F-BA44-9A4DF37486C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210204B-4623-97BA-0518-9D17A871B6C8}"/>
              </a:ext>
            </a:extLst>
          </p:cNvPr>
          <p:cNvPicPr>
            <a:picLocks noChangeAspect="1"/>
          </p:cNvPicPr>
          <p:nvPr/>
        </p:nvPicPr>
        <p:blipFill>
          <a:blip r:embed="rId2"/>
          <a:stretch>
            <a:fillRect/>
          </a:stretch>
        </p:blipFill>
        <p:spPr>
          <a:xfrm>
            <a:off x="175846" y="140678"/>
            <a:ext cx="11816862" cy="6600092"/>
          </a:xfrm>
          <a:prstGeom prst="rect">
            <a:avLst/>
          </a:prstGeom>
        </p:spPr>
      </p:pic>
    </p:spTree>
    <p:extLst>
      <p:ext uri="{BB962C8B-B14F-4D97-AF65-F5344CB8AC3E}">
        <p14:creationId xmlns:p14="http://schemas.microsoft.com/office/powerpoint/2010/main" val="727347459"/>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4F96C-2CF5-08C3-C807-8B133B46655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1609D4D-CC09-4ED5-2A69-2EE8FEDFA7F0}"/>
              </a:ext>
            </a:extLst>
          </p:cNvPr>
          <p:cNvPicPr>
            <a:picLocks noChangeAspect="1"/>
          </p:cNvPicPr>
          <p:nvPr/>
        </p:nvPicPr>
        <p:blipFill>
          <a:blip r:embed="rId2"/>
          <a:stretch>
            <a:fillRect/>
          </a:stretch>
        </p:blipFill>
        <p:spPr>
          <a:xfrm>
            <a:off x="2402218" y="111369"/>
            <a:ext cx="2924583" cy="6635260"/>
          </a:xfrm>
          <a:prstGeom prst="rect">
            <a:avLst/>
          </a:prstGeom>
        </p:spPr>
      </p:pic>
      <p:pic>
        <p:nvPicPr>
          <p:cNvPr id="8" name="Picture 7">
            <a:extLst>
              <a:ext uri="{FF2B5EF4-FFF2-40B4-BE49-F238E27FC236}">
                <a16:creationId xmlns:a16="http://schemas.microsoft.com/office/drawing/2014/main" id="{4E6C5825-4F0F-E415-A4C4-2247E2986A57}"/>
              </a:ext>
            </a:extLst>
          </p:cNvPr>
          <p:cNvPicPr>
            <a:picLocks noChangeAspect="1"/>
          </p:cNvPicPr>
          <p:nvPr/>
        </p:nvPicPr>
        <p:blipFill>
          <a:blip r:embed="rId3"/>
          <a:stretch>
            <a:fillRect/>
          </a:stretch>
        </p:blipFill>
        <p:spPr>
          <a:xfrm>
            <a:off x="109021" y="111369"/>
            <a:ext cx="2238687" cy="6635261"/>
          </a:xfrm>
          <a:prstGeom prst="rect">
            <a:avLst/>
          </a:prstGeom>
        </p:spPr>
      </p:pic>
      <p:pic>
        <p:nvPicPr>
          <p:cNvPr id="10" name="Picture 9">
            <a:extLst>
              <a:ext uri="{FF2B5EF4-FFF2-40B4-BE49-F238E27FC236}">
                <a16:creationId xmlns:a16="http://schemas.microsoft.com/office/drawing/2014/main" id="{073F805D-316E-1F2E-CD6E-CE8B71F7994A}"/>
              </a:ext>
            </a:extLst>
          </p:cNvPr>
          <p:cNvPicPr>
            <a:picLocks noChangeAspect="1"/>
          </p:cNvPicPr>
          <p:nvPr/>
        </p:nvPicPr>
        <p:blipFill>
          <a:blip r:embed="rId4"/>
          <a:stretch>
            <a:fillRect/>
          </a:stretch>
        </p:blipFill>
        <p:spPr>
          <a:xfrm>
            <a:off x="5381312" y="111367"/>
            <a:ext cx="3950257" cy="6635261"/>
          </a:xfrm>
          <a:prstGeom prst="rect">
            <a:avLst/>
          </a:prstGeom>
        </p:spPr>
      </p:pic>
      <p:pic>
        <p:nvPicPr>
          <p:cNvPr id="12" name="Picture 11">
            <a:extLst>
              <a:ext uri="{FF2B5EF4-FFF2-40B4-BE49-F238E27FC236}">
                <a16:creationId xmlns:a16="http://schemas.microsoft.com/office/drawing/2014/main" id="{ABF2F915-585C-419C-2C16-8FCA08DA72D8}"/>
              </a:ext>
            </a:extLst>
          </p:cNvPr>
          <p:cNvPicPr>
            <a:picLocks noChangeAspect="1"/>
          </p:cNvPicPr>
          <p:nvPr/>
        </p:nvPicPr>
        <p:blipFill>
          <a:blip r:embed="rId5"/>
          <a:stretch>
            <a:fillRect/>
          </a:stretch>
        </p:blipFill>
        <p:spPr>
          <a:xfrm>
            <a:off x="9386080" y="111367"/>
            <a:ext cx="2752413" cy="4894386"/>
          </a:xfrm>
          <a:prstGeom prst="rect">
            <a:avLst/>
          </a:prstGeom>
        </p:spPr>
      </p:pic>
      <p:pic>
        <p:nvPicPr>
          <p:cNvPr id="14" name="Picture 13">
            <a:extLst>
              <a:ext uri="{FF2B5EF4-FFF2-40B4-BE49-F238E27FC236}">
                <a16:creationId xmlns:a16="http://schemas.microsoft.com/office/drawing/2014/main" id="{C8104D54-E892-3DCE-CD7B-FAA99E3DA0FE}"/>
              </a:ext>
            </a:extLst>
          </p:cNvPr>
          <p:cNvPicPr>
            <a:picLocks noChangeAspect="1"/>
          </p:cNvPicPr>
          <p:nvPr/>
        </p:nvPicPr>
        <p:blipFill>
          <a:blip r:embed="rId6"/>
          <a:stretch>
            <a:fillRect/>
          </a:stretch>
        </p:blipFill>
        <p:spPr>
          <a:xfrm>
            <a:off x="9386080" y="5105397"/>
            <a:ext cx="2752414" cy="1641231"/>
          </a:xfrm>
          <a:prstGeom prst="rect">
            <a:avLst/>
          </a:prstGeom>
        </p:spPr>
      </p:pic>
    </p:spTree>
    <p:extLst>
      <p:ext uri="{BB962C8B-B14F-4D97-AF65-F5344CB8AC3E}">
        <p14:creationId xmlns:p14="http://schemas.microsoft.com/office/powerpoint/2010/main" val="23336513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7B86F-F048-6CB1-1997-3F7AE81C542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FDB9461-E820-E608-3796-F53805964474}"/>
              </a:ext>
            </a:extLst>
          </p:cNvPr>
          <p:cNvSpPr txBox="1"/>
          <p:nvPr/>
        </p:nvSpPr>
        <p:spPr>
          <a:xfrm>
            <a:off x="931984" y="471267"/>
            <a:ext cx="10328031" cy="5915466"/>
          </a:xfrm>
          <a:prstGeom prst="rect">
            <a:avLst/>
          </a:prstGeom>
          <a:noFill/>
        </p:spPr>
        <p:txBody>
          <a:bodyPr wrap="square">
            <a:spAutoFit/>
          </a:bodyPr>
          <a:lstStyle/>
          <a:p>
            <a:r>
              <a:rPr lang="en-US" sz="2800" b="1" dirty="0"/>
              <a:t>Introduction to Personal Growth &amp; Learning</a:t>
            </a:r>
          </a:p>
          <a:p>
            <a:endParaRPr lang="en-US" sz="2800" b="1" dirty="0"/>
          </a:p>
          <a:p>
            <a:pPr>
              <a:lnSpc>
                <a:spcPct val="200000"/>
              </a:lnSpc>
              <a:buFont typeface="Arial" panose="020B0604020202020204" pitchFamily="34" charset="0"/>
              <a:buChar char="•"/>
            </a:pPr>
            <a:r>
              <a:rPr lang="en-US" sz="2400" b="1" dirty="0"/>
              <a:t>Personal Growth:</a:t>
            </a:r>
            <a:br>
              <a:rPr lang="en-US" dirty="0"/>
            </a:br>
            <a:r>
              <a:rPr lang="en-US" dirty="0"/>
              <a:t>      </a:t>
            </a:r>
            <a:r>
              <a:rPr lang="en-US" sz="2000" dirty="0"/>
              <a:t>This project has significantly contributed to my growth as a Data Analyst. It provided me with  </a:t>
            </a:r>
          </a:p>
          <a:p>
            <a:pPr>
              <a:lnSpc>
                <a:spcPct val="200000"/>
              </a:lnSpc>
            </a:pPr>
            <a:r>
              <a:rPr lang="en-US" sz="2000" dirty="0"/>
              <a:t>     the opportunity to deepen my understanding of data analysis concepts, tools like Excel,</a:t>
            </a:r>
          </a:p>
          <a:p>
            <a:pPr>
              <a:lnSpc>
                <a:spcPct val="200000"/>
              </a:lnSpc>
            </a:pPr>
            <a:r>
              <a:rPr lang="en-US" sz="2000" dirty="0"/>
              <a:t>     Tableau, MySQL, and Power BI, and their practical applications.</a:t>
            </a:r>
          </a:p>
          <a:p>
            <a:pPr marL="1200150" lvl="2" indent="-285750">
              <a:lnSpc>
                <a:spcPct val="200000"/>
              </a:lnSpc>
              <a:buFont typeface="Arial" panose="020B0604020202020204" pitchFamily="34" charset="0"/>
              <a:buChar char="•"/>
            </a:pPr>
            <a:r>
              <a:rPr lang="en-US" sz="2000" dirty="0"/>
              <a:t>I enhanced my problem-solving skills, learning to analyze large datasets and derive meaningful insights.</a:t>
            </a:r>
          </a:p>
          <a:p>
            <a:pPr marL="1200150" lvl="2" indent="-285750">
              <a:lnSpc>
                <a:spcPct val="200000"/>
              </a:lnSpc>
              <a:buFont typeface="Arial" panose="020B0604020202020204" pitchFamily="34" charset="0"/>
              <a:buChar char="•"/>
            </a:pPr>
            <a:r>
              <a:rPr lang="en-US" sz="2000" dirty="0"/>
              <a:t>The project taught me how to handle complex data, clean it, and create meaningful reports and dashboards, which will be invaluable in my career.</a:t>
            </a:r>
          </a:p>
        </p:txBody>
      </p:sp>
    </p:spTree>
    <p:extLst>
      <p:ext uri="{BB962C8B-B14F-4D97-AF65-F5344CB8AC3E}">
        <p14:creationId xmlns:p14="http://schemas.microsoft.com/office/powerpoint/2010/main" val="5418557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D7236-1EC3-1D1D-1536-3B6CDAE1F6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C3A0530-5CB1-429B-112F-F64566B1E50C}"/>
              </a:ext>
            </a:extLst>
          </p:cNvPr>
          <p:cNvSpPr txBox="1"/>
          <p:nvPr/>
        </p:nvSpPr>
        <p:spPr>
          <a:xfrm>
            <a:off x="222740" y="199291"/>
            <a:ext cx="11570676" cy="6230937"/>
          </a:xfrm>
          <a:prstGeom prst="rect">
            <a:avLst/>
          </a:prstGeom>
          <a:noFill/>
        </p:spPr>
        <p:txBody>
          <a:bodyPr wrap="square">
            <a:spAutoFit/>
          </a:bodyPr>
          <a:lstStyle/>
          <a:p>
            <a:pPr>
              <a:lnSpc>
                <a:spcPct val="150000"/>
              </a:lnSpc>
            </a:pPr>
            <a:r>
              <a:rPr lang="en-US" sz="3200" b="1" dirty="0"/>
              <a:t>Group Coordination &amp; Teamwork</a:t>
            </a:r>
          </a:p>
          <a:p>
            <a:pPr lvl="1">
              <a:lnSpc>
                <a:spcPct val="150000"/>
              </a:lnSpc>
            </a:pPr>
            <a:endParaRPr lang="en-US" sz="3200" b="1" dirty="0"/>
          </a:p>
          <a:p>
            <a:pPr lvl="1">
              <a:lnSpc>
                <a:spcPct val="150000"/>
              </a:lnSpc>
            </a:pPr>
            <a:r>
              <a:rPr lang="en-US" sz="2400" b="1" dirty="0"/>
              <a:t>Importance of Group Coordination:</a:t>
            </a:r>
            <a:br>
              <a:rPr lang="en-US" sz="2000" b="1" dirty="0"/>
            </a:br>
            <a:r>
              <a:rPr lang="en-US" sz="2000" b="1" dirty="0"/>
              <a:t>  Collaboration played a key role in the success of our project. Although each team member was  </a:t>
            </a:r>
          </a:p>
          <a:p>
            <a:pPr lvl="1">
              <a:lnSpc>
                <a:spcPct val="150000"/>
              </a:lnSpc>
            </a:pPr>
            <a:r>
              <a:rPr lang="en-US" sz="2000" b="1" dirty="0"/>
              <a:t>  responsible for individual tasks like Excel analysis, MySQL queries, and Power BI visualizations,</a:t>
            </a:r>
          </a:p>
          <a:p>
            <a:pPr lvl="1">
              <a:lnSpc>
                <a:spcPct val="150000"/>
              </a:lnSpc>
            </a:pPr>
            <a:r>
              <a:rPr lang="en-US" sz="2000" b="1" dirty="0"/>
              <a:t> teamwork ensured that we were aligned and our results were integrated effectively.</a:t>
            </a:r>
          </a:p>
          <a:p>
            <a:pPr marL="1200150" lvl="2" indent="-285750">
              <a:lnSpc>
                <a:spcPct val="150000"/>
              </a:lnSpc>
              <a:buFont typeface="Arial" panose="020B0604020202020204" pitchFamily="34" charset="0"/>
              <a:buChar char="•"/>
            </a:pPr>
            <a:r>
              <a:rPr lang="en-US" sz="2000" b="1" dirty="0"/>
              <a:t>We maintained clear communication to avoid misunderstandings and kept everyone updated on progress.</a:t>
            </a:r>
          </a:p>
          <a:p>
            <a:pPr marL="1200150" lvl="2" indent="-285750">
              <a:lnSpc>
                <a:spcPct val="150000"/>
              </a:lnSpc>
              <a:buFont typeface="Arial" panose="020B0604020202020204" pitchFamily="34" charset="0"/>
              <a:buChar char="•"/>
            </a:pPr>
            <a:r>
              <a:rPr lang="en-US" sz="2000" b="1" dirty="0"/>
              <a:t>Regular team meetings allowed us to brainstorm solutions, share insights, and resolve any roadblocks.</a:t>
            </a:r>
          </a:p>
          <a:p>
            <a:pPr marL="1200150" lvl="2" indent="-285750">
              <a:lnSpc>
                <a:spcPct val="150000"/>
              </a:lnSpc>
              <a:buFont typeface="Arial" panose="020B0604020202020204" pitchFamily="34" charset="0"/>
              <a:buChar char="•"/>
            </a:pPr>
            <a:r>
              <a:rPr lang="en-US" sz="2000" b="1" dirty="0"/>
              <a:t>Each member's contribution, whether in data analysis, dashboard creation, or final report compilation, was crucial to completing the project on time.</a:t>
            </a:r>
          </a:p>
        </p:txBody>
      </p:sp>
    </p:spTree>
    <p:extLst>
      <p:ext uri="{BB962C8B-B14F-4D97-AF65-F5344CB8AC3E}">
        <p14:creationId xmlns:p14="http://schemas.microsoft.com/office/powerpoint/2010/main" val="9255147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5D975-66A9-E200-08C5-1089A4C380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A909DC-1FB9-9D8A-3AAE-16FDC52679D3}"/>
              </a:ext>
            </a:extLst>
          </p:cNvPr>
          <p:cNvSpPr txBox="1"/>
          <p:nvPr/>
        </p:nvSpPr>
        <p:spPr>
          <a:xfrm>
            <a:off x="307730" y="149576"/>
            <a:ext cx="11576539" cy="6558847"/>
          </a:xfrm>
          <a:prstGeom prst="rect">
            <a:avLst/>
          </a:prstGeom>
          <a:noFill/>
        </p:spPr>
        <p:txBody>
          <a:bodyPr wrap="square">
            <a:spAutoFit/>
          </a:bodyPr>
          <a:lstStyle/>
          <a:p>
            <a:pPr>
              <a:lnSpc>
                <a:spcPct val="150000"/>
              </a:lnSpc>
            </a:pPr>
            <a:r>
              <a:rPr lang="en-US" sz="2800" b="1" dirty="0"/>
              <a:t>Overcoming Challenges &amp; Difficulties</a:t>
            </a:r>
          </a:p>
          <a:p>
            <a:pPr>
              <a:lnSpc>
                <a:spcPct val="150000"/>
              </a:lnSpc>
              <a:buFont typeface="Arial" panose="020B0604020202020204" pitchFamily="34" charset="0"/>
              <a:buChar char="•"/>
            </a:pPr>
            <a:r>
              <a:rPr lang="en-US" sz="2000" b="1" dirty="0"/>
              <a:t>Difficulties We Faced:</a:t>
            </a:r>
            <a:br>
              <a:rPr lang="en-US" dirty="0"/>
            </a:br>
            <a:r>
              <a:rPr lang="en-US" dirty="0"/>
              <a:t>     Throughout the project, we encountered a range of challenges, but each was an opportunity to learn and improve.</a:t>
            </a:r>
          </a:p>
          <a:p>
            <a:pPr marL="742950" lvl="1" indent="-285750">
              <a:lnSpc>
                <a:spcPct val="150000"/>
              </a:lnSpc>
              <a:buFont typeface="Arial" panose="020B0604020202020204" pitchFamily="34" charset="0"/>
              <a:buChar char="•"/>
            </a:pPr>
            <a:r>
              <a:rPr lang="en-US" b="1" dirty="0"/>
              <a:t>Data Cleansing Issues:</a:t>
            </a:r>
            <a:endParaRPr lang="en-US" dirty="0"/>
          </a:p>
          <a:p>
            <a:pPr marL="1143000" lvl="2" indent="-228600">
              <a:lnSpc>
                <a:spcPct val="150000"/>
              </a:lnSpc>
              <a:buFont typeface="Arial" panose="020B0604020202020204" pitchFamily="34" charset="0"/>
              <a:buChar char="•"/>
            </a:pPr>
            <a:r>
              <a:rPr lang="en-US" dirty="0"/>
              <a:t>Initially, there were problems with data integrity (incorrect dates, missing values). We worked through these by cleaning and formatting the data in Excel and MySQL, ensuring that the data was ready for analysis.</a:t>
            </a:r>
          </a:p>
          <a:p>
            <a:pPr marL="742950" lvl="1" indent="-285750">
              <a:lnSpc>
                <a:spcPct val="150000"/>
              </a:lnSpc>
              <a:buFont typeface="Arial" panose="020B0604020202020204" pitchFamily="34" charset="0"/>
              <a:buChar char="•"/>
            </a:pPr>
            <a:r>
              <a:rPr lang="en-US" b="1" dirty="0"/>
              <a:t>Tool Integration:</a:t>
            </a:r>
            <a:endParaRPr lang="en-US" dirty="0"/>
          </a:p>
          <a:p>
            <a:pPr marL="1143000" lvl="2" indent="-228600">
              <a:lnSpc>
                <a:spcPct val="150000"/>
              </a:lnSpc>
              <a:buFont typeface="Arial" panose="020B0604020202020204" pitchFamily="34" charset="0"/>
              <a:buChar char="•"/>
            </a:pPr>
            <a:r>
              <a:rPr lang="en-US" dirty="0"/>
              <a:t>Integrating the data from Excel into MySQL was a bit tricky at first. We had to ensure the data was structured correctly for seamless import into the database.</a:t>
            </a:r>
          </a:p>
          <a:p>
            <a:pPr marL="1143000" lvl="2" indent="-228600">
              <a:lnSpc>
                <a:spcPct val="150000"/>
              </a:lnSpc>
              <a:buFont typeface="Arial" panose="020B0604020202020204" pitchFamily="34" charset="0"/>
              <a:buChar char="•"/>
            </a:pPr>
            <a:r>
              <a:rPr lang="en-US" dirty="0"/>
              <a:t>Creating relationships in Tableau and Power BI posed challenges, but we navigated through them by researching solutions on YouTube and collaborating within the team.</a:t>
            </a:r>
          </a:p>
          <a:p>
            <a:pPr marL="742950" lvl="1" indent="-285750">
              <a:lnSpc>
                <a:spcPct val="150000"/>
              </a:lnSpc>
              <a:buFont typeface="Arial" panose="020B0604020202020204" pitchFamily="34" charset="0"/>
              <a:buChar char="•"/>
            </a:pPr>
            <a:r>
              <a:rPr lang="en-US" b="1" dirty="0"/>
              <a:t>Learning Power BI on the Go:  </a:t>
            </a:r>
          </a:p>
          <a:p>
            <a:pPr lvl="1">
              <a:lnSpc>
                <a:spcPct val="150000"/>
              </a:lnSpc>
            </a:pPr>
            <a:r>
              <a:rPr lang="en-US" b="1" dirty="0"/>
              <a:t>	</a:t>
            </a:r>
            <a:r>
              <a:rPr lang="en-US" dirty="0"/>
              <a:t>As Power BI was not initially our preferred tool, we faced a learning curve. But with YouTube tutorials and</a:t>
            </a:r>
          </a:p>
          <a:p>
            <a:pPr lvl="1">
              <a:lnSpc>
                <a:spcPct val="150000"/>
              </a:lnSpc>
            </a:pPr>
            <a:r>
              <a:rPr lang="en-US" dirty="0"/>
              <a:t>          determination, we built an effective dashboard, providing dynamic visuals for our analysis.</a:t>
            </a:r>
          </a:p>
          <a:p>
            <a:pPr marL="1143000" lvl="2" indent="-22860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5195732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7842B-1860-0B10-CC57-4B1195CEA8C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E03668C-41F0-9C81-FE2B-0B5524E73C40}"/>
              </a:ext>
            </a:extLst>
          </p:cNvPr>
          <p:cNvSpPr txBox="1"/>
          <p:nvPr/>
        </p:nvSpPr>
        <p:spPr>
          <a:xfrm>
            <a:off x="152401" y="0"/>
            <a:ext cx="5943599" cy="6569491"/>
          </a:xfrm>
          <a:prstGeom prst="rect">
            <a:avLst/>
          </a:prstGeom>
          <a:noFill/>
        </p:spPr>
        <p:txBody>
          <a:bodyPr wrap="square">
            <a:spAutoFit/>
          </a:bodyPr>
          <a:lstStyle/>
          <a:p>
            <a:r>
              <a:rPr lang="en-US" sz="2800" b="1" dirty="0"/>
              <a:t>On-Time Project Completion</a:t>
            </a:r>
          </a:p>
          <a:p>
            <a:pPr>
              <a:lnSpc>
                <a:spcPct val="150000"/>
              </a:lnSpc>
              <a:buFont typeface="Arial" panose="020B0604020202020204" pitchFamily="34" charset="0"/>
              <a:buChar char="•"/>
            </a:pPr>
            <a:r>
              <a:rPr lang="en-US" sz="2400" b="1" dirty="0"/>
              <a:t>Meeting Deadlines:</a:t>
            </a:r>
            <a:br>
              <a:rPr lang="en-US" sz="2400" dirty="0"/>
            </a:br>
            <a:r>
              <a:rPr lang="en-US" sz="2000" dirty="0"/>
              <a:t>Despite facing challenges, our team worked efficiently, ensuring that we adhered to the project timelines. By breaking the project into smaller, manageable tasks, we were able to allocate time to each section of the analysis and report-building without feeling overwhelmed.</a:t>
            </a:r>
          </a:p>
          <a:p>
            <a:pPr marL="742950" lvl="1" indent="-285750">
              <a:lnSpc>
                <a:spcPct val="150000"/>
              </a:lnSpc>
              <a:buFont typeface="Arial" panose="020B0604020202020204" pitchFamily="34" charset="0"/>
              <a:buChar char="•"/>
            </a:pPr>
            <a:r>
              <a:rPr lang="en-US" sz="2000" dirty="0"/>
              <a:t>We used collaborative tools (like Google Docs/Sheets) to track progress and ensure that no task was overlooked.</a:t>
            </a:r>
          </a:p>
          <a:p>
            <a:pPr marL="742950" lvl="1" indent="-285750">
              <a:lnSpc>
                <a:spcPct val="150000"/>
              </a:lnSpc>
              <a:buFont typeface="Arial" panose="020B0604020202020204" pitchFamily="34" charset="0"/>
              <a:buChar char="•"/>
            </a:pPr>
            <a:r>
              <a:rPr lang="en-US" sz="2000" dirty="0"/>
              <a:t>Regular check-ins allowed us to assess our progress and adjust workloads, which helped in completing the project on time.</a:t>
            </a:r>
          </a:p>
        </p:txBody>
      </p:sp>
      <p:sp>
        <p:nvSpPr>
          <p:cNvPr id="5" name="TextBox 4">
            <a:extLst>
              <a:ext uri="{FF2B5EF4-FFF2-40B4-BE49-F238E27FC236}">
                <a16:creationId xmlns:a16="http://schemas.microsoft.com/office/drawing/2014/main" id="{24142A19-A379-68C3-38C6-8C7FEA753DCC}"/>
              </a:ext>
            </a:extLst>
          </p:cNvPr>
          <p:cNvSpPr txBox="1"/>
          <p:nvPr/>
        </p:nvSpPr>
        <p:spPr>
          <a:xfrm>
            <a:off x="6564923" y="-129229"/>
            <a:ext cx="5474676" cy="6510372"/>
          </a:xfrm>
          <a:prstGeom prst="rect">
            <a:avLst/>
          </a:prstGeom>
          <a:noFill/>
        </p:spPr>
        <p:txBody>
          <a:bodyPr wrap="square">
            <a:spAutoFit/>
          </a:bodyPr>
          <a:lstStyle/>
          <a:p>
            <a:pPr>
              <a:lnSpc>
                <a:spcPct val="150000"/>
              </a:lnSpc>
            </a:pPr>
            <a:r>
              <a:rPr lang="en-US" sz="2800" b="1" dirty="0"/>
              <a:t>On-Time Project Completion</a:t>
            </a:r>
          </a:p>
          <a:p>
            <a:pPr>
              <a:lnSpc>
                <a:spcPct val="150000"/>
              </a:lnSpc>
              <a:buFont typeface="Arial" panose="020B0604020202020204" pitchFamily="34" charset="0"/>
              <a:buChar char="•"/>
            </a:pPr>
            <a:r>
              <a:rPr lang="en-US" sz="2400" b="1" dirty="0"/>
              <a:t>Meeting Deadlines:</a:t>
            </a:r>
            <a:br>
              <a:rPr lang="en-US" dirty="0"/>
            </a:br>
            <a:r>
              <a:rPr lang="en-US" sz="1900" dirty="0"/>
              <a:t>Despite facing challenges, our team worked efficiently, ensuring that we adhered to the project timelines. By breaking the project into smaller, manageable tasks, we were able to allocate time to each section of the analysis and report-building without feeling overwhelmed.</a:t>
            </a:r>
          </a:p>
          <a:p>
            <a:pPr marL="742950" lvl="1" indent="-285750">
              <a:lnSpc>
                <a:spcPct val="150000"/>
              </a:lnSpc>
              <a:buFont typeface="Arial" panose="020B0604020202020204" pitchFamily="34" charset="0"/>
              <a:buChar char="•"/>
            </a:pPr>
            <a:r>
              <a:rPr lang="en-US" sz="1900" dirty="0"/>
              <a:t>We used collaborative tools (like Google Docs/Sheets) to track progress and ensure that no task was overlooked.</a:t>
            </a:r>
          </a:p>
          <a:p>
            <a:pPr marL="742950" lvl="1" indent="-285750">
              <a:lnSpc>
                <a:spcPct val="150000"/>
              </a:lnSpc>
              <a:buFont typeface="Arial" panose="020B0604020202020204" pitchFamily="34" charset="0"/>
              <a:buChar char="•"/>
            </a:pPr>
            <a:r>
              <a:rPr lang="en-US" sz="1900" dirty="0"/>
              <a:t>Regular check-ins allowed us to assess our progress and adjust workloads, which helped in completing the project on time.</a:t>
            </a:r>
          </a:p>
        </p:txBody>
      </p:sp>
      <p:cxnSp>
        <p:nvCxnSpPr>
          <p:cNvPr id="7" name="Connector: Curved 6">
            <a:extLst>
              <a:ext uri="{FF2B5EF4-FFF2-40B4-BE49-F238E27FC236}">
                <a16:creationId xmlns:a16="http://schemas.microsoft.com/office/drawing/2014/main" id="{737E0DC0-4955-CD31-AD9B-556C75C074C3}"/>
              </a:ext>
            </a:extLst>
          </p:cNvPr>
          <p:cNvCxnSpPr>
            <a:cxnSpLocks/>
          </p:cNvCxnSpPr>
          <p:nvPr/>
        </p:nvCxnSpPr>
        <p:spPr>
          <a:xfrm rot="16200000" flipH="1">
            <a:off x="3048000" y="3231464"/>
            <a:ext cx="6635262" cy="539261"/>
          </a:xfrm>
          <a:prstGeom prst="curvedConnector3">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681786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B6F7A-3054-E1BD-B502-56BA0A77AD5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EF6480D-7E57-4F34-C106-DA49DD58A323}"/>
              </a:ext>
            </a:extLst>
          </p:cNvPr>
          <p:cNvSpPr txBox="1"/>
          <p:nvPr/>
        </p:nvSpPr>
        <p:spPr>
          <a:xfrm>
            <a:off x="1312983" y="397401"/>
            <a:ext cx="9566033" cy="6063198"/>
          </a:xfrm>
          <a:prstGeom prst="rect">
            <a:avLst/>
          </a:prstGeom>
          <a:noFill/>
        </p:spPr>
        <p:txBody>
          <a:bodyPr wrap="square">
            <a:spAutoFit/>
          </a:bodyPr>
          <a:lstStyle/>
          <a:p>
            <a:r>
              <a:rPr lang="en-US" sz="2800" b="1" dirty="0"/>
              <a:t>Objectives of the Project</a:t>
            </a:r>
          </a:p>
          <a:p>
            <a:endParaRPr lang="en-US" b="1" dirty="0"/>
          </a:p>
          <a:p>
            <a:pPr>
              <a:buFont typeface="Arial" panose="020B0604020202020204" pitchFamily="34" charset="0"/>
              <a:buChar char="•"/>
            </a:pPr>
            <a:r>
              <a:rPr lang="en-US" sz="2400" b="1" dirty="0"/>
              <a:t>Content</a:t>
            </a:r>
            <a:r>
              <a:rPr lang="en-US" sz="2400" dirty="0"/>
              <a:t>:</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sz="2000" dirty="0"/>
              <a:t>Key Objectives:</a:t>
            </a:r>
          </a:p>
          <a:p>
            <a:pPr marL="1143000" lvl="2" indent="-228600">
              <a:buFont typeface="Arial" panose="020B0604020202020204" pitchFamily="34" charset="0"/>
              <a:buChar char="•"/>
            </a:pPr>
            <a:r>
              <a:rPr lang="en-US" sz="2000" dirty="0"/>
              <a:t>To analyze revenue, booking trends, and customer satisfaction across different dimensions.</a:t>
            </a:r>
          </a:p>
          <a:p>
            <a:pPr marL="1143000" lvl="2" indent="-228600">
              <a:buFont typeface="Arial" panose="020B0604020202020204" pitchFamily="34" charset="0"/>
              <a:buChar char="•"/>
            </a:pPr>
            <a:r>
              <a:rPr lang="en-US" sz="2000" dirty="0"/>
              <a:t>To identify areas of improvement for better resource utilization and profitability.</a:t>
            </a:r>
          </a:p>
          <a:p>
            <a:pPr marL="1143000" lvl="2" indent="-228600">
              <a:buFont typeface="Arial" panose="020B0604020202020204" pitchFamily="34" charset="0"/>
              <a:buChar char="•"/>
            </a:pPr>
            <a:r>
              <a:rPr lang="en-US" sz="2000" dirty="0"/>
              <a:t>To provide actionable insights for strategic decision-making.</a:t>
            </a:r>
          </a:p>
          <a:p>
            <a:pPr marL="1143000" lvl="2" indent="-228600">
              <a:buFont typeface="Arial" panose="020B0604020202020204" pitchFamily="34" charset="0"/>
              <a:buChar char="•"/>
            </a:pPr>
            <a:endParaRPr lang="en-US" dirty="0"/>
          </a:p>
          <a:p>
            <a:pPr lvl="2"/>
            <a:endParaRPr lang="en-US" dirty="0"/>
          </a:p>
          <a:p>
            <a:pPr>
              <a:buFont typeface="Arial" panose="020B0604020202020204" pitchFamily="34" charset="0"/>
              <a:buChar char="•"/>
            </a:pPr>
            <a:r>
              <a:rPr lang="en-US" sz="2400" b="1" dirty="0"/>
              <a:t>Description</a:t>
            </a:r>
            <a:r>
              <a:rPr lang="en-US" sz="2400" dirty="0"/>
              <a:t>:</a:t>
            </a:r>
          </a:p>
          <a:p>
            <a:pPr>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Emphasize the purpose of the project, focusing on delivering insights that drive growth in the hospitality sector.</a:t>
            </a:r>
          </a:p>
          <a:p>
            <a:pPr marL="742950" lvl="1" indent="-285750">
              <a:buFont typeface="Arial" panose="020B0604020202020204" pitchFamily="34" charset="0"/>
              <a:buChar char="•"/>
            </a:pPr>
            <a:r>
              <a:rPr lang="en-US" sz="2000" dirty="0"/>
              <a:t>Mention how the analysis addresses critical business questions such as the most profitable regions, top-performing room categories, and customer satisfaction trends.</a:t>
            </a:r>
          </a:p>
        </p:txBody>
      </p:sp>
    </p:spTree>
    <p:extLst>
      <p:ext uri="{BB962C8B-B14F-4D97-AF65-F5344CB8AC3E}">
        <p14:creationId xmlns:p14="http://schemas.microsoft.com/office/powerpoint/2010/main" val="5211561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A4BDD-BB2D-E187-1F92-C9F81E51D9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69908D-D4CF-9786-CA22-EBB82EAA2688}"/>
              </a:ext>
            </a:extLst>
          </p:cNvPr>
          <p:cNvSpPr txBox="1"/>
          <p:nvPr/>
        </p:nvSpPr>
        <p:spPr>
          <a:xfrm>
            <a:off x="199293" y="164123"/>
            <a:ext cx="6131169" cy="6600268"/>
          </a:xfrm>
          <a:prstGeom prst="rect">
            <a:avLst/>
          </a:prstGeom>
          <a:noFill/>
        </p:spPr>
        <p:txBody>
          <a:bodyPr wrap="square">
            <a:spAutoFit/>
          </a:bodyPr>
          <a:lstStyle/>
          <a:p>
            <a:pPr>
              <a:lnSpc>
                <a:spcPct val="150000"/>
              </a:lnSpc>
            </a:pPr>
            <a:r>
              <a:rPr lang="en-US" sz="2400" b="1" dirty="0"/>
              <a:t>Impact on Team Dynamics &amp; Communication</a:t>
            </a:r>
          </a:p>
          <a:p>
            <a:pPr>
              <a:lnSpc>
                <a:spcPct val="150000"/>
              </a:lnSpc>
              <a:buFont typeface="Arial" panose="020B0604020202020204" pitchFamily="34" charset="0"/>
              <a:buChar char="•"/>
            </a:pPr>
            <a:r>
              <a:rPr lang="en-US" sz="2000" b="1" dirty="0"/>
              <a:t>Team Dynamics:</a:t>
            </a:r>
            <a:br>
              <a:rPr lang="en-US" dirty="0"/>
            </a:br>
            <a:r>
              <a:rPr lang="en-US" sz="2000" dirty="0"/>
              <a:t>Working in a team environment provided me with insights into effective communication and collaboration. We all had different strengths, and by coordinating our efforts, we were able to accomplish more than we could individually.</a:t>
            </a:r>
          </a:p>
          <a:p>
            <a:pPr marL="742950" lvl="1" indent="-285750">
              <a:lnSpc>
                <a:spcPct val="150000"/>
              </a:lnSpc>
              <a:buFont typeface="Arial" panose="020B0604020202020204" pitchFamily="34" charset="0"/>
              <a:buChar char="•"/>
            </a:pPr>
            <a:r>
              <a:rPr lang="en-US" sz="2000" b="1" dirty="0"/>
              <a:t>Effective Communication:</a:t>
            </a:r>
            <a:r>
              <a:rPr lang="en-US" sz="2000" dirty="0"/>
              <a:t> We ensured there were no communication gaps by holding regular meetings, using shared platforms, and being open to feedback.</a:t>
            </a:r>
          </a:p>
          <a:p>
            <a:pPr marL="742950" lvl="1" indent="-285750">
              <a:lnSpc>
                <a:spcPct val="150000"/>
              </a:lnSpc>
              <a:buFont typeface="Arial" panose="020B0604020202020204" pitchFamily="34" charset="0"/>
              <a:buChar char="•"/>
            </a:pPr>
            <a:r>
              <a:rPr lang="en-US" sz="2000" b="1" dirty="0"/>
              <a:t>Problem-Solving as a Team:</a:t>
            </a:r>
            <a:r>
              <a:rPr lang="en-US" sz="2000" dirty="0"/>
              <a:t> Whenever we faced roadblocks, we collaborated to find solutions and made use of each team member's expertise.</a:t>
            </a:r>
          </a:p>
        </p:txBody>
      </p:sp>
      <p:sp>
        <p:nvSpPr>
          <p:cNvPr id="5" name="TextBox 4">
            <a:extLst>
              <a:ext uri="{FF2B5EF4-FFF2-40B4-BE49-F238E27FC236}">
                <a16:creationId xmlns:a16="http://schemas.microsoft.com/office/drawing/2014/main" id="{68640B39-4367-70F3-059C-0D68580359E8}"/>
              </a:ext>
            </a:extLst>
          </p:cNvPr>
          <p:cNvSpPr txBox="1"/>
          <p:nvPr/>
        </p:nvSpPr>
        <p:spPr>
          <a:xfrm>
            <a:off x="6682154" y="164123"/>
            <a:ext cx="5744308" cy="6230937"/>
          </a:xfrm>
          <a:prstGeom prst="rect">
            <a:avLst/>
          </a:prstGeom>
          <a:noFill/>
        </p:spPr>
        <p:txBody>
          <a:bodyPr wrap="square">
            <a:spAutoFit/>
          </a:bodyPr>
          <a:lstStyle/>
          <a:p>
            <a:pPr>
              <a:lnSpc>
                <a:spcPct val="150000"/>
              </a:lnSpc>
            </a:pPr>
            <a:r>
              <a:rPr lang="en-US" sz="2800" b="1" dirty="0"/>
              <a:t>Key Takeaways and Final Thoughts</a:t>
            </a:r>
          </a:p>
          <a:p>
            <a:pPr>
              <a:lnSpc>
                <a:spcPct val="150000"/>
              </a:lnSpc>
              <a:buFont typeface="Arial" panose="020B0604020202020204" pitchFamily="34" charset="0"/>
              <a:buChar char="•"/>
            </a:pPr>
            <a:r>
              <a:rPr lang="en-US" b="1" dirty="0"/>
              <a:t>Ke</a:t>
            </a:r>
            <a:r>
              <a:rPr lang="en-US" sz="2000" b="1" dirty="0"/>
              <a:t>y Takeaways from the Project:</a:t>
            </a:r>
            <a:endParaRPr lang="en-US" sz="2000" dirty="0"/>
          </a:p>
          <a:p>
            <a:pPr marL="742950" lvl="1" indent="-285750">
              <a:lnSpc>
                <a:spcPct val="150000"/>
              </a:lnSpc>
              <a:buFont typeface="Arial" panose="020B0604020202020204" pitchFamily="34" charset="0"/>
              <a:buChar char="•"/>
            </a:pPr>
            <a:r>
              <a:rPr lang="en-US" sz="2000" b="1" dirty="0"/>
              <a:t>The Power of Collaboration:</a:t>
            </a:r>
            <a:r>
              <a:rPr lang="en-US" sz="2000" dirty="0"/>
              <a:t> Working with a team made us more efficient and creative.</a:t>
            </a:r>
          </a:p>
          <a:p>
            <a:pPr marL="742950" lvl="1" indent="-285750">
              <a:lnSpc>
                <a:spcPct val="150000"/>
              </a:lnSpc>
              <a:buFont typeface="Arial" panose="020B0604020202020204" pitchFamily="34" charset="0"/>
              <a:buChar char="•"/>
            </a:pPr>
            <a:r>
              <a:rPr lang="en-US" sz="2000" b="1" dirty="0"/>
              <a:t>Hands-on Experience:</a:t>
            </a:r>
            <a:r>
              <a:rPr lang="en-US" sz="2000" dirty="0"/>
              <a:t> The project gave me practical experience with tools that are essential in the data analysis field.</a:t>
            </a:r>
          </a:p>
          <a:p>
            <a:pPr marL="742950" lvl="1" indent="-285750">
              <a:lnSpc>
                <a:spcPct val="150000"/>
              </a:lnSpc>
              <a:buFont typeface="Arial" panose="020B0604020202020204" pitchFamily="34" charset="0"/>
              <a:buChar char="•"/>
            </a:pPr>
            <a:r>
              <a:rPr lang="en-US" sz="2000" b="1" dirty="0"/>
              <a:t>Resilience in Facing Challenges:</a:t>
            </a:r>
            <a:r>
              <a:rPr lang="en-US" sz="2000" dirty="0"/>
              <a:t> Despite the obstacles, we were able to learn from them and improve our skills.</a:t>
            </a:r>
          </a:p>
          <a:p>
            <a:pPr marL="742950" lvl="1" indent="-285750">
              <a:lnSpc>
                <a:spcPct val="150000"/>
              </a:lnSpc>
              <a:buFont typeface="Arial" panose="020B0604020202020204" pitchFamily="34" charset="0"/>
              <a:buChar char="•"/>
            </a:pPr>
            <a:r>
              <a:rPr lang="en-US" sz="2000" b="1" dirty="0"/>
              <a:t>Time Management:</a:t>
            </a:r>
            <a:r>
              <a:rPr lang="en-US" sz="2000" dirty="0"/>
              <a:t> Completing the project on time reinforced the importance of deadlines and effective planning.</a:t>
            </a:r>
          </a:p>
        </p:txBody>
      </p:sp>
      <p:cxnSp>
        <p:nvCxnSpPr>
          <p:cNvPr id="6" name="Connector: Curved 5">
            <a:extLst>
              <a:ext uri="{FF2B5EF4-FFF2-40B4-BE49-F238E27FC236}">
                <a16:creationId xmlns:a16="http://schemas.microsoft.com/office/drawing/2014/main" id="{4983B29E-3C2A-A305-C800-3723FEF2674E}"/>
              </a:ext>
            </a:extLst>
          </p:cNvPr>
          <p:cNvCxnSpPr>
            <a:cxnSpLocks/>
          </p:cNvCxnSpPr>
          <p:nvPr/>
        </p:nvCxnSpPr>
        <p:spPr>
          <a:xfrm rot="16200000" flipH="1">
            <a:off x="3188677" y="3141610"/>
            <a:ext cx="6635262" cy="539261"/>
          </a:xfrm>
          <a:prstGeom prst="curvedConnector3">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843313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4FBF0-FF40-A1A8-9061-52620EC027A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442F30F-0343-883E-B355-0C35325D0446}"/>
              </a:ext>
            </a:extLst>
          </p:cNvPr>
          <p:cNvSpPr>
            <a:spLocks noChangeArrowheads="1"/>
          </p:cNvSpPr>
          <p:nvPr/>
        </p:nvSpPr>
        <p:spPr bwMode="auto">
          <a:xfrm>
            <a:off x="633048" y="1107666"/>
            <a:ext cx="8135814"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This project has not only enhanced my technical and analytical skills but has also taught me the importance of teamwork, communication, and resilience. I’m confident that the experience I gained here will help me in future professional endeavors.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B05D35F4-110B-C19B-492B-9DE52450610E}"/>
              </a:ext>
            </a:extLst>
          </p:cNvPr>
          <p:cNvSpPr>
            <a:spLocks noChangeArrowheads="1"/>
          </p:cNvSpPr>
          <p:nvPr/>
        </p:nvSpPr>
        <p:spPr bwMode="auto">
          <a:xfrm>
            <a:off x="4208583" y="4028253"/>
            <a:ext cx="7620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Looking Ahead:</a:t>
            </a:r>
            <a:endParaRPr kumimoji="0" lang="en-US" altLang="en-US" sz="60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This project has motivated me to further develop my skills in data analytics and business intelligence tools.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has also ignited an interest in exploring how data can drive business decisions and provide actionable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2A7269B-FFD9-4636-2653-19F2CCAC9C91}"/>
              </a:ext>
            </a:extLst>
          </p:cNvPr>
          <p:cNvSpPr txBox="1"/>
          <p:nvPr/>
        </p:nvSpPr>
        <p:spPr>
          <a:xfrm>
            <a:off x="334106" y="127193"/>
            <a:ext cx="7748954"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Final Thoughts And   Conclusion</a:t>
            </a:r>
          </a:p>
        </p:txBody>
      </p:sp>
      <p:cxnSp>
        <p:nvCxnSpPr>
          <p:cNvPr id="7" name="Connector: Curved 6">
            <a:extLst>
              <a:ext uri="{FF2B5EF4-FFF2-40B4-BE49-F238E27FC236}">
                <a16:creationId xmlns:a16="http://schemas.microsoft.com/office/drawing/2014/main" id="{49658169-31A0-9AB4-892A-FE24B2B23956}"/>
              </a:ext>
            </a:extLst>
          </p:cNvPr>
          <p:cNvCxnSpPr>
            <a:cxnSpLocks/>
          </p:cNvCxnSpPr>
          <p:nvPr/>
        </p:nvCxnSpPr>
        <p:spPr>
          <a:xfrm>
            <a:off x="222738" y="3429000"/>
            <a:ext cx="11746523" cy="386979"/>
          </a:xfrm>
          <a:prstGeom prst="curvedConnector3">
            <a:avLst>
              <a:gd name="adj1" fmla="val 50000"/>
            </a:avLst>
          </a:prstGeom>
          <a:ln w="9525"/>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4833370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10E6C-0028-9E77-EF5E-EE1A54E53CC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5243603-EA87-0B4B-92BB-B3893DA79A95}"/>
              </a:ext>
            </a:extLst>
          </p:cNvPr>
          <p:cNvSpPr txBox="1"/>
          <p:nvPr/>
        </p:nvSpPr>
        <p:spPr>
          <a:xfrm>
            <a:off x="2790091" y="1705708"/>
            <a:ext cx="6746630" cy="3046988"/>
          </a:xfrm>
          <a:prstGeom prst="rect">
            <a:avLst/>
          </a:prstGeom>
          <a:noFill/>
        </p:spPr>
        <p:txBody>
          <a:bodyPr wrap="square" rtlCol="0">
            <a:spAutoFit/>
          </a:bodyPr>
          <a:lstStyle/>
          <a:p>
            <a:r>
              <a:rPr lang="en-IN" sz="9600" dirty="0"/>
              <a:t>Thank</a:t>
            </a:r>
          </a:p>
          <a:p>
            <a:r>
              <a:rPr lang="en-IN" sz="9600" dirty="0"/>
              <a:t>          You….!</a:t>
            </a:r>
          </a:p>
        </p:txBody>
      </p:sp>
      <p:sp>
        <p:nvSpPr>
          <p:cNvPr id="5" name="TextBox 4">
            <a:extLst>
              <a:ext uri="{FF2B5EF4-FFF2-40B4-BE49-F238E27FC236}">
                <a16:creationId xmlns:a16="http://schemas.microsoft.com/office/drawing/2014/main" id="{6F2F1F3B-6561-CAD9-21A7-A5797CF53628}"/>
              </a:ext>
            </a:extLst>
          </p:cNvPr>
          <p:cNvSpPr txBox="1"/>
          <p:nvPr/>
        </p:nvSpPr>
        <p:spPr>
          <a:xfrm>
            <a:off x="7074874" y="3229202"/>
            <a:ext cx="4923694" cy="646331"/>
          </a:xfrm>
          <a:prstGeom prst="rect">
            <a:avLst/>
          </a:prstGeom>
          <a:noFill/>
        </p:spPr>
        <p:txBody>
          <a:bodyPr wrap="square">
            <a:spAutoFit/>
          </a:bodyPr>
          <a:lstStyle/>
          <a:p>
            <a:pPr lvl="2"/>
            <a:br>
              <a:rPr lang="en-IN" b="0" i="0" dirty="0">
                <a:effectLst/>
                <a:latin typeface="Calibri" panose="020F0502020204030204" pitchFamily="34" charset="0"/>
              </a:rPr>
            </a:br>
            <a:endParaRPr lang="en-IN" dirty="0"/>
          </a:p>
        </p:txBody>
      </p:sp>
    </p:spTree>
    <p:extLst>
      <p:ext uri="{BB962C8B-B14F-4D97-AF65-F5344CB8AC3E}">
        <p14:creationId xmlns:p14="http://schemas.microsoft.com/office/powerpoint/2010/main" val="216680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4DA5B-B1DD-D4FF-9534-2A9078B21B0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BBB73A3-16CF-F4A8-F6DA-BB49A723CBE1}"/>
              </a:ext>
            </a:extLst>
          </p:cNvPr>
          <p:cNvPicPr>
            <a:picLocks noChangeAspect="1"/>
          </p:cNvPicPr>
          <p:nvPr/>
        </p:nvPicPr>
        <p:blipFill>
          <a:blip r:embed="rId2"/>
          <a:srcRect b="30761"/>
          <a:stretch/>
        </p:blipFill>
        <p:spPr>
          <a:xfrm>
            <a:off x="171218" y="327892"/>
            <a:ext cx="4611798" cy="3487459"/>
          </a:xfrm>
          <a:prstGeom prst="rect">
            <a:avLst/>
          </a:prstGeom>
        </p:spPr>
      </p:pic>
      <p:sp>
        <p:nvSpPr>
          <p:cNvPr id="5" name="Rectangle 1">
            <a:extLst>
              <a:ext uri="{FF2B5EF4-FFF2-40B4-BE49-F238E27FC236}">
                <a16:creationId xmlns:a16="http://schemas.microsoft.com/office/drawing/2014/main" id="{C58D4CFF-2125-BE7F-E97F-A782E9AF763F}"/>
              </a:ext>
            </a:extLst>
          </p:cNvPr>
          <p:cNvSpPr>
            <a:spLocks noChangeArrowheads="1"/>
          </p:cNvSpPr>
          <p:nvPr/>
        </p:nvSpPr>
        <p:spPr bwMode="auto">
          <a:xfrm>
            <a:off x="4876799" y="24907"/>
            <a:ext cx="714398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Revenue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The total income generated from all bookings, reflecting overall business performance.</a:t>
            </a:r>
          </a:p>
          <a:p>
            <a:pPr marL="0" marR="0" lvl="0" indent="0" algn="l" defTabSz="914400" rtl="0" eaLnBrk="0" fontAlgn="base" latinLnBrk="0" hangingPunct="0">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RevPAR (Revenue Per Available Room)</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Measures revenue earned per available room, indicating efficiency in room utilization.</a:t>
            </a:r>
          </a:p>
          <a:p>
            <a:pPr marL="0" marR="0" lvl="0" indent="0" algn="l" defTabSz="914400" rtl="0" eaLnBrk="0" fontAlgn="base" latinLnBrk="0" hangingPunct="0">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DSRN (Days Sales Outstanding)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Tracks the average time to collect revenue after a booking, highlighting payment efficiency.</a:t>
            </a:r>
          </a:p>
          <a:p>
            <a:pPr marL="0" marR="0" lvl="0" indent="0" algn="l" defTabSz="914400" rtl="0" eaLnBrk="0" fontAlgn="base" latinLnBrk="0" hangingPunct="0">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Occupancy %</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Shows the percentage of occupied rooms out of total available rooms, indicating demand and operational success.</a:t>
            </a:r>
          </a:p>
          <a:p>
            <a:pPr marL="0" marR="0" lvl="0" indent="0" algn="l" defTabSz="914400" rtl="0" eaLnBrk="0" fontAlgn="base" latinLnBrk="0" hangingPunct="0">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ADR (Average Daily Rate)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The average revenue earned per occupied room, assessing pricing and revenue management effectiveness.</a:t>
            </a:r>
          </a:p>
          <a:p>
            <a:pPr marL="0" marR="0" lvl="0" indent="0" algn="l" defTabSz="914400" rtl="0" eaLnBrk="0" fontAlgn="base" latinLnBrk="0" hangingPunct="0">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Realization %</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The proportion of actual bookings fulfilled compared to the total capacity, reflecting operational efficiency.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02E8801-FA83-986F-7EB6-4EE57B72C01A}"/>
              </a:ext>
            </a:extLst>
          </p:cNvPr>
          <p:cNvPicPr>
            <a:picLocks noChangeAspect="1"/>
          </p:cNvPicPr>
          <p:nvPr/>
        </p:nvPicPr>
        <p:blipFill>
          <a:blip r:embed="rId2"/>
          <a:srcRect t="67302"/>
          <a:stretch/>
        </p:blipFill>
        <p:spPr>
          <a:xfrm>
            <a:off x="171218" y="4501661"/>
            <a:ext cx="4611798" cy="2155027"/>
          </a:xfrm>
          <a:prstGeom prst="rect">
            <a:avLst/>
          </a:prstGeom>
        </p:spPr>
      </p:pic>
      <p:sp>
        <p:nvSpPr>
          <p:cNvPr id="7" name="Rectangle 2">
            <a:extLst>
              <a:ext uri="{FF2B5EF4-FFF2-40B4-BE49-F238E27FC236}">
                <a16:creationId xmlns:a16="http://schemas.microsoft.com/office/drawing/2014/main" id="{809955A9-AA01-2FD2-1937-9202F7FAB14E}"/>
              </a:ext>
            </a:extLst>
          </p:cNvPr>
          <p:cNvSpPr>
            <a:spLocks noChangeArrowheads="1"/>
          </p:cNvSpPr>
          <p:nvPr/>
        </p:nvSpPr>
        <p:spPr bwMode="auto">
          <a:xfrm>
            <a:off x="4876799" y="4117018"/>
            <a:ext cx="6482862" cy="253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These percentage values indicate the </a:t>
            </a:r>
            <a:r>
              <a:rPr kumimoji="0" lang="en-US" altLang="en-US" sz="1600" b="1" i="0" u="none" strike="noStrike" cap="none" normalizeH="0" baseline="0" dirty="0">
                <a:ln>
                  <a:noFill/>
                </a:ln>
                <a:solidFill>
                  <a:schemeClr val="tx1"/>
                </a:solidFill>
                <a:effectLst/>
                <a:latin typeface="Arial" panose="020B0604020202020204" pitchFamily="34" charset="0"/>
              </a:rPr>
              <a:t>week-on-week change</a:t>
            </a:r>
            <a:r>
              <a:rPr kumimoji="0" lang="en-US" altLang="en-US" sz="1600" b="0" i="0" u="none" strike="noStrike" cap="none" normalizeH="0" baseline="0" dirty="0">
                <a:ln>
                  <a:noFill/>
                </a:ln>
                <a:solidFill>
                  <a:schemeClr val="tx1"/>
                </a:solidFill>
                <a:effectLst/>
                <a:latin typeface="Arial" panose="020B0604020202020204" pitchFamily="34" charset="0"/>
              </a:rPr>
              <a:t> for key metrics such as revenue, bookings, and ratings.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Positive changes reflect improvements, while negative changes help pinpoint areas requiring corrective actions.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quick overview of performance trends for management and strategy planning. </a:t>
            </a:r>
          </a:p>
        </p:txBody>
      </p:sp>
    </p:spTree>
    <p:extLst>
      <p:ext uri="{BB962C8B-B14F-4D97-AF65-F5344CB8AC3E}">
        <p14:creationId xmlns:p14="http://schemas.microsoft.com/office/powerpoint/2010/main" val="48760124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D12518-95B3-7654-5568-D69E1FFB1DD1}"/>
              </a:ext>
            </a:extLst>
          </p:cNvPr>
          <p:cNvPicPr>
            <a:picLocks noChangeAspect="1"/>
          </p:cNvPicPr>
          <p:nvPr/>
        </p:nvPicPr>
        <p:blipFill>
          <a:blip r:embed="rId2"/>
          <a:stretch>
            <a:fillRect/>
          </a:stretch>
        </p:blipFill>
        <p:spPr>
          <a:xfrm>
            <a:off x="130462" y="187570"/>
            <a:ext cx="5156645" cy="3048000"/>
          </a:xfrm>
          <a:prstGeom prst="rect">
            <a:avLst/>
          </a:prstGeom>
        </p:spPr>
      </p:pic>
      <p:sp>
        <p:nvSpPr>
          <p:cNvPr id="2" name="Rectangle 1">
            <a:extLst>
              <a:ext uri="{FF2B5EF4-FFF2-40B4-BE49-F238E27FC236}">
                <a16:creationId xmlns:a16="http://schemas.microsoft.com/office/drawing/2014/main" id="{195520D8-81EC-2B08-9E39-706E90FACE6C}"/>
              </a:ext>
            </a:extLst>
          </p:cNvPr>
          <p:cNvSpPr>
            <a:spLocks noChangeArrowheads="1"/>
          </p:cNvSpPr>
          <p:nvPr/>
        </p:nvSpPr>
        <p:spPr bwMode="auto">
          <a:xfrm>
            <a:off x="5615354" y="-254172"/>
            <a:ext cx="6072554" cy="3647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visual chart shows the </a:t>
            </a:r>
            <a:r>
              <a:rPr kumimoji="0" lang="en-US" altLang="en-US" sz="1600" b="1" i="0" u="none" strike="noStrike" cap="none" normalizeH="0" baseline="0" dirty="0">
                <a:ln>
                  <a:noFill/>
                </a:ln>
                <a:solidFill>
                  <a:schemeClr val="tx1"/>
                </a:solidFill>
                <a:effectLst/>
                <a:latin typeface="Arial" panose="020B0604020202020204" pitchFamily="34" charset="0"/>
              </a:rPr>
              <a:t>average customer ratings</a:t>
            </a:r>
            <a:r>
              <a:rPr kumimoji="0" lang="en-US" altLang="en-US" sz="1600" b="0" i="0" u="none" strike="noStrike" cap="none" normalizeH="0" baseline="0" dirty="0">
                <a:ln>
                  <a:noFill/>
                </a:ln>
                <a:solidFill>
                  <a:schemeClr val="tx1"/>
                </a:solidFill>
                <a:effectLst/>
                <a:latin typeface="Arial" panose="020B0604020202020204" pitchFamily="34" charset="0"/>
              </a:rPr>
              <a:t> segmented by booking platforms such as Booking.com, Expedia, Agoda, etc.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helps identify which platform is bringing in the </a:t>
            </a:r>
            <a:r>
              <a:rPr kumimoji="0" lang="en-US" altLang="en-US" sz="1600" b="1" i="0" u="none" strike="noStrike" cap="none" normalizeH="0" baseline="0" dirty="0">
                <a:ln>
                  <a:noFill/>
                </a:ln>
                <a:solidFill>
                  <a:schemeClr val="tx1"/>
                </a:solidFill>
                <a:effectLst/>
                <a:latin typeface="Arial" panose="020B0604020202020204" pitchFamily="34" charset="0"/>
              </a:rPr>
              <a:t>highest-rated customers</a:t>
            </a:r>
            <a:r>
              <a:rPr kumimoji="0" lang="en-US" altLang="en-US" sz="1600" b="0" i="0" u="none" strike="noStrike" cap="none" normalizeH="0" baseline="0" dirty="0">
                <a:ln>
                  <a:noFill/>
                </a:ln>
                <a:solidFill>
                  <a:schemeClr val="tx1"/>
                </a:solidFill>
                <a:effectLst/>
                <a:latin typeface="Arial" panose="020B0604020202020204" pitchFamily="34" charset="0"/>
              </a:rPr>
              <a:t> and provides insights into customer satisfaction trends based on the platform used.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For example, platforms with consistently </a:t>
            </a:r>
            <a:r>
              <a:rPr kumimoji="0" lang="en-US" altLang="en-US" sz="1600" b="1" i="0" u="none" strike="noStrike" cap="none" normalizeH="0" baseline="0" dirty="0">
                <a:ln>
                  <a:noFill/>
                </a:ln>
                <a:solidFill>
                  <a:schemeClr val="tx1"/>
                </a:solidFill>
                <a:effectLst/>
                <a:latin typeface="Arial" panose="020B0604020202020204" pitchFamily="34" charset="0"/>
              </a:rPr>
              <a:t>high ratings</a:t>
            </a:r>
            <a:r>
              <a:rPr kumimoji="0" lang="en-US" altLang="en-US" sz="1600" b="0" i="0" u="none" strike="noStrike" cap="none" normalizeH="0" baseline="0" dirty="0">
                <a:ln>
                  <a:noFill/>
                </a:ln>
                <a:solidFill>
                  <a:schemeClr val="tx1"/>
                </a:solidFill>
                <a:effectLst/>
                <a:latin typeface="Arial" panose="020B0604020202020204" pitchFamily="34" charset="0"/>
              </a:rPr>
              <a:t> may reflect better service or a targeted audience, while platforms with lower ratings may require closer attention to customer feedback. </a:t>
            </a:r>
          </a:p>
        </p:txBody>
      </p:sp>
      <p:pic>
        <p:nvPicPr>
          <p:cNvPr id="7" name="Picture 6">
            <a:extLst>
              <a:ext uri="{FF2B5EF4-FFF2-40B4-BE49-F238E27FC236}">
                <a16:creationId xmlns:a16="http://schemas.microsoft.com/office/drawing/2014/main" id="{361AB8B5-14CA-8B64-CC39-07D91A2EED0E}"/>
              </a:ext>
            </a:extLst>
          </p:cNvPr>
          <p:cNvPicPr>
            <a:picLocks noChangeAspect="1"/>
          </p:cNvPicPr>
          <p:nvPr/>
        </p:nvPicPr>
        <p:blipFill>
          <a:blip r:embed="rId3"/>
          <a:stretch>
            <a:fillRect/>
          </a:stretch>
        </p:blipFill>
        <p:spPr>
          <a:xfrm>
            <a:off x="130462" y="3393493"/>
            <a:ext cx="5156644" cy="3202884"/>
          </a:xfrm>
          <a:prstGeom prst="rect">
            <a:avLst/>
          </a:prstGeom>
        </p:spPr>
      </p:pic>
      <p:sp>
        <p:nvSpPr>
          <p:cNvPr id="3" name="Rectangle 2">
            <a:extLst>
              <a:ext uri="{FF2B5EF4-FFF2-40B4-BE49-F238E27FC236}">
                <a16:creationId xmlns:a16="http://schemas.microsoft.com/office/drawing/2014/main" id="{EF271D5C-6BC6-9B74-9E7C-1C2FB4C7EE95}"/>
              </a:ext>
            </a:extLst>
          </p:cNvPr>
          <p:cNvSpPr>
            <a:spLocks noChangeArrowheads="1"/>
          </p:cNvSpPr>
          <p:nvPr/>
        </p:nvSpPr>
        <p:spPr bwMode="auto">
          <a:xfrm>
            <a:off x="5613842" y="3521077"/>
            <a:ext cx="6072553" cy="300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chart displays the number of bookings across various states, providing insights into the </a:t>
            </a:r>
            <a:r>
              <a:rPr kumimoji="0" lang="en-US" altLang="en-US" sz="1600" b="1" i="0" u="none" strike="noStrike" cap="none" normalizeH="0" baseline="0" dirty="0">
                <a:ln>
                  <a:noFill/>
                </a:ln>
                <a:solidFill>
                  <a:schemeClr val="tx1"/>
                </a:solidFill>
                <a:effectLst/>
                <a:latin typeface="Arial" panose="020B0604020202020204" pitchFamily="34" charset="0"/>
              </a:rPr>
              <a:t>geographical distribution</a:t>
            </a:r>
            <a:r>
              <a:rPr kumimoji="0" lang="en-US" altLang="en-US" sz="1600" b="0" i="0" u="none" strike="noStrike" cap="none" normalizeH="0" baseline="0" dirty="0">
                <a:ln>
                  <a:noFill/>
                </a:ln>
                <a:solidFill>
                  <a:schemeClr val="tx1"/>
                </a:solidFill>
                <a:effectLst/>
                <a:latin typeface="Arial" panose="020B0604020202020204" pitchFamily="34" charset="0"/>
              </a:rPr>
              <a:t> of hotel bookings.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helps identify high-demand states and areas with growth opportunities for targeted marketing strategies.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States with </a:t>
            </a:r>
            <a:r>
              <a:rPr kumimoji="0" lang="en-US" altLang="en-US" sz="1600" b="1" i="0" u="none" strike="noStrike" cap="none" normalizeH="0" baseline="0" dirty="0">
                <a:ln>
                  <a:noFill/>
                </a:ln>
                <a:solidFill>
                  <a:schemeClr val="tx1"/>
                </a:solidFill>
                <a:effectLst/>
                <a:latin typeface="Arial" panose="020B0604020202020204" pitchFamily="34" charset="0"/>
              </a:rPr>
              <a:t>low bookings</a:t>
            </a:r>
            <a:r>
              <a:rPr kumimoji="0" lang="en-US" altLang="en-US" sz="1600" b="0" i="0" u="none" strike="noStrike" cap="none" normalizeH="0" baseline="0" dirty="0">
                <a:ln>
                  <a:noFill/>
                </a:ln>
                <a:solidFill>
                  <a:schemeClr val="tx1"/>
                </a:solidFill>
                <a:effectLst/>
                <a:latin typeface="Arial" panose="020B0604020202020204" pitchFamily="34" charset="0"/>
              </a:rPr>
              <a:t> might need promotional campaigns to boost visibility. </a:t>
            </a:r>
          </a:p>
        </p:txBody>
      </p:sp>
    </p:spTree>
    <p:extLst>
      <p:ext uri="{BB962C8B-B14F-4D97-AF65-F5344CB8AC3E}">
        <p14:creationId xmlns:p14="http://schemas.microsoft.com/office/powerpoint/2010/main" val="3876896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311B5-273E-54C1-7B41-0F8A1197345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8F6B775B-DE34-8C8E-17C4-B890C7714AE7}"/>
              </a:ext>
            </a:extLst>
          </p:cNvPr>
          <p:cNvPicPr>
            <a:picLocks noChangeAspect="1"/>
          </p:cNvPicPr>
          <p:nvPr/>
        </p:nvPicPr>
        <p:blipFill>
          <a:blip r:embed="rId2"/>
          <a:stretch>
            <a:fillRect/>
          </a:stretch>
        </p:blipFill>
        <p:spPr>
          <a:xfrm>
            <a:off x="214393" y="308215"/>
            <a:ext cx="4123145" cy="2818429"/>
          </a:xfrm>
          <a:prstGeom prst="rect">
            <a:avLst/>
          </a:prstGeom>
        </p:spPr>
      </p:pic>
      <p:sp>
        <p:nvSpPr>
          <p:cNvPr id="2" name="Rectangle 1">
            <a:extLst>
              <a:ext uri="{FF2B5EF4-FFF2-40B4-BE49-F238E27FC236}">
                <a16:creationId xmlns:a16="http://schemas.microsoft.com/office/drawing/2014/main" id="{9FAB2EB7-45F8-B659-68FA-1583D272A731}"/>
              </a:ext>
            </a:extLst>
          </p:cNvPr>
          <p:cNvSpPr>
            <a:spLocks noChangeArrowheads="1"/>
          </p:cNvSpPr>
          <p:nvPr/>
        </p:nvSpPr>
        <p:spPr bwMode="auto">
          <a:xfrm>
            <a:off x="5448791" y="-138559"/>
            <a:ext cx="6178062" cy="253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visual highlights the </a:t>
            </a:r>
            <a:r>
              <a:rPr kumimoji="0" lang="en-US" altLang="en-US" sz="1600" b="1" i="0" u="none" strike="noStrike" cap="none" normalizeH="0" baseline="0" dirty="0">
                <a:ln>
                  <a:noFill/>
                </a:ln>
                <a:solidFill>
                  <a:schemeClr val="tx1"/>
                </a:solidFill>
                <a:effectLst/>
                <a:latin typeface="Arial" panose="020B0604020202020204" pitchFamily="34" charset="0"/>
              </a:rPr>
              <a:t>occupancy status</a:t>
            </a:r>
            <a:r>
              <a:rPr kumimoji="0" lang="en-US" altLang="en-US" sz="1600" b="0" i="0" u="none" strike="noStrike" cap="none" normalizeH="0" baseline="0" dirty="0">
                <a:ln>
                  <a:noFill/>
                </a:ln>
                <a:solidFill>
                  <a:schemeClr val="tx1"/>
                </a:solidFill>
                <a:effectLst/>
                <a:latin typeface="Arial" panose="020B0604020202020204" pitchFamily="34" charset="0"/>
              </a:rPr>
              <a:t> of rooms, categorized as Booked, Available, or Under Maintenance.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provides real-time insights into room availability, helping manage operational efficiency and reduce idle inventory.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Trends in booking status can be analyzed to optimize pricing and promotional offers. </a:t>
            </a:r>
          </a:p>
        </p:txBody>
      </p:sp>
      <p:pic>
        <p:nvPicPr>
          <p:cNvPr id="6" name="Picture 5">
            <a:extLst>
              <a:ext uri="{FF2B5EF4-FFF2-40B4-BE49-F238E27FC236}">
                <a16:creationId xmlns:a16="http://schemas.microsoft.com/office/drawing/2014/main" id="{F7B08F74-61E5-9F92-E053-B0DA7F4A0455}"/>
              </a:ext>
            </a:extLst>
          </p:cNvPr>
          <p:cNvPicPr>
            <a:picLocks noChangeAspect="1"/>
          </p:cNvPicPr>
          <p:nvPr/>
        </p:nvPicPr>
        <p:blipFill>
          <a:blip r:embed="rId3"/>
          <a:stretch>
            <a:fillRect/>
          </a:stretch>
        </p:blipFill>
        <p:spPr>
          <a:xfrm>
            <a:off x="214393" y="3513508"/>
            <a:ext cx="4943761" cy="3036277"/>
          </a:xfrm>
          <a:prstGeom prst="rect">
            <a:avLst/>
          </a:prstGeom>
        </p:spPr>
      </p:pic>
      <p:sp>
        <p:nvSpPr>
          <p:cNvPr id="4" name="Rectangle 2">
            <a:extLst>
              <a:ext uri="{FF2B5EF4-FFF2-40B4-BE49-F238E27FC236}">
                <a16:creationId xmlns:a16="http://schemas.microsoft.com/office/drawing/2014/main" id="{719DA026-D147-EFCA-D2C9-2943457A6684}"/>
              </a:ext>
            </a:extLst>
          </p:cNvPr>
          <p:cNvSpPr>
            <a:spLocks noChangeArrowheads="1"/>
          </p:cNvSpPr>
          <p:nvPr/>
        </p:nvSpPr>
        <p:spPr bwMode="auto">
          <a:xfrm>
            <a:off x="5448791" y="2883539"/>
            <a:ext cx="6528816"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visualization presents the </a:t>
            </a:r>
            <a:r>
              <a:rPr kumimoji="0" lang="en-US" altLang="en-US" sz="1600" b="1" i="0" u="none" strike="noStrike" cap="none" normalizeH="0" baseline="0" dirty="0">
                <a:ln>
                  <a:noFill/>
                </a:ln>
                <a:solidFill>
                  <a:schemeClr val="tx1"/>
                </a:solidFill>
                <a:effectLst/>
                <a:latin typeface="Arial" panose="020B0604020202020204" pitchFamily="34" charset="0"/>
              </a:rPr>
              <a:t>average customer ratings</a:t>
            </a:r>
            <a:r>
              <a:rPr kumimoji="0" lang="en-US" altLang="en-US" sz="1600" b="0" i="0" u="none" strike="noStrike" cap="none" normalizeH="0" baseline="0" dirty="0">
                <a:ln>
                  <a:noFill/>
                </a:ln>
                <a:solidFill>
                  <a:schemeClr val="tx1"/>
                </a:solidFill>
                <a:effectLst/>
                <a:latin typeface="Arial" panose="020B0604020202020204" pitchFamily="34" charset="0"/>
              </a:rPr>
              <a:t> for different room categories, such as Deluxe, Suite, and Standard.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helps understand customer satisfaction levels based on the type of room they booked.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Room categories with </a:t>
            </a:r>
            <a:r>
              <a:rPr kumimoji="0" lang="en-US" altLang="en-US" sz="1600" b="1" i="0" u="none" strike="noStrike" cap="none" normalizeH="0" baseline="0" dirty="0">
                <a:ln>
                  <a:noFill/>
                </a:ln>
                <a:solidFill>
                  <a:schemeClr val="tx1"/>
                </a:solidFill>
                <a:effectLst/>
                <a:latin typeface="Arial" panose="020B0604020202020204" pitchFamily="34" charset="0"/>
              </a:rPr>
              <a:t>lower ratings</a:t>
            </a:r>
            <a:r>
              <a:rPr kumimoji="0" lang="en-US" altLang="en-US" sz="1600" b="0" i="0" u="none" strike="noStrike" cap="none" normalizeH="0" baseline="0" dirty="0">
                <a:ln>
                  <a:noFill/>
                </a:ln>
                <a:solidFill>
                  <a:schemeClr val="tx1"/>
                </a:solidFill>
                <a:effectLst/>
                <a:latin typeface="Arial" panose="020B0604020202020204" pitchFamily="34" charset="0"/>
              </a:rPr>
              <a:t> might indicate issues like inadequate amenities, cleanliness, or service quality, requiring immediate action to enhance the guest experience.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Higher-rated categories can be leveraged for marketing purposes to attract more bookings. </a:t>
            </a:r>
          </a:p>
        </p:txBody>
      </p:sp>
    </p:spTree>
    <p:extLst>
      <p:ext uri="{BB962C8B-B14F-4D97-AF65-F5344CB8AC3E}">
        <p14:creationId xmlns:p14="http://schemas.microsoft.com/office/powerpoint/2010/main" val="112020349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A3851-173B-F800-938A-9352F5DD2D8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A9CEBE0-229F-AB94-1444-F2AA9BA8B28F}"/>
              </a:ext>
            </a:extLst>
          </p:cNvPr>
          <p:cNvPicPr>
            <a:picLocks noChangeAspect="1"/>
          </p:cNvPicPr>
          <p:nvPr/>
        </p:nvPicPr>
        <p:blipFill>
          <a:blip r:embed="rId2"/>
          <a:stretch>
            <a:fillRect/>
          </a:stretch>
        </p:blipFill>
        <p:spPr>
          <a:xfrm>
            <a:off x="341866" y="440134"/>
            <a:ext cx="4544059" cy="2456503"/>
          </a:xfrm>
          <a:prstGeom prst="rect">
            <a:avLst/>
          </a:prstGeom>
        </p:spPr>
      </p:pic>
      <p:pic>
        <p:nvPicPr>
          <p:cNvPr id="2" name="Picture 1">
            <a:extLst>
              <a:ext uri="{FF2B5EF4-FFF2-40B4-BE49-F238E27FC236}">
                <a16:creationId xmlns:a16="http://schemas.microsoft.com/office/drawing/2014/main" id="{D440AF9B-20A7-F471-C8C8-42A04333D944}"/>
              </a:ext>
            </a:extLst>
          </p:cNvPr>
          <p:cNvPicPr>
            <a:picLocks noChangeAspect="1"/>
          </p:cNvPicPr>
          <p:nvPr/>
        </p:nvPicPr>
        <p:blipFill>
          <a:blip r:embed="rId3"/>
          <a:stretch>
            <a:fillRect/>
          </a:stretch>
        </p:blipFill>
        <p:spPr>
          <a:xfrm>
            <a:off x="341865" y="3703974"/>
            <a:ext cx="4544059" cy="2713892"/>
          </a:xfrm>
          <a:prstGeom prst="rect">
            <a:avLst/>
          </a:prstGeom>
        </p:spPr>
      </p:pic>
      <p:sp>
        <p:nvSpPr>
          <p:cNvPr id="3" name="Rectangle 2">
            <a:extLst>
              <a:ext uri="{FF2B5EF4-FFF2-40B4-BE49-F238E27FC236}">
                <a16:creationId xmlns:a16="http://schemas.microsoft.com/office/drawing/2014/main" id="{CD4315B0-F60E-AECB-DD00-CA2D70FD8EE7}"/>
              </a:ext>
            </a:extLst>
          </p:cNvPr>
          <p:cNvSpPr>
            <a:spLocks noChangeArrowheads="1"/>
          </p:cNvSpPr>
          <p:nvPr/>
        </p:nvSpPr>
        <p:spPr bwMode="auto">
          <a:xfrm>
            <a:off x="5228492" y="140147"/>
            <a:ext cx="6963508" cy="253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chart breaks down bookings based on room categories such as Deluxe, Suite, or Standard.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helps identify which room categories are more popular among customers and align offerings accordingly.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Categories with fewer bookings may indicate pricing or value perception issues that require attention. </a:t>
            </a:r>
          </a:p>
        </p:txBody>
      </p:sp>
      <p:sp>
        <p:nvSpPr>
          <p:cNvPr id="4" name="Rectangle 1">
            <a:extLst>
              <a:ext uri="{FF2B5EF4-FFF2-40B4-BE49-F238E27FC236}">
                <a16:creationId xmlns:a16="http://schemas.microsoft.com/office/drawing/2014/main" id="{14A84F01-AC3C-EC83-4843-B119F6DCD881}"/>
              </a:ext>
            </a:extLst>
          </p:cNvPr>
          <p:cNvSpPr>
            <a:spLocks noChangeArrowheads="1"/>
          </p:cNvSpPr>
          <p:nvPr/>
        </p:nvSpPr>
        <p:spPr bwMode="auto">
          <a:xfrm>
            <a:off x="5099538" y="3516976"/>
            <a:ext cx="6576646" cy="253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visualization displays the total revenue generated across various states.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helps analyze the financial performance of different regions, providing actionable insights to focus on </a:t>
            </a:r>
            <a:r>
              <a:rPr kumimoji="0" lang="en-US" altLang="en-US" sz="1600" b="1" i="0" u="none" strike="noStrike" cap="none" normalizeH="0" baseline="0" dirty="0">
                <a:ln>
                  <a:noFill/>
                </a:ln>
                <a:solidFill>
                  <a:schemeClr val="tx1"/>
                </a:solidFill>
                <a:effectLst/>
                <a:latin typeface="Arial" panose="020B0604020202020204" pitchFamily="34" charset="0"/>
              </a:rPr>
              <a:t>high-revenue states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States with lower revenue may need operational or pricing adjustments to improve profitability. </a:t>
            </a:r>
          </a:p>
        </p:txBody>
      </p:sp>
    </p:spTree>
    <p:extLst>
      <p:ext uri="{BB962C8B-B14F-4D97-AF65-F5344CB8AC3E}">
        <p14:creationId xmlns:p14="http://schemas.microsoft.com/office/powerpoint/2010/main" val="1346317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11C11-2F82-78CC-5D4A-898AE2217CA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66569E7-A8ED-781C-DC0A-2A5A58E0ACE8}"/>
              </a:ext>
            </a:extLst>
          </p:cNvPr>
          <p:cNvPicPr>
            <a:picLocks noChangeAspect="1"/>
          </p:cNvPicPr>
          <p:nvPr/>
        </p:nvPicPr>
        <p:blipFill>
          <a:blip r:embed="rId2"/>
          <a:stretch>
            <a:fillRect/>
          </a:stretch>
        </p:blipFill>
        <p:spPr>
          <a:xfrm>
            <a:off x="324357" y="697780"/>
            <a:ext cx="5930374" cy="2859915"/>
          </a:xfrm>
          <a:prstGeom prst="rect">
            <a:avLst/>
          </a:prstGeom>
        </p:spPr>
      </p:pic>
      <p:sp>
        <p:nvSpPr>
          <p:cNvPr id="2" name="Rectangle 1">
            <a:extLst>
              <a:ext uri="{FF2B5EF4-FFF2-40B4-BE49-F238E27FC236}">
                <a16:creationId xmlns:a16="http://schemas.microsoft.com/office/drawing/2014/main" id="{49CEC5B0-D82A-35A3-284B-4E6E20192001}"/>
              </a:ext>
            </a:extLst>
          </p:cNvPr>
          <p:cNvSpPr>
            <a:spLocks noChangeArrowheads="1"/>
          </p:cNvSpPr>
          <p:nvPr/>
        </p:nvSpPr>
        <p:spPr bwMode="auto">
          <a:xfrm>
            <a:off x="6494585" y="558966"/>
            <a:ext cx="5697415" cy="2539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chart highlights the </a:t>
            </a:r>
            <a:r>
              <a:rPr kumimoji="0" lang="en-US" altLang="en-US" sz="1600" b="1" i="0" u="none" strike="noStrike" cap="none" normalizeH="0" baseline="0" dirty="0">
                <a:ln>
                  <a:noFill/>
                </a:ln>
                <a:solidFill>
                  <a:schemeClr val="tx1"/>
                </a:solidFill>
                <a:effectLst/>
                <a:latin typeface="Arial" panose="020B0604020202020204" pitchFamily="34" charset="0"/>
              </a:rPr>
              <a:t>average revenue generated per occupied room</a:t>
            </a:r>
            <a:r>
              <a:rPr kumimoji="0" lang="en-US" altLang="en-US" sz="1600" b="0" i="0" u="none" strike="noStrike" cap="none" normalizeH="0" baseline="0" dirty="0">
                <a:ln>
                  <a:noFill/>
                </a:ln>
                <a:solidFill>
                  <a:schemeClr val="tx1"/>
                </a:solidFill>
                <a:effectLst/>
                <a:latin typeface="Arial" panose="020B0604020202020204" pitchFamily="34" charset="0"/>
              </a:rPr>
              <a:t> segmented by booking platforms.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helps identify platforms that yield higher room rates and profits, aiding decisions about platform partnerships.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Platforms with lower ADR might require different pricing strategies or promotional efforts. </a:t>
            </a:r>
          </a:p>
        </p:txBody>
      </p:sp>
      <p:pic>
        <p:nvPicPr>
          <p:cNvPr id="5" name="Picture 4">
            <a:extLst>
              <a:ext uri="{FF2B5EF4-FFF2-40B4-BE49-F238E27FC236}">
                <a16:creationId xmlns:a16="http://schemas.microsoft.com/office/drawing/2014/main" id="{C95102D0-0E30-4A78-1436-B2CE0F325992}"/>
              </a:ext>
            </a:extLst>
          </p:cNvPr>
          <p:cNvPicPr>
            <a:picLocks noChangeAspect="1"/>
          </p:cNvPicPr>
          <p:nvPr/>
        </p:nvPicPr>
        <p:blipFill>
          <a:blip r:embed="rId3"/>
          <a:stretch>
            <a:fillRect/>
          </a:stretch>
        </p:blipFill>
        <p:spPr>
          <a:xfrm>
            <a:off x="324357" y="3756357"/>
            <a:ext cx="5930374" cy="2902351"/>
          </a:xfrm>
          <a:prstGeom prst="rect">
            <a:avLst/>
          </a:prstGeom>
        </p:spPr>
      </p:pic>
      <p:sp>
        <p:nvSpPr>
          <p:cNvPr id="4" name="Rectangle 2">
            <a:extLst>
              <a:ext uri="{FF2B5EF4-FFF2-40B4-BE49-F238E27FC236}">
                <a16:creationId xmlns:a16="http://schemas.microsoft.com/office/drawing/2014/main" id="{941C6A79-E1E9-CE4D-A801-A3E6D7E55446}"/>
              </a:ext>
            </a:extLst>
          </p:cNvPr>
          <p:cNvSpPr>
            <a:spLocks noChangeArrowheads="1"/>
          </p:cNvSpPr>
          <p:nvPr/>
        </p:nvSpPr>
        <p:spPr bwMode="auto">
          <a:xfrm>
            <a:off x="6261626" y="3756357"/>
            <a:ext cx="5930374" cy="263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chart provides a comparative trend analysis of multiple metrics like Revenue, Bookings, and Ratings over time.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Helps identify </a:t>
            </a:r>
            <a:r>
              <a:rPr kumimoji="0" lang="en-US" altLang="en-US" sz="1600" b="1" i="0" u="none" strike="noStrike" cap="none" normalizeH="0" baseline="0" dirty="0">
                <a:ln>
                  <a:noFill/>
                </a:ln>
                <a:solidFill>
                  <a:schemeClr val="tx1"/>
                </a:solidFill>
                <a:effectLst/>
                <a:latin typeface="Arial" panose="020B0604020202020204" pitchFamily="34" charset="0"/>
              </a:rPr>
              <a:t>patterns, anomalies, or correlations</a:t>
            </a:r>
            <a:r>
              <a:rPr kumimoji="0" lang="en-US" altLang="en-US" sz="1600" b="0" i="0" u="none" strike="noStrike" cap="none" normalizeH="0" baseline="0" dirty="0">
                <a:ln>
                  <a:noFill/>
                </a:ln>
                <a:solidFill>
                  <a:schemeClr val="tx1"/>
                </a:solidFill>
                <a:effectLst/>
                <a:latin typeface="Arial" panose="020B0604020202020204" pitchFamily="34" charset="0"/>
              </a:rPr>
              <a:t> among metrics for strategic decision-making.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Key for understanding how various factors impact overall business performance. </a:t>
            </a:r>
          </a:p>
        </p:txBody>
      </p:sp>
    </p:spTree>
    <p:extLst>
      <p:ext uri="{BB962C8B-B14F-4D97-AF65-F5344CB8AC3E}">
        <p14:creationId xmlns:p14="http://schemas.microsoft.com/office/powerpoint/2010/main" val="3098054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2388D-1345-B2CE-1D2E-8807C261C76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8B11F0B-4F77-3AB9-CCB5-8E4851AEE8A4}"/>
              </a:ext>
            </a:extLst>
          </p:cNvPr>
          <p:cNvPicPr>
            <a:picLocks noChangeAspect="1"/>
          </p:cNvPicPr>
          <p:nvPr/>
        </p:nvPicPr>
        <p:blipFill>
          <a:blip r:embed="rId2"/>
          <a:stretch>
            <a:fillRect/>
          </a:stretch>
        </p:blipFill>
        <p:spPr>
          <a:xfrm>
            <a:off x="318421" y="269631"/>
            <a:ext cx="5564489" cy="2802540"/>
          </a:xfrm>
          <a:prstGeom prst="rect">
            <a:avLst/>
          </a:prstGeom>
        </p:spPr>
      </p:pic>
      <p:pic>
        <p:nvPicPr>
          <p:cNvPr id="2" name="Picture 1">
            <a:extLst>
              <a:ext uri="{FF2B5EF4-FFF2-40B4-BE49-F238E27FC236}">
                <a16:creationId xmlns:a16="http://schemas.microsoft.com/office/drawing/2014/main" id="{726D2D40-DD12-1F4E-039D-3F000B523EDC}"/>
              </a:ext>
            </a:extLst>
          </p:cNvPr>
          <p:cNvPicPr>
            <a:picLocks noChangeAspect="1"/>
          </p:cNvPicPr>
          <p:nvPr/>
        </p:nvPicPr>
        <p:blipFill>
          <a:blip r:embed="rId3"/>
          <a:stretch>
            <a:fillRect/>
          </a:stretch>
        </p:blipFill>
        <p:spPr>
          <a:xfrm>
            <a:off x="318421" y="3622431"/>
            <a:ext cx="5564489" cy="2965938"/>
          </a:xfrm>
          <a:prstGeom prst="rect">
            <a:avLst/>
          </a:prstGeom>
        </p:spPr>
      </p:pic>
      <p:sp>
        <p:nvSpPr>
          <p:cNvPr id="4" name="TextBox 3">
            <a:extLst>
              <a:ext uri="{FF2B5EF4-FFF2-40B4-BE49-F238E27FC236}">
                <a16:creationId xmlns:a16="http://schemas.microsoft.com/office/drawing/2014/main" id="{3178B98B-2D9F-6A07-91B6-F25D3B3EAEC5}"/>
              </a:ext>
            </a:extLst>
          </p:cNvPr>
          <p:cNvSpPr txBox="1"/>
          <p:nvPr/>
        </p:nvSpPr>
        <p:spPr>
          <a:xfrm>
            <a:off x="5908433" y="4057729"/>
            <a:ext cx="6096000" cy="2542363"/>
          </a:xfrm>
          <a:prstGeom prst="rect">
            <a:avLst/>
          </a:prstGeom>
          <a:noFill/>
        </p:spPr>
        <p:txBody>
          <a:bodyPr wrap="square">
            <a:spAutoFit/>
          </a:bodyPr>
          <a:lstStyle/>
          <a:p>
            <a:pPr>
              <a:lnSpc>
                <a:spcPct val="150000"/>
              </a:lnSpc>
              <a:buFont typeface="Arial" panose="020B0604020202020204" pitchFamily="34" charset="0"/>
              <a:buChar char="•"/>
            </a:pPr>
            <a:r>
              <a:rPr lang="en-US" dirty="0"/>
              <a:t>This chart shows the revenue contribution of individual hotels, making it easier to evaluate the performance of each property.</a:t>
            </a:r>
          </a:p>
          <a:p>
            <a:pPr>
              <a:lnSpc>
                <a:spcPct val="150000"/>
              </a:lnSpc>
              <a:buFont typeface="Arial" panose="020B0604020202020204" pitchFamily="34" charset="0"/>
              <a:buChar char="•"/>
            </a:pPr>
            <a:r>
              <a:rPr lang="en-US" dirty="0"/>
              <a:t>High-performing hotels can be studied for replicable practices, while low-performing ones can receive focused interventions.</a:t>
            </a:r>
          </a:p>
          <a:p>
            <a:pPr>
              <a:lnSpc>
                <a:spcPct val="150000"/>
              </a:lnSpc>
              <a:buFont typeface="Arial" panose="020B0604020202020204" pitchFamily="34" charset="0"/>
              <a:buChar char="•"/>
            </a:pPr>
            <a:r>
              <a:rPr lang="en-US" dirty="0"/>
              <a:t>Useful for portfolio analysis and improving overall business revenue.</a:t>
            </a:r>
          </a:p>
        </p:txBody>
      </p:sp>
      <p:sp>
        <p:nvSpPr>
          <p:cNvPr id="6" name="Rectangle 1">
            <a:extLst>
              <a:ext uri="{FF2B5EF4-FFF2-40B4-BE49-F238E27FC236}">
                <a16:creationId xmlns:a16="http://schemas.microsoft.com/office/drawing/2014/main" id="{611DDC3C-E44B-E316-A12C-D5CE11AF846F}"/>
              </a:ext>
            </a:extLst>
          </p:cNvPr>
          <p:cNvSpPr>
            <a:spLocks noChangeArrowheads="1"/>
          </p:cNvSpPr>
          <p:nvPr/>
        </p:nvSpPr>
        <p:spPr bwMode="auto">
          <a:xfrm>
            <a:off x="6174189" y="-22721"/>
            <a:ext cx="5564487" cy="300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visualization displays the total revenue generated across various states.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helps analyze the financial performance of different regions, providing actionable insights to focus on </a:t>
            </a:r>
            <a:r>
              <a:rPr kumimoji="0" lang="en-US" altLang="en-US" sz="1600" b="1" i="0" u="none" strike="noStrike" cap="none" normalizeH="0" baseline="0" dirty="0">
                <a:ln>
                  <a:noFill/>
                </a:ln>
                <a:solidFill>
                  <a:schemeClr val="tx1"/>
                </a:solidFill>
                <a:effectLst/>
                <a:latin typeface="Arial" panose="020B0604020202020204" pitchFamily="34" charset="0"/>
              </a:rPr>
              <a:t>high-revenue states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States with lower revenue may need operational or pricing adjustments to improve profitability. </a:t>
            </a:r>
          </a:p>
        </p:txBody>
      </p:sp>
    </p:spTree>
    <p:extLst>
      <p:ext uri="{BB962C8B-B14F-4D97-AF65-F5344CB8AC3E}">
        <p14:creationId xmlns:p14="http://schemas.microsoft.com/office/powerpoint/2010/main" val="123828745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D0292-80DA-A4E6-A27B-6C708DB2E3D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C67BEA9-0F69-B77A-276C-EE8AC7A9DAF6}"/>
              </a:ext>
            </a:extLst>
          </p:cNvPr>
          <p:cNvPicPr>
            <a:picLocks noChangeAspect="1"/>
          </p:cNvPicPr>
          <p:nvPr/>
        </p:nvPicPr>
        <p:blipFill>
          <a:blip r:embed="rId2"/>
          <a:stretch>
            <a:fillRect/>
          </a:stretch>
        </p:blipFill>
        <p:spPr>
          <a:xfrm>
            <a:off x="182941" y="278698"/>
            <a:ext cx="5537921" cy="6124256"/>
          </a:xfrm>
          <a:prstGeom prst="rect">
            <a:avLst/>
          </a:prstGeom>
        </p:spPr>
      </p:pic>
      <p:sp>
        <p:nvSpPr>
          <p:cNvPr id="9" name="TextBox 8">
            <a:extLst>
              <a:ext uri="{FF2B5EF4-FFF2-40B4-BE49-F238E27FC236}">
                <a16:creationId xmlns:a16="http://schemas.microsoft.com/office/drawing/2014/main" id="{C0E2A2CF-2950-354C-F205-A093B32557D3}"/>
              </a:ext>
            </a:extLst>
          </p:cNvPr>
          <p:cNvSpPr txBox="1"/>
          <p:nvPr/>
        </p:nvSpPr>
        <p:spPr>
          <a:xfrm>
            <a:off x="5802922" y="93784"/>
            <a:ext cx="6206137" cy="6494085"/>
          </a:xfrm>
          <a:prstGeom prst="rect">
            <a:avLst/>
          </a:prstGeom>
          <a:noFill/>
        </p:spPr>
        <p:txBody>
          <a:bodyPr wrap="square">
            <a:spAutoFit/>
          </a:bodyPr>
          <a:lstStyle/>
          <a:p>
            <a:pPr>
              <a:buFont typeface="+mj-lt"/>
              <a:buAutoNum type="arabicPeriod"/>
            </a:pPr>
            <a:r>
              <a:rPr lang="en-US" sz="1600" dirty="0"/>
              <a:t>Structure:</a:t>
            </a:r>
          </a:p>
          <a:p>
            <a:pPr marL="742950" lvl="1" indent="-285750">
              <a:buFont typeface="+mj-lt"/>
              <a:buAutoNum type="arabicPeriod"/>
            </a:pPr>
            <a:r>
              <a:rPr lang="en-US" sz="1600" dirty="0"/>
              <a:t>The table provides a comprehensive view of metrics like Revenue, Occupancy %, ADR, RevPAR, Realization %, and DSRN.</a:t>
            </a:r>
          </a:p>
          <a:p>
            <a:pPr marL="742950" lvl="1" indent="-285750">
              <a:buFont typeface="+mj-lt"/>
              <a:buAutoNum type="arabicPeriod"/>
            </a:pPr>
            <a:r>
              <a:rPr lang="en-US" sz="1600" dirty="0"/>
              <a:t>It is segmented by dimensions such as states, hotels, or booking platforms for granular analysis.</a:t>
            </a:r>
          </a:p>
          <a:p>
            <a:pPr marL="742950" lvl="1" indent="-285750">
              <a:buFont typeface="+mj-lt"/>
              <a:buAutoNum type="arabicPeriod"/>
            </a:pPr>
            <a:endParaRPr lang="en-US" sz="1600" dirty="0"/>
          </a:p>
          <a:p>
            <a:pPr>
              <a:buFont typeface="+mj-lt"/>
              <a:buAutoNum type="arabicPeriod"/>
            </a:pPr>
            <a:r>
              <a:rPr lang="en-US" sz="1600" dirty="0"/>
              <a:t>Purpose:</a:t>
            </a:r>
          </a:p>
          <a:p>
            <a:pPr marL="742950" lvl="1" indent="-285750">
              <a:buFont typeface="+mj-lt"/>
              <a:buAutoNum type="arabicPeriod"/>
            </a:pPr>
            <a:r>
              <a:rPr lang="en-US" sz="1600" dirty="0"/>
              <a:t>Enables quick comparisons across different categories or time periods.</a:t>
            </a:r>
          </a:p>
          <a:p>
            <a:pPr marL="742950" lvl="1" indent="-285750">
              <a:buFont typeface="+mj-lt"/>
              <a:buAutoNum type="arabicPeriod"/>
            </a:pPr>
            <a:r>
              <a:rPr lang="en-US" sz="1600" dirty="0"/>
              <a:t>Helps identify trends, outliers, and areas needing improvement.</a:t>
            </a:r>
          </a:p>
          <a:p>
            <a:pPr>
              <a:buFont typeface="+mj-lt"/>
              <a:buAutoNum type="arabicPeriod"/>
            </a:pPr>
            <a:r>
              <a:rPr lang="en-US" sz="1600" dirty="0"/>
              <a:t>Key Insights:</a:t>
            </a:r>
          </a:p>
          <a:p>
            <a:pPr>
              <a:buFont typeface="+mj-lt"/>
              <a:buAutoNum type="arabicPeriod"/>
            </a:pPr>
            <a:endParaRPr lang="en-US" sz="1600" dirty="0"/>
          </a:p>
          <a:p>
            <a:pPr marL="742950" lvl="1" indent="-285750">
              <a:buFont typeface="+mj-lt"/>
              <a:buAutoNum type="arabicPeriod"/>
            </a:pPr>
            <a:r>
              <a:rPr lang="en-US" sz="1600" dirty="0"/>
              <a:t>Top Performers: Highlight states, hotels, or platforms with the highest revenue, ADR, or Occupancy %.</a:t>
            </a:r>
          </a:p>
          <a:p>
            <a:pPr marL="742950" lvl="1" indent="-285750">
              <a:buFont typeface="+mj-lt"/>
              <a:buAutoNum type="arabicPeriod"/>
            </a:pPr>
            <a:r>
              <a:rPr lang="en-US" sz="1600" dirty="0"/>
              <a:t>Underperformers: Identify categories with lower realization % or high DSRN to address inefficiencies.</a:t>
            </a:r>
          </a:p>
          <a:p>
            <a:pPr marL="742950" lvl="1" indent="-285750">
              <a:buFont typeface="+mj-lt"/>
              <a:buAutoNum type="arabicPeriod"/>
            </a:pPr>
            <a:r>
              <a:rPr lang="en-US" sz="1600" dirty="0"/>
              <a:t>Trends: Spot recurring patterns, such as consistently high RevPAR in certain regions or timeframes.</a:t>
            </a:r>
          </a:p>
          <a:p>
            <a:pPr>
              <a:buFont typeface="+mj-lt"/>
              <a:buAutoNum type="arabicPeriod"/>
            </a:pPr>
            <a:r>
              <a:rPr lang="en-US" sz="1600" dirty="0"/>
              <a:t>Usage in Decision-Making:</a:t>
            </a:r>
          </a:p>
          <a:p>
            <a:pPr>
              <a:buFont typeface="+mj-lt"/>
              <a:buAutoNum type="arabicPeriod"/>
            </a:pPr>
            <a:endParaRPr lang="en-US" sz="1600" dirty="0"/>
          </a:p>
          <a:p>
            <a:pPr marL="742950" lvl="1" indent="-285750">
              <a:buFont typeface="+mj-lt"/>
              <a:buAutoNum type="arabicPeriod"/>
            </a:pPr>
            <a:r>
              <a:rPr lang="en-US" sz="1600" dirty="0"/>
              <a:t>Guides targeted strategies like marketing, resource allocation, or pricing adjustments.</a:t>
            </a:r>
          </a:p>
          <a:p>
            <a:pPr marL="742950" lvl="1" indent="-285750">
              <a:buFont typeface="+mj-lt"/>
              <a:buAutoNum type="arabicPeriod"/>
            </a:pPr>
            <a:r>
              <a:rPr lang="en-US" sz="1600" dirty="0"/>
              <a:t>Serves as a baseline for tracking performance improvements over time.</a:t>
            </a:r>
          </a:p>
          <a:p>
            <a:r>
              <a:rPr lang="en-US" sz="1600" dirty="0"/>
              <a:t>This table acts as a central repository of actionable insights for stakeholders to make data-driven decisions.</a:t>
            </a:r>
          </a:p>
        </p:txBody>
      </p:sp>
    </p:spTree>
    <p:extLst>
      <p:ext uri="{BB962C8B-B14F-4D97-AF65-F5344CB8AC3E}">
        <p14:creationId xmlns:p14="http://schemas.microsoft.com/office/powerpoint/2010/main" val="3024511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163</TotalTime>
  <Words>1881</Words>
  <Application>Microsoft Office PowerPoint</Application>
  <PresentationFormat>Widescreen</PresentationFormat>
  <Paragraphs>147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Samruddhi Jadhav</dc:creator>
  <cp:lastModifiedBy>Samruddhi Jadhav</cp:lastModifiedBy>
  <cp:revision>5</cp:revision>
  <dcterms:created xsi:type="dcterms:W3CDTF">2025-01-02T04:31:09Z</dcterms:created>
  <dcterms:modified xsi:type="dcterms:W3CDTF">2025-01-09T07:02:12Z</dcterms:modified>
</cp:coreProperties>
</file>