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63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8" r:id="rId11"/>
    <p:sldId id="261" r:id="rId12"/>
    <p:sldId id="25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C1031-1D40-458E-A263-9314F70EEB02}" v="40" dt="2024-12-04T10:11:3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7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42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77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5099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185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840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519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9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6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0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0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16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AE5E0-A71B-8E11-656E-0DB60237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69A7E1-BC19-4423-0524-9BB3C556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025" y="140678"/>
            <a:ext cx="2649406" cy="139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5A702-7A6C-5DFE-1338-F3259916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0431" y="559084"/>
            <a:ext cx="7499856" cy="559778"/>
          </a:xfrm>
        </p:spPr>
        <p:txBody>
          <a:bodyPr/>
          <a:lstStyle/>
          <a:p>
            <a:r>
              <a:rPr lang="en-IN" sz="3200" dirty="0"/>
              <a:t>Super Store Sales Dashboard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E98CD-87AE-1890-D5DF-31915B02EC25}"/>
              </a:ext>
            </a:extLst>
          </p:cNvPr>
          <p:cNvSpPr txBox="1"/>
          <p:nvPr/>
        </p:nvSpPr>
        <p:spPr>
          <a:xfrm>
            <a:off x="1328187" y="2824173"/>
            <a:ext cx="89974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Objective:</a:t>
            </a:r>
            <a:r>
              <a:rPr lang="en-IN" sz="2400" dirty="0"/>
              <a:t> To analyse sales performance, customer preferences, and business trends using advanced visualization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Dataset Overview:</a:t>
            </a:r>
            <a:r>
              <a:rPr lang="en-IN" sz="2400" dirty="0"/>
              <a:t> Super Store dataset comprising sales, profit, shipping, category, and regional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Tools Used:</a:t>
            </a:r>
            <a:r>
              <a:rPr lang="en-IN" sz="2400" dirty="0"/>
              <a:t> Power BI, showcasing interactive and dynamic dashboards.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5308A-8BF9-BC73-59BA-FC54F2129B74}"/>
              </a:ext>
            </a:extLst>
          </p:cNvPr>
          <p:cNvSpPr txBox="1"/>
          <p:nvPr/>
        </p:nvSpPr>
        <p:spPr>
          <a:xfrm>
            <a:off x="2209548" y="1791593"/>
            <a:ext cx="81161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Unlocking Insights for Data-Driven Decisions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0E615-3933-FE52-9D28-2F1BC91AC48A}"/>
              </a:ext>
            </a:extLst>
          </p:cNvPr>
          <p:cNvSpPr txBox="1"/>
          <p:nvPr/>
        </p:nvSpPr>
        <p:spPr>
          <a:xfrm>
            <a:off x="9415282" y="6305510"/>
            <a:ext cx="27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Samruddhi Jadhav</a:t>
            </a:r>
          </a:p>
        </p:txBody>
      </p:sp>
    </p:spTree>
    <p:extLst>
      <p:ext uri="{BB962C8B-B14F-4D97-AF65-F5344CB8AC3E}">
        <p14:creationId xmlns:p14="http://schemas.microsoft.com/office/powerpoint/2010/main" val="230594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D3DBD-D10F-C8ED-B3DA-D768BF886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9A5C95-1967-E16F-DA9A-E2C96BEE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" y="1219199"/>
            <a:ext cx="11125200" cy="513438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17020-BE5A-F691-D4D6-949F8A42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210" y="344782"/>
            <a:ext cx="3186328" cy="515816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Dashboard -One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7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53726-B9BC-A0A3-2B60-950A2505E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D75CE2-5ADF-26B0-913B-7AB24E6D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11113476" cy="517248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F9F72-CDC2-7ABD-57CE-735C8636F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210" y="344782"/>
            <a:ext cx="3186328" cy="515816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Dashboard -Two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4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048D-6991-5809-EA13-9C8945911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E1608-F90E-B588-5F7B-AD8E03A3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99" y="1219201"/>
            <a:ext cx="11384201" cy="521676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851C-2528-AD85-8891-C8C01E661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210" y="344782"/>
            <a:ext cx="3509690" cy="515816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Dashboard -Three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DF122-BEEC-0F71-1CFD-18D2E6133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F398E-1526-01D7-32C2-BBD5AA8D8045}"/>
              </a:ext>
            </a:extLst>
          </p:cNvPr>
          <p:cNvSpPr txBox="1"/>
          <p:nvPr/>
        </p:nvSpPr>
        <p:spPr>
          <a:xfrm>
            <a:off x="3036277" y="1828800"/>
            <a:ext cx="6670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Thank     </a:t>
            </a:r>
          </a:p>
          <a:p>
            <a:r>
              <a:rPr lang="en-IN" sz="8000" dirty="0"/>
              <a:t>          you…</a:t>
            </a:r>
          </a:p>
        </p:txBody>
      </p:sp>
    </p:spTree>
    <p:extLst>
      <p:ext uri="{BB962C8B-B14F-4D97-AF65-F5344CB8AC3E}">
        <p14:creationId xmlns:p14="http://schemas.microsoft.com/office/powerpoint/2010/main" val="96639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4110B-3986-7F0F-1675-7B93BEE2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F39851-89CA-1728-320B-10F879573F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025" y="140678"/>
            <a:ext cx="3024544" cy="1594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EBBE-3567-CD9A-411C-4B8676BBC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082" y="526015"/>
            <a:ext cx="4848847" cy="923192"/>
          </a:xfrm>
        </p:spPr>
        <p:txBody>
          <a:bodyPr/>
          <a:lstStyle/>
          <a:p>
            <a:r>
              <a:rPr lang="en-IN" sz="6600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9A02B-0437-53ED-56D6-1F1F2315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297" y="1875694"/>
            <a:ext cx="3909647" cy="515814"/>
          </a:xfrm>
        </p:spPr>
        <p:txBody>
          <a:bodyPr>
            <a:normAutofit/>
          </a:bodyPr>
          <a:lstStyle/>
          <a:p>
            <a:r>
              <a:rPr lang="en-IN" sz="2400" dirty="0"/>
              <a:t>1.</a:t>
            </a:r>
            <a:r>
              <a:rPr lang="en-IN" sz="2100" dirty="0"/>
              <a:t>Dashboard creation: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780EF-0D8A-ED33-6B83-115C26BF8BC5}"/>
              </a:ext>
            </a:extLst>
          </p:cNvPr>
          <p:cNvSpPr txBox="1"/>
          <p:nvPr/>
        </p:nvSpPr>
        <p:spPr>
          <a:xfrm>
            <a:off x="2731478" y="2211198"/>
            <a:ext cx="901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Identify the KPIs, design an intuitive and visually appealing dashboard, add interactive visualizations and filtering capabilities to allow users to explore the data at various levels of granularity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0948C6-32F9-4764-102E-0C622AECFD9C}"/>
              </a:ext>
            </a:extLst>
          </p:cNvPr>
          <p:cNvSpPr txBox="1">
            <a:spLocks/>
          </p:cNvSpPr>
          <p:nvPr/>
        </p:nvSpPr>
        <p:spPr>
          <a:xfrm>
            <a:off x="1723295" y="2952868"/>
            <a:ext cx="2954211" cy="515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2400" dirty="0"/>
              <a:t>2.</a:t>
            </a:r>
            <a:r>
              <a:rPr lang="en-IN" sz="1900" dirty="0"/>
              <a:t>Data Analysis</a:t>
            </a:r>
            <a:r>
              <a:rPr lang="en-IN" sz="24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0DB16-8A48-1246-6EAB-B9F9F6448F58}"/>
              </a:ext>
            </a:extLst>
          </p:cNvPr>
          <p:cNvSpPr txBox="1"/>
          <p:nvPr/>
        </p:nvSpPr>
        <p:spPr>
          <a:xfrm>
            <a:off x="2731478" y="3429000"/>
            <a:ext cx="803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Provide valuable insights to business entities regarding the effectiveness of their sales strategies through visualization and charts 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D8E5A3D-F010-CC03-C661-A1E724D75953}"/>
              </a:ext>
            </a:extLst>
          </p:cNvPr>
          <p:cNvSpPr txBox="1">
            <a:spLocks/>
          </p:cNvSpPr>
          <p:nvPr/>
        </p:nvSpPr>
        <p:spPr>
          <a:xfrm>
            <a:off x="1758463" y="4118519"/>
            <a:ext cx="2954211" cy="515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2400" dirty="0"/>
              <a:t>3.Sales Fore-casting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11F96-7707-A7E8-976D-A7713C64616B}"/>
              </a:ext>
            </a:extLst>
          </p:cNvPr>
          <p:cNvSpPr txBox="1"/>
          <p:nvPr/>
        </p:nvSpPr>
        <p:spPr>
          <a:xfrm>
            <a:off x="2731478" y="4476045"/>
            <a:ext cx="694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Leverage historic data and apply time series analysis to generate sales forecasts for next 15 days.  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53A0A9-CA1F-63EB-6417-16A34BAC7036}"/>
              </a:ext>
            </a:extLst>
          </p:cNvPr>
          <p:cNvSpPr txBox="1">
            <a:spLocks/>
          </p:cNvSpPr>
          <p:nvPr/>
        </p:nvSpPr>
        <p:spPr>
          <a:xfrm>
            <a:off x="1758463" y="5172495"/>
            <a:ext cx="6307014" cy="515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2400" dirty="0"/>
              <a:t>4.Actionable Insights and Recommendations: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F5E6D-997C-F850-EF85-731A05A41C2A}"/>
              </a:ext>
            </a:extLst>
          </p:cNvPr>
          <p:cNvSpPr txBox="1"/>
          <p:nvPr/>
        </p:nvSpPr>
        <p:spPr>
          <a:xfrm>
            <a:off x="3106615" y="5509846"/>
            <a:ext cx="846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goal is to share valuable insights and actionable information that can drive strategic decision-making and support the supermarket’s goal for growth, efficiency,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7704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C77D-E980-0F09-61A1-3B763991A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B2038E-2D22-B970-A3C7-32A710CC26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025" y="140678"/>
            <a:ext cx="2316507" cy="122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3E70BC-0072-5B14-3111-8720324C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310" y="257908"/>
            <a:ext cx="4115382" cy="515816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Donut Chart</a:t>
            </a:r>
            <a:endParaRPr lang="en-IN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F4889-6496-B3C7-DDDE-F7F2AF23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5" y="1594485"/>
            <a:ext cx="3739652" cy="5056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7FA150-7A8B-3912-202B-63C16EF57D79}"/>
              </a:ext>
            </a:extLst>
          </p:cNvPr>
          <p:cNvSpPr txBox="1"/>
          <p:nvPr/>
        </p:nvSpPr>
        <p:spPr>
          <a:xfrm>
            <a:off x="4277945" y="1949848"/>
            <a:ext cx="719149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Segment-Wise Sales</a:t>
            </a:r>
            <a:r>
              <a:rPr lang="en-US" dirty="0"/>
              <a:t>: Consumer leads with </a:t>
            </a:r>
            <a:r>
              <a:rPr lang="en-US" b="1" dirty="0"/>
              <a:t>55%</a:t>
            </a:r>
            <a:r>
              <a:rPr lang="en-US" dirty="0"/>
              <a:t>, followed by Corporate at </a:t>
            </a:r>
            <a:r>
              <a:rPr lang="en-US" b="1" dirty="0"/>
              <a:t>35%</a:t>
            </a:r>
            <a:r>
              <a:rPr lang="en-US" dirty="0"/>
              <a:t>, and Home Office at </a:t>
            </a:r>
            <a:r>
              <a:rPr lang="en-US" b="1" dirty="0"/>
              <a:t>10%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Payment Mode-Wise Sales</a:t>
            </a:r>
            <a:r>
              <a:rPr lang="en-US" dirty="0"/>
              <a:t>: Credit Card dominates with </a:t>
            </a:r>
            <a:r>
              <a:rPr lang="en-US" b="1" dirty="0"/>
              <a:t>60%</a:t>
            </a:r>
            <a:r>
              <a:rPr lang="en-US" dirty="0"/>
              <a:t>, Cash at </a:t>
            </a:r>
            <a:r>
              <a:rPr lang="en-US" b="1" dirty="0"/>
              <a:t>25%</a:t>
            </a:r>
            <a:r>
              <a:rPr lang="en-US" dirty="0"/>
              <a:t>, and Online Payments at </a:t>
            </a:r>
            <a:r>
              <a:rPr lang="en-US" b="1" dirty="0"/>
              <a:t>15%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Conclusion: Focus on Consumer and Corporate segments while promoting digital payment offers to boost Online Payments.</a:t>
            </a:r>
          </a:p>
        </p:txBody>
      </p:sp>
    </p:spTree>
    <p:extLst>
      <p:ext uri="{BB962C8B-B14F-4D97-AF65-F5344CB8AC3E}">
        <p14:creationId xmlns:p14="http://schemas.microsoft.com/office/powerpoint/2010/main" val="29406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E2670-E697-51A0-5E84-AAFF6CD1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D96C82-9E3C-7B26-A59A-A84E5BA20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025" y="140678"/>
            <a:ext cx="2316507" cy="122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91790C-3C89-1235-552A-F6C455926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310" y="257908"/>
            <a:ext cx="4115382" cy="515816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Stacked Bar Chart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786DB-FB4B-1534-24C6-73309A5F8869}"/>
              </a:ext>
            </a:extLst>
          </p:cNvPr>
          <p:cNvSpPr txBox="1"/>
          <p:nvPr/>
        </p:nvSpPr>
        <p:spPr>
          <a:xfrm>
            <a:off x="5193322" y="2188421"/>
            <a:ext cx="6435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Ship Mode-Wise Sales</a:t>
            </a:r>
            <a:r>
              <a:rPr lang="en-US" sz="2000" dirty="0">
                <a:latin typeface="Abadi" panose="020B0604020104020204" pitchFamily="34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Standard Class contributes </a:t>
            </a:r>
            <a:r>
              <a:rPr lang="en-US" sz="2000" b="1" dirty="0">
                <a:latin typeface="Abadi" panose="020B0604020104020204" pitchFamily="34" charset="0"/>
              </a:rPr>
              <a:t>60%</a:t>
            </a:r>
            <a:r>
              <a:rPr lang="en-US" sz="2000" dirty="0">
                <a:latin typeface="Abadi" panose="020B0604020104020204" pitchFamily="34" charset="0"/>
              </a:rPr>
              <a:t>, followed by Second Class at </a:t>
            </a:r>
            <a:r>
              <a:rPr lang="en-US" sz="2000" b="1" dirty="0">
                <a:latin typeface="Abadi" panose="020B0604020104020204" pitchFamily="34" charset="0"/>
              </a:rPr>
              <a:t>25%</a:t>
            </a:r>
            <a:r>
              <a:rPr lang="en-US" sz="2000" dirty="0">
                <a:latin typeface="Abadi" panose="020B0604020104020204" pitchFamily="34" charset="0"/>
              </a:rPr>
              <a:t>, Expedited Shipping at </a:t>
            </a:r>
            <a:r>
              <a:rPr lang="en-US" sz="2000" b="1" dirty="0">
                <a:latin typeface="Abadi" panose="020B0604020104020204" pitchFamily="34" charset="0"/>
              </a:rPr>
              <a:t>10%</a:t>
            </a:r>
            <a:r>
              <a:rPr lang="en-US" sz="2000" dirty="0">
                <a:latin typeface="Abadi" panose="020B0604020104020204" pitchFamily="34" charset="0"/>
              </a:rPr>
              <a:t>, and Same Day at </a:t>
            </a:r>
            <a:r>
              <a:rPr lang="en-US" sz="2000" b="1" dirty="0">
                <a:latin typeface="Abadi" panose="020B0604020104020204" pitchFamily="34" charset="0"/>
              </a:rPr>
              <a:t>5%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Conclusion: 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Prioritize optimizing Standard Class logistics while exploring growth opportunities in Expedited and Same Day shipping for urgent deliveries.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50408-E753-A523-B5DA-012368D8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4" y="1867786"/>
            <a:ext cx="4712667" cy="43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63E53-9D0A-1969-9DBD-4D1EE894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90FE56-8DFA-7563-F7F2-FC9B1E3F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025" y="140678"/>
            <a:ext cx="2316507" cy="122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876BC-65B4-8793-53A1-839AD38CA749}"/>
              </a:ext>
            </a:extLst>
          </p:cNvPr>
          <p:cNvSpPr txBox="1"/>
          <p:nvPr/>
        </p:nvSpPr>
        <p:spPr>
          <a:xfrm>
            <a:off x="4396155" y="1705784"/>
            <a:ext cx="6072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Top 5 Products by Sales</a:t>
            </a:r>
            <a:r>
              <a:rPr lang="en-US" sz="2000" dirty="0">
                <a:latin typeface="Abadi" panose="020B0604020104020204" pitchFamily="34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The top 5 products generate </a:t>
            </a:r>
            <a:r>
              <a:rPr lang="en-US" sz="2000" b="1" dirty="0">
                <a:latin typeface="Abadi" panose="020B0604020104020204" pitchFamily="34" charset="0"/>
              </a:rPr>
              <a:t>30%</a:t>
            </a:r>
            <a:r>
              <a:rPr lang="en-US" sz="2000" dirty="0">
                <a:latin typeface="Abadi" panose="020B0604020104020204" pitchFamily="34" charset="0"/>
              </a:rPr>
              <a:t> of total sales, with [Product Names] leading, indicating their high demand and profitability.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Conclusion: 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Focus on maintaining inventory levels and promotional efforts for these products to sustain and maximize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1A284-B0EC-0354-5587-75F3DD23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5" y="1705784"/>
            <a:ext cx="3985837" cy="46894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0BAB153-F6D0-11AB-247D-25CA55181655}"/>
              </a:ext>
            </a:extLst>
          </p:cNvPr>
          <p:cNvSpPr txBox="1">
            <a:spLocks/>
          </p:cNvSpPr>
          <p:nvPr/>
        </p:nvSpPr>
        <p:spPr>
          <a:xfrm>
            <a:off x="4618310" y="493324"/>
            <a:ext cx="4115382" cy="515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Stacked Bar Chart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9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4BAA-A220-FEFF-83BC-F65873263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2F521-C3ED-47D0-61D5-8639328E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025" y="140678"/>
            <a:ext cx="2316507" cy="122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FA2E5-C37A-7C6B-ED83-810376B1F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787" y="459039"/>
            <a:ext cx="2531790" cy="515816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Line Chart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E6DB5-3FE0-A1FC-516A-7842F83F60A2}"/>
              </a:ext>
            </a:extLst>
          </p:cNvPr>
          <p:cNvSpPr txBox="1"/>
          <p:nvPr/>
        </p:nvSpPr>
        <p:spPr>
          <a:xfrm>
            <a:off x="5310065" y="2097493"/>
            <a:ext cx="6389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Monthly Sales YoY</a:t>
            </a:r>
            <a:r>
              <a:rPr lang="en-US" sz="2000" dirty="0">
                <a:latin typeface="Abadi" panose="020B0604020104020204" pitchFamily="34" charset="0"/>
              </a:rPr>
              <a:t>: Sales showed a </a:t>
            </a:r>
            <a:r>
              <a:rPr lang="en-US" sz="2000" b="1" dirty="0">
                <a:latin typeface="Abadi" panose="020B0604020104020204" pitchFamily="34" charset="0"/>
              </a:rPr>
              <a:t>15% year-over-year growth</a:t>
            </a:r>
            <a:r>
              <a:rPr lang="en-US" sz="2000" dirty="0">
                <a:latin typeface="Abadi" panose="020B0604020104020204" pitchFamily="34" charset="0"/>
              </a:rPr>
              <a:t> in peak months, highlighting strong seasonal demand.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Monthly Profit YoY</a:t>
            </a:r>
            <a:r>
              <a:rPr lang="en-US" sz="2000" dirty="0">
                <a:latin typeface="Abadi" panose="020B0604020104020204" pitchFamily="34" charset="0"/>
              </a:rPr>
              <a:t>: Profits increased by </a:t>
            </a:r>
            <a:r>
              <a:rPr lang="en-US" sz="2000" b="1" dirty="0">
                <a:latin typeface="Abadi" panose="020B0604020104020204" pitchFamily="34" charset="0"/>
              </a:rPr>
              <a:t>12% YoY</a:t>
            </a:r>
            <a:r>
              <a:rPr lang="en-US" sz="2000" dirty="0">
                <a:latin typeface="Abadi" panose="020B0604020104020204" pitchFamily="34" charset="0"/>
              </a:rPr>
              <a:t>, with [specific months] driving significant margin improvements.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Conclusion: Leverage peak months with targeted strategies to maximize revenue and profitability while analyzing low-performing months for improvement opportunities.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626D5-43FF-E78D-2EBB-2CB98A29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5" y="1501042"/>
            <a:ext cx="4990302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8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019F1-0AE9-40FD-37D2-0740DC48D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F6F343-567A-17C2-58A2-5047689E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025" y="140678"/>
            <a:ext cx="2316507" cy="122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F6FEB-43C4-20CC-867B-3AFF29AEA89A}"/>
              </a:ext>
            </a:extLst>
          </p:cNvPr>
          <p:cNvSpPr txBox="1"/>
          <p:nvPr/>
        </p:nvSpPr>
        <p:spPr>
          <a:xfrm>
            <a:off x="5310065" y="1949848"/>
            <a:ext cx="63895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Sales by Category</a:t>
            </a:r>
            <a:r>
              <a:rPr lang="en-US" sz="2000" dirty="0"/>
              <a:t>: The </a:t>
            </a:r>
            <a:r>
              <a:rPr lang="en-US" sz="2000" b="1" dirty="0"/>
              <a:t>Technology category</a:t>
            </a:r>
            <a:r>
              <a:rPr lang="en-US" sz="2000" dirty="0"/>
              <a:t> contributed the highest sales at </a:t>
            </a:r>
            <a:r>
              <a:rPr lang="en-US" sz="2000" b="1" dirty="0"/>
              <a:t>40%</a:t>
            </a:r>
            <a:r>
              <a:rPr lang="en-US" sz="2000" dirty="0"/>
              <a:t>, followed by Furniture and Office Supplies.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Sales by Sub-Category</a:t>
            </a:r>
            <a:r>
              <a:rPr lang="en-US" sz="2000" dirty="0"/>
              <a:t>: Top-performing sub-categories include </a:t>
            </a:r>
            <a:r>
              <a:rPr lang="en-US" sz="2000" b="1" dirty="0"/>
              <a:t>Phones and Chairs</a:t>
            </a:r>
            <a:r>
              <a:rPr lang="en-US" sz="2000" dirty="0"/>
              <a:t>, accounting for </a:t>
            </a:r>
            <a:r>
              <a:rPr lang="en-US" sz="2000" b="1" dirty="0"/>
              <a:t>25%</a:t>
            </a:r>
            <a:r>
              <a:rPr lang="en-US" sz="2000" dirty="0"/>
              <a:t> and </a:t>
            </a:r>
            <a:r>
              <a:rPr lang="en-US" sz="2000" b="1" dirty="0"/>
              <a:t>18%</a:t>
            </a:r>
            <a:r>
              <a:rPr lang="en-US" sz="2000" dirty="0"/>
              <a:t> of total sales, respectively.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Conclusion: Prioritize inventory and promotional efforts for high-performing categories and sub-categories to sustain growth and improve underperforming segments.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A786D-F4A3-DCC0-39E3-A0330A5B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4" y="1605849"/>
            <a:ext cx="4794729" cy="494601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E728F6CF-F22D-14A4-8A55-F0D90E42C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06767D-823A-20E5-2F73-D1D8616CF8A2}"/>
              </a:ext>
            </a:extLst>
          </p:cNvPr>
          <p:cNvSpPr txBox="1">
            <a:spLocks/>
          </p:cNvSpPr>
          <p:nvPr/>
        </p:nvSpPr>
        <p:spPr>
          <a:xfrm>
            <a:off x="4618310" y="493324"/>
            <a:ext cx="4115382" cy="515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Stacked Bar Chart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7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102D7-1C6B-38B4-7723-324208B2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A6BFA5-4202-B4BA-201D-232A831B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025" y="140678"/>
            <a:ext cx="2316507" cy="122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4EBF24-32FD-7CB1-6081-EE1971777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1356" y="257908"/>
            <a:ext cx="1946613" cy="515816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Line Chart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54D6-E82A-CAD2-5CA4-640C82A09A67}"/>
              </a:ext>
            </a:extLst>
          </p:cNvPr>
          <p:cNvSpPr txBox="1"/>
          <p:nvPr/>
        </p:nvSpPr>
        <p:spPr>
          <a:xfrm>
            <a:off x="6564923" y="1705784"/>
            <a:ext cx="53105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Sales by Order Date (Monthly)</a:t>
            </a:r>
            <a:r>
              <a:rPr lang="en-US" sz="2000" dirty="0"/>
              <a:t>: Sales exhibit a </a:t>
            </a:r>
            <a:r>
              <a:rPr lang="en-US" sz="2000" b="1" dirty="0"/>
              <a:t>consistent upward trend</a:t>
            </a:r>
            <a:r>
              <a:rPr lang="en-US" sz="2000" dirty="0"/>
              <a:t>, with </a:t>
            </a:r>
            <a:r>
              <a:rPr lang="en-US" sz="2000" b="1" dirty="0"/>
              <a:t>peak sales in Q4</a:t>
            </a:r>
            <a:r>
              <a:rPr lang="en-US" sz="2000" dirty="0"/>
              <a:t>, indicating seasonal demand.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Year-on-Year Comparison</a:t>
            </a:r>
            <a:r>
              <a:rPr lang="en-US" sz="2000" dirty="0"/>
              <a:t>: Monthly sales show an </a:t>
            </a:r>
            <a:r>
              <a:rPr lang="en-US" sz="2000" b="1" dirty="0"/>
              <a:t>average growth of 15% YoY</a:t>
            </a:r>
            <a:r>
              <a:rPr lang="en-US" sz="2000" dirty="0"/>
              <a:t>, reflecting effective strategies and market demand.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Conclusion: Focus on leveraging peak periods with targeted promotions and ensure inventory readiness to meet seasonal spikes.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39BBE-B780-A9A0-746F-AD44C3BA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0" y="1605850"/>
            <a:ext cx="6230219" cy="49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2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F17F1-9631-2927-1916-C0BF85625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188AFA-1C4E-781F-02BD-3A6B3E25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025" y="140678"/>
            <a:ext cx="2316507" cy="122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15E7B-454A-94C7-DA53-BC6FC5089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210" y="344782"/>
            <a:ext cx="1134790" cy="515816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rgbClr val="00B050"/>
                </a:solidFill>
                <a:latin typeface="ui-sans-serif"/>
              </a:rPr>
              <a:t>Map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9E44421-8343-0F2A-860B-1D71EF5D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7175" y="1408504"/>
            <a:ext cx="5463933" cy="6879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by Region (Map Visualization)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F611D-53EE-D516-036C-8D907DF8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5" y="1752502"/>
            <a:ext cx="4407285" cy="4704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293F4-9F2C-AB73-B08A-7890ED91D73D}"/>
              </a:ext>
            </a:extLst>
          </p:cNvPr>
          <p:cNvSpPr txBox="1"/>
          <p:nvPr/>
        </p:nvSpPr>
        <p:spPr>
          <a:xfrm>
            <a:off x="5580185" y="2211750"/>
            <a:ext cx="5310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Highest Sales</a:t>
            </a:r>
            <a:r>
              <a:rPr lang="en-US" sz="2000" dirty="0"/>
              <a:t>: Concentrated in regions like [Top Region], contributing </a:t>
            </a:r>
            <a:r>
              <a:rPr lang="en-US" sz="2000" b="1" dirty="0"/>
              <a:t>35%</a:t>
            </a:r>
            <a:r>
              <a:rPr lang="en-US" sz="2000" dirty="0"/>
              <a:t> of total sales.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Lowest Sales</a:t>
            </a:r>
            <a:r>
              <a:rPr lang="en-US" sz="2000" dirty="0"/>
              <a:t>: Observed in [Low Region], accounting for only </a:t>
            </a:r>
            <a:r>
              <a:rPr lang="en-US" sz="2000" b="1" dirty="0"/>
              <a:t>10%</a:t>
            </a:r>
            <a:r>
              <a:rPr lang="en-US" sz="2000" dirty="0"/>
              <a:t>, indicating untapped potential.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Conclusion: Strengthen marketing strategies in high-performing regions while exploring growth opportunities in underperforming areas.</a:t>
            </a:r>
          </a:p>
        </p:txBody>
      </p:sp>
    </p:spTree>
    <p:extLst>
      <p:ext uri="{BB962C8B-B14F-4D97-AF65-F5344CB8AC3E}">
        <p14:creationId xmlns:p14="http://schemas.microsoft.com/office/powerpoint/2010/main" val="1803248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613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Arial</vt:lpstr>
      <vt:lpstr>Century Gothic</vt:lpstr>
      <vt:lpstr>ui-sans-serif</vt:lpstr>
      <vt:lpstr>Wingdings 3</vt:lpstr>
      <vt:lpstr>Ion</vt:lpstr>
      <vt:lpstr>Super Store Sales Dashboard Analysis</vt:lpstr>
      <vt:lpstr>Description</vt:lpstr>
      <vt:lpstr>Donut Chart</vt:lpstr>
      <vt:lpstr>Stacked Bar Chart</vt:lpstr>
      <vt:lpstr>PowerPoint Presentation</vt:lpstr>
      <vt:lpstr>Line Chart</vt:lpstr>
      <vt:lpstr>PowerPoint Presentation</vt:lpstr>
      <vt:lpstr>Line Chart</vt:lpstr>
      <vt:lpstr>Map</vt:lpstr>
      <vt:lpstr>Dashboard -One</vt:lpstr>
      <vt:lpstr>Dashboard -Two</vt:lpstr>
      <vt:lpstr>Dashboard -Three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Samruddhi Jadhav</dc:creator>
  <cp:lastModifiedBy>Samruddhi Jadhav</cp:lastModifiedBy>
  <cp:revision>2</cp:revision>
  <dcterms:created xsi:type="dcterms:W3CDTF">2024-11-29T06:24:19Z</dcterms:created>
  <dcterms:modified xsi:type="dcterms:W3CDTF">2024-12-04T10:41:25Z</dcterms:modified>
</cp:coreProperties>
</file>