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69" d="100"/>
          <a:sy n="69" d="100"/>
        </p:scale>
        <p:origin x="106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neet Paul Singh" userId="65a1aefe00bde337" providerId="LiveId" clId="{A06F70F1-483B-4D4C-BE0D-0678FA9A3B15}"/>
    <pc:docChg chg="custSel modSld">
      <pc:chgData name="Puneet Paul Singh" userId="65a1aefe00bde337" providerId="LiveId" clId="{A06F70F1-483B-4D4C-BE0D-0678FA9A3B15}" dt="2017-12-01T23:04:44.573" v="95" actId="113"/>
      <pc:docMkLst>
        <pc:docMk/>
      </pc:docMkLst>
      <pc:sldChg chg="modSp">
        <pc:chgData name="Puneet Paul Singh" userId="65a1aefe00bde337" providerId="LiveId" clId="{A06F70F1-483B-4D4C-BE0D-0678FA9A3B15}" dt="2017-12-01T23:04:44.573" v="95" actId="113"/>
        <pc:sldMkLst>
          <pc:docMk/>
          <pc:sldMk cId="1721727224" sldId="256"/>
        </pc:sldMkLst>
        <pc:spChg chg="mod">
          <ac:chgData name="Puneet Paul Singh" userId="65a1aefe00bde337" providerId="LiveId" clId="{A06F70F1-483B-4D4C-BE0D-0678FA9A3B15}" dt="2017-12-01T23:04:44.573" v="95" actId="113"/>
          <ac:spMkLst>
            <pc:docMk/>
            <pc:sldMk cId="1721727224" sldId="256"/>
            <ac:spMk id="3" creationId="{94F63945-60CC-40CF-B85C-59A1C1CF9F6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7M9hCYlLX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A86E-B90E-448F-89A1-406FCAF2B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03695"/>
            <a:ext cx="8825658" cy="2209800"/>
          </a:xfrm>
        </p:spPr>
        <p:txBody>
          <a:bodyPr/>
          <a:lstStyle/>
          <a:p>
            <a:pPr algn="ctr"/>
            <a:r>
              <a:rPr lang="en-US" dirty="0"/>
              <a:t>Finger Vein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63945-60CC-40CF-B85C-59A1C1CF9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284453"/>
            <a:ext cx="8825658" cy="1857555"/>
          </a:xfrm>
        </p:spPr>
        <p:txBody>
          <a:bodyPr/>
          <a:lstStyle/>
          <a:p>
            <a:r>
              <a:rPr lang="en-US" dirty="0"/>
              <a:t>By:</a:t>
            </a:r>
          </a:p>
          <a:p>
            <a:r>
              <a:rPr lang="en-US" dirty="0" err="1"/>
              <a:t>Minakshy</a:t>
            </a:r>
            <a:r>
              <a:rPr lang="en-US" dirty="0"/>
              <a:t> Ramachandran-</a:t>
            </a:r>
            <a:r>
              <a:rPr lang="en-US" b="1" dirty="0"/>
              <a:t>A20396350</a:t>
            </a:r>
          </a:p>
          <a:p>
            <a:r>
              <a:rPr lang="en-US" dirty="0"/>
              <a:t>Puneet Paul SINGH-</a:t>
            </a:r>
            <a:r>
              <a:rPr lang="en-US" b="1" dirty="0"/>
              <a:t>a20404848</a:t>
            </a:r>
          </a:p>
          <a:p>
            <a:r>
              <a:rPr lang="en-US" dirty="0" err="1"/>
              <a:t>Samruddhi</a:t>
            </a:r>
            <a:r>
              <a:rPr lang="en-US" dirty="0"/>
              <a:t> NAIK-</a:t>
            </a:r>
            <a:r>
              <a:rPr lang="en-US" b="1" dirty="0"/>
              <a:t>A20381084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727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0FB8-36D5-4531-B356-E061FD66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6996"/>
          </a:xfrm>
        </p:spPr>
        <p:txBody>
          <a:bodyPr/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DA99D-7A20-4A5F-A851-05D667319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38068"/>
            <a:ext cx="8946541" cy="4310331"/>
          </a:xfrm>
        </p:spPr>
        <p:txBody>
          <a:bodyPr/>
          <a:lstStyle/>
          <a:p>
            <a:r>
              <a:rPr lang="en-US" dirty="0"/>
              <a:t>An intricate environment increases the recognition difficulty.</a:t>
            </a:r>
          </a:p>
          <a:p>
            <a:r>
              <a:rPr lang="en-US" dirty="0"/>
              <a:t>Images acquired outdoors are prone to light overexposure, light leak and light underexposure, which increases the difficulty of extracting features of veins.</a:t>
            </a:r>
          </a:p>
          <a:p>
            <a:r>
              <a:rPr lang="en-US" dirty="0"/>
              <a:t>The range of time taken to capture the dataset is an influential factor.</a:t>
            </a:r>
          </a:p>
          <a:p>
            <a:r>
              <a:rPr lang="en-US" dirty="0"/>
              <a:t>Algorithm which reduces or removes the impact of lighting, and rectifies the position and angle of the fingers is considered the best.</a:t>
            </a:r>
          </a:p>
        </p:txBody>
      </p:sp>
    </p:spTree>
    <p:extLst>
      <p:ext uri="{BB962C8B-B14F-4D97-AF65-F5344CB8AC3E}">
        <p14:creationId xmlns:p14="http://schemas.microsoft.com/office/powerpoint/2010/main" val="2141471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5F5A-55A5-4A51-9DE1-56376CC0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115" y="359435"/>
            <a:ext cx="9404723" cy="795237"/>
          </a:xfrm>
        </p:spPr>
        <p:txBody>
          <a:bodyPr/>
          <a:lstStyle/>
          <a:p>
            <a:pPr algn="ctr"/>
            <a:r>
              <a:rPr lang="en-US" b="1" u="sng" dirty="0"/>
              <a:t>Conclusion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0C68FF-A4D2-445A-A05D-601BD9E27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808" y="1357221"/>
            <a:ext cx="8143335" cy="5078083"/>
          </a:xfrm>
        </p:spPr>
      </p:pic>
    </p:spTree>
    <p:extLst>
      <p:ext uri="{BB962C8B-B14F-4D97-AF65-F5344CB8AC3E}">
        <p14:creationId xmlns:p14="http://schemas.microsoft.com/office/powerpoint/2010/main" val="1624972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729C-2460-4486-A76B-85C255389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5018"/>
          </a:xfrm>
        </p:spPr>
        <p:txBody>
          <a:bodyPr/>
          <a:lstStyle/>
          <a:p>
            <a:r>
              <a:rPr lang="en-US" sz="4000" b="1" u="sng" dirty="0" err="1"/>
              <a:t>Contd</a:t>
            </a:r>
            <a:r>
              <a:rPr lang="en-US" sz="4000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27D70-F54B-4987-90C5-F483BE667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39020"/>
            <a:ext cx="8946541" cy="4609380"/>
          </a:xfrm>
        </p:spPr>
        <p:txBody>
          <a:bodyPr/>
          <a:lstStyle/>
          <a:p>
            <a:r>
              <a:rPr lang="en-US" dirty="0"/>
              <a:t>With the final results of ICVFR 2017, the algorithms available for finger vein recognition are much more accurate and secure now.</a:t>
            </a:r>
          </a:p>
          <a:p>
            <a:r>
              <a:rPr lang="en-US" dirty="0"/>
              <a:t>Finger Vein Recognition can be a thing in future due to less cost involved as compared to other Biometric techniques.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https://www.youtube.com/watch?v=g7M9hCYlLXg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78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678AC-4BDC-4353-BD5A-9BBE63C1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34542"/>
          </a:xfrm>
        </p:spPr>
        <p:txBody>
          <a:bodyPr/>
          <a:lstStyle/>
          <a:p>
            <a:pPr algn="ctr"/>
            <a:r>
              <a:rPr lang="en-US" b="1" u="sng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0049E-9BC0-4ECB-BDFA-AA260EB5C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ICFVR 2017: 3rd International Competition on Finger Vein Recognition</a:t>
            </a:r>
          </a:p>
          <a:p>
            <a:r>
              <a:rPr lang="en-US" dirty="0"/>
              <a:t>www.bayometric.com</a:t>
            </a:r>
          </a:p>
          <a:p>
            <a:r>
              <a:rPr lang="en-US" dirty="0"/>
              <a:t>www.youtube.com</a:t>
            </a:r>
          </a:p>
        </p:txBody>
      </p:sp>
    </p:spTree>
    <p:extLst>
      <p:ext uri="{BB962C8B-B14F-4D97-AF65-F5344CB8AC3E}">
        <p14:creationId xmlns:p14="http://schemas.microsoft.com/office/powerpoint/2010/main" val="142518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D38E-58C4-4324-8440-201FADB72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20446"/>
            <a:ext cx="9404723" cy="795237"/>
          </a:xfrm>
        </p:spPr>
        <p:txBody>
          <a:bodyPr/>
          <a:lstStyle/>
          <a:p>
            <a:pPr algn="ctr"/>
            <a:r>
              <a:rPr lang="en-US" b="1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A65CD-5A9D-4CC7-A831-4236FA18B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87260"/>
            <a:ext cx="8946541" cy="2599427"/>
          </a:xfrm>
        </p:spPr>
        <p:txBody>
          <a:bodyPr/>
          <a:lstStyle/>
          <a:p>
            <a:pPr algn="just"/>
            <a:r>
              <a:rPr lang="en-US" b="1" dirty="0"/>
              <a:t>Finger vein recognition</a:t>
            </a:r>
            <a:r>
              <a:rPr lang="en-US" dirty="0"/>
              <a:t> is a method of biometric authentication that uses pattern-recognition techniques based on images of human finger vein patterns beneath the skin's surface.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Current applications of finger vein recognition includes credit card authentication, automobile security, employee time and attendance tracking, automated teller machines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10A92-796F-4755-B4D7-24959FF71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769" y="4333516"/>
            <a:ext cx="3655443" cy="224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1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3346-783B-41BE-9512-4DB58D78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E0F6-75C1-42EA-B6AE-C307F380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recent years, finger vein recognition has become an important sub-field in biometrics and been applied to real-world applications.</a:t>
            </a:r>
          </a:p>
          <a:p>
            <a:r>
              <a:rPr lang="en-US" dirty="0"/>
              <a:t>In 2017, International Competition on Finger Vein Recognition, the winner dramatically improved the EER from 2.64% to 0.83% only.</a:t>
            </a:r>
          </a:p>
          <a:p>
            <a:r>
              <a:rPr lang="en-US" dirty="0"/>
              <a:t>Through this paper we will give insights on development of finger vein recognition algorithms.</a:t>
            </a:r>
          </a:p>
        </p:txBody>
      </p:sp>
    </p:spTree>
    <p:extLst>
      <p:ext uri="{BB962C8B-B14F-4D97-AF65-F5344CB8AC3E}">
        <p14:creationId xmlns:p14="http://schemas.microsoft.com/office/powerpoint/2010/main" val="178027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8DF0-0AA2-4D14-BA7D-C43A6A19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4248"/>
          </a:xfrm>
        </p:spPr>
        <p:txBody>
          <a:bodyPr/>
          <a:lstStyle/>
          <a:p>
            <a:pPr algn="ctr"/>
            <a:r>
              <a:rPr lang="en-US" b="1" u="sng" dirty="0"/>
              <a:t>PROS &amp;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92123-9E28-42C9-BE44-56FF4AAC3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16015"/>
            <a:ext cx="8946541" cy="4632384"/>
          </a:xfrm>
        </p:spPr>
        <p:txBody>
          <a:bodyPr/>
          <a:lstStyle/>
          <a:p>
            <a:r>
              <a:rPr lang="en-US" b="1" dirty="0"/>
              <a:t>PROS: 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Non-contact 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Live Sampling 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High Accuracy 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Fast Authentication</a:t>
            </a:r>
          </a:p>
          <a:p>
            <a:r>
              <a:rPr lang="en-US" b="1" dirty="0"/>
              <a:t>CONS: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Lack of data sets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Public data sets have small number of images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No professional online platform for researchers to evaluate their algorithm.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82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5E090-BAF0-4CBF-BF90-930DA86C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00037"/>
          </a:xfrm>
        </p:spPr>
        <p:txBody>
          <a:bodyPr/>
          <a:lstStyle/>
          <a:p>
            <a:pPr algn="ctr"/>
            <a:r>
              <a:rPr lang="en-US" b="1" u="sng" dirty="0"/>
              <a:t>ICFVR 2017</a:t>
            </a:r>
            <a:br>
              <a:rPr lang="en-US" b="1" u="sng" dirty="0"/>
            </a:br>
            <a:r>
              <a:rPr lang="en-US" sz="2400" dirty="0"/>
              <a:t>(International Competition on Finger Vein Recognition 2017)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7EDFA-5E65-44B7-BCEE-942CCF11D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69056"/>
            <a:ext cx="8946541" cy="4379343"/>
          </a:xfrm>
        </p:spPr>
        <p:txBody>
          <a:bodyPr/>
          <a:lstStyle/>
          <a:p>
            <a:pPr algn="just"/>
            <a:r>
              <a:rPr lang="en-US" dirty="0"/>
              <a:t>Recognition Algorithm Test Engine (RATE) is used as an evaluation platform for the Finger Vein Recognition.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4 datasets are used i.e. DS0, DS1, DS2 &amp; DS3.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D6F5E-B4E8-402E-986E-61BB30145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059" y="3748718"/>
            <a:ext cx="4537045" cy="128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A91E-9D1D-48F7-AA27-BD164AD1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8240"/>
          </a:xfrm>
        </p:spPr>
        <p:txBody>
          <a:bodyPr/>
          <a:lstStyle/>
          <a:p>
            <a:pPr algn="ctr"/>
            <a:r>
              <a:rPr lang="en-US" b="1" u="sng" dirty="0"/>
              <a:t>Algorithms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63FE7-3D70-48A0-AC7C-BE27A0048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10264"/>
            <a:ext cx="8946541" cy="4638135"/>
          </a:xfrm>
        </p:spPr>
        <p:txBody>
          <a:bodyPr/>
          <a:lstStyle/>
          <a:p>
            <a:r>
              <a:rPr lang="en-US" dirty="0"/>
              <a:t>All the teams, who participated in competition, used different kinds of approach such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Edge Detection, Image Pre-Processing, Feature Extraction &amp; comparison.(T5)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091685-22F4-45FF-B0B7-D6C286E29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5" y="3364298"/>
            <a:ext cx="3681413" cy="2058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1F66D5-87D8-452C-AF04-65B759403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025" y="3364298"/>
            <a:ext cx="3681413" cy="20588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4F32EC-047C-409C-8A6F-E8D0AD49B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146" y="3364298"/>
            <a:ext cx="3681413" cy="205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8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8EE2-A3E4-4AFA-AECC-C91E90572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3478"/>
          </a:xfrm>
        </p:spPr>
        <p:txBody>
          <a:bodyPr/>
          <a:lstStyle/>
          <a:p>
            <a:r>
              <a:rPr lang="en-US" sz="4000" b="1" u="sng" dirty="0" err="1"/>
              <a:t>Contd</a:t>
            </a:r>
            <a:r>
              <a:rPr lang="en-US" sz="4000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5E79-720B-4903-AD36-64938A54C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12498"/>
            <a:ext cx="8946541" cy="47359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Wide line detector algorithm on the basis of on the basis of isotropic non linear filtering. (T7)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Intercept an ROI area of the input and save the grey scale information as template and for matching, compare the grey scale information of two templates. (T9)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CBECBA-9654-4FDC-93E1-67DFC175F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132" y="4138971"/>
            <a:ext cx="2628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4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C599-A172-4330-9464-A303297F7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5237"/>
          </a:xfrm>
        </p:spPr>
        <p:txBody>
          <a:bodyPr/>
          <a:lstStyle/>
          <a:p>
            <a:pPr algn="ctr"/>
            <a:r>
              <a:rPr lang="en-US" b="1" u="sng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272E-E1A2-4898-9DE2-C99D19A93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21766"/>
            <a:ext cx="8946541" cy="4626633"/>
          </a:xfrm>
        </p:spPr>
        <p:txBody>
          <a:bodyPr/>
          <a:lstStyle/>
          <a:p>
            <a:r>
              <a:rPr lang="en-US" dirty="0"/>
              <a:t>RATE automatically generates the following characteristics for each system of the finger vein recognition:</a:t>
            </a:r>
          </a:p>
          <a:p>
            <a:endParaRPr lang="en-US" sz="300" dirty="0"/>
          </a:p>
          <a:p>
            <a:pPr marL="514350" indent="-514350">
              <a:buFont typeface="+mj-lt"/>
              <a:buAutoNum type="romanLcPeriod"/>
            </a:pPr>
            <a:r>
              <a:rPr lang="en-US" sz="1600" dirty="0"/>
              <a:t>FMR &amp; FNMR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1600" dirty="0"/>
              <a:t>EER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1600" dirty="0"/>
              <a:t>Zero FNMR and Zero FMR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1600" dirty="0"/>
              <a:t>Fail to Enroll &amp; Fail to Match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1600" dirty="0"/>
              <a:t>Average enroll and match time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1600" dirty="0"/>
              <a:t>Detection error Trade-off curves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1600" dirty="0"/>
              <a:t>Genuine &amp; Impostor Score distribution histograms</a:t>
            </a:r>
          </a:p>
        </p:txBody>
      </p:sp>
    </p:spTree>
    <p:extLst>
      <p:ext uri="{BB962C8B-B14F-4D97-AF65-F5344CB8AC3E}">
        <p14:creationId xmlns:p14="http://schemas.microsoft.com/office/powerpoint/2010/main" val="1550558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41E5-626C-4EC0-AE0A-3F429A1C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9229"/>
          </a:xfrm>
        </p:spPr>
        <p:txBody>
          <a:bodyPr/>
          <a:lstStyle/>
          <a:p>
            <a:pPr algn="ctr"/>
            <a:r>
              <a:rPr lang="en-US" sz="4000" b="1" u="sng" dirty="0"/>
              <a:t>Competition Results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A91C1-07C4-4500-AC6E-FC4ED1231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04512"/>
            <a:ext cx="8946541" cy="4643887"/>
          </a:xfrm>
        </p:spPr>
        <p:txBody>
          <a:bodyPr/>
          <a:lstStyle/>
          <a:p>
            <a:r>
              <a:rPr lang="en-US" dirty="0"/>
              <a:t>Team 5 was declared as the winner based on the following observations: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02F097-F442-4046-BC99-13F440290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1" y="2754523"/>
            <a:ext cx="3060371" cy="19957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E26DFB-A952-4BEE-97CF-2E2EE0EB8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711" y="2754523"/>
            <a:ext cx="5658210" cy="32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45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1891</TotalTime>
  <Words>451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Finger Vein Recognition</vt:lpstr>
      <vt:lpstr>Introduction</vt:lpstr>
      <vt:lpstr>Abstract</vt:lpstr>
      <vt:lpstr>PROS &amp; CONS</vt:lpstr>
      <vt:lpstr>ICFVR 2017 (International Competition on Finger Vein Recognition 2017)</vt:lpstr>
      <vt:lpstr>Algorithms Used</vt:lpstr>
      <vt:lpstr>Contd…</vt:lpstr>
      <vt:lpstr>Results</vt:lpstr>
      <vt:lpstr>Competition Results</vt:lpstr>
      <vt:lpstr>Analysis</vt:lpstr>
      <vt:lpstr>Conclusion</vt:lpstr>
      <vt:lpstr>Contd…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Finger Vein Recognition</dc:title>
  <dc:creator>Puneet Paul Singh</dc:creator>
  <cp:lastModifiedBy>Puneet Paul Singh</cp:lastModifiedBy>
  <cp:revision>19</cp:revision>
  <dcterms:created xsi:type="dcterms:W3CDTF">2017-11-28T18:43:43Z</dcterms:created>
  <dcterms:modified xsi:type="dcterms:W3CDTF">2017-12-02T00:12:19Z</dcterms:modified>
</cp:coreProperties>
</file>