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Tweets Before</a:t>
            </a:r>
            <a:r>
              <a:rPr lang="en-US" baseline="0"/>
              <a:t> and After Cleaning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Sheet2!$B$15</c:f>
              <c:strCache>
                <c:ptCount val="1"/>
                <c:pt idx="0">
                  <c:v>Number of Tweets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Sheet2!$A$16:$A$18</c:f>
              <c:strCache>
                <c:ptCount val="3"/>
                <c:pt idx="0">
                  <c:v>Food</c:v>
                </c:pt>
                <c:pt idx="1">
                  <c:v>Retail</c:v>
                </c:pt>
                <c:pt idx="2">
                  <c:v>Clothing</c:v>
                </c:pt>
              </c:strCache>
            </c:strRef>
          </c:cat>
          <c:val>
            <c:numRef>
              <c:f>Sheet2!$B$16:$B$18</c:f>
              <c:numCache>
                <c:formatCode>General</c:formatCode>
                <c:ptCount val="3"/>
                <c:pt idx="0">
                  <c:v>48000</c:v>
                </c:pt>
                <c:pt idx="1">
                  <c:v>37000</c:v>
                </c:pt>
                <c:pt idx="2">
                  <c:v>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6-4373-B3ED-44591411B5EF}"/>
            </c:ext>
          </c:extLst>
        </c:ser>
        <c:ser>
          <c:idx val="1"/>
          <c:order val="1"/>
          <c:tx>
            <c:strRef>
              <c:f>Sheet2!$C$15</c:f>
              <c:strCache>
                <c:ptCount val="1"/>
                <c:pt idx="0">
                  <c:v>Number of Tweets after Cleaning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Sheet2!$A$16:$A$18</c:f>
              <c:strCache>
                <c:ptCount val="3"/>
                <c:pt idx="0">
                  <c:v>Food</c:v>
                </c:pt>
                <c:pt idx="1">
                  <c:v>Retail</c:v>
                </c:pt>
                <c:pt idx="2">
                  <c:v>Clothing</c:v>
                </c:pt>
              </c:strCache>
            </c:strRef>
          </c:cat>
          <c:val>
            <c:numRef>
              <c:f>Sheet2!$C$16:$C$18</c:f>
              <c:numCache>
                <c:formatCode>General</c:formatCode>
                <c:ptCount val="3"/>
                <c:pt idx="0">
                  <c:v>32091</c:v>
                </c:pt>
                <c:pt idx="1">
                  <c:v>21006</c:v>
                </c:pt>
                <c:pt idx="2">
                  <c:v>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6-4373-B3ED-44591411B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652192"/>
        <c:axId val="475653176"/>
      </c:barChart>
      <c:catAx>
        <c:axId val="4756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53176"/>
        <c:crosses val="autoZero"/>
        <c:auto val="1"/>
        <c:lblAlgn val="ctr"/>
        <c:lblOffset val="100"/>
        <c:noMultiLvlLbl val="0"/>
      </c:catAx>
      <c:valAx>
        <c:axId val="47565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5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CLOTHING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Sheet2!$B$6</c:f>
              <c:strCache>
                <c:ptCount val="1"/>
                <c:pt idx="0">
                  <c:v>Linear SVM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Sheet2!$C$5:$E$5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Sheet2!$C$6:$E$6</c:f>
              <c:numCache>
                <c:formatCode>General</c:formatCode>
                <c:ptCount val="3"/>
                <c:pt idx="0">
                  <c:v>0.86</c:v>
                </c:pt>
                <c:pt idx="1">
                  <c:v>0.88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C-4C4C-9D1C-0F260C525B76}"/>
            </c:ext>
          </c:extLst>
        </c:ser>
        <c:ser>
          <c:idx val="1"/>
          <c:order val="1"/>
          <c:tx>
            <c:strRef>
              <c:f>Sheet2!$B$7</c:f>
              <c:strCache>
                <c:ptCount val="1"/>
                <c:pt idx="0">
                  <c:v>Naive Bayes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Sheet2!$C$5:$E$5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Sheet2!$C$7:$E$7</c:f>
              <c:numCache>
                <c:formatCode>General</c:formatCode>
                <c:ptCount val="3"/>
                <c:pt idx="0">
                  <c:v>0.86</c:v>
                </c:pt>
                <c:pt idx="1">
                  <c:v>0.74</c:v>
                </c:pt>
                <c:pt idx="2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EC-4C4C-9D1C-0F260C525B76}"/>
            </c:ext>
          </c:extLst>
        </c:ser>
        <c:ser>
          <c:idx val="2"/>
          <c:order val="2"/>
          <c:tx>
            <c:strRef>
              <c:f>Sheet2!$B$8</c:f>
              <c:strCache>
                <c:ptCount val="1"/>
                <c:pt idx="0">
                  <c:v>SGD Classifier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Sheet2!$C$5:$E$5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Sheet2!$C$8:$E$8</c:f>
              <c:numCache>
                <c:formatCode>General</c:formatCode>
                <c:ptCount val="3"/>
                <c:pt idx="0">
                  <c:v>0.84</c:v>
                </c:pt>
                <c:pt idx="1">
                  <c:v>0.82</c:v>
                </c:pt>
                <c:pt idx="2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EC-4C4C-9D1C-0F260C525B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5668920"/>
        <c:axId val="475672856"/>
      </c:barChart>
      <c:catAx>
        <c:axId val="47566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72856"/>
        <c:crosses val="autoZero"/>
        <c:auto val="1"/>
        <c:lblAlgn val="ctr"/>
        <c:lblOffset val="100"/>
        <c:noMultiLvlLbl val="0"/>
      </c:catAx>
      <c:valAx>
        <c:axId val="47567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6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Linear SVM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Sheet2!$C$1:$E$1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Sheet2!$C$2:$E$2</c:f>
              <c:numCache>
                <c:formatCode>General</c:formatCode>
                <c:ptCount val="3"/>
                <c:pt idx="0">
                  <c:v>0.92</c:v>
                </c:pt>
                <c:pt idx="1">
                  <c:v>0.92</c:v>
                </c:pt>
                <c:pt idx="2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A-4032-87AF-315D8649ECA3}"/>
            </c:ext>
          </c:extLst>
        </c:ser>
        <c:ser>
          <c:idx val="1"/>
          <c:order val="1"/>
          <c:tx>
            <c:strRef>
              <c:f>Sheet2!$B$3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Sheet2!$C$1:$E$1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Sheet2!$C$3:$E$3</c:f>
              <c:numCache>
                <c:formatCode>General</c:formatCode>
                <c:ptCount val="3"/>
                <c:pt idx="0">
                  <c:v>0.91</c:v>
                </c:pt>
                <c:pt idx="1">
                  <c:v>0.91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BA-4032-87AF-315D8649ECA3}"/>
            </c:ext>
          </c:extLst>
        </c:ser>
        <c:ser>
          <c:idx val="2"/>
          <c:order val="2"/>
          <c:tx>
            <c:strRef>
              <c:f>Sheet2!$B$4</c:f>
              <c:strCache>
                <c:ptCount val="1"/>
                <c:pt idx="0">
                  <c:v>Naive Bayes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Sheet2!$C$1:$E$1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Sheet2!$C$4:$E$4</c:f>
              <c:numCache>
                <c:formatCode>General</c:formatCode>
                <c:ptCount val="3"/>
                <c:pt idx="0">
                  <c:v>0.84</c:v>
                </c:pt>
                <c:pt idx="1">
                  <c:v>0.85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BA-4032-87AF-315D8649EC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7102024"/>
        <c:axId val="477096448"/>
      </c:barChart>
      <c:catAx>
        <c:axId val="47710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96448"/>
        <c:crosses val="autoZero"/>
        <c:auto val="1"/>
        <c:lblAlgn val="ctr"/>
        <c:lblOffset val="100"/>
        <c:noMultiLvlLbl val="0"/>
      </c:catAx>
      <c:valAx>
        <c:axId val="4770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10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RETAIL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Sheet2!$B$10</c:f>
              <c:strCache>
                <c:ptCount val="1"/>
                <c:pt idx="0">
                  <c:v>Passive Aggressor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Sheet2!$C$9:$E$9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Sheet2!$C$10:$E$10</c:f>
              <c:numCache>
                <c:formatCode>General</c:formatCode>
                <c:ptCount val="3"/>
                <c:pt idx="0">
                  <c:v>0.84</c:v>
                </c:pt>
                <c:pt idx="1">
                  <c:v>0.84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F-421D-A047-96B956238B2C}"/>
            </c:ext>
          </c:extLst>
        </c:ser>
        <c:ser>
          <c:idx val="1"/>
          <c:order val="1"/>
          <c:tx>
            <c:strRef>
              <c:f>Sheet2!$B$11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Sheet2!$C$9:$E$9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Sheet2!$C$11:$E$11</c:f>
              <c:numCache>
                <c:formatCode>General</c:formatCode>
                <c:ptCount val="3"/>
                <c:pt idx="0">
                  <c:v>0.83</c:v>
                </c:pt>
                <c:pt idx="1">
                  <c:v>0.83</c:v>
                </c:pt>
                <c:pt idx="2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1F-421D-A047-96B956238B2C}"/>
            </c:ext>
          </c:extLst>
        </c:ser>
        <c:ser>
          <c:idx val="2"/>
          <c:order val="2"/>
          <c:tx>
            <c:strRef>
              <c:f>Sheet2!$B$12</c:f>
              <c:strCache>
                <c:ptCount val="1"/>
                <c:pt idx="0">
                  <c:v>Linear SVM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Sheet2!$C$9:$E$9</c:f>
              <c:strCache>
                <c:ptCount val="3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Sheet2!$C$12:$E$12</c:f>
              <c:numCache>
                <c:formatCode>General</c:formatCode>
                <c:ptCount val="3"/>
                <c:pt idx="0">
                  <c:v>0.75</c:v>
                </c:pt>
                <c:pt idx="1">
                  <c:v>0.77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1F-421D-A047-96B956238B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0329872"/>
        <c:axId val="520336432"/>
      </c:barChart>
      <c:catAx>
        <c:axId val="52032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336432"/>
        <c:crosses val="autoZero"/>
        <c:auto val="1"/>
        <c:lblAlgn val="ctr"/>
        <c:lblOffset val="100"/>
        <c:noMultiLvlLbl val="0"/>
      </c:catAx>
      <c:valAx>
        <c:axId val="52033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32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1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4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6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5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54.191.47.212:9090/inde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54.191.47.212:9090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507" y="678730"/>
            <a:ext cx="10756678" cy="10365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Customer Voice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104" y="2564809"/>
            <a:ext cx="8637072" cy="29373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Team Members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Abhishek Bhardwaj		- A20360197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Rohan </a:t>
            </a:r>
            <a:r>
              <a:rPr lang="en-US" dirty="0" err="1"/>
              <a:t>Digambar</a:t>
            </a:r>
            <a:r>
              <a:rPr lang="en-US" dirty="0"/>
              <a:t> Gawade	- A20379951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Maneesha</a:t>
            </a:r>
            <a:r>
              <a:rPr lang="en-US" dirty="0"/>
              <a:t> </a:t>
            </a:r>
            <a:r>
              <a:rPr lang="en-US" dirty="0" err="1"/>
              <a:t>Satyanarayanan</a:t>
            </a:r>
            <a:r>
              <a:rPr lang="en-US" dirty="0"/>
              <a:t>	- A20384410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Amruta</a:t>
            </a:r>
            <a:r>
              <a:rPr lang="en-US" dirty="0"/>
              <a:t> Pimple		- A20380183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Samruddhi</a:t>
            </a:r>
            <a:r>
              <a:rPr lang="en-US" dirty="0"/>
              <a:t> Naik		- A20381084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Demo Link:</a:t>
            </a:r>
          </a:p>
          <a:p>
            <a:pPr algn="l"/>
            <a:endParaRPr lang="en-US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449528" y="5502199"/>
            <a:ext cx="4286112" cy="36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https://54.191.47.212:9090/index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46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162" y="744717"/>
            <a:ext cx="7935867" cy="5460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17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4717"/>
            <a:ext cx="3507556" cy="4351338"/>
          </a:xfrm>
        </p:spPr>
        <p:txBody>
          <a:bodyPr/>
          <a:lstStyle/>
          <a:p>
            <a:pPr algn="just"/>
            <a:r>
              <a:rPr lang="en-US" sz="1800" dirty="0"/>
              <a:t>We intend to collect customer reviews from Twitter using </a:t>
            </a:r>
            <a:r>
              <a:rPr lang="en-US" sz="1800" b="1" dirty="0"/>
              <a:t>sentiment analysis.</a:t>
            </a:r>
          </a:p>
          <a:p>
            <a:pPr algn="just"/>
            <a:r>
              <a:rPr lang="en-US" sz="1800" dirty="0"/>
              <a:t>This will enable organizations to understand their brand value over the time and help them identify investments that delight their customers and develop new products to maximize satisfaction and profits.</a:t>
            </a:r>
          </a:p>
          <a:p>
            <a:r>
              <a:rPr lang="en-US" sz="1800" b="1" dirty="0"/>
              <a:t>Categories and Brands Selected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5321"/>
              </p:ext>
            </p:extLst>
          </p:nvPr>
        </p:nvGraphicFramePr>
        <p:xfrm>
          <a:off x="942795" y="4017509"/>
          <a:ext cx="6099028" cy="24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832">
                  <a:extLst>
                    <a:ext uri="{9D8B030D-6E8A-4147-A177-3AD203B41FA5}">
                      <a16:colId xmlns:a16="http://schemas.microsoft.com/office/drawing/2014/main" val="3966478042"/>
                    </a:ext>
                  </a:extLst>
                </a:gridCol>
                <a:gridCol w="4289196">
                  <a:extLst>
                    <a:ext uri="{9D8B030D-6E8A-4147-A177-3AD203B41FA5}">
                      <a16:colId xmlns:a16="http://schemas.microsoft.com/office/drawing/2014/main" val="2601328358"/>
                    </a:ext>
                  </a:extLst>
                </a:gridCol>
              </a:tblGrid>
              <a:tr h="283194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05967"/>
                  </a:ext>
                </a:extLst>
              </a:tr>
              <a:tr h="707985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#Dominos, #</a:t>
                      </a:r>
                      <a:r>
                        <a:rPr lang="en-US" dirty="0" err="1"/>
                        <a:t>Pizzahut</a:t>
                      </a:r>
                      <a:r>
                        <a:rPr lang="en-US" dirty="0"/>
                        <a:t>, #</a:t>
                      </a:r>
                      <a:r>
                        <a:rPr lang="en-US" dirty="0" err="1"/>
                        <a:t>PapaJohns</a:t>
                      </a:r>
                      <a:endParaRPr lang="en-US" dirty="0"/>
                    </a:p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BurgerKing</a:t>
                      </a:r>
                      <a:r>
                        <a:rPr lang="en-US" dirty="0"/>
                        <a:t>, #McDonalds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80638"/>
                  </a:ext>
                </a:extLst>
              </a:tr>
              <a:tr h="495590"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#Zara, #</a:t>
                      </a:r>
                      <a:r>
                        <a:rPr lang="en-US" dirty="0" err="1"/>
                        <a:t>Levis</a:t>
                      </a:r>
                      <a:r>
                        <a:rPr lang="en-US" dirty="0"/>
                        <a:t>, #</a:t>
                      </a:r>
                      <a:r>
                        <a:rPr lang="en-US" dirty="0" err="1"/>
                        <a:t>RalphLauren</a:t>
                      </a:r>
                      <a:r>
                        <a:rPr lang="en-US" dirty="0"/>
                        <a:t>, #</a:t>
                      </a:r>
                      <a:r>
                        <a:rPr lang="en-US" dirty="0" err="1"/>
                        <a:t>TommyHilfiger</a:t>
                      </a:r>
                      <a:r>
                        <a:rPr lang="en-US" dirty="0"/>
                        <a:t>, #Nike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10784"/>
                  </a:ext>
                </a:extLst>
              </a:tr>
              <a:tr h="707985">
                <a:tc>
                  <a:txBody>
                    <a:bodyPr/>
                    <a:lstStyle/>
                    <a:p>
                      <a:r>
                        <a:rPr lang="en-US" dirty="0"/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'#Walmart , #Walgreens, #BestBuy, #Target, #</a:t>
                      </a:r>
                      <a:r>
                        <a:rPr lang="en-US" dirty="0" err="1"/>
                        <a:t>CVSPharmacy</a:t>
                      </a:r>
                      <a:r>
                        <a:rPr lang="en-US" dirty="0"/>
                        <a:t>, #Costco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3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6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5093"/>
            <a:ext cx="10700819" cy="470233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Data Extraction </a:t>
            </a:r>
            <a:r>
              <a:rPr lang="en-US" sz="4000" dirty="0"/>
              <a:t>: Twitter Search and Twitter Stream API</a:t>
            </a:r>
          </a:p>
          <a:p>
            <a:endParaRPr lang="en-US" sz="4000" dirty="0"/>
          </a:p>
          <a:p>
            <a:r>
              <a:rPr lang="en-US" sz="4000" dirty="0"/>
              <a:t>Data </a:t>
            </a:r>
            <a:r>
              <a:rPr lang="en-US" sz="4000" dirty="0" err="1"/>
              <a:t>Preprocesing</a:t>
            </a:r>
            <a:r>
              <a:rPr lang="en-US" sz="40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Selecting English tweets.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Replace emoticons.</a:t>
            </a:r>
            <a:endParaRPr lang="en-US" sz="15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Removed hyperlinks.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Removed </a:t>
            </a:r>
            <a:r>
              <a:rPr lang="en-US" sz="3500" dirty="0" err="1"/>
              <a:t>stopwords</a:t>
            </a:r>
            <a:r>
              <a:rPr lang="en-US" sz="35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Removed punctuations.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Removed ‘#’ and ‘@’.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    Lower Casing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3500" dirty="0"/>
          </a:p>
          <a:p>
            <a:r>
              <a:rPr lang="en-US" sz="4000" dirty="0"/>
              <a:t>Sentiment Tagging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/>
              <a:t>Lexicon based Analysis – </a:t>
            </a:r>
            <a:r>
              <a:rPr lang="en-US" sz="3500" dirty="0" err="1"/>
              <a:t>VaderSentiment</a:t>
            </a:r>
            <a:endParaRPr lang="en-US" sz="35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dirty="0" err="1"/>
              <a:t>Textblob</a:t>
            </a:r>
            <a:endParaRPr lang="en-US" sz="3500" dirty="0"/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2F0C2A-A39B-4D09-B8D7-2747BF44E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948681"/>
              </p:ext>
            </p:extLst>
          </p:nvPr>
        </p:nvGraphicFramePr>
        <p:xfrm>
          <a:off x="5959311" y="1831157"/>
          <a:ext cx="5239731" cy="390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09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32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Experiment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93" y="1373138"/>
            <a:ext cx="10515600" cy="5140784"/>
          </a:xfrm>
        </p:spPr>
        <p:txBody>
          <a:bodyPr/>
          <a:lstStyle/>
          <a:p>
            <a:r>
              <a:rPr lang="en-US" dirty="0"/>
              <a:t>Models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Naïve Bayes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Logistic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SGD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Support Vector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PassiveAggressiveClassifier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04BB29D-4982-41FC-8A2B-DB9ADAFFA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50208"/>
              </p:ext>
            </p:extLst>
          </p:nvPr>
        </p:nvGraphicFramePr>
        <p:xfrm>
          <a:off x="1302470" y="36316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3ADC65-CF75-472B-9146-608EE3798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091802"/>
              </p:ext>
            </p:extLst>
          </p:nvPr>
        </p:nvGraphicFramePr>
        <p:xfrm>
          <a:off x="5874470" y="749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7E20A5-51D2-4748-BE59-29EC4B42A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417529"/>
              </p:ext>
            </p:extLst>
          </p:nvPr>
        </p:nvGraphicFramePr>
        <p:xfrm>
          <a:off x="5874470" y="36929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578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365126"/>
            <a:ext cx="10920167" cy="652969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8" y="1239133"/>
            <a:ext cx="11435136" cy="530550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9048" y="5715298"/>
            <a:ext cx="35445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https://54.191.47.212:9090/index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6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185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Customer Voice Analysis</vt:lpstr>
      <vt:lpstr>Goal</vt:lpstr>
      <vt:lpstr>Data</vt:lpstr>
      <vt:lpstr>Experiment and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Voice Analysis</dc:title>
  <dc:creator>Rohan Gawade</dc:creator>
  <cp:lastModifiedBy>Samruddhi Naik</cp:lastModifiedBy>
  <cp:revision>30</cp:revision>
  <dcterms:created xsi:type="dcterms:W3CDTF">2017-04-26T17:48:52Z</dcterms:created>
  <dcterms:modified xsi:type="dcterms:W3CDTF">2017-04-28T01:02:35Z</dcterms:modified>
</cp:coreProperties>
</file>