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6" r:id="rId1"/>
  </p:sldMasterIdLst>
  <p:notesMasterIdLst>
    <p:notesMasterId r:id="rId44"/>
  </p:notesMasterIdLst>
  <p:handoutMasterIdLst>
    <p:handoutMasterId r:id="rId45"/>
  </p:handoutMasterIdLst>
  <p:sldIdLst>
    <p:sldId id="256" r:id="rId2"/>
    <p:sldId id="259" r:id="rId3"/>
    <p:sldId id="257" r:id="rId4"/>
    <p:sldId id="261" r:id="rId5"/>
    <p:sldId id="262" r:id="rId6"/>
    <p:sldId id="275" r:id="rId7"/>
    <p:sldId id="276" r:id="rId8"/>
    <p:sldId id="277" r:id="rId9"/>
    <p:sldId id="280" r:id="rId10"/>
    <p:sldId id="268" r:id="rId11"/>
    <p:sldId id="267" r:id="rId12"/>
    <p:sldId id="284" r:id="rId13"/>
    <p:sldId id="285" r:id="rId14"/>
    <p:sldId id="288" r:id="rId15"/>
    <p:sldId id="289" r:id="rId16"/>
    <p:sldId id="290" r:id="rId17"/>
    <p:sldId id="291" r:id="rId18"/>
    <p:sldId id="292" r:id="rId19"/>
    <p:sldId id="293" r:id="rId20"/>
    <p:sldId id="295" r:id="rId21"/>
    <p:sldId id="286" r:id="rId22"/>
    <p:sldId id="287" r:id="rId23"/>
    <p:sldId id="271" r:id="rId24"/>
    <p:sldId id="296" r:id="rId25"/>
    <p:sldId id="300" r:id="rId26"/>
    <p:sldId id="301" r:id="rId27"/>
    <p:sldId id="302" r:id="rId28"/>
    <p:sldId id="329" r:id="rId29"/>
    <p:sldId id="320" r:id="rId30"/>
    <p:sldId id="321" r:id="rId31"/>
    <p:sldId id="322" r:id="rId32"/>
    <p:sldId id="319" r:id="rId33"/>
    <p:sldId id="323" r:id="rId34"/>
    <p:sldId id="325" r:id="rId35"/>
    <p:sldId id="326" r:id="rId36"/>
    <p:sldId id="327" r:id="rId37"/>
    <p:sldId id="328" r:id="rId38"/>
    <p:sldId id="272" r:id="rId39"/>
    <p:sldId id="318" r:id="rId40"/>
    <p:sldId id="282" r:id="rId41"/>
    <p:sldId id="330" r:id="rId42"/>
    <p:sldId id="274" r:id="rId4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CC"/>
    <a:srgbClr val="FF0066"/>
    <a:srgbClr val="FF00FF"/>
    <a:srgbClr val="008E40"/>
    <a:srgbClr val="FF33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13" autoAdjust="0"/>
    <p:restoredTop sz="94660"/>
  </p:normalViewPr>
  <p:slideViewPr>
    <p:cSldViewPr>
      <p:cViewPr varScale="1">
        <p:scale>
          <a:sx n="68" d="100"/>
          <a:sy n="68" d="100"/>
        </p:scale>
        <p:origin x="-168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06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A652CD0F-EC35-4F86-83F8-EAA9C5F58EF5}" type="datetimeFigureOut">
              <a:rPr lang="en-US"/>
              <a:pPr>
                <a:defRPr/>
              </a:pPr>
              <a:t>6/2/2016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7B8FAD04-4512-44AC-834F-7D07F6019F40}" type="slidenum">
              <a:rPr lang="en-US"/>
              <a:pPr>
                <a:defRPr/>
              </a:pPr>
              <a:t>‹#›</a:t>
            </a:fld>
            <a:endParaRPr lang="en-US"/>
          </a:p>
        </p:txBody>
      </p:sp>
    </p:spTree>
    <p:extLst>
      <p:ext uri="{BB962C8B-B14F-4D97-AF65-F5344CB8AC3E}">
        <p14:creationId xmlns:p14="http://schemas.microsoft.com/office/powerpoint/2010/main" xmlns="" val="15765297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C457D7E3-0402-4871-9DB1-28EEAA6EE2C2}" type="datetimeFigureOut">
              <a:rPr lang="en-US"/>
              <a:pPr>
                <a:defRPr/>
              </a:pPr>
              <a:t>6/2/2016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C26E2EBE-7D03-4555-9FC1-04C28B3DBD6C}" type="slidenum">
              <a:rPr lang="en-US"/>
              <a:pPr>
                <a:defRPr/>
              </a:pPr>
              <a:t>‹#›</a:t>
            </a:fld>
            <a:endParaRPr lang="en-US"/>
          </a:p>
        </p:txBody>
      </p:sp>
    </p:spTree>
    <p:extLst>
      <p:ext uri="{BB962C8B-B14F-4D97-AF65-F5344CB8AC3E}">
        <p14:creationId xmlns:p14="http://schemas.microsoft.com/office/powerpoint/2010/main" xmlns="" val="355031166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8B3DD7-505C-4A15-8F5F-22CADD741B69}"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xmlns="" val="3587435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8B3DD7-505C-4A15-8F5F-22CADD741B69}" type="slidenum">
              <a:rPr lang="en-US"/>
              <a:pPr fontAlgn="base">
                <a:spcBef>
                  <a:spcPct val="0"/>
                </a:spcBef>
                <a:spcAft>
                  <a:spcPct val="0"/>
                </a:spcAft>
              </a:pPr>
              <a:t>10</a:t>
            </a:fld>
            <a:endParaRPr lang="en-US"/>
          </a:p>
        </p:txBody>
      </p:sp>
    </p:spTree>
    <p:extLst>
      <p:ext uri="{BB962C8B-B14F-4D97-AF65-F5344CB8AC3E}">
        <p14:creationId xmlns:p14="http://schemas.microsoft.com/office/powerpoint/2010/main" xmlns="" val="160347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8B3DD7-505C-4A15-8F5F-22CADD741B69}" type="slidenum">
              <a:rPr lang="en-US"/>
              <a:pPr fontAlgn="base">
                <a:spcBef>
                  <a:spcPct val="0"/>
                </a:spcBef>
                <a:spcAft>
                  <a:spcPct val="0"/>
                </a:spcAft>
              </a:pPr>
              <a:t>11</a:t>
            </a:fld>
            <a:endParaRPr lang="en-US"/>
          </a:p>
        </p:txBody>
      </p:sp>
    </p:spTree>
    <p:extLst>
      <p:ext uri="{BB962C8B-B14F-4D97-AF65-F5344CB8AC3E}">
        <p14:creationId xmlns:p14="http://schemas.microsoft.com/office/powerpoint/2010/main" xmlns="" val="4093149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8B3DD7-505C-4A15-8F5F-22CADD741B69}" type="slidenum">
              <a:rPr lang="en-US"/>
              <a:pPr fontAlgn="base">
                <a:spcBef>
                  <a:spcPct val="0"/>
                </a:spcBef>
                <a:spcAft>
                  <a:spcPct val="0"/>
                </a:spcAft>
              </a:pPr>
              <a:t>12</a:t>
            </a:fld>
            <a:endParaRPr lang="en-US"/>
          </a:p>
        </p:txBody>
      </p:sp>
    </p:spTree>
    <p:extLst>
      <p:ext uri="{BB962C8B-B14F-4D97-AF65-F5344CB8AC3E}">
        <p14:creationId xmlns:p14="http://schemas.microsoft.com/office/powerpoint/2010/main" xmlns="" val="936256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26E2EBE-7D03-4555-9FC1-04C28B3DBD6C}" type="slidenum">
              <a:rPr lang="en-US" smtClean="0"/>
              <a:pPr>
                <a:defRPr/>
              </a:pPr>
              <a:t>13</a:t>
            </a:fld>
            <a:endParaRPr lang="en-US"/>
          </a:p>
        </p:txBody>
      </p:sp>
    </p:spTree>
    <p:extLst>
      <p:ext uri="{BB962C8B-B14F-4D97-AF65-F5344CB8AC3E}">
        <p14:creationId xmlns:p14="http://schemas.microsoft.com/office/powerpoint/2010/main" xmlns="" val="2540506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8B3DD7-505C-4A15-8F5F-22CADD741B69}" type="slidenum">
              <a:rPr lang="en-US"/>
              <a:pPr fontAlgn="base">
                <a:spcBef>
                  <a:spcPct val="0"/>
                </a:spcBef>
                <a:spcAft>
                  <a:spcPct val="0"/>
                </a:spcAft>
              </a:pPr>
              <a:t>23</a:t>
            </a:fld>
            <a:endParaRPr lang="en-US"/>
          </a:p>
        </p:txBody>
      </p:sp>
    </p:spTree>
    <p:extLst>
      <p:ext uri="{BB962C8B-B14F-4D97-AF65-F5344CB8AC3E}">
        <p14:creationId xmlns:p14="http://schemas.microsoft.com/office/powerpoint/2010/main" xmlns="" val="1462708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8B3DD7-505C-4A15-8F5F-22CADD741B69}" type="slidenum">
              <a:rPr lang="en-US"/>
              <a:pPr fontAlgn="base">
                <a:spcBef>
                  <a:spcPct val="0"/>
                </a:spcBef>
                <a:spcAft>
                  <a:spcPct val="0"/>
                </a:spcAft>
              </a:pPr>
              <a:t>38</a:t>
            </a:fld>
            <a:endParaRPr lang="en-US"/>
          </a:p>
        </p:txBody>
      </p:sp>
    </p:spTree>
    <p:extLst>
      <p:ext uri="{BB962C8B-B14F-4D97-AF65-F5344CB8AC3E}">
        <p14:creationId xmlns:p14="http://schemas.microsoft.com/office/powerpoint/2010/main" xmlns="" val="2061244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8B3DD7-505C-4A15-8F5F-22CADD741B69}" type="slidenum">
              <a:rPr lang="en-US"/>
              <a:pPr fontAlgn="base">
                <a:spcBef>
                  <a:spcPct val="0"/>
                </a:spcBef>
                <a:spcAft>
                  <a:spcPct val="0"/>
                </a:spcAft>
              </a:pPr>
              <a:t>39</a:t>
            </a:fld>
            <a:endParaRPr lang="en-US"/>
          </a:p>
        </p:txBody>
      </p:sp>
    </p:spTree>
    <p:extLst>
      <p:ext uri="{BB962C8B-B14F-4D97-AF65-F5344CB8AC3E}">
        <p14:creationId xmlns:p14="http://schemas.microsoft.com/office/powerpoint/2010/main" xmlns="" val="8249554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8B3DD7-505C-4A15-8F5F-22CADD741B69}" type="slidenum">
              <a:rPr lang="en-US"/>
              <a:pPr fontAlgn="base">
                <a:spcBef>
                  <a:spcPct val="0"/>
                </a:spcBef>
                <a:spcAft>
                  <a:spcPct val="0"/>
                </a:spcAft>
              </a:pPr>
              <a:t>40</a:t>
            </a:fld>
            <a:endParaRPr lang="en-US"/>
          </a:p>
        </p:txBody>
      </p:sp>
    </p:spTree>
    <p:extLst>
      <p:ext uri="{BB962C8B-B14F-4D97-AF65-F5344CB8AC3E}">
        <p14:creationId xmlns:p14="http://schemas.microsoft.com/office/powerpoint/2010/main" xmlns="" val="17465946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8B3DD7-505C-4A15-8F5F-22CADD741B69}" type="slidenum">
              <a:rPr lang="en-US"/>
              <a:pPr fontAlgn="base">
                <a:spcBef>
                  <a:spcPct val="0"/>
                </a:spcBef>
                <a:spcAft>
                  <a:spcPct val="0"/>
                </a:spcAft>
              </a:pPr>
              <a:t>42</a:t>
            </a:fld>
            <a:endParaRPr lang="en-US"/>
          </a:p>
        </p:txBody>
      </p:sp>
    </p:spTree>
    <p:extLst>
      <p:ext uri="{BB962C8B-B14F-4D97-AF65-F5344CB8AC3E}">
        <p14:creationId xmlns:p14="http://schemas.microsoft.com/office/powerpoint/2010/main" xmlns="" val="217577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8B3DD7-505C-4A15-8F5F-22CADD741B69}" type="slidenum">
              <a:rPr lang="en-US"/>
              <a:pPr fontAlgn="base">
                <a:spcBef>
                  <a:spcPct val="0"/>
                </a:spcBef>
                <a:spcAft>
                  <a:spcPct val="0"/>
                </a:spcAft>
              </a:pPr>
              <a:t>2</a:t>
            </a:fld>
            <a:endParaRPr lang="en-US"/>
          </a:p>
        </p:txBody>
      </p:sp>
    </p:spTree>
    <p:extLst>
      <p:ext uri="{BB962C8B-B14F-4D97-AF65-F5344CB8AC3E}">
        <p14:creationId xmlns:p14="http://schemas.microsoft.com/office/powerpoint/2010/main" xmlns="" val="769510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8B3DD7-505C-4A15-8F5F-22CADD741B69}" type="slidenum">
              <a:rPr lang="en-US"/>
              <a:pPr fontAlgn="base">
                <a:spcBef>
                  <a:spcPct val="0"/>
                </a:spcBef>
                <a:spcAft>
                  <a:spcPct val="0"/>
                </a:spcAft>
              </a:pPr>
              <a:t>3</a:t>
            </a:fld>
            <a:endParaRPr lang="en-US"/>
          </a:p>
        </p:txBody>
      </p:sp>
    </p:spTree>
    <p:extLst>
      <p:ext uri="{BB962C8B-B14F-4D97-AF65-F5344CB8AC3E}">
        <p14:creationId xmlns:p14="http://schemas.microsoft.com/office/powerpoint/2010/main" xmlns="" val="3505301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Statistics source: http://www.slideshare.net/entbangalore/deafness-statistics-causes</a:t>
            </a:r>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8B3DD7-505C-4A15-8F5F-22CADD741B69}" type="slidenum">
              <a:rPr lang="en-US"/>
              <a:pPr fontAlgn="base">
                <a:spcBef>
                  <a:spcPct val="0"/>
                </a:spcBef>
                <a:spcAft>
                  <a:spcPct val="0"/>
                </a:spcAft>
              </a:pPr>
              <a:t>4</a:t>
            </a:fld>
            <a:endParaRPr lang="en-US"/>
          </a:p>
        </p:txBody>
      </p:sp>
    </p:spTree>
    <p:extLst>
      <p:ext uri="{BB962C8B-B14F-4D97-AF65-F5344CB8AC3E}">
        <p14:creationId xmlns:p14="http://schemas.microsoft.com/office/powerpoint/2010/main" xmlns="" val="3573938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8B3DD7-505C-4A15-8F5F-22CADD741B69}" type="slidenum">
              <a:rPr lang="en-US"/>
              <a:pPr fontAlgn="base">
                <a:spcBef>
                  <a:spcPct val="0"/>
                </a:spcBef>
                <a:spcAft>
                  <a:spcPct val="0"/>
                </a:spcAft>
              </a:pPr>
              <a:t>5</a:t>
            </a:fld>
            <a:endParaRPr lang="en-US"/>
          </a:p>
        </p:txBody>
      </p:sp>
    </p:spTree>
    <p:extLst>
      <p:ext uri="{BB962C8B-B14F-4D97-AF65-F5344CB8AC3E}">
        <p14:creationId xmlns:p14="http://schemas.microsoft.com/office/powerpoint/2010/main" xmlns="" val="2659673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8B3DD7-505C-4A15-8F5F-22CADD741B69}" type="slidenum">
              <a:rPr lang="en-US"/>
              <a:pPr fontAlgn="base">
                <a:spcBef>
                  <a:spcPct val="0"/>
                </a:spcBef>
                <a:spcAft>
                  <a:spcPct val="0"/>
                </a:spcAft>
              </a:pPr>
              <a:t>6</a:t>
            </a:fld>
            <a:endParaRPr lang="en-US"/>
          </a:p>
        </p:txBody>
      </p:sp>
    </p:spTree>
    <p:extLst>
      <p:ext uri="{BB962C8B-B14F-4D97-AF65-F5344CB8AC3E}">
        <p14:creationId xmlns:p14="http://schemas.microsoft.com/office/powerpoint/2010/main" xmlns="" val="174540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8B3DD7-505C-4A15-8F5F-22CADD741B69}" type="slidenum">
              <a:rPr lang="en-US"/>
              <a:pPr fontAlgn="base">
                <a:spcBef>
                  <a:spcPct val="0"/>
                </a:spcBef>
                <a:spcAft>
                  <a:spcPct val="0"/>
                </a:spcAft>
              </a:pPr>
              <a:t>7</a:t>
            </a:fld>
            <a:endParaRPr lang="en-US"/>
          </a:p>
        </p:txBody>
      </p:sp>
    </p:spTree>
    <p:extLst>
      <p:ext uri="{BB962C8B-B14F-4D97-AF65-F5344CB8AC3E}">
        <p14:creationId xmlns:p14="http://schemas.microsoft.com/office/powerpoint/2010/main" xmlns="" val="3794997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8B3DD7-505C-4A15-8F5F-22CADD741B69}" type="slidenum">
              <a:rPr lang="en-US"/>
              <a:pPr fontAlgn="base">
                <a:spcBef>
                  <a:spcPct val="0"/>
                </a:spcBef>
                <a:spcAft>
                  <a:spcPct val="0"/>
                </a:spcAft>
              </a:pPr>
              <a:t>8</a:t>
            </a:fld>
            <a:endParaRPr lang="en-US"/>
          </a:p>
        </p:txBody>
      </p:sp>
    </p:spTree>
    <p:extLst>
      <p:ext uri="{BB962C8B-B14F-4D97-AF65-F5344CB8AC3E}">
        <p14:creationId xmlns:p14="http://schemas.microsoft.com/office/powerpoint/2010/main" xmlns="" val="3312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8B3DD7-505C-4A15-8F5F-22CADD741B69}" type="slidenum">
              <a:rPr lang="en-US"/>
              <a:pPr fontAlgn="base">
                <a:spcBef>
                  <a:spcPct val="0"/>
                </a:spcBef>
                <a:spcAft>
                  <a:spcPct val="0"/>
                </a:spcAft>
              </a:pPr>
              <a:t>9</a:t>
            </a:fld>
            <a:endParaRPr lang="en-US"/>
          </a:p>
        </p:txBody>
      </p:sp>
    </p:spTree>
    <p:extLst>
      <p:ext uri="{BB962C8B-B14F-4D97-AF65-F5344CB8AC3E}">
        <p14:creationId xmlns:p14="http://schemas.microsoft.com/office/powerpoint/2010/main" xmlns="" val="2919832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ounded Rectangle 3"/>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ounded Rectangle 5"/>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lang="en-US"/>
              <a:t>Click to edit Master title style</a:t>
            </a:r>
          </a:p>
        </p:txBody>
      </p:sp>
      <p:sp>
        <p:nvSpPr>
          <p:cNvPr id="20" name="Subtitle 19"/>
          <p:cNvSpPr>
            <a:spLocks noGrp="1"/>
          </p:cNvSpPr>
          <p:nvPr>
            <p:ph type="subTitle" idx="1"/>
          </p:nvPr>
        </p:nvSpPr>
        <p:spPr>
          <a:xfrm>
            <a:off x="722376" y="3685032"/>
            <a:ext cx="7772400" cy="914400"/>
          </a:xfrm>
        </p:spPr>
        <p:txBody>
          <a:bodyPr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7" name="Date Placeholder 18"/>
          <p:cNvSpPr>
            <a:spLocks noGrp="1"/>
          </p:cNvSpPr>
          <p:nvPr>
            <p:ph type="dt" sz="half" idx="10"/>
          </p:nvPr>
        </p:nvSpPr>
        <p:spPr/>
        <p:txBody>
          <a:bodyPr/>
          <a:lstStyle>
            <a:lvl1pPr>
              <a:defRPr/>
            </a:lvl1pPr>
            <a:extLst/>
          </a:lstStyle>
          <a:p>
            <a:pPr>
              <a:defRPr/>
            </a:pPr>
            <a:fld id="{80376F1B-F1F5-4101-9CC1-0436AE3F3242}" type="datetime1">
              <a:rPr lang="en-IN" smtClean="0"/>
              <a:pPr>
                <a:defRPr/>
              </a:pPr>
              <a:t>02-06-2016</a:t>
            </a:fld>
            <a:endParaRPr lang="en-US"/>
          </a:p>
        </p:txBody>
      </p:sp>
      <p:sp>
        <p:nvSpPr>
          <p:cNvPr id="8" name="Footer Placeholder 7"/>
          <p:cNvSpPr>
            <a:spLocks noGrp="1"/>
          </p:cNvSpPr>
          <p:nvPr>
            <p:ph type="ftr" sz="quarter" idx="11"/>
          </p:nvPr>
        </p:nvSpPr>
        <p:spPr/>
        <p:txBody>
          <a:bodyPr/>
          <a:lstStyle>
            <a:lvl1pPr>
              <a:defRPr/>
            </a:lvl1pPr>
            <a:extLst/>
          </a:lstStyle>
          <a:p>
            <a:pPr>
              <a:defRPr/>
            </a:pPr>
            <a:r>
              <a:rPr lang="en-US"/>
              <a:t>SCOE, Information Technology (2015-16)</a:t>
            </a:r>
          </a:p>
        </p:txBody>
      </p:sp>
      <p:sp>
        <p:nvSpPr>
          <p:cNvPr id="9" name="Slide Number Placeholder 10"/>
          <p:cNvSpPr>
            <a:spLocks noGrp="1"/>
          </p:cNvSpPr>
          <p:nvPr>
            <p:ph type="sldNum" sz="quarter" idx="12"/>
          </p:nvPr>
        </p:nvSpPr>
        <p:spPr/>
        <p:txBody>
          <a:bodyPr/>
          <a:lstStyle>
            <a:lvl1pPr>
              <a:defRPr/>
            </a:lvl1pPr>
            <a:extLst/>
          </a:lstStyle>
          <a:p>
            <a:pPr>
              <a:defRPr/>
            </a:pPr>
            <a:fld id="{725E0117-BB5E-451D-852D-6701ED8B30F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lang="en-US"/>
              <a:t>Click to edit Master title style</a:t>
            </a:r>
          </a:p>
        </p:txBody>
      </p:sp>
      <p:sp>
        <p:nvSpPr>
          <p:cNvPr id="3" name="Vertical Text Placeholder 2"/>
          <p:cNvSpPr>
            <a:spLocks noGrp="1"/>
          </p:cNvSpPr>
          <p:nvPr>
            <p:ph type="body" orient="vert" idx="1"/>
          </p:nvPr>
        </p:nvSpPr>
        <p:spPr>
          <a:xfrm>
            <a:off x="502920" y="530352"/>
            <a:ext cx="8183880" cy="41879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extLst/>
          </a:lstStyle>
          <a:p>
            <a:pPr>
              <a:defRPr/>
            </a:pPr>
            <a:fld id="{1E851342-9522-47EF-9CB9-D0E55CF6C6C3}" type="datetime1">
              <a:rPr lang="en-IN" smtClean="0"/>
              <a:pPr>
                <a:defRPr/>
              </a:pPr>
              <a:t>02-06-2016</a:t>
            </a:fld>
            <a:endParaRPr lang="en-US"/>
          </a:p>
        </p:txBody>
      </p:sp>
      <p:sp>
        <p:nvSpPr>
          <p:cNvPr id="5" name="Footer Placeholder 4"/>
          <p:cNvSpPr>
            <a:spLocks noGrp="1"/>
          </p:cNvSpPr>
          <p:nvPr>
            <p:ph type="ftr" sz="quarter" idx="11"/>
          </p:nvPr>
        </p:nvSpPr>
        <p:spPr/>
        <p:txBody>
          <a:bodyPr/>
          <a:lstStyle>
            <a:lvl1pPr>
              <a:defRPr/>
            </a:lvl1pPr>
            <a:extLst/>
          </a:lstStyle>
          <a:p>
            <a:pPr>
              <a:defRPr/>
            </a:pPr>
            <a:r>
              <a:rPr lang="en-US"/>
              <a:t>SCOE, Information Technology (2015-16)</a:t>
            </a:r>
          </a:p>
        </p:txBody>
      </p:sp>
      <p:sp>
        <p:nvSpPr>
          <p:cNvPr id="6" name="Slide Number Placeholder 5"/>
          <p:cNvSpPr>
            <a:spLocks noGrp="1"/>
          </p:cNvSpPr>
          <p:nvPr>
            <p:ph type="sldNum" sz="quarter" idx="12"/>
          </p:nvPr>
        </p:nvSpPr>
        <p:spPr/>
        <p:txBody>
          <a:bodyPr/>
          <a:lstStyle>
            <a:lvl1pPr>
              <a:defRPr/>
            </a:lvl1pPr>
            <a:extLst/>
          </a:lstStyle>
          <a:p>
            <a:pPr>
              <a:defRPr/>
            </a:pPr>
            <a:fld id="{ED59B9B7-E4DE-499A-BE36-07C781C6703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533402"/>
            <a:ext cx="5943600" cy="5257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extLst/>
          </a:lstStyle>
          <a:p>
            <a:pPr>
              <a:defRPr/>
            </a:pPr>
            <a:fld id="{4BDF804C-94C5-4216-9D44-9D3A7111C2D6}" type="datetime1">
              <a:rPr lang="en-IN" smtClean="0"/>
              <a:pPr>
                <a:defRPr/>
              </a:pPr>
              <a:t>02-06-2016</a:t>
            </a:fld>
            <a:endParaRPr lang="en-US"/>
          </a:p>
        </p:txBody>
      </p:sp>
      <p:sp>
        <p:nvSpPr>
          <p:cNvPr id="5" name="Footer Placeholder 4"/>
          <p:cNvSpPr>
            <a:spLocks noGrp="1"/>
          </p:cNvSpPr>
          <p:nvPr>
            <p:ph type="ftr" sz="quarter" idx="11"/>
          </p:nvPr>
        </p:nvSpPr>
        <p:spPr/>
        <p:txBody>
          <a:bodyPr/>
          <a:lstStyle>
            <a:lvl1pPr>
              <a:defRPr/>
            </a:lvl1pPr>
            <a:extLst/>
          </a:lstStyle>
          <a:p>
            <a:pPr>
              <a:defRPr/>
            </a:pPr>
            <a:r>
              <a:rPr lang="en-US"/>
              <a:t>SCOE, Information Technology (2015-16)</a:t>
            </a:r>
          </a:p>
        </p:txBody>
      </p:sp>
      <p:sp>
        <p:nvSpPr>
          <p:cNvPr id="6" name="Slide Number Placeholder 5"/>
          <p:cNvSpPr>
            <a:spLocks noGrp="1"/>
          </p:cNvSpPr>
          <p:nvPr>
            <p:ph type="sldNum" sz="quarter" idx="12"/>
          </p:nvPr>
        </p:nvSpPr>
        <p:spPr/>
        <p:txBody>
          <a:bodyPr/>
          <a:lstStyle>
            <a:lvl1pPr>
              <a:defRPr/>
            </a:lvl1pPr>
            <a:extLst/>
          </a:lstStyle>
          <a:p>
            <a:pPr>
              <a:defRPr/>
            </a:pPr>
            <a:fld id="{5E3888AD-7468-4DB8-BA47-F81F6ED8D9E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lang="en-US"/>
              <a:t>Click to edit Master title style</a:t>
            </a:r>
          </a:p>
        </p:txBody>
      </p:sp>
      <p:sp>
        <p:nvSpPr>
          <p:cNvPr id="3" name="Content Placeholder 2"/>
          <p:cNvSpPr>
            <a:spLocks noGrp="1"/>
          </p:cNvSpPr>
          <p:nvPr>
            <p:ph idx="1"/>
          </p:nvPr>
        </p:nvSpPr>
        <p:spPr>
          <a:xfrm>
            <a:off x="502920" y="530352"/>
            <a:ext cx="8183880" cy="41879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extLst/>
          </a:lstStyle>
          <a:p>
            <a:pPr>
              <a:defRPr/>
            </a:pPr>
            <a:fld id="{1E70F4EA-D107-4B40-AEB0-3C0C09C7D3FD}" type="datetime1">
              <a:rPr lang="en-IN" smtClean="0"/>
              <a:pPr>
                <a:defRPr/>
              </a:pPr>
              <a:t>02-06-2016</a:t>
            </a:fld>
            <a:endParaRPr lang="en-US"/>
          </a:p>
        </p:txBody>
      </p:sp>
      <p:sp>
        <p:nvSpPr>
          <p:cNvPr id="5" name="Footer Placeholder 4"/>
          <p:cNvSpPr>
            <a:spLocks noGrp="1"/>
          </p:cNvSpPr>
          <p:nvPr>
            <p:ph type="ftr" sz="quarter" idx="11"/>
          </p:nvPr>
        </p:nvSpPr>
        <p:spPr/>
        <p:txBody>
          <a:bodyPr/>
          <a:lstStyle>
            <a:lvl1pPr>
              <a:defRPr/>
            </a:lvl1pPr>
            <a:extLst/>
          </a:lstStyle>
          <a:p>
            <a:pPr>
              <a:defRPr/>
            </a:pPr>
            <a:r>
              <a:rPr lang="en-US"/>
              <a:t>SCOE, Information Technology (2015-16)</a:t>
            </a:r>
          </a:p>
        </p:txBody>
      </p:sp>
      <p:sp>
        <p:nvSpPr>
          <p:cNvPr id="6" name="Slide Number Placeholder 5"/>
          <p:cNvSpPr>
            <a:spLocks noGrp="1"/>
          </p:cNvSpPr>
          <p:nvPr>
            <p:ph type="sldNum" sz="quarter" idx="12"/>
          </p:nvPr>
        </p:nvSpPr>
        <p:spPr/>
        <p:txBody>
          <a:bodyPr/>
          <a:lstStyle>
            <a:lvl1pPr>
              <a:defRPr/>
            </a:lvl1pPr>
            <a:extLst/>
          </a:lstStyle>
          <a:p>
            <a:pPr>
              <a:defRPr/>
            </a:pPr>
            <a:fld id="{45511052-688E-439E-9577-FF5481D0BA0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ounded Rectangle 3"/>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ounded Rectangle 4"/>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68344" y="4928616"/>
            <a:ext cx="8183880" cy="676656"/>
          </a:xfrm>
        </p:spPr>
        <p:txBody>
          <a:bodyPr lIns="91440" bIns="0"/>
          <a:lstStyle>
            <a:lvl1pPr algn="l">
              <a:buNone/>
              <a:defRPr sz="3600" b="0" cap="none" baseline="0">
                <a:solidFill>
                  <a:schemeClr val="bg2">
                    <a:shade val="25000"/>
                  </a:schemeClr>
                </a:solidFill>
                <a:effectLst/>
              </a:defRPr>
            </a:lvl1pPr>
            <a:extLst/>
          </a:lstStyle>
          <a:p>
            <a:r>
              <a:rPr lang="en-US"/>
              <a:t>Click to edit Master title style</a:t>
            </a:r>
          </a:p>
        </p:txBody>
      </p:sp>
      <p:sp>
        <p:nvSpPr>
          <p:cNvPr id="3" name="Text Placeholder 2"/>
          <p:cNvSpPr>
            <a:spLocks noGrp="1"/>
          </p:cNvSpPr>
          <p:nvPr>
            <p:ph type="body" idx="1"/>
          </p:nvPr>
        </p:nvSpPr>
        <p:spPr>
          <a:xfrm>
            <a:off x="468344" y="5624484"/>
            <a:ext cx="8183880" cy="420624"/>
          </a:xfrm>
        </p:spPr>
        <p:txBody>
          <a:bodyPr lIns="118872" tIns="0"/>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59F8ED98-EF16-45D7-8EAA-CC02CD49CC3F}" type="datetime1">
              <a:rPr lang="en-IN" smtClean="0"/>
              <a:pPr>
                <a:defRPr/>
              </a:pPr>
              <a:t>02-06-2016</a:t>
            </a:fld>
            <a:endParaRPr lang="en-US"/>
          </a:p>
        </p:txBody>
      </p:sp>
      <p:sp>
        <p:nvSpPr>
          <p:cNvPr id="7" name="Footer Placeholder 4"/>
          <p:cNvSpPr>
            <a:spLocks noGrp="1"/>
          </p:cNvSpPr>
          <p:nvPr>
            <p:ph type="ftr" sz="quarter" idx="11"/>
          </p:nvPr>
        </p:nvSpPr>
        <p:spPr/>
        <p:txBody>
          <a:bodyPr/>
          <a:lstStyle>
            <a:lvl1pPr>
              <a:defRPr/>
            </a:lvl1pPr>
            <a:extLst/>
          </a:lstStyle>
          <a:p>
            <a:pPr>
              <a:defRPr/>
            </a:pPr>
            <a:r>
              <a:rPr lang="en-US"/>
              <a:t>SCOE, Information Technology (2015-16)</a:t>
            </a:r>
          </a:p>
        </p:txBody>
      </p:sp>
      <p:sp>
        <p:nvSpPr>
          <p:cNvPr id="8" name="Slide Number Placeholder 5"/>
          <p:cNvSpPr>
            <a:spLocks noGrp="1"/>
          </p:cNvSpPr>
          <p:nvPr>
            <p:ph type="sldNum" sz="quarter" idx="12"/>
          </p:nvPr>
        </p:nvSpPr>
        <p:spPr/>
        <p:txBody>
          <a:bodyPr/>
          <a:lstStyle>
            <a:lvl1pPr>
              <a:defRPr/>
            </a:lvl1pPr>
            <a:extLst/>
          </a:lstStyle>
          <a:p>
            <a:pPr>
              <a:defRPr/>
            </a:pPr>
            <a:fld id="{FEA80F72-378E-4430-A8DB-6E3A5E9C938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fld id="{38A82E50-3C59-4C9E-8071-AE596AA30316}" type="datetime1">
              <a:rPr lang="en-IN" smtClean="0"/>
              <a:pPr>
                <a:defRPr/>
              </a:pPr>
              <a:t>02-06-2016</a:t>
            </a:fld>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a:t>SCOE, Information Technology (2015-16)</a:t>
            </a:r>
          </a:p>
        </p:txBody>
      </p:sp>
      <p:sp>
        <p:nvSpPr>
          <p:cNvPr id="7" name="Slide Number Placeholder 6"/>
          <p:cNvSpPr>
            <a:spLocks noGrp="1"/>
          </p:cNvSpPr>
          <p:nvPr>
            <p:ph type="sldNum" sz="quarter" idx="12"/>
          </p:nvPr>
        </p:nvSpPr>
        <p:spPr/>
        <p:txBody>
          <a:bodyPr/>
          <a:lstStyle>
            <a:lvl1pPr>
              <a:defRPr/>
            </a:lvl1pPr>
            <a:extLst/>
          </a:lstStyle>
          <a:p>
            <a:pPr>
              <a:defRPr/>
            </a:pPr>
            <a:fld id="{EB0CBA75-61C5-4E2E-8925-AF822BBDB1F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lvl1pPr>
              <a:defRPr b="1"/>
            </a:lvl1pPr>
            <a:extLst/>
          </a:lstStyle>
          <a:p>
            <a:r>
              <a:rPr lang="en-US"/>
              <a:t>Click to edit Master title style</a:t>
            </a:r>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607224"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52169"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pPr>
              <a:defRPr/>
            </a:pPr>
            <a:fld id="{CDB81D1F-5F96-4397-A558-E5AA3BC8029F}" type="datetime1">
              <a:rPr lang="en-IN" smtClean="0"/>
              <a:pPr>
                <a:defRPr/>
              </a:pPr>
              <a:t>02-06-2016</a:t>
            </a:fld>
            <a:endParaRPr lang="en-US"/>
          </a:p>
        </p:txBody>
      </p:sp>
      <p:sp>
        <p:nvSpPr>
          <p:cNvPr id="8" name="Footer Placeholder 7"/>
          <p:cNvSpPr>
            <a:spLocks noGrp="1"/>
          </p:cNvSpPr>
          <p:nvPr>
            <p:ph type="ftr" sz="quarter" idx="11"/>
          </p:nvPr>
        </p:nvSpPr>
        <p:spPr/>
        <p:txBody>
          <a:bodyPr/>
          <a:lstStyle>
            <a:lvl1pPr>
              <a:defRPr/>
            </a:lvl1pPr>
            <a:extLst/>
          </a:lstStyle>
          <a:p>
            <a:pPr>
              <a:defRPr/>
            </a:pPr>
            <a:r>
              <a:rPr lang="en-US"/>
              <a:t>SCOE, Information Technology (2015-16)</a:t>
            </a:r>
          </a:p>
        </p:txBody>
      </p:sp>
      <p:sp>
        <p:nvSpPr>
          <p:cNvPr id="9" name="Slide Number Placeholder 8"/>
          <p:cNvSpPr>
            <a:spLocks noGrp="1"/>
          </p:cNvSpPr>
          <p:nvPr>
            <p:ph type="sldNum" sz="quarter" idx="12"/>
          </p:nvPr>
        </p:nvSpPr>
        <p:spPr/>
        <p:txBody>
          <a:bodyPr/>
          <a:lstStyle>
            <a:lvl1pPr>
              <a:defRPr/>
            </a:lvl1pPr>
            <a:extLst/>
          </a:lstStyle>
          <a:p>
            <a:pPr>
              <a:defRPr/>
            </a:pPr>
            <a:fld id="{3637C07F-C9D8-4AEE-AE8A-80B24B98B96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extLst/>
          </a:lstStyle>
          <a:p>
            <a:pPr>
              <a:defRPr/>
            </a:pPr>
            <a:fld id="{CAAD6672-C87C-40D7-A644-5A56F1250500}" type="datetime1">
              <a:rPr lang="en-IN" smtClean="0"/>
              <a:pPr>
                <a:defRPr/>
              </a:pPr>
              <a:t>02-06-2016</a:t>
            </a:fld>
            <a:endParaRPr lang="en-US"/>
          </a:p>
        </p:txBody>
      </p:sp>
      <p:sp>
        <p:nvSpPr>
          <p:cNvPr id="4" name="Footer Placeholder 3"/>
          <p:cNvSpPr>
            <a:spLocks noGrp="1"/>
          </p:cNvSpPr>
          <p:nvPr>
            <p:ph type="ftr" sz="quarter" idx="11"/>
          </p:nvPr>
        </p:nvSpPr>
        <p:spPr/>
        <p:txBody>
          <a:bodyPr/>
          <a:lstStyle>
            <a:lvl1pPr>
              <a:defRPr/>
            </a:lvl1pPr>
            <a:extLst/>
          </a:lstStyle>
          <a:p>
            <a:pPr>
              <a:defRPr/>
            </a:pPr>
            <a:r>
              <a:rPr lang="en-US"/>
              <a:t>SCOE, Information Technology (2015-16)</a:t>
            </a:r>
          </a:p>
        </p:txBody>
      </p:sp>
      <p:sp>
        <p:nvSpPr>
          <p:cNvPr id="5" name="Slide Number Placeholder 4"/>
          <p:cNvSpPr>
            <a:spLocks noGrp="1"/>
          </p:cNvSpPr>
          <p:nvPr>
            <p:ph type="sldNum" sz="quarter" idx="12"/>
          </p:nvPr>
        </p:nvSpPr>
        <p:spPr/>
        <p:txBody>
          <a:bodyPr/>
          <a:lstStyle>
            <a:lvl1pPr>
              <a:defRPr/>
            </a:lvl1pPr>
            <a:extLst/>
          </a:lstStyle>
          <a:p>
            <a:pPr>
              <a:defRPr/>
            </a:pPr>
            <a:fld id="{283886E4-6AF9-46A6-8FC3-16FABB2E85E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ounded Rectangle 1"/>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Date Placeholder 1"/>
          <p:cNvSpPr>
            <a:spLocks noGrp="1"/>
          </p:cNvSpPr>
          <p:nvPr>
            <p:ph type="dt" sz="half" idx="10"/>
          </p:nvPr>
        </p:nvSpPr>
        <p:spPr/>
        <p:txBody>
          <a:bodyPr/>
          <a:lstStyle>
            <a:lvl1pPr>
              <a:defRPr/>
            </a:lvl1pPr>
            <a:extLst/>
          </a:lstStyle>
          <a:p>
            <a:pPr>
              <a:defRPr/>
            </a:pPr>
            <a:fld id="{DB00B680-822D-4311-B04A-8EEED3DE91A0}" type="datetime1">
              <a:rPr lang="en-IN" smtClean="0"/>
              <a:pPr>
                <a:defRPr/>
              </a:pPr>
              <a:t>02-06-2016</a:t>
            </a:fld>
            <a:endParaRPr lang="en-US"/>
          </a:p>
        </p:txBody>
      </p:sp>
      <p:sp>
        <p:nvSpPr>
          <p:cNvPr id="4" name="Footer Placeholder 2"/>
          <p:cNvSpPr>
            <a:spLocks noGrp="1"/>
          </p:cNvSpPr>
          <p:nvPr>
            <p:ph type="ftr" sz="quarter" idx="11"/>
          </p:nvPr>
        </p:nvSpPr>
        <p:spPr/>
        <p:txBody>
          <a:bodyPr/>
          <a:lstStyle>
            <a:lvl1pPr>
              <a:defRPr/>
            </a:lvl1pPr>
            <a:extLst/>
          </a:lstStyle>
          <a:p>
            <a:pPr>
              <a:defRPr/>
            </a:pPr>
            <a:r>
              <a:rPr lang="en-US"/>
              <a:t>SCOE, Information Technology (2015-16)</a:t>
            </a:r>
          </a:p>
        </p:txBody>
      </p:sp>
      <p:sp>
        <p:nvSpPr>
          <p:cNvPr id="5" name="Slide Number Placeholder 3"/>
          <p:cNvSpPr>
            <a:spLocks noGrp="1"/>
          </p:cNvSpPr>
          <p:nvPr>
            <p:ph type="sldNum" sz="quarter" idx="12"/>
          </p:nvPr>
        </p:nvSpPr>
        <p:spPr/>
        <p:txBody>
          <a:bodyPr/>
          <a:lstStyle>
            <a:lvl1pPr>
              <a:defRPr/>
            </a:lvl1pPr>
            <a:extLst/>
          </a:lstStyle>
          <a:p>
            <a:pPr>
              <a:defRPr/>
            </a:pPr>
            <a:fld id="{63C1463C-A8CD-4C16-A7E3-FA8B1378754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lstStyle>
            <a:lvl1pPr algn="l">
              <a:buNone/>
              <a:defRPr sz="2200" b="1">
                <a:solidFill>
                  <a:schemeClr val="accent1"/>
                </a:solidFill>
              </a:defRPr>
            </a:lvl1pPr>
            <a:extLst/>
          </a:lstStyle>
          <a:p>
            <a:r>
              <a:rPr lang="en-US"/>
              <a:t>Click to edit Master title style</a:t>
            </a:r>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fld id="{FEA3D1A8-5230-466B-97D8-125DB99249DC}" type="datetime1">
              <a:rPr lang="en-IN" smtClean="0"/>
              <a:pPr>
                <a:defRPr/>
              </a:pPr>
              <a:t>02-06-2016</a:t>
            </a:fld>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a:t>SCOE, Information Technology (2015-16)</a:t>
            </a:r>
          </a:p>
        </p:txBody>
      </p:sp>
      <p:sp>
        <p:nvSpPr>
          <p:cNvPr id="7" name="Slide Number Placeholder 6"/>
          <p:cNvSpPr>
            <a:spLocks noGrp="1"/>
          </p:cNvSpPr>
          <p:nvPr>
            <p:ph type="sldNum" sz="quarter" idx="12"/>
          </p:nvPr>
        </p:nvSpPr>
        <p:spPr/>
        <p:txBody>
          <a:bodyPr/>
          <a:lstStyle>
            <a:lvl1pPr>
              <a:defRPr/>
            </a:lvl1pPr>
            <a:extLst/>
          </a:lstStyle>
          <a:p>
            <a:pPr>
              <a:defRPr/>
            </a:pPr>
            <a:fld id="{BBABAD0E-8000-476E-96C5-2196EEF93D0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ounded Rectangle 4"/>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ound Single Corner Rectangle 5"/>
          <p:cNvSpPr/>
          <p:nvPr/>
        </p:nvSpPr>
        <p:spPr>
          <a:xfrm>
            <a:off x="6400800" y="433388"/>
            <a:ext cx="2324100"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lang="en-US"/>
              <a:t>Click to edit Master title style</a:t>
            </a:r>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normAutofit/>
          </a:bodyPr>
          <a:lstStyle>
            <a:lvl1pPr marL="0" indent="0">
              <a:buNone/>
              <a:defRPr sz="3200"/>
            </a:lvl1pPr>
            <a:extLst/>
          </a:lstStyle>
          <a:p>
            <a:pPr lvl="0"/>
            <a:r>
              <a:rPr lang="en-US" noProof="0"/>
              <a:t>Click icon to add picture</a:t>
            </a:r>
          </a:p>
        </p:txBody>
      </p:sp>
      <p:sp>
        <p:nvSpPr>
          <p:cNvPr id="7" name="Date Placeholder 4"/>
          <p:cNvSpPr>
            <a:spLocks noGrp="1"/>
          </p:cNvSpPr>
          <p:nvPr>
            <p:ph type="dt" sz="half" idx="10"/>
          </p:nvPr>
        </p:nvSpPr>
        <p:spPr/>
        <p:txBody>
          <a:bodyPr/>
          <a:lstStyle>
            <a:lvl1pPr>
              <a:defRPr/>
            </a:lvl1pPr>
            <a:extLst/>
          </a:lstStyle>
          <a:p>
            <a:pPr>
              <a:defRPr/>
            </a:pPr>
            <a:fld id="{A53BADD7-F10B-4BBE-B24F-C8E450CBEBA9}" type="datetime1">
              <a:rPr lang="en-IN" smtClean="0"/>
              <a:pPr>
                <a:defRPr/>
              </a:pPr>
              <a:t>02-06-2016</a:t>
            </a:fld>
            <a:endParaRPr lang="en-US"/>
          </a:p>
        </p:txBody>
      </p:sp>
      <p:sp>
        <p:nvSpPr>
          <p:cNvPr id="8" name="Footer Placeholder 5"/>
          <p:cNvSpPr>
            <a:spLocks noGrp="1"/>
          </p:cNvSpPr>
          <p:nvPr>
            <p:ph type="ftr" sz="quarter" idx="11"/>
          </p:nvPr>
        </p:nvSpPr>
        <p:spPr/>
        <p:txBody>
          <a:bodyPr/>
          <a:lstStyle>
            <a:lvl1pPr>
              <a:defRPr/>
            </a:lvl1pPr>
            <a:extLst/>
          </a:lstStyle>
          <a:p>
            <a:pPr>
              <a:defRPr/>
            </a:pPr>
            <a:r>
              <a:rPr lang="en-US"/>
              <a:t>SCOE, Information Technology (2015-16)</a:t>
            </a:r>
          </a:p>
        </p:txBody>
      </p:sp>
      <p:sp>
        <p:nvSpPr>
          <p:cNvPr id="9" name="Slide Number Placeholder 6"/>
          <p:cNvSpPr>
            <a:spLocks noGrp="1"/>
          </p:cNvSpPr>
          <p:nvPr>
            <p:ph type="sldNum" sz="quarter" idx="12"/>
          </p:nvPr>
        </p:nvSpPr>
        <p:spPr/>
        <p:txBody>
          <a:bodyPr/>
          <a:lstStyle>
            <a:lvl1pPr>
              <a:defRPr/>
            </a:lvl1pPr>
            <a:extLst/>
          </a:lstStyle>
          <a:p>
            <a:pPr>
              <a:defRPr/>
            </a:pPr>
            <a:fld id="{2199B208-3A6D-4BEA-94EC-1A0C652A082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2000" t="2000"/>
          </a:stretch>
        </a:blipFill>
        <a:effectLst/>
      </p:bgPr>
    </p:bg>
    <p:spTree>
      <p:nvGrpSpPr>
        <p:cNvPr id="1" name=""/>
        <p:cNvGrpSpPr/>
        <p:nvPr/>
      </p:nvGrpSpPr>
      <p:grpSpPr>
        <a:xfrm>
          <a:off x="0" y="0"/>
          <a:ext cx="0" cy="0"/>
          <a:chOff x="0" y="0"/>
          <a:chExt cx="0" cy="0"/>
        </a:xfrm>
      </p:grpSpPr>
      <p:sp>
        <p:nvSpPr>
          <p:cNvPr id="7" name="Rounded Rectangle 6"/>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Title Placeholder 12"/>
          <p:cNvSpPr>
            <a:spLocks noGrp="1"/>
          </p:cNvSpPr>
          <p:nvPr>
            <p:ph type="title"/>
          </p:nvPr>
        </p:nvSpPr>
        <p:spPr>
          <a:xfrm>
            <a:off x="503238" y="4986338"/>
            <a:ext cx="8183562" cy="1050925"/>
          </a:xfrm>
          <a:prstGeom prst="rect">
            <a:avLst/>
          </a:prstGeom>
        </p:spPr>
        <p:txBody>
          <a:bodyPr vert="horz" anchor="b">
            <a:normAutofit/>
          </a:bodyPr>
          <a:lstStyle/>
          <a:p>
            <a:r>
              <a:rPr lang="en-US"/>
              <a:t>Click to edit Master title style</a:t>
            </a:r>
          </a:p>
        </p:txBody>
      </p:sp>
      <p:sp>
        <p:nvSpPr>
          <p:cNvPr id="5127" name="Text Placeholder 3"/>
          <p:cNvSpPr>
            <a:spLocks noGrp="1"/>
          </p:cNvSpPr>
          <p:nvPr>
            <p:ph type="body" idx="1"/>
          </p:nvPr>
        </p:nvSpPr>
        <p:spPr bwMode="auto">
          <a:xfrm>
            <a:off x="503238" y="530225"/>
            <a:ext cx="8183562" cy="4187825"/>
          </a:xfrm>
          <a:prstGeom prst="rect">
            <a:avLst/>
          </a:prstGeom>
          <a:noFill/>
          <a:ln w="9525">
            <a:noFill/>
            <a:miter lim="800000"/>
            <a:headEnd/>
            <a:tailEnd/>
          </a:ln>
        </p:spPr>
        <p:txBody>
          <a:bodyPr vert="horz" wrap="square" lIns="182880" tIns="9144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Date Placeholder 24"/>
          <p:cNvSpPr>
            <a:spLocks noGrp="1"/>
          </p:cNvSpPr>
          <p:nvPr>
            <p:ph type="dt" sz="half" idx="2"/>
          </p:nvPr>
        </p:nvSpPr>
        <p:spPr>
          <a:xfrm>
            <a:off x="3776663" y="6111875"/>
            <a:ext cx="2286000" cy="365125"/>
          </a:xfrm>
          <a:prstGeom prst="rect">
            <a:avLst/>
          </a:prstGeom>
        </p:spPr>
        <p:txBody>
          <a:bodyPr vert="horz" anchor="b"/>
          <a:lstStyle>
            <a:lvl1pPr algn="r" eaLnBrk="1" fontAlgn="auto" latinLnBrk="0" hangingPunct="1">
              <a:spcBef>
                <a:spcPts val="0"/>
              </a:spcBef>
              <a:spcAft>
                <a:spcPts val="0"/>
              </a:spcAft>
              <a:defRPr kumimoji="0" sz="1000" smtClean="0">
                <a:solidFill>
                  <a:schemeClr val="bg2">
                    <a:shade val="50000"/>
                  </a:schemeClr>
                </a:solidFill>
                <a:latin typeface="+mn-lt"/>
              </a:defRPr>
            </a:lvl1pPr>
            <a:extLst/>
          </a:lstStyle>
          <a:p>
            <a:pPr>
              <a:defRPr/>
            </a:pPr>
            <a:fld id="{3C4FC527-9D04-4A74-A401-A3085AB15EEA}" type="datetime1">
              <a:rPr lang="en-IN" smtClean="0"/>
              <a:pPr>
                <a:defRPr/>
              </a:pPr>
              <a:t>02-06-2016</a:t>
            </a:fld>
            <a:endParaRPr lang="en-US"/>
          </a:p>
        </p:txBody>
      </p:sp>
      <p:sp>
        <p:nvSpPr>
          <p:cNvPr id="18" name="Footer Placeholder 17"/>
          <p:cNvSpPr>
            <a:spLocks noGrp="1"/>
          </p:cNvSpPr>
          <p:nvPr>
            <p:ph type="ftr" sz="quarter" idx="3"/>
          </p:nvPr>
        </p:nvSpPr>
        <p:spPr>
          <a:xfrm>
            <a:off x="6062663" y="6111875"/>
            <a:ext cx="2286000" cy="365125"/>
          </a:xfrm>
          <a:prstGeom prst="rect">
            <a:avLst/>
          </a:prstGeom>
        </p:spPr>
        <p:txBody>
          <a:bodyPr vert="horz" anchor="b"/>
          <a:lstStyle>
            <a:lvl1pPr algn="l" eaLnBrk="1" fontAlgn="auto" latinLnBrk="0" hangingPunct="1">
              <a:spcBef>
                <a:spcPts val="0"/>
              </a:spcBef>
              <a:spcAft>
                <a:spcPts val="0"/>
              </a:spcAft>
              <a:defRPr kumimoji="0" sz="1000">
                <a:solidFill>
                  <a:schemeClr val="bg2">
                    <a:shade val="50000"/>
                  </a:schemeClr>
                </a:solidFill>
                <a:latin typeface="+mn-lt"/>
              </a:defRPr>
            </a:lvl1pPr>
            <a:extLst/>
          </a:lstStyle>
          <a:p>
            <a:pPr>
              <a:defRPr/>
            </a:pPr>
            <a:r>
              <a:rPr lang="en-US"/>
              <a:t>SCOE, Information Technology (2015-16)</a:t>
            </a:r>
          </a:p>
        </p:txBody>
      </p:sp>
      <p:sp>
        <p:nvSpPr>
          <p:cNvPr id="5" name="Slide Number Placeholder 4"/>
          <p:cNvSpPr>
            <a:spLocks noGrp="1"/>
          </p:cNvSpPr>
          <p:nvPr>
            <p:ph type="sldNum" sz="quarter" idx="4"/>
          </p:nvPr>
        </p:nvSpPr>
        <p:spPr>
          <a:xfrm>
            <a:off x="8348663" y="6111875"/>
            <a:ext cx="457200" cy="365125"/>
          </a:xfrm>
          <a:prstGeom prst="rect">
            <a:avLst/>
          </a:prstGeom>
        </p:spPr>
        <p:txBody>
          <a:bodyPr vert="horz" anchor="b"/>
          <a:lstStyle>
            <a:lvl1pPr algn="r" eaLnBrk="1" fontAlgn="auto" latinLnBrk="0" hangingPunct="1">
              <a:spcBef>
                <a:spcPts val="0"/>
              </a:spcBef>
              <a:spcAft>
                <a:spcPts val="0"/>
              </a:spcAft>
              <a:defRPr kumimoji="0" sz="1000" smtClean="0">
                <a:solidFill>
                  <a:schemeClr val="bg2">
                    <a:shade val="50000"/>
                  </a:schemeClr>
                </a:solidFill>
                <a:latin typeface="+mn-lt"/>
              </a:defRPr>
            </a:lvl1pPr>
            <a:extLst/>
          </a:lstStyle>
          <a:p>
            <a:pPr>
              <a:defRPr/>
            </a:pPr>
            <a:fld id="{46ADCCE0-E13E-4CBA-9DB9-81FDD8DC17F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p:txStyles>
    <p:titleStyle>
      <a:lvl1pPr algn="l" rtl="0" fontAlgn="base">
        <a:spcBef>
          <a:spcPct val="0"/>
        </a:spcBef>
        <a:spcAft>
          <a:spcPct val="0"/>
        </a:spcAft>
        <a:defRPr sz="3600" b="1" kern="1200">
          <a:solidFill>
            <a:srgbClr val="FF8D3E"/>
          </a:solidFill>
          <a:effectLst>
            <a:outerShdw blurRad="53975" dist="22860" dir="5400000" algn="tl" rotWithShape="0">
              <a:srgbClr val="000000">
                <a:alpha val="55000"/>
              </a:srgbClr>
            </a:outerShdw>
          </a:effectLst>
          <a:latin typeface="+mj-lt"/>
          <a:ea typeface="+mj-ea"/>
          <a:cs typeface="+mj-cs"/>
        </a:defRPr>
      </a:lvl1pPr>
      <a:lvl2pPr algn="l" rtl="0" fontAlgn="base">
        <a:spcBef>
          <a:spcPct val="0"/>
        </a:spcBef>
        <a:spcAft>
          <a:spcPct val="0"/>
        </a:spcAft>
        <a:defRPr sz="3600" b="1">
          <a:solidFill>
            <a:srgbClr val="FF8D3E"/>
          </a:solidFill>
          <a:latin typeface="Verdana" pitchFamily="34" charset="0"/>
        </a:defRPr>
      </a:lvl2pPr>
      <a:lvl3pPr algn="l" rtl="0" fontAlgn="base">
        <a:spcBef>
          <a:spcPct val="0"/>
        </a:spcBef>
        <a:spcAft>
          <a:spcPct val="0"/>
        </a:spcAft>
        <a:defRPr sz="3600" b="1">
          <a:solidFill>
            <a:srgbClr val="FF8D3E"/>
          </a:solidFill>
          <a:latin typeface="Verdana" pitchFamily="34" charset="0"/>
        </a:defRPr>
      </a:lvl3pPr>
      <a:lvl4pPr algn="l" rtl="0" fontAlgn="base">
        <a:spcBef>
          <a:spcPct val="0"/>
        </a:spcBef>
        <a:spcAft>
          <a:spcPct val="0"/>
        </a:spcAft>
        <a:defRPr sz="3600" b="1">
          <a:solidFill>
            <a:srgbClr val="FF8D3E"/>
          </a:solidFill>
          <a:latin typeface="Verdana" pitchFamily="34" charset="0"/>
        </a:defRPr>
      </a:lvl4pPr>
      <a:lvl5pPr algn="l" rtl="0" fontAlgn="base">
        <a:spcBef>
          <a:spcPct val="0"/>
        </a:spcBef>
        <a:spcAft>
          <a:spcPct val="0"/>
        </a:spcAft>
        <a:defRPr sz="3600" b="1">
          <a:solidFill>
            <a:srgbClr val="FF8D3E"/>
          </a:solidFill>
          <a:latin typeface="Verdana" pitchFamily="34" charset="0"/>
        </a:defRPr>
      </a:lvl5pPr>
      <a:lvl6pPr marL="457200" algn="l" rtl="0" fontAlgn="base">
        <a:spcBef>
          <a:spcPct val="0"/>
        </a:spcBef>
        <a:spcAft>
          <a:spcPct val="0"/>
        </a:spcAft>
        <a:defRPr sz="3600" b="1">
          <a:solidFill>
            <a:srgbClr val="FF8D3E"/>
          </a:solidFill>
          <a:latin typeface="Verdana" pitchFamily="34" charset="0"/>
        </a:defRPr>
      </a:lvl6pPr>
      <a:lvl7pPr marL="914400" algn="l" rtl="0" fontAlgn="base">
        <a:spcBef>
          <a:spcPct val="0"/>
        </a:spcBef>
        <a:spcAft>
          <a:spcPct val="0"/>
        </a:spcAft>
        <a:defRPr sz="3600" b="1">
          <a:solidFill>
            <a:srgbClr val="FF8D3E"/>
          </a:solidFill>
          <a:latin typeface="Verdana" pitchFamily="34" charset="0"/>
        </a:defRPr>
      </a:lvl7pPr>
      <a:lvl8pPr marL="1371600" algn="l" rtl="0" fontAlgn="base">
        <a:spcBef>
          <a:spcPct val="0"/>
        </a:spcBef>
        <a:spcAft>
          <a:spcPct val="0"/>
        </a:spcAft>
        <a:defRPr sz="3600" b="1">
          <a:solidFill>
            <a:srgbClr val="FF8D3E"/>
          </a:solidFill>
          <a:latin typeface="Verdana" pitchFamily="34" charset="0"/>
        </a:defRPr>
      </a:lvl8pPr>
      <a:lvl9pPr marL="1828800" algn="l" rtl="0" fontAlgn="base">
        <a:spcBef>
          <a:spcPct val="0"/>
        </a:spcBef>
        <a:spcAft>
          <a:spcPct val="0"/>
        </a:spcAft>
        <a:defRPr sz="3600" b="1">
          <a:solidFill>
            <a:srgbClr val="FF8D3E"/>
          </a:solidFill>
          <a:latin typeface="Verdana" pitchFamily="34" charset="0"/>
        </a:defRPr>
      </a:lvl9pPr>
      <a:extLst/>
    </p:titleStyle>
    <p:bodyStyle>
      <a:lvl1pPr marL="265113" indent="-265113" algn="l" rtl="0" fontAlgn="base">
        <a:spcBef>
          <a:spcPts val="250"/>
        </a:spcBef>
        <a:spcAft>
          <a:spcPct val="0"/>
        </a:spcAft>
        <a:buClr>
          <a:schemeClr val="accent1"/>
        </a:buClr>
        <a:buSzPct val="80000"/>
        <a:buFont typeface="Wingdings 2" pitchFamily="18" charset="2"/>
        <a:buChar char=""/>
        <a:defRPr sz="2800" kern="1200">
          <a:solidFill>
            <a:schemeClr val="tx1"/>
          </a:solidFill>
          <a:latin typeface="+mn-lt"/>
          <a:ea typeface="+mn-ea"/>
          <a:cs typeface="+mn-cs"/>
        </a:defRPr>
      </a:lvl1pPr>
      <a:lvl2pPr marL="547688" indent="-200025" algn="l" rtl="0" fontAlgn="base">
        <a:spcBef>
          <a:spcPts val="250"/>
        </a:spcBef>
        <a:spcAft>
          <a:spcPct val="0"/>
        </a:spcAft>
        <a:buClr>
          <a:schemeClr val="accent1"/>
        </a:buClr>
        <a:buSzPct val="100000"/>
        <a:buFont typeface="Verdana" pitchFamily="34" charset="0"/>
        <a:buChar char="◦"/>
        <a:defRPr sz="2400" kern="1200">
          <a:solidFill>
            <a:schemeClr val="tx1"/>
          </a:solidFill>
          <a:latin typeface="+mn-lt"/>
          <a:ea typeface="+mn-ea"/>
          <a:cs typeface="+mn-cs"/>
        </a:defRPr>
      </a:lvl2pPr>
      <a:lvl3pPr marL="785813" indent="-182563" algn="l" rtl="0" fontAlgn="base">
        <a:spcBef>
          <a:spcPts val="250"/>
        </a:spcBef>
        <a:spcAft>
          <a:spcPct val="0"/>
        </a:spcAft>
        <a:buClr>
          <a:srgbClr val="ED3742"/>
        </a:buClr>
        <a:buSzPct val="100000"/>
        <a:buFont typeface="Wingdings 2" pitchFamily="18" charset="2"/>
        <a:buChar char=""/>
        <a:defRPr sz="2200" kern="1200">
          <a:solidFill>
            <a:schemeClr val="tx1"/>
          </a:solidFill>
          <a:latin typeface="+mn-lt"/>
          <a:ea typeface="+mn-ea"/>
          <a:cs typeface="+mn-cs"/>
        </a:defRPr>
      </a:lvl3pPr>
      <a:lvl4pPr marL="1023938" indent="-182563" algn="l" rtl="0" fontAlgn="base">
        <a:spcBef>
          <a:spcPts val="225"/>
        </a:spcBef>
        <a:spcAft>
          <a:spcPct val="0"/>
        </a:spcAft>
        <a:buClr>
          <a:srgbClr val="ED3742"/>
        </a:buClr>
        <a:buSzPct val="112000"/>
        <a:buFont typeface="Verdana" pitchFamily="34" charset="0"/>
        <a:buChar char="◦"/>
        <a:defRPr sz="1900" kern="1200">
          <a:solidFill>
            <a:schemeClr val="tx1"/>
          </a:solidFill>
          <a:latin typeface="+mn-lt"/>
          <a:ea typeface="+mn-ea"/>
          <a:cs typeface="+mn-cs"/>
        </a:defRPr>
      </a:lvl4pPr>
      <a:lvl5pPr marL="1279525" indent="-182563" algn="l" rtl="0" fontAlgn="base">
        <a:spcBef>
          <a:spcPts val="250"/>
        </a:spcBef>
        <a:spcAft>
          <a:spcPct val="0"/>
        </a:spcAft>
        <a:buClr>
          <a:srgbClr val="4A85BF"/>
        </a:buClr>
        <a:buSzPct val="100000"/>
        <a:buFont typeface="Wingdings 2" pitchFamily="18" charset="2"/>
        <a:buChar char=""/>
        <a:defRPr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2209800" y="228600"/>
            <a:ext cx="6934200" cy="1066800"/>
          </a:xfrm>
          <a:prstGeom prst="rect">
            <a:avLst/>
          </a:prstGeom>
        </p:spPr>
        <p:txBody>
          <a:bodyPr>
            <a:norm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rgbClr val="FF8D3E"/>
                </a:solidFill>
                <a:effectLst>
                  <a:outerShdw blurRad="53975" dist="22860" dir="5400000" algn="tl" rotWithShape="0">
                    <a:srgbClr val="000000">
                      <a:alpha val="55000"/>
                    </a:srgbClr>
                  </a:outerShdw>
                </a:effectLst>
                <a:uLnTx/>
                <a:uFillTx/>
                <a:latin typeface="+mj-lt"/>
                <a:ea typeface="+mj-ea"/>
                <a:cs typeface="+mj-cs"/>
              </a:rPr>
              <a:t>Sinhgad College of Engineering</a:t>
            </a:r>
            <a:br>
              <a:rPr kumimoji="0" lang="en-US" sz="2800" b="1" i="0" u="none" strike="noStrike" kern="1200" cap="none" spc="0" normalizeH="0" baseline="0" noProof="0" dirty="0">
                <a:ln>
                  <a:noFill/>
                </a:ln>
                <a:solidFill>
                  <a:srgbClr val="FF8D3E"/>
                </a:solidFill>
                <a:effectLst>
                  <a:outerShdw blurRad="53975" dist="22860" dir="5400000" algn="tl" rotWithShape="0">
                    <a:srgbClr val="000000">
                      <a:alpha val="55000"/>
                    </a:srgbClr>
                  </a:outerShdw>
                </a:effectLst>
                <a:uLnTx/>
                <a:uFillTx/>
                <a:latin typeface="+mj-lt"/>
                <a:ea typeface="+mj-ea"/>
                <a:cs typeface="+mj-cs"/>
              </a:rPr>
            </a:br>
            <a:r>
              <a:rPr kumimoji="0" lang="en-US" sz="2400" b="1" i="0" u="none" strike="noStrike" kern="1200" cap="none" spc="0" normalizeH="0" baseline="0" noProof="0" dirty="0">
                <a:ln>
                  <a:noFill/>
                </a:ln>
                <a:solidFill>
                  <a:srgbClr val="FF8D3E"/>
                </a:solidFill>
                <a:effectLst>
                  <a:outerShdw blurRad="53975" dist="22860" dir="5400000" algn="tl" rotWithShape="0">
                    <a:srgbClr val="000000">
                      <a:alpha val="55000"/>
                    </a:srgbClr>
                  </a:outerShdw>
                </a:effectLst>
                <a:uLnTx/>
                <a:uFillTx/>
                <a:latin typeface="+mj-lt"/>
                <a:ea typeface="+mj-ea"/>
                <a:cs typeface="+mj-cs"/>
              </a:rPr>
              <a:t>Department of Information Technology</a:t>
            </a:r>
            <a:endParaRPr kumimoji="0" lang="en-US" sz="2800" b="1" i="0" u="none" strike="noStrike" kern="1200" cap="none" spc="0" normalizeH="0" baseline="0" noProof="0" dirty="0">
              <a:ln>
                <a:noFill/>
              </a:ln>
              <a:solidFill>
                <a:srgbClr val="FF8D3E"/>
              </a:solidFill>
              <a:effectLst>
                <a:outerShdw blurRad="53975" dist="22860" dir="5400000" algn="tl" rotWithShape="0">
                  <a:srgbClr val="000000">
                    <a:alpha val="55000"/>
                  </a:srgbClr>
                </a:outerShdw>
              </a:effectLst>
              <a:uLnTx/>
              <a:uFillTx/>
              <a:latin typeface="+mj-lt"/>
              <a:ea typeface="+mj-ea"/>
              <a:cs typeface="+mj-cs"/>
            </a:endParaRPr>
          </a:p>
        </p:txBody>
      </p:sp>
      <p:sp>
        <p:nvSpPr>
          <p:cNvPr id="3" name="Subtitle 2"/>
          <p:cNvSpPr txBox="1">
            <a:spLocks/>
          </p:cNvSpPr>
          <p:nvPr/>
        </p:nvSpPr>
        <p:spPr>
          <a:xfrm>
            <a:off x="685800" y="1447800"/>
            <a:ext cx="7924800" cy="1752600"/>
          </a:xfrm>
          <a:prstGeom prst="rect">
            <a:avLst/>
          </a:prstGeom>
        </p:spPr>
        <p:txBody>
          <a:bodyPr>
            <a:normAutofit fontScale="25000" lnSpcReduction="20000"/>
          </a:bodyPr>
          <a:lstStyle/>
          <a:p>
            <a:pPr marL="265113" marR="0" lvl="0" indent="-265113" algn="ctr" defTabSz="914400" rtl="0" eaLnBrk="1" fontAlgn="base" latinLnBrk="0" hangingPunct="1">
              <a:lnSpc>
                <a:spcPct val="160000"/>
              </a:lnSpc>
              <a:spcBef>
                <a:spcPts val="250"/>
              </a:spcBef>
              <a:spcAft>
                <a:spcPct val="0"/>
              </a:spcAft>
              <a:buClr>
                <a:schemeClr val="accent1"/>
              </a:buClr>
              <a:buSzPct val="80000"/>
              <a:tabLst/>
              <a:defRPr/>
            </a:pPr>
            <a:r>
              <a:rPr kumimoji="0" lang="en-US" sz="4800" b="1" i="0" u="none" strike="noStrike" kern="1200" cap="none" spc="0" normalizeH="0" baseline="0" noProof="0" dirty="0">
                <a:ln>
                  <a:noFill/>
                </a:ln>
                <a:solidFill>
                  <a:schemeClr val="tx1"/>
                </a:solidFill>
                <a:effectLst/>
                <a:uLnTx/>
                <a:uFillTx/>
                <a:latin typeface="+mn-lt"/>
              </a:rPr>
              <a:t>Project Review </a:t>
            </a:r>
          </a:p>
          <a:p>
            <a:pPr marL="265113" marR="0" lvl="0" indent="-265113" algn="ctr" defTabSz="914400" rtl="0" eaLnBrk="1" fontAlgn="base" latinLnBrk="0" hangingPunct="1">
              <a:lnSpc>
                <a:spcPct val="160000"/>
              </a:lnSpc>
              <a:spcBef>
                <a:spcPts val="250"/>
              </a:spcBef>
              <a:spcAft>
                <a:spcPct val="0"/>
              </a:spcAft>
              <a:buClr>
                <a:schemeClr val="accent1"/>
              </a:buClr>
              <a:buSzPct val="80000"/>
              <a:tabLst/>
              <a:defRPr/>
            </a:pPr>
            <a:r>
              <a:rPr lang="en-US" sz="4800" b="1" dirty="0">
                <a:latin typeface="+mn-lt"/>
              </a:rPr>
              <a:t>o</a:t>
            </a:r>
            <a:r>
              <a:rPr kumimoji="0" lang="en-US" sz="4800" b="1" i="0" u="none" strike="noStrike" kern="1200" cap="none" spc="0" normalizeH="0" baseline="0" noProof="0" dirty="0">
                <a:ln>
                  <a:noFill/>
                </a:ln>
                <a:solidFill>
                  <a:schemeClr val="tx1"/>
                </a:solidFill>
                <a:effectLst/>
                <a:uLnTx/>
                <a:uFillTx/>
                <a:latin typeface="+mn-lt"/>
              </a:rPr>
              <a:t>n</a:t>
            </a:r>
          </a:p>
          <a:p>
            <a:pPr marL="265113" marR="0" lvl="0" indent="-265113" algn="ctr" defTabSz="914400" rtl="0" eaLnBrk="1" fontAlgn="base" latinLnBrk="0" hangingPunct="1">
              <a:lnSpc>
                <a:spcPct val="160000"/>
              </a:lnSpc>
              <a:spcBef>
                <a:spcPts val="250"/>
              </a:spcBef>
              <a:spcAft>
                <a:spcPct val="0"/>
              </a:spcAft>
              <a:buClr>
                <a:schemeClr val="accent1"/>
              </a:buClr>
              <a:buSzPct val="80000"/>
              <a:tabLst/>
              <a:defRPr/>
            </a:pPr>
            <a:r>
              <a:rPr lang="en-US" sz="8000" dirty="0">
                <a:solidFill>
                  <a:schemeClr val="tx2">
                    <a:lumMod val="60000"/>
                    <a:lumOff val="40000"/>
                  </a:schemeClr>
                </a:solidFill>
                <a:latin typeface="+mn-lt"/>
              </a:rPr>
              <a:t>“ Indian</a:t>
            </a:r>
            <a:r>
              <a:rPr kumimoji="0" lang="en-US" sz="8000" b="0" i="0" u="none" strike="noStrike" kern="1200" cap="none" spc="0" normalizeH="0" baseline="0" noProof="0" dirty="0">
                <a:ln>
                  <a:noFill/>
                </a:ln>
                <a:solidFill>
                  <a:schemeClr val="tx2">
                    <a:lumMod val="60000"/>
                    <a:lumOff val="40000"/>
                  </a:schemeClr>
                </a:solidFill>
                <a:effectLst/>
                <a:uLnTx/>
                <a:uFillTx/>
                <a:latin typeface="+mn-lt"/>
              </a:rPr>
              <a:t> </a:t>
            </a:r>
            <a:r>
              <a:rPr lang="en-US" sz="8000" noProof="0" dirty="0">
                <a:solidFill>
                  <a:schemeClr val="tx2">
                    <a:lumMod val="60000"/>
                    <a:lumOff val="40000"/>
                  </a:schemeClr>
                </a:solidFill>
                <a:latin typeface="+mn-lt"/>
              </a:rPr>
              <a:t>Sign Language</a:t>
            </a:r>
            <a:r>
              <a:rPr lang="en-US" sz="8000" dirty="0">
                <a:solidFill>
                  <a:schemeClr val="tx2">
                    <a:lumMod val="60000"/>
                    <a:lumOff val="40000"/>
                  </a:schemeClr>
                </a:solidFill>
                <a:latin typeface="+mn-lt"/>
              </a:rPr>
              <a:t> Interpretation Using Camera </a:t>
            </a:r>
            <a:r>
              <a:rPr kumimoji="0" lang="en-US" sz="8000" b="0" i="0" u="none" strike="noStrike" kern="1200" cap="none" spc="0" normalizeH="0" baseline="0" noProof="0" dirty="0">
                <a:ln>
                  <a:noFill/>
                </a:ln>
                <a:solidFill>
                  <a:schemeClr val="tx2">
                    <a:lumMod val="60000"/>
                    <a:lumOff val="40000"/>
                  </a:schemeClr>
                </a:solidFill>
                <a:effectLst/>
                <a:uLnTx/>
                <a:uFillTx/>
                <a:latin typeface="+mn-lt"/>
              </a:rPr>
              <a:t>”</a:t>
            </a:r>
          </a:p>
          <a:p>
            <a:pPr marL="265113" marR="0" lvl="0" indent="-265113" algn="ctr" defTabSz="914400" rtl="0" eaLnBrk="1" fontAlgn="base" latinLnBrk="0" hangingPunct="1">
              <a:lnSpc>
                <a:spcPct val="160000"/>
              </a:lnSpc>
              <a:spcBef>
                <a:spcPts val="250"/>
              </a:spcBef>
              <a:spcAft>
                <a:spcPct val="0"/>
              </a:spcAft>
              <a:buClr>
                <a:schemeClr val="accent1"/>
              </a:buClr>
              <a:buSzPct val="80000"/>
              <a:tabLst/>
              <a:defRPr/>
            </a:pPr>
            <a:r>
              <a:rPr kumimoji="0" lang="en-US" sz="4800" b="1" i="0" u="none" strike="noStrike" kern="1200" cap="none" spc="0" normalizeH="0" baseline="0" noProof="0" dirty="0">
                <a:ln>
                  <a:noFill/>
                </a:ln>
                <a:solidFill>
                  <a:schemeClr val="tx1"/>
                </a:solidFill>
                <a:effectLst/>
                <a:uLnTx/>
                <a:uFillTx/>
                <a:latin typeface="+mn-lt"/>
              </a:rPr>
              <a:t>By</a:t>
            </a:r>
          </a:p>
          <a:p>
            <a:pPr marL="265113" marR="0" lvl="0" indent="-265113" algn="ctr" defTabSz="914400" rtl="0" eaLnBrk="1" fontAlgn="base" latinLnBrk="0" hangingPunct="1">
              <a:lnSpc>
                <a:spcPct val="160000"/>
              </a:lnSpc>
              <a:spcBef>
                <a:spcPts val="250"/>
              </a:spcBef>
              <a:spcAft>
                <a:spcPct val="0"/>
              </a:spcAft>
              <a:buClr>
                <a:schemeClr val="accent1"/>
              </a:buClr>
              <a:buSzPct val="80000"/>
              <a:tabLst/>
              <a:defRPr/>
            </a:pPr>
            <a:r>
              <a:rPr lang="en-US" sz="4800" b="1" dirty="0">
                <a:latin typeface="+mn-lt"/>
              </a:rPr>
              <a:t>Group No.: AB5</a:t>
            </a:r>
            <a:endParaRPr kumimoji="0" lang="en-US" sz="4800" b="1" i="0" u="none" strike="noStrike" kern="1200" cap="none" spc="0" normalizeH="0" baseline="0" noProof="0" dirty="0">
              <a:ln>
                <a:noFill/>
              </a:ln>
              <a:solidFill>
                <a:schemeClr val="tx1"/>
              </a:solidFill>
              <a:effectLst/>
              <a:uLnTx/>
              <a:uFillTx/>
              <a:latin typeface="+mn-lt"/>
            </a:endParaRPr>
          </a:p>
          <a:p>
            <a:pPr marL="265113" marR="0" lvl="0" indent="-265113" algn="l" defTabSz="914400" rtl="0" eaLnBrk="1" fontAlgn="base" latinLnBrk="0" hangingPunct="1">
              <a:lnSpc>
                <a:spcPct val="100000"/>
              </a:lnSpc>
              <a:spcBef>
                <a:spcPts val="250"/>
              </a:spcBef>
              <a:spcAft>
                <a:spcPct val="0"/>
              </a:spcAft>
              <a:buClr>
                <a:schemeClr val="accent1"/>
              </a:buClr>
              <a:buSzPct val="80000"/>
              <a:buFont typeface="Wingdings 2" pitchFamily="18" charset="2"/>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4" name="Table 3"/>
          <p:cNvGraphicFramePr>
            <a:graphicFrameLocks noGrp="1"/>
          </p:cNvGraphicFramePr>
          <p:nvPr>
            <p:extLst>
              <p:ext uri="{D42A27DB-BD31-4B8C-83A1-F6EECF244321}">
                <p14:modId xmlns:p14="http://schemas.microsoft.com/office/powerpoint/2010/main" xmlns="" val="1406069657"/>
              </p:ext>
            </p:extLst>
          </p:nvPr>
        </p:nvGraphicFramePr>
        <p:xfrm>
          <a:off x="412976" y="3200400"/>
          <a:ext cx="8382001" cy="146304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xmlns="" val="20000"/>
                    </a:ext>
                  </a:extLst>
                </a:gridCol>
                <a:gridCol w="6248401">
                  <a:extLst>
                    <a:ext uri="{9D8B030D-6E8A-4147-A177-3AD203B41FA5}">
                      <a16:colId xmlns:a16="http://schemas.microsoft.com/office/drawing/2014/main" xmlns="" val="20001"/>
                    </a:ext>
                  </a:extLst>
                </a:gridCol>
              </a:tblGrid>
              <a:tr h="361950">
                <a:tc>
                  <a:txBody>
                    <a:bodyPr/>
                    <a:lstStyle/>
                    <a:p>
                      <a:pPr algn="ctr"/>
                      <a:r>
                        <a:rPr lang="en-US" dirty="0"/>
                        <a:t>Roll No</a:t>
                      </a:r>
                    </a:p>
                  </a:txBody>
                  <a:tcPr/>
                </a:tc>
                <a:tc>
                  <a:txBody>
                    <a:bodyPr/>
                    <a:lstStyle/>
                    <a:p>
                      <a:pPr algn="ctr"/>
                      <a:r>
                        <a:rPr lang="en-US" dirty="0"/>
                        <a:t>Name</a:t>
                      </a:r>
                    </a:p>
                  </a:txBody>
                  <a:tcPr/>
                </a:tc>
                <a:extLst>
                  <a:ext uri="{0D108BD9-81ED-4DB2-BD59-A6C34878D82A}">
                    <a16:rowId xmlns:a16="http://schemas.microsoft.com/office/drawing/2014/main" xmlns="" val="10000"/>
                  </a:ext>
                </a:extLst>
              </a:tr>
              <a:tr h="361950">
                <a:tc>
                  <a:txBody>
                    <a:bodyPr/>
                    <a:lstStyle/>
                    <a:p>
                      <a:r>
                        <a:rPr lang="en-US" dirty="0"/>
                        <a:t>B120238568</a:t>
                      </a:r>
                    </a:p>
                  </a:txBody>
                  <a:tcPr/>
                </a:tc>
                <a:tc>
                  <a:txBody>
                    <a:bodyPr/>
                    <a:lstStyle/>
                    <a:p>
                      <a:r>
                        <a:rPr lang="en-US" dirty="0"/>
                        <a:t>Minal Kapadnis</a:t>
                      </a:r>
                    </a:p>
                  </a:txBody>
                  <a:tcPr/>
                </a:tc>
                <a:extLst>
                  <a:ext uri="{0D108BD9-81ED-4DB2-BD59-A6C34878D82A}">
                    <a16:rowId xmlns:a16="http://schemas.microsoft.com/office/drawing/2014/main" xmlns="" val="10001"/>
                  </a:ext>
                </a:extLst>
              </a:tr>
              <a:tr h="361950">
                <a:tc>
                  <a:txBody>
                    <a:bodyPr/>
                    <a:lstStyle/>
                    <a:p>
                      <a:r>
                        <a:rPr lang="en-US" dirty="0"/>
                        <a:t>B120238569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Kartik Poshattiwar</a:t>
                      </a:r>
                    </a:p>
                  </a:txBody>
                  <a:tcPr/>
                </a:tc>
                <a:extLst>
                  <a:ext uri="{0D108BD9-81ED-4DB2-BD59-A6C34878D82A}">
                    <a16:rowId xmlns:a16="http://schemas.microsoft.com/office/drawing/2014/main" xmlns="" val="10002"/>
                  </a:ext>
                </a:extLst>
              </a:tr>
              <a:tr h="361950">
                <a:tc>
                  <a:txBody>
                    <a:bodyPr/>
                    <a:lstStyle/>
                    <a:p>
                      <a:r>
                        <a:rPr lang="en-US" dirty="0"/>
                        <a:t>B120238592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Samruddhi Naik</a:t>
                      </a:r>
                    </a:p>
                  </a:txBody>
                  <a:tcPr/>
                </a:tc>
                <a:extLst>
                  <a:ext uri="{0D108BD9-81ED-4DB2-BD59-A6C34878D82A}">
                    <a16:rowId xmlns:a16="http://schemas.microsoft.com/office/drawing/2014/main" xmlns="" val="10003"/>
                  </a:ext>
                </a:extLst>
              </a:tr>
            </a:tbl>
          </a:graphicData>
        </a:graphic>
      </p:graphicFrame>
      <p:sp>
        <p:nvSpPr>
          <p:cNvPr id="5" name="Subtitle 2"/>
          <p:cNvSpPr txBox="1">
            <a:spLocks/>
          </p:cNvSpPr>
          <p:nvPr/>
        </p:nvSpPr>
        <p:spPr>
          <a:xfrm>
            <a:off x="533400" y="5181600"/>
            <a:ext cx="7696200" cy="838200"/>
          </a:xfrm>
          <a:prstGeom prst="rect">
            <a:avLst/>
          </a:prstGeom>
        </p:spPr>
        <p:txBody>
          <a:bodyPr vert="horz" lIns="91440" tIns="45720" rIns="91440" bIns="45720" rtlCol="0">
            <a:normAutofit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tint val="75000"/>
                  </a:schemeClr>
                </a:solidFill>
              </a:rPr>
              <a:t>Guide</a:t>
            </a:r>
            <a:endParaRPr kumimoji="0" lang="en-US" sz="2400" b="0" i="0" u="none" strike="noStrike" kern="1200" cap="none" spc="0" normalizeH="0" baseline="0" noProof="0" dirty="0">
              <a:ln>
                <a:noFill/>
              </a:ln>
              <a:solidFill>
                <a:schemeClr val="tx1">
                  <a:tint val="75000"/>
                </a:schemeClr>
              </a:solidFill>
              <a:effectLst/>
              <a:uLnTx/>
              <a:uFillTx/>
              <a:latin typeface="+mn-lt"/>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chemeClr val="tx1">
                    <a:tint val="75000"/>
                  </a:schemeClr>
                </a:solidFill>
                <a:effectLst/>
                <a:uLnTx/>
                <a:uFillTx/>
                <a:latin typeface="+mn-lt"/>
              </a:rPr>
              <a:t>“</a:t>
            </a:r>
            <a:r>
              <a:rPr lang="en-US" sz="2400" dirty="0">
                <a:solidFill>
                  <a:schemeClr val="tx1">
                    <a:tint val="75000"/>
                  </a:schemeClr>
                </a:solidFill>
                <a:latin typeface="+mn-lt"/>
              </a:rPr>
              <a:t>Dr. Nilesh J Uke</a:t>
            </a:r>
            <a:r>
              <a:rPr kumimoji="0" lang="en-US" sz="2400" b="0" i="0" u="none" strike="noStrike" kern="1200" cap="none" spc="0" normalizeH="0" baseline="0" noProof="0" dirty="0">
                <a:ln>
                  <a:noFill/>
                </a:ln>
                <a:solidFill>
                  <a:schemeClr val="tx1">
                    <a:tint val="75000"/>
                  </a:schemeClr>
                </a:solidFill>
                <a:effectLst/>
                <a:uLnTx/>
                <a:uFillTx/>
                <a:latin typeface="+mn-lt"/>
              </a:rPr>
              <a:t>”</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Date Placeholder 6"/>
          <p:cNvSpPr>
            <a:spLocks noGrp="1"/>
          </p:cNvSpPr>
          <p:nvPr>
            <p:ph type="dt" sz="half" idx="10"/>
          </p:nvPr>
        </p:nvSpPr>
        <p:spPr>
          <a:xfrm>
            <a:off x="0" y="6111875"/>
            <a:ext cx="2286000" cy="365125"/>
          </a:xfrm>
        </p:spPr>
        <p:txBody>
          <a:bodyPr/>
          <a:lstStyle/>
          <a:p>
            <a:pPr algn="l">
              <a:defRPr/>
            </a:pPr>
            <a:fld id="{F28A2540-555E-4EFB-A2FD-ECCFC3BD8AB6}" type="datetime1">
              <a:rPr lang="en-IN" sz="1100" b="1" smtClean="0"/>
              <a:pPr algn="l">
                <a:defRPr/>
              </a:pPr>
              <a:t>02-06-2016</a:t>
            </a:fld>
            <a:endParaRPr lang="en-US" sz="1100" b="1" dirty="0"/>
          </a:p>
        </p:txBody>
      </p:sp>
      <p:sp>
        <p:nvSpPr>
          <p:cNvPr id="8" name="Slide Number Placeholder 7"/>
          <p:cNvSpPr>
            <a:spLocks noGrp="1"/>
          </p:cNvSpPr>
          <p:nvPr>
            <p:ph type="sldNum" sz="quarter" idx="12"/>
          </p:nvPr>
        </p:nvSpPr>
        <p:spPr/>
        <p:txBody>
          <a:bodyPr/>
          <a:lstStyle/>
          <a:p>
            <a:pPr>
              <a:defRPr/>
            </a:pPr>
            <a:fld id="{63C1463C-A8CD-4C16-A7E3-FA8B1378754F}" type="slidenum">
              <a:rPr lang="en-US" sz="1100" b="1" smtClean="0"/>
              <a:pPr>
                <a:defRPr/>
              </a:pPr>
              <a:t>1</a:t>
            </a:fld>
            <a:endParaRPr lang="en-US" sz="1100" b="1" dirty="0"/>
          </a:p>
        </p:txBody>
      </p:sp>
      <p:sp>
        <p:nvSpPr>
          <p:cNvPr id="9" name="Footer Placeholder 8"/>
          <p:cNvSpPr>
            <a:spLocks noGrp="1"/>
          </p:cNvSpPr>
          <p:nvPr>
            <p:ph type="ftr" sz="quarter" idx="11"/>
          </p:nvPr>
        </p:nvSpPr>
        <p:spPr>
          <a:xfrm>
            <a:off x="2895600" y="6111875"/>
            <a:ext cx="3657600" cy="365125"/>
          </a:xfrm>
        </p:spPr>
        <p:txBody>
          <a:bodyPr/>
          <a:lstStyle/>
          <a:p>
            <a:pPr algn="ctr">
              <a:defRPr/>
            </a:pPr>
            <a:r>
              <a:rPr lang="en-US" sz="1100" b="1"/>
              <a:t>SCOE, Information Technology (2015-16)</a:t>
            </a:r>
            <a:endParaRPr lang="en-US" sz="11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00063" y="1429784"/>
            <a:ext cx="8305800" cy="4873752"/>
          </a:xfrm>
        </p:spPr>
        <p:txBody>
          <a:bodyPr/>
          <a:lstStyle/>
          <a:p>
            <a:pPr>
              <a:lnSpc>
                <a:spcPct val="150000"/>
              </a:lnSpc>
            </a:pPr>
            <a:r>
              <a:rPr lang="en-IN" sz="1800" dirty="0"/>
              <a:t>Limitations in interpreting the full range of sign language as there are limitations on equipment and image noise.</a:t>
            </a:r>
          </a:p>
          <a:p>
            <a:pPr>
              <a:lnSpc>
                <a:spcPct val="150000"/>
              </a:lnSpc>
            </a:pPr>
            <a:r>
              <a:rPr lang="en-IN" sz="1800" dirty="0"/>
              <a:t>Items in the background or distinct features of the users may make recognition more difficult.</a:t>
            </a:r>
          </a:p>
          <a:p>
            <a:pPr>
              <a:lnSpc>
                <a:spcPct val="150000"/>
              </a:lnSpc>
            </a:pPr>
            <a:r>
              <a:rPr lang="en-IN" sz="1800" dirty="0"/>
              <a:t>Not appropriate for complex signs, especially those that require significant face or body contact.</a:t>
            </a:r>
          </a:p>
          <a:p>
            <a:pPr>
              <a:lnSpc>
                <a:spcPct val="150000"/>
              </a:lnSpc>
            </a:pPr>
            <a:r>
              <a:rPr lang="en-IN" sz="1800" dirty="0"/>
              <a:t>Loses accuracy when the hand moves into a position that obstructs the controller’s ability to view.</a:t>
            </a:r>
          </a:p>
        </p:txBody>
      </p:sp>
      <p:sp>
        <p:nvSpPr>
          <p:cNvPr id="6" name="Title 3"/>
          <p:cNvSpPr>
            <a:spLocks noGrp="1"/>
          </p:cNvSpPr>
          <p:nvPr>
            <p:ph type="title"/>
          </p:nvPr>
        </p:nvSpPr>
        <p:spPr>
          <a:xfrm>
            <a:off x="2209800" y="228600"/>
            <a:ext cx="6934200" cy="1051560"/>
          </a:xfrm>
        </p:spPr>
        <p:txBody>
          <a:bodyPr>
            <a:normAutofit fontScale="90000"/>
          </a:bodyPr>
          <a:lstStyle/>
          <a:p>
            <a:pPr algn="ctr"/>
            <a:r>
              <a:rPr lang="en-IN" dirty="0"/>
              <a:t>Problems/Gaps in the Existing system</a:t>
            </a:r>
          </a:p>
        </p:txBody>
      </p:sp>
      <p:sp>
        <p:nvSpPr>
          <p:cNvPr id="10" name="Date Placeholder 6"/>
          <p:cNvSpPr>
            <a:spLocks noGrp="1"/>
          </p:cNvSpPr>
          <p:nvPr>
            <p:ph type="dt" sz="half" idx="10"/>
          </p:nvPr>
        </p:nvSpPr>
        <p:spPr>
          <a:xfrm>
            <a:off x="0" y="6111875"/>
            <a:ext cx="2286000" cy="365125"/>
          </a:xfrm>
        </p:spPr>
        <p:txBody>
          <a:bodyPr/>
          <a:lstStyle/>
          <a:p>
            <a:pPr algn="l">
              <a:defRPr/>
            </a:pPr>
            <a:fld id="{A6EE3615-ED5B-4BDD-9623-C195AC39924E}" type="datetime1">
              <a:rPr lang="en-IN" sz="1100" b="1" smtClean="0"/>
              <a:pPr algn="l">
                <a:defRPr/>
              </a:pPr>
              <a:t>02-06-2016</a:t>
            </a:fld>
            <a:endParaRPr lang="en-US" sz="1100" b="1" dirty="0"/>
          </a:p>
        </p:txBody>
      </p:sp>
      <p:sp>
        <p:nvSpPr>
          <p:cNvPr id="11" name="Slide Number Placeholder 7"/>
          <p:cNvSpPr>
            <a:spLocks noGrp="1"/>
          </p:cNvSpPr>
          <p:nvPr>
            <p:ph type="sldNum" sz="quarter" idx="12"/>
          </p:nvPr>
        </p:nvSpPr>
        <p:spPr>
          <a:xfrm>
            <a:off x="8348663" y="6111875"/>
            <a:ext cx="457200" cy="365125"/>
          </a:xfrm>
        </p:spPr>
        <p:txBody>
          <a:bodyPr/>
          <a:lstStyle/>
          <a:p>
            <a:pPr>
              <a:defRPr/>
            </a:pPr>
            <a:fld id="{63C1463C-A8CD-4C16-A7E3-FA8B1378754F}" type="slidenum">
              <a:rPr lang="en-US" sz="1100" b="1" smtClean="0"/>
              <a:pPr>
                <a:defRPr/>
              </a:pPr>
              <a:t>10</a:t>
            </a:fld>
            <a:endParaRPr lang="en-US" sz="1100" b="1" dirty="0"/>
          </a:p>
        </p:txBody>
      </p:sp>
      <p:sp>
        <p:nvSpPr>
          <p:cNvPr id="12" name="Footer Placeholder 8"/>
          <p:cNvSpPr>
            <a:spLocks noGrp="1"/>
          </p:cNvSpPr>
          <p:nvPr>
            <p:ph type="ftr" sz="quarter" idx="11"/>
          </p:nvPr>
        </p:nvSpPr>
        <p:spPr>
          <a:xfrm>
            <a:off x="2895600" y="6111875"/>
            <a:ext cx="3657600" cy="365125"/>
          </a:xfrm>
        </p:spPr>
        <p:txBody>
          <a:bodyPr/>
          <a:lstStyle/>
          <a:p>
            <a:pPr algn="ctr">
              <a:defRPr/>
            </a:pPr>
            <a:r>
              <a:rPr lang="en-US" sz="1100" b="1"/>
              <a:t>SCOE, Information Technology (2015-16)</a:t>
            </a:r>
            <a:endParaRPr lang="en-US" sz="11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2133600" y="228600"/>
            <a:ext cx="6781800" cy="1050925"/>
          </a:xfrm>
        </p:spPr>
        <p:txBody>
          <a:bodyPr>
            <a:normAutofit fontScale="90000"/>
          </a:bodyPr>
          <a:lstStyle/>
          <a:p>
            <a:pPr algn="ctr"/>
            <a:r>
              <a:rPr lang="en-IN" dirty="0"/>
              <a:t>Existing System vs. Proposed System</a:t>
            </a:r>
          </a:p>
        </p:txBody>
      </p:sp>
      <p:sp>
        <p:nvSpPr>
          <p:cNvPr id="8" name="Content Placeholder 7"/>
          <p:cNvSpPr>
            <a:spLocks noGrp="1"/>
          </p:cNvSpPr>
          <p:nvPr>
            <p:ph sz="half" idx="1"/>
          </p:nvPr>
        </p:nvSpPr>
        <p:spPr>
          <a:xfrm>
            <a:off x="533400" y="1501140"/>
            <a:ext cx="3931920" cy="4389120"/>
          </a:xfrm>
        </p:spPr>
        <p:txBody>
          <a:bodyPr/>
          <a:lstStyle/>
          <a:p>
            <a:pPr>
              <a:lnSpc>
                <a:spcPct val="150000"/>
              </a:lnSpc>
            </a:pPr>
            <a:r>
              <a:rPr lang="en-IN" sz="1600" dirty="0">
                <a:solidFill>
                  <a:prstClr val="black"/>
                </a:solidFill>
              </a:rPr>
              <a:t>Existing system</a:t>
            </a:r>
            <a:endParaRPr lang="en-IN" sz="2000" dirty="0"/>
          </a:p>
          <a:p>
            <a:pPr lvl="1">
              <a:lnSpc>
                <a:spcPct val="150000"/>
              </a:lnSpc>
            </a:pPr>
            <a:r>
              <a:rPr lang="en-IN" sz="1600" dirty="0"/>
              <a:t>A method had been developed by T. </a:t>
            </a:r>
            <a:r>
              <a:rPr lang="en-IN" sz="1600" dirty="0" err="1"/>
              <a:t>Shanableh</a:t>
            </a:r>
            <a:r>
              <a:rPr lang="en-IN" sz="1600" dirty="0"/>
              <a:t> for recognizing isolated Arabic sign language gestures in a user independent mode.</a:t>
            </a:r>
          </a:p>
          <a:p>
            <a:pPr lvl="1">
              <a:lnSpc>
                <a:spcPct val="150000"/>
              </a:lnSpc>
            </a:pPr>
            <a:r>
              <a:rPr lang="en-IN" sz="1600" dirty="0"/>
              <a:t>Another by P </a:t>
            </a:r>
            <a:r>
              <a:rPr lang="en-IN" sz="1600" dirty="0" err="1"/>
              <a:t>SubhaRajan</a:t>
            </a:r>
            <a:r>
              <a:rPr lang="en-IN" sz="1600" dirty="0"/>
              <a:t> and Dr G </a:t>
            </a:r>
            <a:r>
              <a:rPr lang="en-IN" sz="1600" dirty="0" err="1"/>
              <a:t>Balakrishnan</a:t>
            </a:r>
            <a:r>
              <a:rPr lang="en-IN" sz="1600" dirty="0"/>
              <a:t> for recognising gestures for ISL through 7 bit orientation and generation process through RIGHT and LEFT scan.</a:t>
            </a:r>
          </a:p>
          <a:p>
            <a:pPr lvl="1">
              <a:lnSpc>
                <a:spcPct val="150000"/>
              </a:lnSpc>
            </a:pPr>
            <a:endParaRPr lang="en-IN" sz="1800" dirty="0"/>
          </a:p>
          <a:p>
            <a:pPr lvl="1">
              <a:lnSpc>
                <a:spcPct val="150000"/>
              </a:lnSpc>
            </a:pPr>
            <a:endParaRPr lang="en-IN" sz="1800" dirty="0"/>
          </a:p>
        </p:txBody>
      </p:sp>
      <p:sp>
        <p:nvSpPr>
          <p:cNvPr id="9" name="Content Placeholder 8"/>
          <p:cNvSpPr>
            <a:spLocks noGrp="1"/>
          </p:cNvSpPr>
          <p:nvPr>
            <p:ph sz="half" idx="2"/>
          </p:nvPr>
        </p:nvSpPr>
        <p:spPr>
          <a:xfrm>
            <a:off x="4873943" y="1501140"/>
            <a:ext cx="3931920" cy="4389120"/>
          </a:xfrm>
        </p:spPr>
        <p:txBody>
          <a:bodyPr/>
          <a:lstStyle/>
          <a:p>
            <a:pPr>
              <a:lnSpc>
                <a:spcPct val="150000"/>
              </a:lnSpc>
            </a:pPr>
            <a:r>
              <a:rPr lang="en-IN" sz="1600" dirty="0"/>
              <a:t>Proposed System</a:t>
            </a:r>
          </a:p>
          <a:p>
            <a:pPr lvl="1">
              <a:lnSpc>
                <a:spcPct val="150000"/>
              </a:lnSpc>
            </a:pPr>
            <a:r>
              <a:rPr lang="en-IN" sz="1600" dirty="0"/>
              <a:t>To establish the same for the Indian sign language, making it easy to use for the majority of crowd in India.</a:t>
            </a:r>
          </a:p>
          <a:p>
            <a:pPr lvl="1">
              <a:lnSpc>
                <a:spcPct val="150000"/>
              </a:lnSpc>
            </a:pPr>
            <a:r>
              <a:rPr lang="en-IN" sz="1600" dirty="0"/>
              <a:t>To make the device accessible to maximum people for promoting education through interactivity. </a:t>
            </a:r>
          </a:p>
          <a:p>
            <a:pPr lvl="1">
              <a:lnSpc>
                <a:spcPct val="150000"/>
              </a:lnSpc>
            </a:pPr>
            <a:r>
              <a:rPr lang="en-US" sz="1600" dirty="0"/>
              <a:t>To fill in the gaps of the existing system.</a:t>
            </a:r>
            <a:endParaRPr lang="en-IN" sz="1600" dirty="0"/>
          </a:p>
        </p:txBody>
      </p:sp>
      <p:sp>
        <p:nvSpPr>
          <p:cNvPr id="13" name="Date Placeholder 6"/>
          <p:cNvSpPr>
            <a:spLocks noGrp="1"/>
          </p:cNvSpPr>
          <p:nvPr>
            <p:ph type="dt" sz="half" idx="10"/>
          </p:nvPr>
        </p:nvSpPr>
        <p:spPr>
          <a:xfrm>
            <a:off x="0" y="6111875"/>
            <a:ext cx="2286000" cy="365125"/>
          </a:xfrm>
        </p:spPr>
        <p:txBody>
          <a:bodyPr/>
          <a:lstStyle/>
          <a:p>
            <a:pPr algn="l">
              <a:defRPr/>
            </a:pPr>
            <a:fld id="{E01E7642-3836-4573-9F67-3D518232F373}" type="datetime1">
              <a:rPr lang="en-IN" sz="1100" b="1" smtClean="0"/>
              <a:pPr algn="l">
                <a:defRPr/>
              </a:pPr>
              <a:t>02-06-2016</a:t>
            </a:fld>
            <a:endParaRPr lang="en-US" sz="1100" b="1" dirty="0"/>
          </a:p>
        </p:txBody>
      </p:sp>
      <p:sp>
        <p:nvSpPr>
          <p:cNvPr id="14" name="Slide Number Placeholder 7"/>
          <p:cNvSpPr>
            <a:spLocks noGrp="1"/>
          </p:cNvSpPr>
          <p:nvPr>
            <p:ph type="sldNum" sz="quarter" idx="12"/>
          </p:nvPr>
        </p:nvSpPr>
        <p:spPr>
          <a:xfrm>
            <a:off x="8348663" y="6111875"/>
            <a:ext cx="457200" cy="365125"/>
          </a:xfrm>
        </p:spPr>
        <p:txBody>
          <a:bodyPr/>
          <a:lstStyle/>
          <a:p>
            <a:pPr>
              <a:defRPr/>
            </a:pPr>
            <a:fld id="{63C1463C-A8CD-4C16-A7E3-FA8B1378754F}" type="slidenum">
              <a:rPr lang="en-US" sz="1100" b="1" smtClean="0"/>
              <a:pPr>
                <a:defRPr/>
              </a:pPr>
              <a:t>11</a:t>
            </a:fld>
            <a:endParaRPr lang="en-US" sz="1100" b="1" dirty="0"/>
          </a:p>
        </p:txBody>
      </p:sp>
      <p:sp>
        <p:nvSpPr>
          <p:cNvPr id="15" name="Footer Placeholder 8"/>
          <p:cNvSpPr>
            <a:spLocks noGrp="1"/>
          </p:cNvSpPr>
          <p:nvPr>
            <p:ph type="ftr" sz="quarter" idx="11"/>
          </p:nvPr>
        </p:nvSpPr>
        <p:spPr>
          <a:xfrm>
            <a:off x="2895600" y="6111875"/>
            <a:ext cx="3657600" cy="365125"/>
          </a:xfrm>
        </p:spPr>
        <p:txBody>
          <a:bodyPr/>
          <a:lstStyle/>
          <a:p>
            <a:pPr algn="ctr">
              <a:defRPr/>
            </a:pPr>
            <a:r>
              <a:rPr lang="en-US" sz="1100" b="1"/>
              <a:t>SCOE, Information Technology (2015-16)</a:t>
            </a:r>
            <a:endParaRPr lang="en-US" sz="11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527048"/>
            <a:ext cx="8305800" cy="4873752"/>
          </a:xfrm>
        </p:spPr>
        <p:txBody>
          <a:bodyPr/>
          <a:lstStyle/>
          <a:p>
            <a:pPr algn="just">
              <a:lnSpc>
                <a:spcPct val="150000"/>
              </a:lnSpc>
            </a:pPr>
            <a:r>
              <a:rPr lang="en-US" sz="1800" dirty="0"/>
              <a:t>Enlightenment of mute people and help them learn.</a:t>
            </a:r>
          </a:p>
          <a:p>
            <a:pPr algn="just">
              <a:lnSpc>
                <a:spcPct val="150000"/>
              </a:lnSpc>
            </a:pPr>
            <a:r>
              <a:rPr lang="en-US" sz="1800" dirty="0"/>
              <a:t>Will convert signs into text and tutor students.</a:t>
            </a:r>
          </a:p>
          <a:p>
            <a:pPr algn="just">
              <a:lnSpc>
                <a:spcPct val="150000"/>
              </a:lnSpc>
            </a:pPr>
            <a:r>
              <a:rPr lang="en-US" sz="1800" dirty="0"/>
              <a:t>Can also be translated into speech improvising the scope.</a:t>
            </a:r>
          </a:p>
          <a:p>
            <a:pPr marL="0" indent="0" algn="just">
              <a:lnSpc>
                <a:spcPct val="150000"/>
              </a:lnSpc>
              <a:buNone/>
            </a:pPr>
            <a:endParaRPr lang="en-US" sz="1800" dirty="0"/>
          </a:p>
          <a:p>
            <a:pPr algn="just">
              <a:lnSpc>
                <a:spcPct val="150000"/>
              </a:lnSpc>
            </a:pPr>
            <a:endParaRPr lang="en-US" sz="1800" dirty="0"/>
          </a:p>
          <a:p>
            <a:pPr algn="just">
              <a:lnSpc>
                <a:spcPct val="150000"/>
              </a:lnSpc>
            </a:pPr>
            <a:endParaRPr lang="en-US" sz="1800" dirty="0"/>
          </a:p>
          <a:p>
            <a:pPr algn="just">
              <a:lnSpc>
                <a:spcPct val="150000"/>
              </a:lnSpc>
            </a:pPr>
            <a:endParaRPr lang="en-US" sz="1800" dirty="0"/>
          </a:p>
          <a:p>
            <a:pPr algn="just">
              <a:lnSpc>
                <a:spcPct val="150000"/>
              </a:lnSpc>
            </a:pPr>
            <a:endParaRPr lang="en-US" sz="1800" dirty="0"/>
          </a:p>
          <a:p>
            <a:pPr algn="just">
              <a:lnSpc>
                <a:spcPct val="150000"/>
              </a:lnSpc>
            </a:pPr>
            <a:endParaRPr lang="en-US" sz="2000" dirty="0"/>
          </a:p>
        </p:txBody>
      </p:sp>
      <p:sp>
        <p:nvSpPr>
          <p:cNvPr id="6" name="Title 3"/>
          <p:cNvSpPr>
            <a:spLocks noGrp="1"/>
          </p:cNvSpPr>
          <p:nvPr>
            <p:ph type="title"/>
          </p:nvPr>
        </p:nvSpPr>
        <p:spPr>
          <a:xfrm>
            <a:off x="2209800" y="228600"/>
            <a:ext cx="6934200" cy="1051560"/>
          </a:xfrm>
        </p:spPr>
        <p:txBody>
          <a:bodyPr>
            <a:normAutofit fontScale="90000"/>
          </a:bodyPr>
          <a:lstStyle/>
          <a:p>
            <a:pPr algn="ctr"/>
            <a:r>
              <a:rPr lang="en-IN" dirty="0"/>
              <a:t>Purpose &amp; Scope of project</a:t>
            </a:r>
          </a:p>
        </p:txBody>
      </p:sp>
      <p:sp>
        <p:nvSpPr>
          <p:cNvPr id="10" name="Date Placeholder 6"/>
          <p:cNvSpPr>
            <a:spLocks noGrp="1"/>
          </p:cNvSpPr>
          <p:nvPr>
            <p:ph type="dt" sz="half" idx="10"/>
          </p:nvPr>
        </p:nvSpPr>
        <p:spPr>
          <a:xfrm>
            <a:off x="0" y="6111875"/>
            <a:ext cx="2286000" cy="365125"/>
          </a:xfrm>
        </p:spPr>
        <p:txBody>
          <a:bodyPr/>
          <a:lstStyle/>
          <a:p>
            <a:pPr algn="l">
              <a:defRPr/>
            </a:pPr>
            <a:fld id="{13769817-6AB4-4CCF-9AF4-B07EA85F3E72}" type="datetime1">
              <a:rPr lang="en-IN" sz="1100" b="1" smtClean="0"/>
              <a:pPr algn="l">
                <a:defRPr/>
              </a:pPr>
              <a:t>02-06-2016</a:t>
            </a:fld>
            <a:endParaRPr lang="en-US" sz="1100" b="1" dirty="0"/>
          </a:p>
        </p:txBody>
      </p:sp>
      <p:sp>
        <p:nvSpPr>
          <p:cNvPr id="11" name="Slide Number Placeholder 7"/>
          <p:cNvSpPr>
            <a:spLocks noGrp="1"/>
          </p:cNvSpPr>
          <p:nvPr>
            <p:ph type="sldNum" sz="quarter" idx="12"/>
          </p:nvPr>
        </p:nvSpPr>
        <p:spPr>
          <a:xfrm>
            <a:off x="8348663" y="6111875"/>
            <a:ext cx="457200" cy="365125"/>
          </a:xfrm>
        </p:spPr>
        <p:txBody>
          <a:bodyPr/>
          <a:lstStyle/>
          <a:p>
            <a:pPr>
              <a:defRPr/>
            </a:pPr>
            <a:fld id="{63C1463C-A8CD-4C16-A7E3-FA8B1378754F}" type="slidenum">
              <a:rPr lang="en-US" sz="1100" b="1" smtClean="0"/>
              <a:pPr>
                <a:defRPr/>
              </a:pPr>
              <a:t>12</a:t>
            </a:fld>
            <a:endParaRPr lang="en-US" sz="1100" b="1" dirty="0"/>
          </a:p>
        </p:txBody>
      </p:sp>
      <p:sp>
        <p:nvSpPr>
          <p:cNvPr id="12" name="Footer Placeholder 8"/>
          <p:cNvSpPr>
            <a:spLocks noGrp="1"/>
          </p:cNvSpPr>
          <p:nvPr>
            <p:ph type="ftr" sz="quarter" idx="11"/>
          </p:nvPr>
        </p:nvSpPr>
        <p:spPr>
          <a:xfrm>
            <a:off x="2895600" y="6111875"/>
            <a:ext cx="3657600" cy="365125"/>
          </a:xfrm>
        </p:spPr>
        <p:txBody>
          <a:bodyPr/>
          <a:lstStyle/>
          <a:p>
            <a:pPr algn="ctr">
              <a:defRPr/>
            </a:pPr>
            <a:r>
              <a:rPr lang="en-US" sz="1100" b="1"/>
              <a:t>SCOE, Information Technology (2015-16)</a:t>
            </a:r>
            <a:endParaRPr lang="en-US" sz="1100" b="1" dirty="0"/>
          </a:p>
        </p:txBody>
      </p:sp>
      <p:pic>
        <p:nvPicPr>
          <p:cNvPr id="2" name="Picture 1"/>
          <p:cNvPicPr>
            <a:picLocks noChangeAspect="1"/>
          </p:cNvPicPr>
          <p:nvPr/>
        </p:nvPicPr>
        <p:blipFill>
          <a:blip r:embed="rId3" cstate="print"/>
          <a:stretch>
            <a:fillRect/>
          </a:stretch>
        </p:blipFill>
        <p:spPr>
          <a:xfrm>
            <a:off x="1700852" y="3054369"/>
            <a:ext cx="5818496" cy="281061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27582" y="6156870"/>
            <a:ext cx="2286000" cy="365125"/>
          </a:xfrm>
        </p:spPr>
        <p:txBody>
          <a:bodyPr/>
          <a:lstStyle/>
          <a:p>
            <a:pPr algn="l">
              <a:defRPr/>
            </a:pPr>
            <a:fld id="{B83A257C-1DF6-4636-ACCF-6D15E5374EB9}" type="datetime1">
              <a:rPr lang="en-IN" b="1" smtClean="0"/>
              <a:pPr algn="l">
                <a:defRPr/>
              </a:pPr>
              <a:t>02-06-2016</a:t>
            </a:fld>
            <a:endParaRPr lang="en-US" b="1" dirty="0"/>
          </a:p>
        </p:txBody>
      </p:sp>
      <p:sp>
        <p:nvSpPr>
          <p:cNvPr id="5" name="Footer Placeholder 4"/>
          <p:cNvSpPr>
            <a:spLocks noGrp="1"/>
          </p:cNvSpPr>
          <p:nvPr>
            <p:ph type="ftr" sz="quarter" idx="11"/>
          </p:nvPr>
        </p:nvSpPr>
        <p:spPr>
          <a:xfrm>
            <a:off x="3055587" y="6158600"/>
            <a:ext cx="3209500" cy="365125"/>
          </a:xfrm>
        </p:spPr>
        <p:txBody>
          <a:bodyPr/>
          <a:lstStyle/>
          <a:p>
            <a:pPr>
              <a:defRPr/>
            </a:pPr>
            <a:r>
              <a:rPr lang="en-US" b="1" dirty="0"/>
              <a:t>SCOE, Information Technology (2015-16)</a:t>
            </a:r>
          </a:p>
        </p:txBody>
      </p:sp>
      <p:sp>
        <p:nvSpPr>
          <p:cNvPr id="6" name="Slide Number Placeholder 5"/>
          <p:cNvSpPr>
            <a:spLocks noGrp="1"/>
          </p:cNvSpPr>
          <p:nvPr>
            <p:ph type="sldNum" sz="quarter" idx="12"/>
          </p:nvPr>
        </p:nvSpPr>
        <p:spPr/>
        <p:txBody>
          <a:bodyPr/>
          <a:lstStyle/>
          <a:p>
            <a:pPr>
              <a:defRPr/>
            </a:pPr>
            <a:fld id="{45511052-688E-439E-9577-FF5481D0BA06}" type="slidenum">
              <a:rPr lang="en-US" b="1" smtClean="0"/>
              <a:pPr>
                <a:defRPr/>
              </a:pPr>
              <a:t>13</a:t>
            </a:fld>
            <a:endParaRPr lang="en-US" b="1" dirty="0"/>
          </a:p>
        </p:txBody>
      </p:sp>
      <p:sp>
        <p:nvSpPr>
          <p:cNvPr id="28" name="Rectangle 22"/>
          <p:cNvSpPr>
            <a:spLocks noChangeArrowheads="1"/>
          </p:cNvSpPr>
          <p:nvPr/>
        </p:nvSpPr>
        <p:spPr bwMode="auto">
          <a:xfrm>
            <a:off x="1079500" y="-1829435"/>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 name="Rectangle 32"/>
          <p:cNvSpPr>
            <a:spLocks noChangeArrowheads="1"/>
          </p:cNvSpPr>
          <p:nvPr/>
        </p:nvSpPr>
        <p:spPr bwMode="auto">
          <a:xfrm>
            <a:off x="1079500" y="-137223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0" name="Title 3"/>
          <p:cNvSpPr>
            <a:spLocks noGrp="1"/>
          </p:cNvSpPr>
          <p:nvPr>
            <p:ph type="title"/>
          </p:nvPr>
        </p:nvSpPr>
        <p:spPr>
          <a:xfrm>
            <a:off x="1981200" y="157549"/>
            <a:ext cx="6934200" cy="1051560"/>
          </a:xfrm>
        </p:spPr>
        <p:txBody>
          <a:bodyPr>
            <a:normAutofit/>
          </a:bodyPr>
          <a:lstStyle/>
          <a:p>
            <a:pPr algn="ctr"/>
            <a:r>
              <a:rPr lang="en-IN" dirty="0"/>
              <a:t>System Architecture</a:t>
            </a:r>
          </a:p>
        </p:txBody>
      </p:sp>
      <p:grpSp>
        <p:nvGrpSpPr>
          <p:cNvPr id="31" name="Group 30"/>
          <p:cNvGrpSpPr/>
          <p:nvPr/>
        </p:nvGrpSpPr>
        <p:grpSpPr>
          <a:xfrm>
            <a:off x="237699" y="1710569"/>
            <a:ext cx="8686800" cy="3662139"/>
            <a:chOff x="709683" y="1172049"/>
            <a:chExt cx="9471547" cy="4901205"/>
          </a:xfrm>
        </p:grpSpPr>
        <p:sp>
          <p:nvSpPr>
            <p:cNvPr id="32" name="Action Button: Movie 31">
              <a:hlinkClick r:id="" action="ppaction://noaction" highlightClick="1"/>
            </p:cNvPr>
            <p:cNvSpPr/>
            <p:nvPr/>
          </p:nvSpPr>
          <p:spPr>
            <a:xfrm>
              <a:off x="1008868" y="2770495"/>
              <a:ext cx="1079238" cy="96899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709683" y="3944202"/>
              <a:ext cx="1665027" cy="348754"/>
            </a:xfrm>
            <a:prstGeom prst="rect">
              <a:avLst/>
            </a:prstGeom>
            <a:noFill/>
          </p:spPr>
          <p:txBody>
            <a:bodyPr wrap="square" rtlCol="0">
              <a:spAutoFit/>
            </a:bodyPr>
            <a:lstStyle/>
            <a:p>
              <a:r>
                <a:rPr lang="en-US" sz="1400" dirty="0"/>
                <a:t>Capture Video</a:t>
              </a:r>
            </a:p>
          </p:txBody>
        </p:sp>
        <p:sp>
          <p:nvSpPr>
            <p:cNvPr id="34" name="Flowchart: Multidocument 33"/>
            <p:cNvSpPr/>
            <p:nvPr/>
          </p:nvSpPr>
          <p:spPr>
            <a:xfrm>
              <a:off x="2973097" y="1310185"/>
              <a:ext cx="1626197" cy="146031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Extract Frame</a:t>
              </a:r>
            </a:p>
          </p:txBody>
        </p:sp>
        <p:grpSp>
          <p:nvGrpSpPr>
            <p:cNvPr id="35" name="Group 34"/>
            <p:cNvGrpSpPr/>
            <p:nvPr/>
          </p:nvGrpSpPr>
          <p:grpSpPr>
            <a:xfrm>
              <a:off x="5552644" y="1172049"/>
              <a:ext cx="2016113" cy="1333141"/>
              <a:chOff x="5564535" y="1171740"/>
              <a:chExt cx="2177975" cy="1579061"/>
            </a:xfrm>
          </p:grpSpPr>
          <p:sp>
            <p:nvSpPr>
              <p:cNvPr id="49" name="Rectangle 48"/>
              <p:cNvSpPr/>
              <p:nvPr/>
            </p:nvSpPr>
            <p:spPr>
              <a:xfrm>
                <a:off x="5795960" y="1478558"/>
                <a:ext cx="1717126" cy="1059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Preprocessing</a:t>
                </a:r>
              </a:p>
            </p:txBody>
          </p:sp>
          <p:sp>
            <p:nvSpPr>
              <p:cNvPr id="50" name="Half Frame 49"/>
              <p:cNvSpPr/>
              <p:nvPr/>
            </p:nvSpPr>
            <p:spPr>
              <a:xfrm flipH="1" flipV="1">
                <a:off x="6813733" y="2061844"/>
                <a:ext cx="928775" cy="688957"/>
              </a:xfrm>
              <a:prstGeom prst="halfFrame">
                <a:avLst>
                  <a:gd name="adj1" fmla="val 13491"/>
                  <a:gd name="adj2" fmla="val 163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Half Frame 50"/>
              <p:cNvSpPr/>
              <p:nvPr/>
            </p:nvSpPr>
            <p:spPr>
              <a:xfrm>
                <a:off x="5566537" y="1171740"/>
                <a:ext cx="1017774" cy="712296"/>
              </a:xfrm>
              <a:prstGeom prst="halfFrame">
                <a:avLst>
                  <a:gd name="adj1" fmla="val 13491"/>
                  <a:gd name="adj2" fmla="val 163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Half Frame 51"/>
              <p:cNvSpPr/>
              <p:nvPr/>
            </p:nvSpPr>
            <p:spPr>
              <a:xfrm flipV="1">
                <a:off x="5564535" y="2061844"/>
                <a:ext cx="1019774" cy="688957"/>
              </a:xfrm>
              <a:prstGeom prst="halfFrame">
                <a:avLst>
                  <a:gd name="adj1" fmla="val 13491"/>
                  <a:gd name="adj2" fmla="val 163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Half Frame 52"/>
              <p:cNvSpPr/>
              <p:nvPr/>
            </p:nvSpPr>
            <p:spPr>
              <a:xfrm flipH="1">
                <a:off x="6813734" y="1177913"/>
                <a:ext cx="928776" cy="784362"/>
              </a:xfrm>
              <a:prstGeom prst="halfFrame">
                <a:avLst>
                  <a:gd name="adj1" fmla="val 13491"/>
                  <a:gd name="adj2" fmla="val 163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6" name="Rounded Rectangle 35"/>
            <p:cNvSpPr/>
            <p:nvPr/>
          </p:nvSpPr>
          <p:spPr>
            <a:xfrm>
              <a:off x="8802806" y="3164513"/>
              <a:ext cx="1303172" cy="57497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Key Frame Extraction</a:t>
              </a:r>
            </a:p>
          </p:txBody>
        </p:sp>
        <p:sp>
          <p:nvSpPr>
            <p:cNvPr id="37" name="Rounded Rectangle 36"/>
            <p:cNvSpPr/>
            <p:nvPr/>
          </p:nvSpPr>
          <p:spPr>
            <a:xfrm>
              <a:off x="8816454" y="3910751"/>
              <a:ext cx="1364776" cy="5247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Gradient Method</a:t>
              </a:r>
            </a:p>
          </p:txBody>
        </p:sp>
        <p:sp>
          <p:nvSpPr>
            <p:cNvPr id="38" name="Rounded Rectangle 37"/>
            <p:cNvSpPr/>
            <p:nvPr/>
          </p:nvSpPr>
          <p:spPr>
            <a:xfrm>
              <a:off x="6755642" y="5025394"/>
              <a:ext cx="1511434" cy="611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Feature Extraction</a:t>
              </a:r>
            </a:p>
          </p:txBody>
        </p:sp>
        <p:sp>
          <p:nvSpPr>
            <p:cNvPr id="39" name="Rounded Rectangle 38"/>
            <p:cNvSpPr/>
            <p:nvPr/>
          </p:nvSpPr>
          <p:spPr>
            <a:xfrm>
              <a:off x="4253969" y="5454452"/>
              <a:ext cx="1669159" cy="6188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Recognition</a:t>
              </a:r>
            </a:p>
          </p:txBody>
        </p:sp>
        <p:sp>
          <p:nvSpPr>
            <p:cNvPr id="42" name="Right Arrow 41"/>
            <p:cNvSpPr/>
            <p:nvPr/>
          </p:nvSpPr>
          <p:spPr>
            <a:xfrm rot="19794694">
              <a:off x="2122849" y="2728483"/>
              <a:ext cx="701890" cy="27147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Right Arrow 42"/>
            <p:cNvSpPr/>
            <p:nvPr/>
          </p:nvSpPr>
          <p:spPr>
            <a:xfrm>
              <a:off x="4661332" y="1855025"/>
              <a:ext cx="701890" cy="27147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Right Arrow 43"/>
            <p:cNvSpPr/>
            <p:nvPr/>
          </p:nvSpPr>
          <p:spPr>
            <a:xfrm rot="1474654">
              <a:off x="7766931" y="2679563"/>
              <a:ext cx="1068748" cy="2856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Right Arrow 44"/>
            <p:cNvSpPr/>
            <p:nvPr/>
          </p:nvSpPr>
          <p:spPr>
            <a:xfrm rot="8680818">
              <a:off x="8277992" y="4652819"/>
              <a:ext cx="701890" cy="27147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Right Arrow 45"/>
            <p:cNvSpPr/>
            <p:nvPr/>
          </p:nvSpPr>
          <p:spPr>
            <a:xfrm rot="9889439">
              <a:off x="5985162" y="5498983"/>
              <a:ext cx="701890" cy="27147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Rounded Rectangle 46"/>
            <p:cNvSpPr/>
            <p:nvPr/>
          </p:nvSpPr>
          <p:spPr>
            <a:xfrm>
              <a:off x="2104658" y="4967784"/>
              <a:ext cx="1416464" cy="873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Output</a:t>
              </a:r>
            </a:p>
            <a:p>
              <a:pPr algn="ctr"/>
              <a:r>
                <a:rPr lang="en-US" sz="1400" dirty="0"/>
                <a:t>Text</a:t>
              </a:r>
            </a:p>
            <a:p>
              <a:pPr algn="ctr"/>
              <a:r>
                <a:rPr lang="en-US" sz="1400" dirty="0"/>
                <a:t>Audio</a:t>
              </a:r>
            </a:p>
          </p:txBody>
        </p:sp>
        <p:sp>
          <p:nvSpPr>
            <p:cNvPr id="48" name="Right Arrow 47"/>
            <p:cNvSpPr/>
            <p:nvPr/>
          </p:nvSpPr>
          <p:spPr>
            <a:xfrm rot="12040521">
              <a:off x="3528566" y="5498979"/>
              <a:ext cx="701890" cy="27147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1" name="Rounded Rectangle 40"/>
          <p:cNvSpPr/>
          <p:nvPr/>
        </p:nvSpPr>
        <p:spPr>
          <a:xfrm>
            <a:off x="3613333" y="5433752"/>
            <a:ext cx="1270145" cy="5446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Distance Techniques </a:t>
            </a:r>
          </a:p>
        </p:txBody>
      </p:sp>
      <p:sp>
        <p:nvSpPr>
          <p:cNvPr id="54" name="Rounded Rectangle 53"/>
          <p:cNvSpPr/>
          <p:nvPr/>
        </p:nvSpPr>
        <p:spPr>
          <a:xfrm>
            <a:off x="5870349" y="5147362"/>
            <a:ext cx="1298589" cy="4394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ORB</a:t>
            </a:r>
            <a:endParaRPr lang="en-US" sz="1400" dirty="0"/>
          </a:p>
        </p:txBody>
      </p:sp>
    </p:spTree>
    <p:extLst>
      <p:ext uri="{BB962C8B-B14F-4D97-AF65-F5344CB8AC3E}">
        <p14:creationId xmlns:p14="http://schemas.microsoft.com/office/powerpoint/2010/main" xmlns="" val="4069723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776484" y="22927"/>
            <a:ext cx="7338979" cy="1051560"/>
          </a:xfrm>
        </p:spPr>
        <p:txBody>
          <a:bodyPr/>
          <a:lstStyle/>
          <a:p>
            <a:pPr algn="ctr"/>
            <a:r>
              <a:rPr lang="en-IN" dirty="0"/>
              <a:t>Data Flow Diagram: DFD0</a:t>
            </a:r>
          </a:p>
        </p:txBody>
      </p:sp>
      <p:pic>
        <p:nvPicPr>
          <p:cNvPr id="29" name="Content Placeholder 28"/>
          <p:cNvPicPr>
            <a:picLocks noGrp="1" noChangeAspect="1"/>
          </p:cNvPicPr>
          <p:nvPr>
            <p:ph idx="1"/>
          </p:nvPr>
        </p:nvPicPr>
        <p:blipFill>
          <a:blip r:embed="rId2" cstate="print"/>
          <a:stretch>
            <a:fillRect/>
          </a:stretch>
        </p:blipFill>
        <p:spPr>
          <a:xfrm>
            <a:off x="0" y="1447800"/>
            <a:ext cx="9115463" cy="3894667"/>
          </a:xfrm>
          <a:prstGeom prst="rect">
            <a:avLst/>
          </a:prstGeom>
        </p:spPr>
      </p:pic>
      <p:sp>
        <p:nvSpPr>
          <p:cNvPr id="8" name="Date Placeholder 3"/>
          <p:cNvSpPr>
            <a:spLocks noGrp="1"/>
          </p:cNvSpPr>
          <p:nvPr>
            <p:ph type="dt" sz="half" idx="10"/>
          </p:nvPr>
        </p:nvSpPr>
        <p:spPr>
          <a:xfrm>
            <a:off x="27582" y="6156870"/>
            <a:ext cx="2286000" cy="365125"/>
          </a:xfrm>
        </p:spPr>
        <p:txBody>
          <a:bodyPr/>
          <a:lstStyle/>
          <a:p>
            <a:pPr algn="l">
              <a:defRPr/>
            </a:pPr>
            <a:fld id="{B83A257C-1DF6-4636-ACCF-6D15E5374EB9}" type="datetime1">
              <a:rPr lang="en-IN" b="1" smtClean="0"/>
              <a:pPr algn="l">
                <a:defRPr/>
              </a:pPr>
              <a:t>02-06-2016</a:t>
            </a:fld>
            <a:endParaRPr lang="en-US" b="1" dirty="0"/>
          </a:p>
        </p:txBody>
      </p:sp>
      <p:sp>
        <p:nvSpPr>
          <p:cNvPr id="9" name="Footer Placeholder 4"/>
          <p:cNvSpPr>
            <a:spLocks noGrp="1"/>
          </p:cNvSpPr>
          <p:nvPr>
            <p:ph type="ftr" sz="quarter" idx="11"/>
          </p:nvPr>
        </p:nvSpPr>
        <p:spPr>
          <a:xfrm>
            <a:off x="3048000" y="6104009"/>
            <a:ext cx="3209500" cy="365125"/>
          </a:xfrm>
        </p:spPr>
        <p:txBody>
          <a:bodyPr/>
          <a:lstStyle/>
          <a:p>
            <a:pPr>
              <a:defRPr/>
            </a:pPr>
            <a:r>
              <a:rPr lang="en-US" b="1" dirty="0"/>
              <a:t>SCOE, Information Technology (2015-16)</a:t>
            </a:r>
          </a:p>
        </p:txBody>
      </p:sp>
      <p:sp>
        <p:nvSpPr>
          <p:cNvPr id="10" name="Slide Number Placeholder 5"/>
          <p:cNvSpPr>
            <a:spLocks noGrp="1"/>
          </p:cNvSpPr>
          <p:nvPr>
            <p:ph type="sldNum" sz="quarter" idx="12"/>
          </p:nvPr>
        </p:nvSpPr>
        <p:spPr>
          <a:xfrm>
            <a:off x="8348663" y="6111875"/>
            <a:ext cx="457200" cy="365125"/>
          </a:xfrm>
        </p:spPr>
        <p:txBody>
          <a:bodyPr/>
          <a:lstStyle/>
          <a:p>
            <a:pPr>
              <a:defRPr/>
            </a:pPr>
            <a:r>
              <a:rPr lang="en-US" b="1" dirty="0"/>
              <a:t>15</a:t>
            </a:r>
          </a:p>
        </p:txBody>
      </p:sp>
    </p:spTree>
    <p:extLst>
      <p:ext uri="{BB962C8B-B14F-4D97-AF65-F5344CB8AC3E}">
        <p14:creationId xmlns:p14="http://schemas.microsoft.com/office/powerpoint/2010/main" xmlns="" val="3888732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776484" y="22927"/>
            <a:ext cx="7338979" cy="1051560"/>
          </a:xfrm>
        </p:spPr>
        <p:txBody>
          <a:bodyPr/>
          <a:lstStyle/>
          <a:p>
            <a:pPr algn="ctr"/>
            <a:r>
              <a:rPr lang="en-IN" dirty="0"/>
              <a:t>Data Flow Diagram: DFD1</a:t>
            </a:r>
          </a:p>
        </p:txBody>
      </p:sp>
      <p:pic>
        <p:nvPicPr>
          <p:cNvPr id="3" name="Content Placeholder 2"/>
          <p:cNvPicPr>
            <a:picLocks noGrp="1" noChangeAspect="1"/>
          </p:cNvPicPr>
          <p:nvPr>
            <p:ph idx="1"/>
          </p:nvPr>
        </p:nvPicPr>
        <p:blipFill>
          <a:blip r:embed="rId2" cstate="print"/>
          <a:stretch>
            <a:fillRect/>
          </a:stretch>
        </p:blipFill>
        <p:spPr>
          <a:xfrm>
            <a:off x="620713" y="2633581"/>
            <a:ext cx="8183562" cy="2425862"/>
          </a:xfrm>
          <a:prstGeom prst="rect">
            <a:avLst/>
          </a:prstGeom>
        </p:spPr>
      </p:pic>
      <p:sp>
        <p:nvSpPr>
          <p:cNvPr id="8" name="Date Placeholder 3"/>
          <p:cNvSpPr>
            <a:spLocks noGrp="1"/>
          </p:cNvSpPr>
          <p:nvPr>
            <p:ph type="dt" sz="half" idx="10"/>
          </p:nvPr>
        </p:nvSpPr>
        <p:spPr>
          <a:xfrm>
            <a:off x="27582" y="6156870"/>
            <a:ext cx="2286000" cy="365125"/>
          </a:xfrm>
        </p:spPr>
        <p:txBody>
          <a:bodyPr/>
          <a:lstStyle/>
          <a:p>
            <a:pPr algn="l">
              <a:defRPr/>
            </a:pPr>
            <a:fld id="{B83A257C-1DF6-4636-ACCF-6D15E5374EB9}" type="datetime1">
              <a:rPr lang="en-IN" b="1" smtClean="0"/>
              <a:pPr algn="l">
                <a:defRPr/>
              </a:pPr>
              <a:t>02-06-2016</a:t>
            </a:fld>
            <a:endParaRPr lang="en-US" b="1" dirty="0"/>
          </a:p>
        </p:txBody>
      </p:sp>
      <p:sp>
        <p:nvSpPr>
          <p:cNvPr id="9" name="Footer Placeholder 4"/>
          <p:cNvSpPr>
            <a:spLocks noGrp="1"/>
          </p:cNvSpPr>
          <p:nvPr>
            <p:ph type="ftr" sz="quarter" idx="11"/>
          </p:nvPr>
        </p:nvSpPr>
        <p:spPr>
          <a:xfrm>
            <a:off x="3055587" y="6158600"/>
            <a:ext cx="3209500" cy="365125"/>
          </a:xfrm>
        </p:spPr>
        <p:txBody>
          <a:bodyPr/>
          <a:lstStyle/>
          <a:p>
            <a:pPr>
              <a:defRPr/>
            </a:pPr>
            <a:r>
              <a:rPr lang="en-US" b="1" dirty="0"/>
              <a:t>SCOE, Information Technology (2015-16)</a:t>
            </a:r>
          </a:p>
        </p:txBody>
      </p:sp>
      <p:sp>
        <p:nvSpPr>
          <p:cNvPr id="10" name="Slide Number Placeholder 5"/>
          <p:cNvSpPr>
            <a:spLocks noGrp="1"/>
          </p:cNvSpPr>
          <p:nvPr>
            <p:ph type="sldNum" sz="quarter" idx="12"/>
          </p:nvPr>
        </p:nvSpPr>
        <p:spPr>
          <a:xfrm>
            <a:off x="8348663" y="6111875"/>
            <a:ext cx="457200" cy="365125"/>
          </a:xfrm>
        </p:spPr>
        <p:txBody>
          <a:bodyPr/>
          <a:lstStyle/>
          <a:p>
            <a:pPr>
              <a:defRPr/>
            </a:pPr>
            <a:r>
              <a:rPr lang="en-US" b="1" dirty="0"/>
              <a:t>16</a:t>
            </a:r>
          </a:p>
        </p:txBody>
      </p:sp>
    </p:spTree>
    <p:extLst>
      <p:ext uri="{BB962C8B-B14F-4D97-AF65-F5344CB8AC3E}">
        <p14:creationId xmlns:p14="http://schemas.microsoft.com/office/powerpoint/2010/main" xmlns="" val="79597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776484" y="22927"/>
            <a:ext cx="7338979" cy="1051560"/>
          </a:xfrm>
        </p:spPr>
        <p:txBody>
          <a:bodyPr/>
          <a:lstStyle/>
          <a:p>
            <a:pPr algn="ctr"/>
            <a:r>
              <a:rPr lang="en-IN" dirty="0"/>
              <a:t>Data Flow Diagram: DFD2</a:t>
            </a:r>
          </a:p>
        </p:txBody>
      </p:sp>
      <p:pic>
        <p:nvPicPr>
          <p:cNvPr id="52" name="Content Placeholder 51"/>
          <p:cNvPicPr>
            <a:picLocks noGrp="1" noChangeAspect="1"/>
          </p:cNvPicPr>
          <p:nvPr>
            <p:ph idx="1"/>
          </p:nvPr>
        </p:nvPicPr>
        <p:blipFill>
          <a:blip r:embed="rId2" cstate="print"/>
          <a:stretch>
            <a:fillRect/>
          </a:stretch>
        </p:blipFill>
        <p:spPr>
          <a:xfrm>
            <a:off x="622301" y="1907208"/>
            <a:ext cx="8183562" cy="3401515"/>
          </a:xfrm>
          <a:prstGeom prst="rect">
            <a:avLst/>
          </a:prstGeom>
        </p:spPr>
      </p:pic>
      <p:sp>
        <p:nvSpPr>
          <p:cNvPr id="8" name="Date Placeholder 3"/>
          <p:cNvSpPr>
            <a:spLocks noGrp="1"/>
          </p:cNvSpPr>
          <p:nvPr>
            <p:ph type="dt" sz="half" idx="10"/>
          </p:nvPr>
        </p:nvSpPr>
        <p:spPr>
          <a:xfrm>
            <a:off x="27582" y="6156870"/>
            <a:ext cx="2286000" cy="365125"/>
          </a:xfrm>
        </p:spPr>
        <p:txBody>
          <a:bodyPr/>
          <a:lstStyle/>
          <a:p>
            <a:pPr algn="l">
              <a:defRPr/>
            </a:pPr>
            <a:fld id="{B83A257C-1DF6-4636-ACCF-6D15E5374EB9}" type="datetime1">
              <a:rPr lang="en-IN" b="1" smtClean="0"/>
              <a:pPr algn="l">
                <a:defRPr/>
              </a:pPr>
              <a:t>02-06-2016</a:t>
            </a:fld>
            <a:endParaRPr lang="en-US" b="1" dirty="0"/>
          </a:p>
        </p:txBody>
      </p:sp>
      <p:sp>
        <p:nvSpPr>
          <p:cNvPr id="9" name="Footer Placeholder 4"/>
          <p:cNvSpPr>
            <a:spLocks noGrp="1"/>
          </p:cNvSpPr>
          <p:nvPr>
            <p:ph type="ftr" sz="quarter" idx="11"/>
          </p:nvPr>
        </p:nvSpPr>
        <p:spPr>
          <a:xfrm>
            <a:off x="3055587" y="6158600"/>
            <a:ext cx="3209500" cy="365125"/>
          </a:xfrm>
        </p:spPr>
        <p:txBody>
          <a:bodyPr/>
          <a:lstStyle/>
          <a:p>
            <a:pPr>
              <a:defRPr/>
            </a:pPr>
            <a:r>
              <a:rPr lang="en-US" b="1" dirty="0"/>
              <a:t>SCOE, Information Technology (2015-16)</a:t>
            </a:r>
          </a:p>
        </p:txBody>
      </p:sp>
      <p:sp>
        <p:nvSpPr>
          <p:cNvPr id="10" name="Slide Number Placeholder 5"/>
          <p:cNvSpPr>
            <a:spLocks noGrp="1"/>
          </p:cNvSpPr>
          <p:nvPr>
            <p:ph type="sldNum" sz="quarter" idx="12"/>
          </p:nvPr>
        </p:nvSpPr>
        <p:spPr>
          <a:xfrm>
            <a:off x="8348663" y="6111875"/>
            <a:ext cx="457200" cy="365125"/>
          </a:xfrm>
        </p:spPr>
        <p:txBody>
          <a:bodyPr/>
          <a:lstStyle/>
          <a:p>
            <a:pPr>
              <a:defRPr/>
            </a:pPr>
            <a:r>
              <a:rPr lang="en-US" b="1" dirty="0"/>
              <a:t>17</a:t>
            </a:r>
          </a:p>
        </p:txBody>
      </p:sp>
      <p:cxnSp>
        <p:nvCxnSpPr>
          <p:cNvPr id="3" name="Straight Arrow Connector 2"/>
          <p:cNvCxnSpPr/>
          <p:nvPr/>
        </p:nvCxnSpPr>
        <p:spPr>
          <a:xfrm>
            <a:off x="5410200" y="4419600"/>
            <a:ext cx="0" cy="216000"/>
          </a:xfrm>
          <a:prstGeom prst="straightConnector1">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3900124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0708" y="381001"/>
            <a:ext cx="6477000" cy="1051560"/>
          </a:xfrm>
        </p:spPr>
        <p:txBody>
          <a:bodyPr/>
          <a:lstStyle/>
          <a:p>
            <a:r>
              <a:rPr lang="en-IN" dirty="0"/>
              <a:t>Use Case Diagram</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981200" y="1432560"/>
            <a:ext cx="5867400" cy="4724309"/>
          </a:xfrm>
        </p:spPr>
      </p:pic>
      <p:sp>
        <p:nvSpPr>
          <p:cNvPr id="8" name="Date Placeholder 3"/>
          <p:cNvSpPr>
            <a:spLocks noGrp="1"/>
          </p:cNvSpPr>
          <p:nvPr>
            <p:ph type="dt" sz="half" idx="10"/>
          </p:nvPr>
        </p:nvSpPr>
        <p:spPr>
          <a:xfrm>
            <a:off x="27582" y="6156870"/>
            <a:ext cx="2286000" cy="365125"/>
          </a:xfrm>
        </p:spPr>
        <p:txBody>
          <a:bodyPr/>
          <a:lstStyle/>
          <a:p>
            <a:pPr algn="l">
              <a:defRPr/>
            </a:pPr>
            <a:fld id="{B83A257C-1DF6-4636-ACCF-6D15E5374EB9}" type="datetime1">
              <a:rPr lang="en-IN" b="1" smtClean="0"/>
              <a:pPr algn="l">
                <a:defRPr/>
              </a:pPr>
              <a:t>02-06-2016</a:t>
            </a:fld>
            <a:endParaRPr lang="en-US" b="1" dirty="0"/>
          </a:p>
        </p:txBody>
      </p:sp>
      <p:sp>
        <p:nvSpPr>
          <p:cNvPr id="9" name="Footer Placeholder 4"/>
          <p:cNvSpPr>
            <a:spLocks noGrp="1"/>
          </p:cNvSpPr>
          <p:nvPr>
            <p:ph type="ftr" sz="quarter" idx="11"/>
          </p:nvPr>
        </p:nvSpPr>
        <p:spPr>
          <a:xfrm>
            <a:off x="3055587" y="6158600"/>
            <a:ext cx="3209500" cy="365125"/>
          </a:xfrm>
        </p:spPr>
        <p:txBody>
          <a:bodyPr/>
          <a:lstStyle/>
          <a:p>
            <a:pPr>
              <a:defRPr/>
            </a:pPr>
            <a:r>
              <a:rPr lang="en-US" b="1" dirty="0"/>
              <a:t>SCOE, Information Technology (2015-16)</a:t>
            </a:r>
          </a:p>
        </p:txBody>
      </p:sp>
      <p:sp>
        <p:nvSpPr>
          <p:cNvPr id="10" name="Slide Number Placeholder 5"/>
          <p:cNvSpPr>
            <a:spLocks noGrp="1"/>
          </p:cNvSpPr>
          <p:nvPr>
            <p:ph type="sldNum" sz="quarter" idx="12"/>
          </p:nvPr>
        </p:nvSpPr>
        <p:spPr>
          <a:xfrm>
            <a:off x="8348663" y="6111875"/>
            <a:ext cx="457200" cy="365125"/>
          </a:xfrm>
        </p:spPr>
        <p:txBody>
          <a:bodyPr/>
          <a:lstStyle/>
          <a:p>
            <a:pPr>
              <a:defRPr/>
            </a:pPr>
            <a:r>
              <a:rPr lang="en-US" b="1" dirty="0"/>
              <a:t>18</a:t>
            </a:r>
          </a:p>
        </p:txBody>
      </p:sp>
    </p:spTree>
    <p:extLst>
      <p:ext uri="{BB962C8B-B14F-4D97-AF65-F5344CB8AC3E}">
        <p14:creationId xmlns:p14="http://schemas.microsoft.com/office/powerpoint/2010/main" xmlns="" val="1732033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304800"/>
            <a:ext cx="6629400" cy="1051560"/>
          </a:xfrm>
        </p:spPr>
        <p:txBody>
          <a:bodyPr/>
          <a:lstStyle/>
          <a:p>
            <a:pPr algn="ctr"/>
            <a:r>
              <a:rPr lang="en-IN" dirty="0"/>
              <a:t>Class Diagram</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52400" y="1524000"/>
            <a:ext cx="8839200" cy="4267200"/>
          </a:xfrm>
        </p:spPr>
      </p:pic>
      <p:sp>
        <p:nvSpPr>
          <p:cNvPr id="8" name="Date Placeholder 3"/>
          <p:cNvSpPr>
            <a:spLocks noGrp="1"/>
          </p:cNvSpPr>
          <p:nvPr>
            <p:ph type="dt" sz="half" idx="10"/>
          </p:nvPr>
        </p:nvSpPr>
        <p:spPr>
          <a:xfrm>
            <a:off x="27582" y="6156870"/>
            <a:ext cx="2286000" cy="365125"/>
          </a:xfrm>
        </p:spPr>
        <p:txBody>
          <a:bodyPr/>
          <a:lstStyle/>
          <a:p>
            <a:pPr algn="l">
              <a:defRPr/>
            </a:pPr>
            <a:fld id="{B83A257C-1DF6-4636-ACCF-6D15E5374EB9}" type="datetime1">
              <a:rPr lang="en-IN" b="1" smtClean="0"/>
              <a:pPr algn="l">
                <a:defRPr/>
              </a:pPr>
              <a:t>02-06-2016</a:t>
            </a:fld>
            <a:endParaRPr lang="en-US" b="1" dirty="0"/>
          </a:p>
        </p:txBody>
      </p:sp>
      <p:sp>
        <p:nvSpPr>
          <p:cNvPr id="9" name="Footer Placeholder 4"/>
          <p:cNvSpPr>
            <a:spLocks noGrp="1"/>
          </p:cNvSpPr>
          <p:nvPr>
            <p:ph type="ftr" sz="quarter" idx="11"/>
          </p:nvPr>
        </p:nvSpPr>
        <p:spPr>
          <a:xfrm>
            <a:off x="3055587" y="6158600"/>
            <a:ext cx="3209500" cy="365125"/>
          </a:xfrm>
        </p:spPr>
        <p:txBody>
          <a:bodyPr/>
          <a:lstStyle/>
          <a:p>
            <a:pPr>
              <a:defRPr/>
            </a:pPr>
            <a:r>
              <a:rPr lang="en-US" b="1" dirty="0"/>
              <a:t>SCOE, Information Technology (2015-16)</a:t>
            </a:r>
          </a:p>
        </p:txBody>
      </p:sp>
      <p:sp>
        <p:nvSpPr>
          <p:cNvPr id="10" name="Slide Number Placeholder 5"/>
          <p:cNvSpPr>
            <a:spLocks noGrp="1"/>
          </p:cNvSpPr>
          <p:nvPr>
            <p:ph type="sldNum" sz="quarter" idx="12"/>
          </p:nvPr>
        </p:nvSpPr>
        <p:spPr>
          <a:xfrm>
            <a:off x="8348663" y="6111875"/>
            <a:ext cx="457200" cy="365125"/>
          </a:xfrm>
        </p:spPr>
        <p:txBody>
          <a:bodyPr/>
          <a:lstStyle/>
          <a:p>
            <a:pPr>
              <a:defRPr/>
            </a:pPr>
            <a:r>
              <a:rPr lang="en-US" b="1" dirty="0"/>
              <a:t>19</a:t>
            </a:r>
          </a:p>
        </p:txBody>
      </p:sp>
    </p:spTree>
    <p:extLst>
      <p:ext uri="{BB962C8B-B14F-4D97-AF65-F5344CB8AC3E}">
        <p14:creationId xmlns:p14="http://schemas.microsoft.com/office/powerpoint/2010/main" xmlns="" val="304057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59715"/>
            <a:ext cx="6563436" cy="1051560"/>
          </a:xfrm>
        </p:spPr>
        <p:txBody>
          <a:bodyPr/>
          <a:lstStyle/>
          <a:p>
            <a:pPr algn="ctr"/>
            <a:r>
              <a:rPr lang="en-IN" dirty="0"/>
              <a:t>Sequence Diagram</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381000" y="1524000"/>
            <a:ext cx="8534400" cy="4587875"/>
          </a:xfrm>
        </p:spPr>
      </p:pic>
      <p:sp>
        <p:nvSpPr>
          <p:cNvPr id="8" name="Date Placeholder 3"/>
          <p:cNvSpPr>
            <a:spLocks noGrp="1"/>
          </p:cNvSpPr>
          <p:nvPr>
            <p:ph type="dt" sz="half" idx="10"/>
          </p:nvPr>
        </p:nvSpPr>
        <p:spPr>
          <a:xfrm>
            <a:off x="27582" y="6156870"/>
            <a:ext cx="2286000" cy="365125"/>
          </a:xfrm>
        </p:spPr>
        <p:txBody>
          <a:bodyPr/>
          <a:lstStyle/>
          <a:p>
            <a:pPr algn="l">
              <a:defRPr/>
            </a:pPr>
            <a:fld id="{B83A257C-1DF6-4636-ACCF-6D15E5374EB9}" type="datetime1">
              <a:rPr lang="en-IN" b="1" smtClean="0"/>
              <a:pPr algn="l">
                <a:defRPr/>
              </a:pPr>
              <a:t>02-06-2016</a:t>
            </a:fld>
            <a:endParaRPr lang="en-US" b="1" dirty="0"/>
          </a:p>
        </p:txBody>
      </p:sp>
      <p:sp>
        <p:nvSpPr>
          <p:cNvPr id="9" name="Footer Placeholder 4"/>
          <p:cNvSpPr>
            <a:spLocks noGrp="1"/>
          </p:cNvSpPr>
          <p:nvPr>
            <p:ph type="ftr" sz="quarter" idx="11"/>
          </p:nvPr>
        </p:nvSpPr>
        <p:spPr>
          <a:xfrm>
            <a:off x="3055587" y="6158600"/>
            <a:ext cx="3209500" cy="365125"/>
          </a:xfrm>
        </p:spPr>
        <p:txBody>
          <a:bodyPr/>
          <a:lstStyle/>
          <a:p>
            <a:pPr>
              <a:defRPr/>
            </a:pPr>
            <a:r>
              <a:rPr lang="en-US" b="1" dirty="0"/>
              <a:t>SCOE, Information Technology (2015-16)</a:t>
            </a:r>
          </a:p>
        </p:txBody>
      </p:sp>
      <p:sp>
        <p:nvSpPr>
          <p:cNvPr id="10" name="Slide Number Placeholder 5"/>
          <p:cNvSpPr>
            <a:spLocks noGrp="1"/>
          </p:cNvSpPr>
          <p:nvPr>
            <p:ph type="sldNum" sz="quarter" idx="12"/>
          </p:nvPr>
        </p:nvSpPr>
        <p:spPr>
          <a:xfrm>
            <a:off x="8348663" y="6111875"/>
            <a:ext cx="457200" cy="365125"/>
          </a:xfrm>
        </p:spPr>
        <p:txBody>
          <a:bodyPr/>
          <a:lstStyle/>
          <a:p>
            <a:pPr>
              <a:defRPr/>
            </a:pPr>
            <a:r>
              <a:rPr lang="en-US" b="1" dirty="0"/>
              <a:t>20</a:t>
            </a:r>
          </a:p>
        </p:txBody>
      </p:sp>
    </p:spTree>
    <p:extLst>
      <p:ext uri="{BB962C8B-B14F-4D97-AF65-F5344CB8AC3E}">
        <p14:creationId xmlns:p14="http://schemas.microsoft.com/office/powerpoint/2010/main" xmlns="" val="4189367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438400"/>
            <a:ext cx="8305800" cy="3581400"/>
          </a:xfrm>
        </p:spPr>
        <p:txBody>
          <a:bodyPr/>
          <a:lstStyle/>
          <a:p>
            <a:r>
              <a:rPr lang="en-US" sz="2000" b="1" dirty="0"/>
              <a:t>Project Area </a:t>
            </a:r>
            <a:r>
              <a:rPr lang="en-US" sz="2000" dirty="0"/>
              <a:t>:Human Computer Interaction via Gesture Recognition.</a:t>
            </a:r>
          </a:p>
          <a:p>
            <a:endParaRPr lang="en-US" sz="2000" dirty="0"/>
          </a:p>
          <a:p>
            <a:r>
              <a:rPr lang="en-US" sz="2000" b="1" dirty="0"/>
              <a:t>Sponsorship</a:t>
            </a:r>
            <a:r>
              <a:rPr lang="en-US" sz="2000" dirty="0"/>
              <a:t>:  N/A</a:t>
            </a:r>
          </a:p>
          <a:p>
            <a:endParaRPr lang="en-US" sz="2000" dirty="0"/>
          </a:p>
          <a:p>
            <a:endParaRPr lang="en-US" sz="2000" dirty="0"/>
          </a:p>
          <a:p>
            <a:r>
              <a:rPr lang="en-US" sz="2000" b="1" dirty="0"/>
              <a:t>External Guide </a:t>
            </a:r>
            <a:r>
              <a:rPr lang="en-US" sz="2000" dirty="0"/>
              <a:t>: Prof. Nilesh </a:t>
            </a:r>
            <a:r>
              <a:rPr lang="en-US" sz="2000" dirty="0" err="1"/>
              <a:t>Sonawane</a:t>
            </a:r>
            <a:r>
              <a:rPr lang="en-US" sz="2000" dirty="0"/>
              <a:t> (PVGCOE)</a:t>
            </a:r>
          </a:p>
          <a:p>
            <a:pPr>
              <a:buNone/>
            </a:pPr>
            <a:endParaRPr lang="en-IN" sz="2000" dirty="0"/>
          </a:p>
        </p:txBody>
      </p:sp>
      <p:sp>
        <p:nvSpPr>
          <p:cNvPr id="6" name="Title 3"/>
          <p:cNvSpPr>
            <a:spLocks noGrp="1"/>
          </p:cNvSpPr>
          <p:nvPr>
            <p:ph type="title"/>
          </p:nvPr>
        </p:nvSpPr>
        <p:spPr>
          <a:xfrm>
            <a:off x="2057400" y="1143000"/>
            <a:ext cx="6934200" cy="1051560"/>
          </a:xfrm>
        </p:spPr>
        <p:txBody>
          <a:bodyPr>
            <a:normAutofit fontScale="90000"/>
          </a:bodyPr>
          <a:lstStyle/>
          <a:p>
            <a:pPr algn="ctr"/>
            <a:r>
              <a:rPr lang="en-US" dirty="0"/>
              <a:t>Indian Sign Language Interpretation Using Camera</a:t>
            </a:r>
            <a:br>
              <a:rPr lang="en-US" dirty="0"/>
            </a:br>
            <a:endParaRPr lang="en-IN" dirty="0"/>
          </a:p>
        </p:txBody>
      </p:sp>
      <p:sp>
        <p:nvSpPr>
          <p:cNvPr id="9" name="Date Placeholder 6"/>
          <p:cNvSpPr>
            <a:spLocks noGrp="1"/>
          </p:cNvSpPr>
          <p:nvPr>
            <p:ph type="dt" sz="half" idx="10"/>
          </p:nvPr>
        </p:nvSpPr>
        <p:spPr>
          <a:xfrm>
            <a:off x="0" y="6111875"/>
            <a:ext cx="2286000" cy="365125"/>
          </a:xfrm>
        </p:spPr>
        <p:txBody>
          <a:bodyPr/>
          <a:lstStyle/>
          <a:p>
            <a:pPr algn="l">
              <a:defRPr/>
            </a:pPr>
            <a:fld id="{D66F4880-DA6F-4EB0-919D-C5131FB01A2C}" type="datetime1">
              <a:rPr lang="en-IN" sz="1100" b="1" smtClean="0"/>
              <a:pPr algn="l">
                <a:defRPr/>
              </a:pPr>
              <a:t>02-06-2016</a:t>
            </a:fld>
            <a:endParaRPr lang="en-US" sz="1100" b="1" dirty="0"/>
          </a:p>
        </p:txBody>
      </p:sp>
      <p:sp>
        <p:nvSpPr>
          <p:cNvPr id="10" name="Slide Number Placeholder 7"/>
          <p:cNvSpPr>
            <a:spLocks noGrp="1"/>
          </p:cNvSpPr>
          <p:nvPr>
            <p:ph type="sldNum" sz="quarter" idx="12"/>
          </p:nvPr>
        </p:nvSpPr>
        <p:spPr>
          <a:xfrm>
            <a:off x="8348663" y="6111875"/>
            <a:ext cx="457200" cy="365125"/>
          </a:xfrm>
        </p:spPr>
        <p:txBody>
          <a:bodyPr/>
          <a:lstStyle/>
          <a:p>
            <a:pPr>
              <a:defRPr/>
            </a:pPr>
            <a:fld id="{63C1463C-A8CD-4C16-A7E3-FA8B1378754F}" type="slidenum">
              <a:rPr lang="en-US" sz="1100" b="1" smtClean="0"/>
              <a:pPr>
                <a:defRPr/>
              </a:pPr>
              <a:t>2</a:t>
            </a:fld>
            <a:endParaRPr lang="en-US" sz="1100" b="1" dirty="0"/>
          </a:p>
        </p:txBody>
      </p:sp>
      <p:sp>
        <p:nvSpPr>
          <p:cNvPr id="11" name="Footer Placeholder 8"/>
          <p:cNvSpPr>
            <a:spLocks noGrp="1"/>
          </p:cNvSpPr>
          <p:nvPr>
            <p:ph type="ftr" sz="quarter" idx="11"/>
          </p:nvPr>
        </p:nvSpPr>
        <p:spPr>
          <a:xfrm>
            <a:off x="2895600" y="6111875"/>
            <a:ext cx="3657600" cy="365125"/>
          </a:xfrm>
        </p:spPr>
        <p:txBody>
          <a:bodyPr/>
          <a:lstStyle/>
          <a:p>
            <a:pPr algn="ctr">
              <a:defRPr/>
            </a:pPr>
            <a:r>
              <a:rPr lang="en-US" sz="1100" b="1"/>
              <a:t>SCOE, Information Technology (2015-16)</a:t>
            </a:r>
            <a:endParaRPr lang="en-US" sz="11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28600"/>
            <a:ext cx="6733678" cy="1051560"/>
          </a:xfrm>
        </p:spPr>
        <p:txBody>
          <a:bodyPr/>
          <a:lstStyle/>
          <a:p>
            <a:pPr algn="ctr"/>
            <a:r>
              <a:rPr lang="en-IN" dirty="0"/>
              <a:t>Activity Diagram</a:t>
            </a:r>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864183" y="1280160"/>
            <a:ext cx="2819400" cy="4831715"/>
          </a:xfrm>
        </p:spPr>
      </p:pic>
      <p:sp>
        <p:nvSpPr>
          <p:cNvPr id="11" name="Date Placeholder 3"/>
          <p:cNvSpPr>
            <a:spLocks noGrp="1"/>
          </p:cNvSpPr>
          <p:nvPr>
            <p:ph type="dt" sz="half" idx="10"/>
          </p:nvPr>
        </p:nvSpPr>
        <p:spPr>
          <a:xfrm>
            <a:off x="27582" y="6156870"/>
            <a:ext cx="2286000" cy="365125"/>
          </a:xfrm>
        </p:spPr>
        <p:txBody>
          <a:bodyPr/>
          <a:lstStyle/>
          <a:p>
            <a:pPr algn="l">
              <a:defRPr/>
            </a:pPr>
            <a:fld id="{B83A257C-1DF6-4636-ACCF-6D15E5374EB9}" type="datetime1">
              <a:rPr lang="en-IN" b="1" smtClean="0"/>
              <a:pPr algn="l">
                <a:defRPr/>
              </a:pPr>
              <a:t>02-06-2016</a:t>
            </a:fld>
            <a:endParaRPr lang="en-US" b="1" dirty="0"/>
          </a:p>
        </p:txBody>
      </p:sp>
      <p:sp>
        <p:nvSpPr>
          <p:cNvPr id="12" name="Footer Placeholder 4"/>
          <p:cNvSpPr>
            <a:spLocks noGrp="1"/>
          </p:cNvSpPr>
          <p:nvPr>
            <p:ph type="ftr" sz="quarter" idx="11"/>
          </p:nvPr>
        </p:nvSpPr>
        <p:spPr>
          <a:xfrm>
            <a:off x="3055587" y="6158600"/>
            <a:ext cx="3209500" cy="365125"/>
          </a:xfrm>
        </p:spPr>
        <p:txBody>
          <a:bodyPr/>
          <a:lstStyle/>
          <a:p>
            <a:pPr>
              <a:defRPr/>
            </a:pPr>
            <a:r>
              <a:rPr lang="en-US" b="1" dirty="0"/>
              <a:t>SCOE, Information Technology (2015-16)</a:t>
            </a:r>
          </a:p>
        </p:txBody>
      </p:sp>
      <p:sp>
        <p:nvSpPr>
          <p:cNvPr id="13" name="Slide Number Placeholder 5"/>
          <p:cNvSpPr>
            <a:spLocks noGrp="1"/>
          </p:cNvSpPr>
          <p:nvPr>
            <p:ph type="sldNum" sz="quarter" idx="12"/>
          </p:nvPr>
        </p:nvSpPr>
        <p:spPr>
          <a:xfrm>
            <a:off x="8348663" y="6111875"/>
            <a:ext cx="457200" cy="365125"/>
          </a:xfrm>
        </p:spPr>
        <p:txBody>
          <a:bodyPr/>
          <a:lstStyle/>
          <a:p>
            <a:pPr>
              <a:defRPr/>
            </a:pPr>
            <a:r>
              <a:rPr lang="en-US" b="1" dirty="0"/>
              <a:t>22</a:t>
            </a:r>
          </a:p>
        </p:txBody>
      </p:sp>
    </p:spTree>
    <p:extLst>
      <p:ext uri="{BB962C8B-B14F-4D97-AF65-F5344CB8AC3E}">
        <p14:creationId xmlns:p14="http://schemas.microsoft.com/office/powerpoint/2010/main" xmlns="" val="595805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304800"/>
            <a:ext cx="6801803" cy="1051560"/>
          </a:xfrm>
        </p:spPr>
        <p:txBody>
          <a:bodyPr/>
          <a:lstStyle/>
          <a:p>
            <a:pPr algn="ctr"/>
            <a:r>
              <a:rPr lang="en-US" dirty="0"/>
              <a:t>Basic Functioning</a:t>
            </a:r>
          </a:p>
        </p:txBody>
      </p:sp>
      <p:sp>
        <p:nvSpPr>
          <p:cNvPr id="3" name="Content Placeholder 2"/>
          <p:cNvSpPr>
            <a:spLocks noGrp="1"/>
          </p:cNvSpPr>
          <p:nvPr>
            <p:ph idx="1"/>
          </p:nvPr>
        </p:nvSpPr>
        <p:spPr>
          <a:xfrm>
            <a:off x="412433" y="1447800"/>
            <a:ext cx="8183880" cy="4187952"/>
          </a:xfrm>
        </p:spPr>
        <p:txBody>
          <a:bodyPr/>
          <a:lstStyle/>
          <a:p>
            <a:pPr lvl="0">
              <a:lnSpc>
                <a:spcPct val="150000"/>
              </a:lnSpc>
            </a:pPr>
            <a:r>
              <a:rPr lang="en-IN" sz="1800" dirty="0"/>
              <a:t>The end-user will present the hand sign in front of the camera. Here, the camera sensor will capture the hand sign and interpret it.</a:t>
            </a:r>
            <a:endParaRPr lang="en-US" sz="1800" dirty="0"/>
          </a:p>
          <a:p>
            <a:pPr lvl="0">
              <a:lnSpc>
                <a:spcPct val="150000"/>
              </a:lnSpc>
            </a:pPr>
            <a:r>
              <a:rPr lang="en-IN" sz="1800" dirty="0"/>
              <a:t>The data associated with respective hand signs will be stored in the database. As soon as the hand sign is interpreted by the camera, it will search in the database and perform the pre-set action.</a:t>
            </a:r>
          </a:p>
          <a:p>
            <a:pPr lvl="0">
              <a:lnSpc>
                <a:spcPct val="150000"/>
              </a:lnSpc>
            </a:pPr>
            <a:r>
              <a:rPr lang="en-IN" sz="1800" dirty="0"/>
              <a:t>The characters related to the sign language will be mapped to the hand sign in the database. This will be accessed by the device for interpretation.</a:t>
            </a:r>
            <a:endParaRPr lang="en-US" sz="1800" dirty="0"/>
          </a:p>
        </p:txBody>
      </p:sp>
      <p:sp>
        <p:nvSpPr>
          <p:cNvPr id="7" name="Date Placeholder 3"/>
          <p:cNvSpPr>
            <a:spLocks noGrp="1"/>
          </p:cNvSpPr>
          <p:nvPr>
            <p:ph type="dt" sz="half" idx="10"/>
          </p:nvPr>
        </p:nvSpPr>
        <p:spPr>
          <a:xfrm>
            <a:off x="27582" y="6156870"/>
            <a:ext cx="2286000" cy="365125"/>
          </a:xfrm>
        </p:spPr>
        <p:txBody>
          <a:bodyPr/>
          <a:lstStyle/>
          <a:p>
            <a:pPr algn="l">
              <a:defRPr/>
            </a:pPr>
            <a:fld id="{B83A257C-1DF6-4636-ACCF-6D15E5374EB9}" type="datetime1">
              <a:rPr lang="en-IN" sz="1050" b="1" smtClean="0"/>
              <a:pPr algn="l">
                <a:defRPr/>
              </a:pPr>
              <a:t>02-06-2016</a:t>
            </a:fld>
            <a:endParaRPr lang="en-US" b="1" dirty="0"/>
          </a:p>
        </p:txBody>
      </p:sp>
      <p:sp>
        <p:nvSpPr>
          <p:cNvPr id="8" name="Footer Placeholder 4"/>
          <p:cNvSpPr>
            <a:spLocks noGrp="1"/>
          </p:cNvSpPr>
          <p:nvPr>
            <p:ph type="ftr" sz="quarter" idx="11"/>
          </p:nvPr>
        </p:nvSpPr>
        <p:spPr>
          <a:xfrm>
            <a:off x="3055586" y="6158600"/>
            <a:ext cx="3345213" cy="365125"/>
          </a:xfrm>
        </p:spPr>
        <p:txBody>
          <a:bodyPr/>
          <a:lstStyle/>
          <a:p>
            <a:pPr>
              <a:defRPr/>
            </a:pPr>
            <a:r>
              <a:rPr lang="en-US" sz="1050" b="1" dirty="0"/>
              <a:t>SCOE, Information Technology (2015-16)</a:t>
            </a:r>
          </a:p>
        </p:txBody>
      </p:sp>
      <p:sp>
        <p:nvSpPr>
          <p:cNvPr id="9" name="Slide Number Placeholder 5"/>
          <p:cNvSpPr>
            <a:spLocks noGrp="1"/>
          </p:cNvSpPr>
          <p:nvPr>
            <p:ph type="sldNum" sz="quarter" idx="12"/>
          </p:nvPr>
        </p:nvSpPr>
        <p:spPr>
          <a:xfrm>
            <a:off x="8348663" y="6111875"/>
            <a:ext cx="457200" cy="365125"/>
          </a:xfrm>
        </p:spPr>
        <p:txBody>
          <a:bodyPr/>
          <a:lstStyle/>
          <a:p>
            <a:pPr>
              <a:defRPr/>
            </a:pPr>
            <a:r>
              <a:rPr lang="en-US" sz="1050" b="1" dirty="0"/>
              <a:t>23</a:t>
            </a:r>
          </a:p>
        </p:txBody>
      </p:sp>
    </p:spTree>
    <p:extLst>
      <p:ext uri="{BB962C8B-B14F-4D97-AF65-F5344CB8AC3E}">
        <p14:creationId xmlns:p14="http://schemas.microsoft.com/office/powerpoint/2010/main" xmlns="" val="2125645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7462" y="308864"/>
            <a:ext cx="6019801" cy="1051560"/>
          </a:xfrm>
        </p:spPr>
        <p:txBody>
          <a:bodyPr/>
          <a:lstStyle/>
          <a:p>
            <a:pPr algn="ctr"/>
            <a:r>
              <a:rPr lang="en-US" dirty="0"/>
              <a:t>Recognition</a:t>
            </a:r>
          </a:p>
        </p:txBody>
      </p:sp>
      <p:sp>
        <p:nvSpPr>
          <p:cNvPr id="3" name="Content Placeholder 2"/>
          <p:cNvSpPr>
            <a:spLocks noGrp="1"/>
          </p:cNvSpPr>
          <p:nvPr>
            <p:ph idx="1"/>
          </p:nvPr>
        </p:nvSpPr>
        <p:spPr>
          <a:xfrm>
            <a:off x="621983" y="1898777"/>
            <a:ext cx="8183880" cy="4187952"/>
          </a:xfrm>
        </p:spPr>
        <p:txBody>
          <a:bodyPr/>
          <a:lstStyle/>
          <a:p>
            <a:pPr lvl="0">
              <a:lnSpc>
                <a:spcPct val="150000"/>
              </a:lnSpc>
            </a:pPr>
            <a:r>
              <a:rPr lang="en-IN" sz="1800" dirty="0"/>
              <a:t>The programmer will store the finger point values of the hand gestures in the database. The user will show the hand gesture in front of the device.</a:t>
            </a:r>
            <a:endParaRPr lang="en-US" sz="1800" dirty="0"/>
          </a:p>
          <a:p>
            <a:pPr lvl="0">
              <a:lnSpc>
                <a:spcPct val="150000"/>
              </a:lnSpc>
            </a:pPr>
            <a:r>
              <a:rPr lang="en-IN" sz="1800" dirty="0"/>
              <a:t>The finger point values of the gesture of the user will be grabbed by the device and they will be compared with values stored in the database.</a:t>
            </a:r>
            <a:endParaRPr lang="en-US" sz="1800" dirty="0"/>
          </a:p>
          <a:p>
            <a:pPr lvl="0">
              <a:lnSpc>
                <a:spcPct val="150000"/>
              </a:lnSpc>
            </a:pPr>
            <a:r>
              <a:rPr lang="en-IN" sz="1800" dirty="0"/>
              <a:t>The recognised character for the particular hand sign will be displayed as the output.</a:t>
            </a:r>
            <a:endParaRPr lang="en-US" sz="1800" dirty="0"/>
          </a:p>
          <a:p>
            <a:endParaRPr lang="en-US" sz="1800" dirty="0"/>
          </a:p>
        </p:txBody>
      </p:sp>
      <p:sp>
        <p:nvSpPr>
          <p:cNvPr id="7" name="Date Placeholder 3"/>
          <p:cNvSpPr>
            <a:spLocks noGrp="1"/>
          </p:cNvSpPr>
          <p:nvPr>
            <p:ph type="dt" sz="half" idx="10"/>
          </p:nvPr>
        </p:nvSpPr>
        <p:spPr>
          <a:xfrm>
            <a:off x="27582" y="6156870"/>
            <a:ext cx="2286000" cy="365125"/>
          </a:xfrm>
        </p:spPr>
        <p:txBody>
          <a:bodyPr/>
          <a:lstStyle/>
          <a:p>
            <a:pPr algn="l">
              <a:defRPr/>
            </a:pPr>
            <a:fld id="{B83A257C-1DF6-4636-ACCF-6D15E5374EB9}" type="datetime1">
              <a:rPr lang="en-IN" sz="1050" b="1" smtClean="0"/>
              <a:pPr algn="l">
                <a:defRPr/>
              </a:pPr>
              <a:t>02-06-2016</a:t>
            </a:fld>
            <a:endParaRPr lang="en-US" sz="1050" b="1" dirty="0"/>
          </a:p>
        </p:txBody>
      </p:sp>
      <p:sp>
        <p:nvSpPr>
          <p:cNvPr id="8" name="Footer Placeholder 4"/>
          <p:cNvSpPr>
            <a:spLocks noGrp="1"/>
          </p:cNvSpPr>
          <p:nvPr>
            <p:ph type="ftr" sz="quarter" idx="11"/>
          </p:nvPr>
        </p:nvSpPr>
        <p:spPr>
          <a:xfrm>
            <a:off x="3055586" y="6158600"/>
            <a:ext cx="3345213" cy="365125"/>
          </a:xfrm>
        </p:spPr>
        <p:txBody>
          <a:bodyPr/>
          <a:lstStyle/>
          <a:p>
            <a:pPr>
              <a:defRPr/>
            </a:pPr>
            <a:r>
              <a:rPr lang="en-US" sz="1050" b="1" dirty="0"/>
              <a:t>SCOE, Information Technology (2015-16)</a:t>
            </a:r>
          </a:p>
        </p:txBody>
      </p:sp>
      <p:sp>
        <p:nvSpPr>
          <p:cNvPr id="9" name="Slide Number Placeholder 5"/>
          <p:cNvSpPr>
            <a:spLocks noGrp="1"/>
          </p:cNvSpPr>
          <p:nvPr>
            <p:ph type="sldNum" sz="quarter" idx="12"/>
          </p:nvPr>
        </p:nvSpPr>
        <p:spPr>
          <a:xfrm>
            <a:off x="8348663" y="6111875"/>
            <a:ext cx="457200" cy="365125"/>
          </a:xfrm>
        </p:spPr>
        <p:txBody>
          <a:bodyPr/>
          <a:lstStyle/>
          <a:p>
            <a:pPr>
              <a:defRPr/>
            </a:pPr>
            <a:r>
              <a:rPr lang="en-US" sz="1050" b="1" dirty="0"/>
              <a:t>24</a:t>
            </a:r>
          </a:p>
        </p:txBody>
      </p:sp>
    </p:spTree>
    <p:extLst>
      <p:ext uri="{BB962C8B-B14F-4D97-AF65-F5344CB8AC3E}">
        <p14:creationId xmlns:p14="http://schemas.microsoft.com/office/powerpoint/2010/main" xmlns="" val="3689921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2133600" y="228600"/>
            <a:ext cx="6781800" cy="1050925"/>
          </a:xfrm>
        </p:spPr>
        <p:txBody>
          <a:bodyPr>
            <a:normAutofit fontScale="90000"/>
          </a:bodyPr>
          <a:lstStyle/>
          <a:p>
            <a:pPr algn="ctr"/>
            <a:r>
              <a:rPr lang="en-IN" dirty="0"/>
              <a:t>Hardware &amp; Software Requirements</a:t>
            </a:r>
          </a:p>
        </p:txBody>
      </p:sp>
      <p:sp>
        <p:nvSpPr>
          <p:cNvPr id="8" name="Content Placeholder 7"/>
          <p:cNvSpPr>
            <a:spLocks noGrp="1"/>
          </p:cNvSpPr>
          <p:nvPr>
            <p:ph sz="half" idx="1"/>
          </p:nvPr>
        </p:nvSpPr>
        <p:spPr>
          <a:xfrm>
            <a:off x="381000" y="1981200"/>
            <a:ext cx="4495800" cy="4389120"/>
          </a:xfrm>
        </p:spPr>
        <p:txBody>
          <a:bodyPr/>
          <a:lstStyle/>
          <a:p>
            <a:pPr marL="0" indent="0">
              <a:lnSpc>
                <a:spcPct val="150000"/>
              </a:lnSpc>
              <a:buNone/>
            </a:pPr>
            <a:r>
              <a:rPr lang="en-IN" sz="1800" dirty="0"/>
              <a:t>Hardware Requirements (Minimum)</a:t>
            </a:r>
          </a:p>
          <a:p>
            <a:pPr>
              <a:lnSpc>
                <a:spcPct val="150000"/>
              </a:lnSpc>
            </a:pPr>
            <a:r>
              <a:rPr lang="en-US" sz="1800" dirty="0"/>
              <a:t>2 GB RAM</a:t>
            </a:r>
            <a:endParaRPr lang="en-IN" sz="1800" dirty="0"/>
          </a:p>
          <a:p>
            <a:pPr>
              <a:lnSpc>
                <a:spcPct val="150000"/>
              </a:lnSpc>
            </a:pPr>
            <a:r>
              <a:rPr lang="en-US" sz="1800" dirty="0"/>
              <a:t>Windows 7/8/8.1/10</a:t>
            </a:r>
          </a:p>
          <a:p>
            <a:pPr>
              <a:lnSpc>
                <a:spcPct val="150000"/>
              </a:lnSpc>
            </a:pPr>
            <a:r>
              <a:rPr lang="en-US" sz="1800" dirty="0"/>
              <a:t>AMD Phenom II or intel i3/i5/i7</a:t>
            </a:r>
          </a:p>
          <a:p>
            <a:pPr>
              <a:lnSpc>
                <a:spcPct val="150000"/>
              </a:lnSpc>
            </a:pPr>
            <a:r>
              <a:rPr lang="en-US" sz="1800" dirty="0"/>
              <a:t>USB/Pre-installed camera</a:t>
            </a:r>
            <a:endParaRPr lang="en-IN" sz="1800" dirty="0"/>
          </a:p>
          <a:p>
            <a:pPr marL="0" indent="0">
              <a:lnSpc>
                <a:spcPct val="150000"/>
              </a:lnSpc>
              <a:buNone/>
            </a:pPr>
            <a:r>
              <a:rPr lang="en-IN" sz="1800" dirty="0"/>
              <a:t>Software Requirements (Minimum)</a:t>
            </a:r>
          </a:p>
          <a:p>
            <a:pPr>
              <a:lnSpc>
                <a:spcPct val="150000"/>
              </a:lnSpc>
            </a:pPr>
            <a:r>
              <a:rPr lang="en-IN" sz="1800" dirty="0"/>
              <a:t>Java</a:t>
            </a:r>
          </a:p>
          <a:p>
            <a:pPr>
              <a:lnSpc>
                <a:spcPct val="150000"/>
              </a:lnSpc>
            </a:pPr>
            <a:r>
              <a:rPr lang="en-US" sz="1800" dirty="0"/>
              <a:t>Open CV</a:t>
            </a:r>
            <a:endParaRPr lang="en-IN" sz="1800" dirty="0"/>
          </a:p>
          <a:p>
            <a:pPr>
              <a:lnSpc>
                <a:spcPct val="150000"/>
              </a:lnSpc>
            </a:pPr>
            <a:endParaRPr lang="en-IN" sz="1800" dirty="0"/>
          </a:p>
        </p:txBody>
      </p:sp>
      <p:sp>
        <p:nvSpPr>
          <p:cNvPr id="9" name="Content Placeholder 8"/>
          <p:cNvSpPr>
            <a:spLocks noGrp="1"/>
          </p:cNvSpPr>
          <p:nvPr>
            <p:ph sz="half" idx="2"/>
          </p:nvPr>
        </p:nvSpPr>
        <p:spPr>
          <a:xfrm>
            <a:off x="4800600" y="1981200"/>
            <a:ext cx="4008120" cy="4389120"/>
          </a:xfrm>
        </p:spPr>
        <p:txBody>
          <a:bodyPr/>
          <a:lstStyle/>
          <a:p>
            <a:pPr marL="0" indent="0">
              <a:lnSpc>
                <a:spcPct val="150000"/>
              </a:lnSpc>
              <a:buNone/>
            </a:pPr>
            <a:r>
              <a:rPr lang="en-IN" sz="1800" dirty="0"/>
              <a:t>Implementation Requirements</a:t>
            </a:r>
          </a:p>
          <a:p>
            <a:pPr>
              <a:lnSpc>
                <a:spcPct val="150000"/>
              </a:lnSpc>
            </a:pPr>
            <a:r>
              <a:rPr lang="en-IN" sz="1800" dirty="0"/>
              <a:t>JDK 7.0</a:t>
            </a:r>
          </a:p>
          <a:p>
            <a:pPr>
              <a:lnSpc>
                <a:spcPct val="150000"/>
              </a:lnSpc>
            </a:pPr>
            <a:r>
              <a:rPr lang="en-IN" sz="1800" dirty="0"/>
              <a:t>IDE (NetBeans)</a:t>
            </a:r>
          </a:p>
          <a:p>
            <a:pPr>
              <a:lnSpc>
                <a:spcPct val="150000"/>
              </a:lnSpc>
            </a:pPr>
            <a:endParaRPr lang="en-IN" sz="1800" dirty="0"/>
          </a:p>
        </p:txBody>
      </p:sp>
      <p:sp>
        <p:nvSpPr>
          <p:cNvPr id="13" name="Date Placeholder 6"/>
          <p:cNvSpPr>
            <a:spLocks noGrp="1"/>
          </p:cNvSpPr>
          <p:nvPr>
            <p:ph type="dt" sz="half" idx="10"/>
          </p:nvPr>
        </p:nvSpPr>
        <p:spPr>
          <a:xfrm>
            <a:off x="0" y="6111875"/>
            <a:ext cx="2286000" cy="365125"/>
          </a:xfrm>
        </p:spPr>
        <p:txBody>
          <a:bodyPr/>
          <a:lstStyle/>
          <a:p>
            <a:pPr algn="l">
              <a:defRPr/>
            </a:pPr>
            <a:fld id="{F4C556D6-3182-406E-8E44-67A0DDBF7F62}" type="datetime1">
              <a:rPr lang="en-IN" sz="1100" b="1" smtClean="0"/>
              <a:pPr algn="l">
                <a:defRPr/>
              </a:pPr>
              <a:t>02-06-2016</a:t>
            </a:fld>
            <a:endParaRPr lang="en-US" sz="1100" b="1" dirty="0"/>
          </a:p>
        </p:txBody>
      </p:sp>
      <p:sp>
        <p:nvSpPr>
          <p:cNvPr id="14" name="Slide Number Placeholder 7"/>
          <p:cNvSpPr>
            <a:spLocks noGrp="1"/>
          </p:cNvSpPr>
          <p:nvPr>
            <p:ph type="sldNum" sz="quarter" idx="12"/>
          </p:nvPr>
        </p:nvSpPr>
        <p:spPr>
          <a:xfrm>
            <a:off x="8348663" y="6111875"/>
            <a:ext cx="457200" cy="365125"/>
          </a:xfrm>
        </p:spPr>
        <p:txBody>
          <a:bodyPr/>
          <a:lstStyle/>
          <a:p>
            <a:pPr>
              <a:defRPr/>
            </a:pPr>
            <a:fld id="{63C1463C-A8CD-4C16-A7E3-FA8B1378754F}" type="slidenum">
              <a:rPr lang="en-US" sz="1100" b="1" smtClean="0"/>
              <a:pPr>
                <a:defRPr/>
              </a:pPr>
              <a:t>23</a:t>
            </a:fld>
            <a:endParaRPr lang="en-US" sz="1100" b="1" dirty="0"/>
          </a:p>
        </p:txBody>
      </p:sp>
      <p:sp>
        <p:nvSpPr>
          <p:cNvPr id="15" name="Footer Placeholder 8"/>
          <p:cNvSpPr>
            <a:spLocks noGrp="1"/>
          </p:cNvSpPr>
          <p:nvPr>
            <p:ph type="ftr" sz="quarter" idx="11"/>
          </p:nvPr>
        </p:nvSpPr>
        <p:spPr>
          <a:xfrm>
            <a:off x="2895600" y="6111875"/>
            <a:ext cx="3657600" cy="365125"/>
          </a:xfrm>
        </p:spPr>
        <p:txBody>
          <a:bodyPr/>
          <a:lstStyle/>
          <a:p>
            <a:pPr algn="ctr">
              <a:defRPr/>
            </a:pPr>
            <a:r>
              <a:rPr lang="en-US" sz="1100" b="1"/>
              <a:t>SCOE, Information Technology (2015-16)</a:t>
            </a:r>
            <a:endParaRPr lang="en-US" sz="11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981200" y="228600"/>
            <a:ext cx="6888162" cy="1050925"/>
          </a:xfrm>
        </p:spPr>
        <p:txBody>
          <a:bodyPr>
            <a:normAutofit/>
          </a:bodyPr>
          <a:lstStyle/>
          <a:p>
            <a:pPr algn="ctr"/>
            <a:r>
              <a:rPr lang="en-IN" dirty="0"/>
              <a:t>GUI of the project</a:t>
            </a:r>
          </a:p>
        </p:txBody>
      </p:sp>
      <p:sp>
        <p:nvSpPr>
          <p:cNvPr id="5" name="Date Placeholder 4"/>
          <p:cNvSpPr>
            <a:spLocks noGrp="1"/>
          </p:cNvSpPr>
          <p:nvPr>
            <p:ph type="dt" sz="half" idx="10"/>
          </p:nvPr>
        </p:nvSpPr>
        <p:spPr>
          <a:xfrm>
            <a:off x="0" y="6172200"/>
            <a:ext cx="1447800" cy="365125"/>
          </a:xfrm>
        </p:spPr>
        <p:txBody>
          <a:bodyPr/>
          <a:lstStyle/>
          <a:p>
            <a:pPr>
              <a:defRPr/>
            </a:pPr>
            <a:fld id="{38A82E50-3C59-4C9E-8071-AE596AA30316}" type="datetime1">
              <a:rPr lang="en-IN" smtClean="0"/>
              <a:pPr>
                <a:defRPr/>
              </a:pPr>
              <a:t>02-06-2016</a:t>
            </a:fld>
            <a:endParaRPr lang="en-US" dirty="0"/>
          </a:p>
        </p:txBody>
      </p:sp>
      <p:sp>
        <p:nvSpPr>
          <p:cNvPr id="6" name="Footer Placeholder 5"/>
          <p:cNvSpPr>
            <a:spLocks noGrp="1"/>
          </p:cNvSpPr>
          <p:nvPr>
            <p:ph type="ftr" sz="quarter" idx="11"/>
          </p:nvPr>
        </p:nvSpPr>
        <p:spPr>
          <a:xfrm>
            <a:off x="3429000" y="6172200"/>
            <a:ext cx="2971800" cy="365125"/>
          </a:xfrm>
        </p:spPr>
        <p:txBody>
          <a:bodyPr/>
          <a:lstStyle/>
          <a:p>
            <a:pPr>
              <a:defRPr/>
            </a:pPr>
            <a:r>
              <a:rPr lang="en-US" dirty="0"/>
              <a:t>SCOE, Information Technology (2015-16)</a:t>
            </a:r>
          </a:p>
        </p:txBody>
      </p:sp>
      <p:sp>
        <p:nvSpPr>
          <p:cNvPr id="7" name="Slide Number Placeholder 6"/>
          <p:cNvSpPr>
            <a:spLocks noGrp="1"/>
          </p:cNvSpPr>
          <p:nvPr>
            <p:ph type="sldNum" sz="quarter" idx="12"/>
          </p:nvPr>
        </p:nvSpPr>
        <p:spPr/>
        <p:txBody>
          <a:bodyPr/>
          <a:lstStyle/>
          <a:p>
            <a:pPr>
              <a:defRPr/>
            </a:pPr>
            <a:fld id="{EB0CBA75-61C5-4E2E-8925-AF822BBDB1F0}" type="slidenum">
              <a:rPr lang="en-US" smtClean="0"/>
              <a:pPr>
                <a:defRPr/>
              </a:pPr>
              <a:t>24</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228600" y="1371600"/>
            <a:ext cx="8610600" cy="4726567"/>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399" y="152400"/>
            <a:ext cx="6748463" cy="1050925"/>
          </a:xfrm>
        </p:spPr>
        <p:txBody>
          <a:bodyPr/>
          <a:lstStyle/>
          <a:p>
            <a:r>
              <a:rPr lang="en-IN" dirty="0" err="1"/>
              <a:t>OpenCV</a:t>
            </a:r>
            <a:endParaRPr lang="en-IN" dirty="0"/>
          </a:p>
        </p:txBody>
      </p:sp>
      <p:sp>
        <p:nvSpPr>
          <p:cNvPr id="3" name="Date Placeholder 2"/>
          <p:cNvSpPr>
            <a:spLocks noGrp="1"/>
          </p:cNvSpPr>
          <p:nvPr>
            <p:ph type="dt" sz="half" idx="10"/>
          </p:nvPr>
        </p:nvSpPr>
        <p:spPr>
          <a:xfrm>
            <a:off x="129263" y="6294436"/>
            <a:ext cx="1600200" cy="365125"/>
          </a:xfrm>
        </p:spPr>
        <p:txBody>
          <a:bodyPr/>
          <a:lstStyle/>
          <a:p>
            <a:pPr>
              <a:defRPr/>
            </a:pPr>
            <a:fld id="{CAAD6672-C87C-40D7-A644-5A56F1250500}" type="datetime1">
              <a:rPr lang="en-IN" smtClean="0"/>
              <a:pPr>
                <a:defRPr/>
              </a:pPr>
              <a:t>02-06-2016</a:t>
            </a:fld>
            <a:endParaRPr lang="en-US" dirty="0"/>
          </a:p>
        </p:txBody>
      </p:sp>
      <p:sp>
        <p:nvSpPr>
          <p:cNvPr id="4" name="Footer Placeholder 3"/>
          <p:cNvSpPr>
            <a:spLocks noGrp="1"/>
          </p:cNvSpPr>
          <p:nvPr>
            <p:ph type="ftr" sz="quarter" idx="11"/>
          </p:nvPr>
        </p:nvSpPr>
        <p:spPr>
          <a:xfrm>
            <a:off x="3429000" y="6294436"/>
            <a:ext cx="3048000" cy="365125"/>
          </a:xfrm>
        </p:spPr>
        <p:txBody>
          <a:bodyPr/>
          <a:lstStyle/>
          <a:p>
            <a:pPr>
              <a:defRPr/>
            </a:pPr>
            <a:r>
              <a:rPr lang="en-US" dirty="0"/>
              <a:t>SCOE, Information Technology (2015-16)</a:t>
            </a:r>
          </a:p>
        </p:txBody>
      </p:sp>
      <p:sp>
        <p:nvSpPr>
          <p:cNvPr id="5" name="Slide Number Placeholder 4"/>
          <p:cNvSpPr>
            <a:spLocks noGrp="1"/>
          </p:cNvSpPr>
          <p:nvPr>
            <p:ph type="sldNum" sz="quarter" idx="12"/>
          </p:nvPr>
        </p:nvSpPr>
        <p:spPr>
          <a:xfrm>
            <a:off x="8348662" y="6247804"/>
            <a:ext cx="457200" cy="365125"/>
          </a:xfrm>
        </p:spPr>
        <p:txBody>
          <a:bodyPr/>
          <a:lstStyle/>
          <a:p>
            <a:pPr>
              <a:defRPr/>
            </a:pPr>
            <a:fld id="{283886E4-6AF9-46A6-8FC3-16FABB2E85EC}" type="slidenum">
              <a:rPr lang="en-US" smtClean="0"/>
              <a:pPr>
                <a:defRPr/>
              </a:pPr>
              <a:t>25</a:t>
            </a:fld>
            <a:endParaRPr lang="en-US" dirty="0"/>
          </a:p>
        </p:txBody>
      </p:sp>
      <p:sp>
        <p:nvSpPr>
          <p:cNvPr id="6" name="TextBox 5"/>
          <p:cNvSpPr txBox="1"/>
          <p:nvPr/>
        </p:nvSpPr>
        <p:spPr>
          <a:xfrm>
            <a:off x="457200" y="1447800"/>
            <a:ext cx="8458200" cy="4662815"/>
          </a:xfrm>
          <a:prstGeom prst="rect">
            <a:avLst/>
          </a:prstGeom>
          <a:noFill/>
        </p:spPr>
        <p:txBody>
          <a:bodyPr wrap="square" rtlCol="0">
            <a:spAutoFit/>
          </a:bodyPr>
          <a:lstStyle/>
          <a:p>
            <a:pPr marL="285750" indent="-285750">
              <a:lnSpc>
                <a:spcPct val="150000"/>
              </a:lnSpc>
              <a:buClr>
                <a:schemeClr val="accent1"/>
              </a:buClr>
              <a:buFont typeface="Arial" panose="020B0604020202020204" pitchFamily="34" charset="0"/>
              <a:buChar char="•"/>
            </a:pPr>
            <a:r>
              <a:rPr lang="en-IN" dirty="0" err="1">
                <a:latin typeface="+mn-lt"/>
              </a:rPr>
              <a:t>OpenCV</a:t>
            </a:r>
            <a:r>
              <a:rPr lang="en-IN" dirty="0">
                <a:latin typeface="+mn-lt"/>
              </a:rPr>
              <a:t> (Open Source Computer Vision) is a library of programming functions mainly aimed at real-time computer vision, originally developed by Intel research centre in Nizhny Novgorod (Russia), later supported by Willow Garage and now maintained by </a:t>
            </a:r>
            <a:r>
              <a:rPr lang="en-IN" dirty="0" err="1">
                <a:latin typeface="+mn-lt"/>
              </a:rPr>
              <a:t>Itseez</a:t>
            </a:r>
            <a:r>
              <a:rPr lang="en-IN" dirty="0">
                <a:latin typeface="+mn-lt"/>
              </a:rPr>
              <a:t>. The library is cross-platform and free for use under the open-source BSD license.</a:t>
            </a:r>
          </a:p>
          <a:p>
            <a:pPr>
              <a:lnSpc>
                <a:spcPct val="150000"/>
              </a:lnSpc>
              <a:buClr>
                <a:schemeClr val="accent1"/>
              </a:buClr>
            </a:pPr>
            <a:r>
              <a:rPr lang="en-IN" dirty="0">
                <a:latin typeface="+mn-lt"/>
              </a:rPr>
              <a:t>Packages used in the implementation:</a:t>
            </a:r>
          </a:p>
          <a:p>
            <a:pPr marL="285750" indent="-285750">
              <a:lnSpc>
                <a:spcPct val="150000"/>
              </a:lnSpc>
              <a:buClr>
                <a:schemeClr val="accent1"/>
              </a:buClr>
              <a:buFont typeface="Arial" panose="020B0604020202020204" pitchFamily="34" charset="0"/>
              <a:buChar char="•"/>
            </a:pPr>
            <a:r>
              <a:rPr lang="en-IN" dirty="0" err="1">
                <a:latin typeface="+mn-lt"/>
              </a:rPr>
              <a:t>org.opencv.core.Mat</a:t>
            </a:r>
            <a:r>
              <a:rPr lang="en-IN" dirty="0">
                <a:latin typeface="+mn-lt"/>
              </a:rPr>
              <a:t>: It is an </a:t>
            </a:r>
            <a:r>
              <a:rPr lang="en-IN" dirty="0" err="1">
                <a:latin typeface="+mn-lt"/>
              </a:rPr>
              <a:t>OpenCV</a:t>
            </a:r>
            <a:r>
              <a:rPr lang="en-IN" dirty="0">
                <a:latin typeface="+mn-lt"/>
              </a:rPr>
              <a:t> C++ n-dimensional dense array class. The class Mat represents an n-dimensional dense numerical single-channel or multi-channel array.</a:t>
            </a:r>
            <a:endParaRPr lang="en-IN" dirty="0"/>
          </a:p>
          <a:p>
            <a:pPr marL="285750" indent="-285750">
              <a:lnSpc>
                <a:spcPct val="150000"/>
              </a:lnSpc>
              <a:buClr>
                <a:schemeClr val="accent1"/>
              </a:buClr>
              <a:buFont typeface="Arial" panose="020B0604020202020204" pitchFamily="34" charset="0"/>
              <a:buChar char="•"/>
            </a:pPr>
            <a:r>
              <a:rPr lang="en-IN" dirty="0" err="1">
                <a:latin typeface="+mn-lt"/>
              </a:rPr>
              <a:t>org.opencv.core.MatOfByte</a:t>
            </a:r>
            <a:r>
              <a:rPr lang="en-IN" dirty="0">
                <a:latin typeface="+mn-lt"/>
              </a:rPr>
              <a:t>: It is an extension of the former.</a:t>
            </a:r>
          </a:p>
        </p:txBody>
      </p:sp>
    </p:spTree>
    <p:extLst>
      <p:ext uri="{BB962C8B-B14F-4D97-AF65-F5344CB8AC3E}">
        <p14:creationId xmlns:p14="http://schemas.microsoft.com/office/powerpoint/2010/main" xmlns="" val="8108015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28600"/>
            <a:ext cx="6954044" cy="1050925"/>
          </a:xfrm>
        </p:spPr>
        <p:txBody>
          <a:bodyPr/>
          <a:lstStyle/>
          <a:p>
            <a:r>
              <a:rPr lang="en-IN" dirty="0" err="1"/>
              <a:t>OpenCV</a:t>
            </a:r>
            <a:endParaRPr lang="en-IN" dirty="0"/>
          </a:p>
        </p:txBody>
      </p:sp>
      <p:sp>
        <p:nvSpPr>
          <p:cNvPr id="3" name="Date Placeholder 2"/>
          <p:cNvSpPr>
            <a:spLocks noGrp="1"/>
          </p:cNvSpPr>
          <p:nvPr>
            <p:ph type="dt" sz="half" idx="10"/>
          </p:nvPr>
        </p:nvSpPr>
        <p:spPr>
          <a:xfrm>
            <a:off x="228600" y="6111875"/>
            <a:ext cx="1752600" cy="365125"/>
          </a:xfrm>
        </p:spPr>
        <p:txBody>
          <a:bodyPr/>
          <a:lstStyle/>
          <a:p>
            <a:pPr>
              <a:defRPr/>
            </a:pPr>
            <a:fld id="{CAAD6672-C87C-40D7-A644-5A56F1250500}" type="datetime1">
              <a:rPr lang="en-IN" smtClean="0"/>
              <a:pPr>
                <a:defRPr/>
              </a:pPr>
              <a:t>02-06-2016</a:t>
            </a:fld>
            <a:endParaRPr lang="en-US" dirty="0"/>
          </a:p>
        </p:txBody>
      </p:sp>
      <p:sp>
        <p:nvSpPr>
          <p:cNvPr id="4" name="Footer Placeholder 3"/>
          <p:cNvSpPr>
            <a:spLocks noGrp="1"/>
          </p:cNvSpPr>
          <p:nvPr>
            <p:ph type="ftr" sz="quarter" idx="11"/>
          </p:nvPr>
        </p:nvSpPr>
        <p:spPr>
          <a:xfrm>
            <a:off x="2895600" y="6111875"/>
            <a:ext cx="5453063" cy="365125"/>
          </a:xfrm>
        </p:spPr>
        <p:txBody>
          <a:bodyPr/>
          <a:lstStyle/>
          <a:p>
            <a:pPr>
              <a:defRPr/>
            </a:pPr>
            <a:r>
              <a:rPr lang="en-US" dirty="0"/>
              <a:t>SCOE, Information Technology (2015-16)</a:t>
            </a:r>
          </a:p>
        </p:txBody>
      </p:sp>
      <p:sp>
        <p:nvSpPr>
          <p:cNvPr id="5" name="Slide Number Placeholder 4"/>
          <p:cNvSpPr>
            <a:spLocks noGrp="1"/>
          </p:cNvSpPr>
          <p:nvPr>
            <p:ph type="sldNum" sz="quarter" idx="12"/>
          </p:nvPr>
        </p:nvSpPr>
        <p:spPr/>
        <p:txBody>
          <a:bodyPr/>
          <a:lstStyle/>
          <a:p>
            <a:pPr>
              <a:defRPr/>
            </a:pPr>
            <a:fld id="{283886E4-6AF9-46A6-8FC3-16FABB2E85EC}" type="slidenum">
              <a:rPr lang="en-US" smtClean="0"/>
              <a:pPr>
                <a:defRPr/>
              </a:pPr>
              <a:t>26</a:t>
            </a:fld>
            <a:endParaRPr lang="en-US"/>
          </a:p>
        </p:txBody>
      </p:sp>
      <p:sp>
        <p:nvSpPr>
          <p:cNvPr id="6" name="TextBox 5"/>
          <p:cNvSpPr txBox="1"/>
          <p:nvPr/>
        </p:nvSpPr>
        <p:spPr>
          <a:xfrm>
            <a:off x="457200" y="1524000"/>
            <a:ext cx="8348663" cy="4247317"/>
          </a:xfrm>
          <a:prstGeom prst="rect">
            <a:avLst/>
          </a:prstGeom>
          <a:noFill/>
        </p:spPr>
        <p:txBody>
          <a:bodyPr wrap="square" rtlCol="0">
            <a:spAutoFit/>
          </a:bodyPr>
          <a:lstStyle/>
          <a:p>
            <a:pPr marL="285750" indent="-285750">
              <a:lnSpc>
                <a:spcPct val="150000"/>
              </a:lnSpc>
              <a:buClr>
                <a:schemeClr val="accent1"/>
              </a:buClr>
              <a:buFont typeface="Arial" panose="020B0604020202020204" pitchFamily="34" charset="0"/>
              <a:buChar char="•"/>
            </a:pPr>
            <a:r>
              <a:rPr lang="en-IN" dirty="0" err="1">
                <a:latin typeface="+mn-lt"/>
              </a:rPr>
              <a:t>org.opencv.highgui.Highgui</a:t>
            </a:r>
            <a:r>
              <a:rPr lang="en-IN" dirty="0">
                <a:latin typeface="+mn-lt"/>
              </a:rPr>
              <a:t>: It is an extension of </a:t>
            </a:r>
            <a:r>
              <a:rPr lang="en-IN" dirty="0" err="1">
                <a:latin typeface="+mn-lt"/>
              </a:rPr>
              <a:t>java.lang.Object</a:t>
            </a:r>
            <a:r>
              <a:rPr lang="en-IN" dirty="0">
                <a:latin typeface="+mn-lt"/>
              </a:rPr>
              <a:t>. The </a:t>
            </a:r>
            <a:r>
              <a:rPr lang="en-IN" dirty="0" err="1">
                <a:latin typeface="+mn-lt"/>
              </a:rPr>
              <a:t>java.lang.Object</a:t>
            </a:r>
            <a:r>
              <a:rPr lang="en-IN" dirty="0">
                <a:latin typeface="+mn-lt"/>
              </a:rPr>
              <a:t> class is the root of the class hierarchy. Every class has Object as a superclass. All objects, including arrays, implement the methods of this class.</a:t>
            </a:r>
          </a:p>
          <a:p>
            <a:pPr marL="285750" indent="-285750">
              <a:lnSpc>
                <a:spcPct val="150000"/>
              </a:lnSpc>
              <a:buClr>
                <a:schemeClr val="accent1"/>
              </a:buClr>
              <a:buFont typeface="Arial" panose="020B0604020202020204" pitchFamily="34" charset="0"/>
              <a:buChar char="•"/>
            </a:pPr>
            <a:r>
              <a:rPr lang="en-IN" dirty="0" err="1">
                <a:latin typeface="+mn-lt"/>
              </a:rPr>
              <a:t>org.opencv.core.Core</a:t>
            </a:r>
            <a:r>
              <a:rPr lang="en-IN" dirty="0">
                <a:latin typeface="+mn-lt"/>
              </a:rPr>
              <a:t>: same as above.</a:t>
            </a:r>
          </a:p>
          <a:p>
            <a:pPr marL="285750" indent="-285750">
              <a:lnSpc>
                <a:spcPct val="150000"/>
              </a:lnSpc>
              <a:buClr>
                <a:schemeClr val="accent1"/>
              </a:buClr>
              <a:buFont typeface="Arial" panose="020B0604020202020204" pitchFamily="34" charset="0"/>
              <a:buChar char="•"/>
            </a:pPr>
            <a:r>
              <a:rPr lang="en-IN" dirty="0" err="1">
                <a:latin typeface="+mn-lt"/>
              </a:rPr>
              <a:t>org.opencv.imgproc.Imgproc</a:t>
            </a:r>
            <a:r>
              <a:rPr lang="en-IN" dirty="0">
                <a:latin typeface="+mn-lt"/>
              </a:rPr>
              <a:t>: same as above</a:t>
            </a:r>
          </a:p>
          <a:p>
            <a:pPr marL="285750" indent="-285750">
              <a:lnSpc>
                <a:spcPct val="150000"/>
              </a:lnSpc>
              <a:buClr>
                <a:schemeClr val="accent1"/>
              </a:buClr>
              <a:buFont typeface="Arial" panose="020B0604020202020204" pitchFamily="34" charset="0"/>
              <a:buChar char="•"/>
            </a:pPr>
            <a:r>
              <a:rPr lang="en-IN" dirty="0" err="1">
                <a:latin typeface="+mn-lt"/>
              </a:rPr>
              <a:t>org.opencv.highgui.VideoCapture</a:t>
            </a:r>
            <a:r>
              <a:rPr lang="en-IN" dirty="0">
                <a:latin typeface="+mn-lt"/>
              </a:rPr>
              <a:t>: It is a class for video capturing from video files or cameras.</a:t>
            </a:r>
          </a:p>
          <a:p>
            <a:pPr marL="285750" indent="-285750">
              <a:lnSpc>
                <a:spcPct val="150000"/>
              </a:lnSpc>
              <a:buClr>
                <a:schemeClr val="accent1"/>
              </a:buClr>
              <a:buFont typeface="Arial" panose="020B0604020202020204" pitchFamily="34" charset="0"/>
              <a:buChar char="•"/>
            </a:pPr>
            <a:endParaRPr lang="en-IN" dirty="0">
              <a:latin typeface="+mn-lt"/>
            </a:endParaRPr>
          </a:p>
          <a:p>
            <a:pPr marL="285750" indent="-285750">
              <a:lnSpc>
                <a:spcPct val="150000"/>
              </a:lnSpc>
              <a:buClr>
                <a:schemeClr val="accent1"/>
              </a:buClr>
              <a:buFont typeface="Arial" panose="020B0604020202020204" pitchFamily="34" charset="0"/>
              <a:buChar char="•"/>
            </a:pPr>
            <a:endParaRPr lang="en-IN" dirty="0">
              <a:latin typeface="+mn-lt"/>
            </a:endParaRPr>
          </a:p>
        </p:txBody>
      </p:sp>
    </p:spTree>
    <p:extLst>
      <p:ext uri="{BB962C8B-B14F-4D97-AF65-F5344CB8AC3E}">
        <p14:creationId xmlns:p14="http://schemas.microsoft.com/office/powerpoint/2010/main" xmlns="" val="1864712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2425" y="288509"/>
            <a:ext cx="6954203" cy="1051560"/>
          </a:xfrm>
        </p:spPr>
        <p:txBody>
          <a:bodyPr>
            <a:normAutofit/>
          </a:bodyPr>
          <a:lstStyle/>
          <a:p>
            <a:r>
              <a:rPr lang="en-IN" dirty="0"/>
              <a:t>   Detailed Working</a:t>
            </a:r>
          </a:p>
        </p:txBody>
      </p:sp>
      <p:sp>
        <p:nvSpPr>
          <p:cNvPr id="4" name="Date Placeholder 3"/>
          <p:cNvSpPr>
            <a:spLocks noGrp="1"/>
          </p:cNvSpPr>
          <p:nvPr>
            <p:ph type="dt" sz="half" idx="10"/>
          </p:nvPr>
        </p:nvSpPr>
        <p:spPr>
          <a:xfrm>
            <a:off x="0" y="6204029"/>
            <a:ext cx="2286000" cy="365125"/>
          </a:xfrm>
        </p:spPr>
        <p:txBody>
          <a:bodyPr/>
          <a:lstStyle/>
          <a:p>
            <a:pPr>
              <a:defRPr/>
            </a:pPr>
            <a:fld id="{1E70F4EA-D107-4B40-AEB0-3C0C09C7D3FD}" type="datetime1">
              <a:rPr lang="en-IN" smtClean="0"/>
              <a:pPr>
                <a:defRPr/>
              </a:pPr>
              <a:t>02-06-2016</a:t>
            </a:fld>
            <a:endParaRPr lang="en-US" dirty="0"/>
          </a:p>
        </p:txBody>
      </p:sp>
      <p:sp>
        <p:nvSpPr>
          <p:cNvPr id="5" name="Footer Placeholder 4"/>
          <p:cNvSpPr>
            <a:spLocks noGrp="1"/>
          </p:cNvSpPr>
          <p:nvPr>
            <p:ph type="ftr" sz="quarter" idx="11"/>
          </p:nvPr>
        </p:nvSpPr>
        <p:spPr>
          <a:xfrm>
            <a:off x="3181350" y="6204028"/>
            <a:ext cx="3009900" cy="365125"/>
          </a:xfrm>
        </p:spPr>
        <p:txBody>
          <a:bodyPr/>
          <a:lstStyle/>
          <a:p>
            <a:pPr>
              <a:defRPr/>
            </a:pPr>
            <a:r>
              <a:rPr lang="en-US" dirty="0"/>
              <a:t>SCOE, Information Technology (2015-16)</a:t>
            </a:r>
          </a:p>
        </p:txBody>
      </p:sp>
      <p:sp>
        <p:nvSpPr>
          <p:cNvPr id="6" name="Slide Number Placeholder 5"/>
          <p:cNvSpPr>
            <a:spLocks noGrp="1"/>
          </p:cNvSpPr>
          <p:nvPr>
            <p:ph type="sldNum" sz="quarter" idx="12"/>
          </p:nvPr>
        </p:nvSpPr>
        <p:spPr>
          <a:xfrm>
            <a:off x="8382000" y="6204028"/>
            <a:ext cx="457200" cy="365125"/>
          </a:xfrm>
        </p:spPr>
        <p:txBody>
          <a:bodyPr/>
          <a:lstStyle/>
          <a:p>
            <a:pPr>
              <a:defRPr/>
            </a:pPr>
            <a:fld id="{45511052-688E-439E-9577-FF5481D0BA06}" type="slidenum">
              <a:rPr lang="en-US" smtClean="0"/>
              <a:pPr>
                <a:defRPr/>
              </a:pPr>
              <a:t>27</a:t>
            </a:fld>
            <a:endParaRPr lang="en-US" dirty="0"/>
          </a:p>
        </p:txBody>
      </p:sp>
      <p:sp>
        <p:nvSpPr>
          <p:cNvPr id="7" name="TextBox 6"/>
          <p:cNvSpPr txBox="1"/>
          <p:nvPr/>
        </p:nvSpPr>
        <p:spPr>
          <a:xfrm>
            <a:off x="381000" y="1524000"/>
            <a:ext cx="8610600" cy="3970318"/>
          </a:xfrm>
          <a:prstGeom prst="rect">
            <a:avLst/>
          </a:prstGeom>
          <a:noFill/>
        </p:spPr>
        <p:txBody>
          <a:bodyPr wrap="square" rtlCol="0">
            <a:spAutoFit/>
          </a:bodyPr>
          <a:lstStyle/>
          <a:p>
            <a:pPr marL="285750" indent="-285750">
              <a:spcAft>
                <a:spcPts val="0"/>
              </a:spcAft>
              <a:buClr>
                <a:schemeClr val="accent1"/>
              </a:buClr>
              <a:buFont typeface="Arial" panose="020B0604020202020204" pitchFamily="34" charset="0"/>
              <a:buChar char="•"/>
            </a:pPr>
            <a:r>
              <a:rPr lang="en-IN" dirty="0">
                <a:latin typeface="+mn-lt"/>
              </a:rPr>
              <a:t>Brute-Force matcher takes the descriptor of one feature in first set and is matched with all other features in second set using some distance calculation. And the closest one is returned.</a:t>
            </a:r>
          </a:p>
          <a:p>
            <a:pPr marL="285750" indent="-285750">
              <a:spcAft>
                <a:spcPts val="0"/>
              </a:spcAft>
              <a:buClr>
                <a:schemeClr val="accent1"/>
              </a:buClr>
              <a:buFont typeface="Arial" panose="020B0604020202020204" pitchFamily="34" charset="0"/>
              <a:buChar char="•"/>
            </a:pPr>
            <a:r>
              <a:rPr lang="en-IN" dirty="0" err="1">
                <a:latin typeface="+mn-lt"/>
              </a:rPr>
              <a:t>BFMatcher</a:t>
            </a:r>
            <a:r>
              <a:rPr lang="en-IN" dirty="0">
                <a:latin typeface="+mn-lt"/>
              </a:rPr>
              <a:t> object using cv2.BFMatcher(). Two optional parameters. </a:t>
            </a:r>
            <a:r>
              <a:rPr lang="en-IN" dirty="0" err="1">
                <a:latin typeface="+mn-lt"/>
              </a:rPr>
              <a:t>normType</a:t>
            </a:r>
            <a:r>
              <a:rPr lang="en-IN" dirty="0">
                <a:latin typeface="+mn-lt"/>
              </a:rPr>
              <a:t>   -&gt; specifies the distance measurement to be used. </a:t>
            </a:r>
            <a:r>
              <a:rPr lang="en-IN" dirty="0" err="1">
                <a:latin typeface="+mn-lt"/>
              </a:rPr>
              <a:t>crossCheck</a:t>
            </a:r>
            <a:r>
              <a:rPr lang="en-IN" dirty="0">
                <a:latin typeface="+mn-lt"/>
              </a:rPr>
              <a:t> -&gt; Boolean variable, false by default.</a:t>
            </a:r>
          </a:p>
          <a:p>
            <a:pPr marL="285750" indent="-285750">
              <a:spcAft>
                <a:spcPts val="0"/>
              </a:spcAft>
              <a:buClr>
                <a:schemeClr val="accent1"/>
              </a:buClr>
              <a:buFont typeface="Arial" panose="020B0604020202020204" pitchFamily="34" charset="0"/>
              <a:buChar char="•"/>
            </a:pPr>
            <a:r>
              <a:rPr lang="en-IN" dirty="0">
                <a:latin typeface="+mn-lt"/>
              </a:rPr>
              <a:t>Two important methods </a:t>
            </a:r>
          </a:p>
          <a:p>
            <a:pPr>
              <a:spcAft>
                <a:spcPts val="0"/>
              </a:spcAft>
              <a:buClr>
                <a:schemeClr val="accent1"/>
              </a:buClr>
            </a:pPr>
            <a:r>
              <a:rPr lang="en-IN" dirty="0">
                <a:latin typeface="+mn-lt"/>
              </a:rPr>
              <a:t>	</a:t>
            </a:r>
            <a:r>
              <a:rPr lang="en-IN" dirty="0" err="1">
                <a:latin typeface="+mn-lt"/>
              </a:rPr>
              <a:t>BFMatcher.match</a:t>
            </a:r>
            <a:r>
              <a:rPr lang="en-IN" dirty="0">
                <a:latin typeface="+mn-lt"/>
              </a:rPr>
              <a:t>()       -&gt; returns the best match 	</a:t>
            </a:r>
            <a:r>
              <a:rPr lang="en-IN" dirty="0" err="1">
                <a:latin typeface="+mn-lt"/>
              </a:rPr>
              <a:t>BFMatcher.knnMatch</a:t>
            </a:r>
            <a:r>
              <a:rPr lang="en-IN" dirty="0">
                <a:latin typeface="+mn-lt"/>
              </a:rPr>
              <a:t>()  -&gt; returns k best matches where k is 					    specified by the user.</a:t>
            </a:r>
          </a:p>
          <a:p>
            <a:pPr marL="285750" indent="-285750">
              <a:spcAft>
                <a:spcPts val="0"/>
              </a:spcAft>
              <a:buClr>
                <a:schemeClr val="accent1"/>
              </a:buClr>
              <a:buFont typeface="Arial" panose="020B0604020202020204" pitchFamily="34" charset="0"/>
              <a:buChar char="•"/>
            </a:pPr>
            <a:r>
              <a:rPr lang="en-IN" dirty="0">
                <a:latin typeface="+mn-lt"/>
              </a:rPr>
              <a:t>ORB is a fusion of FAST </a:t>
            </a:r>
            <a:r>
              <a:rPr lang="en-IN" dirty="0" err="1">
                <a:latin typeface="+mn-lt"/>
              </a:rPr>
              <a:t>keypoint</a:t>
            </a:r>
            <a:r>
              <a:rPr lang="en-IN" dirty="0">
                <a:latin typeface="+mn-lt"/>
              </a:rPr>
              <a:t> detector and BRIEF descriptor with many modifications to enhance the performance.</a:t>
            </a:r>
          </a:p>
          <a:p>
            <a:pPr marL="285750" indent="-285750">
              <a:spcAft>
                <a:spcPts val="0"/>
              </a:spcAft>
              <a:buClr>
                <a:schemeClr val="accent1"/>
              </a:buClr>
              <a:buFont typeface="Arial" panose="020B0604020202020204" pitchFamily="34" charset="0"/>
              <a:buChar char="•"/>
            </a:pPr>
            <a:r>
              <a:rPr lang="en-IN" dirty="0">
                <a:latin typeface="+mn-lt"/>
              </a:rPr>
              <a:t>It uses FAST to find </a:t>
            </a:r>
            <a:r>
              <a:rPr lang="en-IN" dirty="0" err="1">
                <a:latin typeface="+mn-lt"/>
              </a:rPr>
              <a:t>keypoints</a:t>
            </a:r>
            <a:r>
              <a:rPr lang="en-IN" dirty="0">
                <a:latin typeface="+mn-lt"/>
              </a:rPr>
              <a:t>, then apply Harris corner measure to find top N points among them.</a:t>
            </a:r>
            <a:endParaRPr lang="en-IN" dirty="0">
              <a:solidFill>
                <a:srgbClr val="222222"/>
              </a:solidFill>
              <a:latin typeface="+mn-lt"/>
            </a:endParaRPr>
          </a:p>
        </p:txBody>
      </p:sp>
    </p:spTree>
    <p:extLst>
      <p:ext uri="{BB962C8B-B14F-4D97-AF65-F5344CB8AC3E}">
        <p14:creationId xmlns:p14="http://schemas.microsoft.com/office/powerpoint/2010/main" xmlns="" val="2763313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6778" y="304800"/>
            <a:ext cx="6609471" cy="1051560"/>
          </a:xfrm>
        </p:spPr>
        <p:txBody>
          <a:bodyPr>
            <a:normAutofit/>
          </a:bodyPr>
          <a:lstStyle/>
          <a:p>
            <a:r>
              <a:rPr lang="en-IN" dirty="0"/>
              <a:t>Detailed Working</a:t>
            </a:r>
          </a:p>
        </p:txBody>
      </p:sp>
      <p:sp>
        <p:nvSpPr>
          <p:cNvPr id="4" name="Date Placeholder 3"/>
          <p:cNvSpPr>
            <a:spLocks noGrp="1"/>
          </p:cNvSpPr>
          <p:nvPr>
            <p:ph type="dt" sz="half" idx="10"/>
          </p:nvPr>
        </p:nvSpPr>
        <p:spPr>
          <a:xfrm>
            <a:off x="166421" y="6160512"/>
            <a:ext cx="1900357" cy="365125"/>
          </a:xfrm>
        </p:spPr>
        <p:txBody>
          <a:bodyPr/>
          <a:lstStyle/>
          <a:p>
            <a:pPr>
              <a:defRPr/>
            </a:pPr>
            <a:fld id="{1E70F4EA-D107-4B40-AEB0-3C0C09C7D3FD}" type="datetime1">
              <a:rPr lang="en-IN" smtClean="0"/>
              <a:pPr>
                <a:defRPr/>
              </a:pPr>
              <a:t>02-06-2016</a:t>
            </a:fld>
            <a:endParaRPr lang="en-US" dirty="0"/>
          </a:p>
        </p:txBody>
      </p:sp>
      <p:sp>
        <p:nvSpPr>
          <p:cNvPr id="5" name="Footer Placeholder 4"/>
          <p:cNvSpPr>
            <a:spLocks noGrp="1"/>
          </p:cNvSpPr>
          <p:nvPr>
            <p:ph type="ftr" sz="quarter" idx="11"/>
          </p:nvPr>
        </p:nvSpPr>
        <p:spPr>
          <a:xfrm>
            <a:off x="3114542" y="6176387"/>
            <a:ext cx="3057658" cy="365125"/>
          </a:xfrm>
        </p:spPr>
        <p:txBody>
          <a:bodyPr/>
          <a:lstStyle/>
          <a:p>
            <a:pPr>
              <a:defRPr/>
            </a:pPr>
            <a:r>
              <a:rPr lang="en-US" dirty="0"/>
              <a:t>SCOE, Information Technology (2015-16)</a:t>
            </a:r>
          </a:p>
        </p:txBody>
      </p:sp>
      <p:sp>
        <p:nvSpPr>
          <p:cNvPr id="6" name="Slide Number Placeholder 5"/>
          <p:cNvSpPr>
            <a:spLocks noGrp="1"/>
          </p:cNvSpPr>
          <p:nvPr>
            <p:ph type="sldNum" sz="quarter" idx="12"/>
          </p:nvPr>
        </p:nvSpPr>
        <p:spPr/>
        <p:txBody>
          <a:bodyPr/>
          <a:lstStyle/>
          <a:p>
            <a:pPr>
              <a:defRPr/>
            </a:pPr>
            <a:fld id="{45511052-688E-439E-9577-FF5481D0BA06}" type="slidenum">
              <a:rPr lang="en-US" smtClean="0"/>
              <a:pPr>
                <a:defRPr/>
              </a:pPr>
              <a:t>28</a:t>
            </a:fld>
            <a:endParaRPr lang="en-US"/>
          </a:p>
        </p:txBody>
      </p:sp>
      <p:sp>
        <p:nvSpPr>
          <p:cNvPr id="8" name="Rectangle 2"/>
          <p:cNvSpPr>
            <a:spLocks noGrp="1" noChangeArrowheads="1"/>
          </p:cNvSpPr>
          <p:nvPr>
            <p:ph idx="1"/>
          </p:nvPr>
        </p:nvSpPr>
        <p:spPr bwMode="auto">
          <a:xfrm>
            <a:off x="627064" y="1587560"/>
            <a:ext cx="8153399" cy="45243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hangingPunct="0">
              <a:spcBef>
                <a:spcPct val="0"/>
              </a:spcBef>
              <a:buSzTx/>
              <a:buFont typeface="Arial" panose="020B0604020202020204" pitchFamily="34" charset="0"/>
              <a:buChar char="•"/>
            </a:pPr>
            <a:r>
              <a:rPr lang="en-US" altLang="en-US" sz="1800" dirty="0">
                <a:ea typeface="Times New Roman" panose="02020603050405020304" pitchFamily="18" charset="0"/>
                <a:cs typeface="Arial" panose="020B0604020202020204" pitchFamily="34" charset="0"/>
              </a:rPr>
              <a:t>A</a:t>
            </a:r>
            <a:r>
              <a:rPr kumimoji="0" lang="en-US" altLang="en-US" sz="1800" strike="noStrike" cap="none" normalizeH="0" baseline="0" dirty="0">
                <a:ln>
                  <a:noFill/>
                </a:ln>
                <a:effectLst/>
                <a:ea typeface="Times New Roman" panose="02020603050405020304" pitchFamily="18" charset="0"/>
                <a:cs typeface="Arial" panose="020B0604020202020204" pitchFamily="34" charset="0"/>
              </a:rPr>
              <a:t> feature is a point of interest on the image. In order to compare features, you "describe" them using a feature detector. Each feature is then associated to a descriptor. Features are matched by using descriptors.</a:t>
            </a:r>
          </a:p>
          <a:p>
            <a:pPr eaLnBrk="0" hangingPunct="0">
              <a:spcBef>
                <a:spcPct val="0"/>
              </a:spcBef>
              <a:buSzTx/>
              <a:buFont typeface="Arial" panose="020B0604020202020204" pitchFamily="34" charset="0"/>
              <a:buChar char="•"/>
            </a:pPr>
            <a:r>
              <a:rPr kumimoji="0" lang="en-US" altLang="en-US" sz="1800" strike="noStrike" cap="none" normalizeH="0" baseline="0" dirty="0">
                <a:ln>
                  <a:noFill/>
                </a:ln>
                <a:effectLst/>
                <a:ea typeface="Times New Roman" panose="02020603050405020304" pitchFamily="18" charset="0"/>
                <a:cs typeface="Arial" panose="020B0604020202020204" pitchFamily="34" charset="0"/>
              </a:rPr>
              <a:t>A descriptor is a multidimensional vector. It can be real-valued (e.g. SIFT) or binary (e.g. BRIEF).</a:t>
            </a:r>
            <a:endParaRPr lang="en-US" altLang="en-US" sz="1800" dirty="0">
              <a:ea typeface="Times New Roman" panose="02020603050405020304" pitchFamily="18" charset="0"/>
            </a:endParaRPr>
          </a:p>
          <a:p>
            <a:pPr eaLnBrk="0" hangingPunct="0">
              <a:spcBef>
                <a:spcPct val="0"/>
              </a:spcBef>
              <a:buSzTx/>
              <a:buFont typeface="Arial" panose="020B0604020202020204" pitchFamily="34" charset="0"/>
              <a:buChar char="•"/>
            </a:pPr>
            <a:r>
              <a:rPr kumimoji="0" lang="en-US" altLang="en-US" sz="1800" strike="noStrike" cap="none" normalizeH="0" baseline="0" dirty="0">
                <a:ln>
                  <a:noFill/>
                </a:ln>
                <a:effectLst/>
                <a:ea typeface="Times New Roman" panose="02020603050405020304" pitchFamily="18" charset="0"/>
                <a:cs typeface="Arial" panose="020B0604020202020204" pitchFamily="34" charset="0"/>
              </a:rPr>
              <a:t>A matching is a pair of descriptors, one from each image, which are the most similar among all of the descriptors. </a:t>
            </a:r>
            <a:r>
              <a:rPr lang="en-US" altLang="en-US" sz="1800" dirty="0">
                <a:ea typeface="Times New Roman" panose="02020603050405020304" pitchFamily="18" charset="0"/>
                <a:cs typeface="Arial" panose="020B0604020202020204" pitchFamily="34" charset="0"/>
              </a:rPr>
              <a:t>T</a:t>
            </a:r>
            <a:r>
              <a:rPr kumimoji="0" lang="en-US" altLang="en-US" sz="1800" strike="noStrike" cap="none" normalizeH="0" baseline="0" dirty="0">
                <a:ln>
                  <a:noFill/>
                </a:ln>
                <a:effectLst/>
                <a:ea typeface="Times New Roman" panose="02020603050405020304" pitchFamily="18" charset="0"/>
                <a:cs typeface="Arial" panose="020B0604020202020204" pitchFamily="34" charset="0"/>
              </a:rPr>
              <a:t>o find the descriptor in image B that is the most similar to a descriptor in image A, you need a measure of this similarity.</a:t>
            </a:r>
            <a:endParaRPr lang="en-US" altLang="en-US" sz="1800" dirty="0">
              <a:ea typeface="Times New Roman" panose="02020603050405020304" pitchFamily="18" charset="0"/>
            </a:endParaRPr>
          </a:p>
          <a:p>
            <a:pPr eaLnBrk="0" hangingPunct="0">
              <a:spcBef>
                <a:spcPct val="0"/>
              </a:spcBef>
              <a:buSzTx/>
              <a:buFont typeface="Arial" panose="020B0604020202020204" pitchFamily="34" charset="0"/>
              <a:buChar char="•"/>
            </a:pPr>
            <a:r>
              <a:rPr kumimoji="0" lang="en-US" altLang="en-US" sz="1800" strike="noStrike" cap="none" normalizeH="0" baseline="0" dirty="0">
                <a:ln>
                  <a:noFill/>
                </a:ln>
                <a:effectLst/>
                <a:ea typeface="Times New Roman" panose="02020603050405020304" pitchFamily="18" charset="0"/>
                <a:cs typeface="Arial" panose="020B0604020202020204" pitchFamily="34" charset="0"/>
              </a:rPr>
              <a:t>There are multiple ways to compute a "score of similarity" between two vectors. For real-valued descriptors, the Euclidean distance is often used, when the Hamming distance is common for binary descriptors.</a:t>
            </a:r>
            <a:endParaRPr lang="en-US" altLang="en-US" sz="1800" dirty="0">
              <a:ea typeface="Times New Roman" panose="02020603050405020304" pitchFamily="18" charset="0"/>
              <a:cs typeface="Arial" panose="020B0604020202020204" pitchFamily="34" charset="0"/>
            </a:endParaRPr>
          </a:p>
          <a:p>
            <a:pPr eaLnBrk="0" hangingPunct="0">
              <a:spcBef>
                <a:spcPct val="0"/>
              </a:spcBef>
              <a:buSzTx/>
              <a:buFont typeface="Arial" panose="020B0604020202020204" pitchFamily="34" charset="0"/>
              <a:buChar char="•"/>
            </a:pPr>
            <a:r>
              <a:rPr kumimoji="0" lang="en-US" altLang="en-US" sz="1800" strike="noStrike" cap="none" normalizeH="0" baseline="0" dirty="0">
                <a:ln>
                  <a:noFill/>
                </a:ln>
                <a:effectLst/>
                <a:ea typeface="Calibri" panose="020F0502020204030204" pitchFamily="34" charset="0"/>
                <a:cs typeface="Arial" panose="020B0604020202020204" pitchFamily="34" charset="0"/>
              </a:rPr>
              <a:t>Distance</a:t>
            </a:r>
            <a:r>
              <a:rPr kumimoji="0" lang="en-US" altLang="en-US" sz="1800" strike="noStrike" cap="none" normalizeH="0" dirty="0">
                <a:ln>
                  <a:noFill/>
                </a:ln>
                <a:effectLst/>
                <a:ea typeface="Calibri" panose="020F0502020204030204" pitchFamily="34" charset="0"/>
                <a:cs typeface="Arial" panose="020B0604020202020204" pitchFamily="34" charset="0"/>
              </a:rPr>
              <a:t> </a:t>
            </a:r>
            <a:r>
              <a:rPr lang="en-US" altLang="en-US" sz="1800" dirty="0">
                <a:ea typeface="Calibri" panose="020F0502020204030204" pitchFamily="34" charset="0"/>
                <a:cs typeface="Arial" panose="020B0604020202020204" pitchFamily="34" charset="0"/>
              </a:rPr>
              <a:t>attribute </a:t>
            </a:r>
            <a:r>
              <a:rPr kumimoji="0" lang="en-US" altLang="en-US" sz="1800" strike="noStrike" cap="none" normalizeH="0" baseline="0" dirty="0">
                <a:ln>
                  <a:noFill/>
                </a:ln>
                <a:effectLst/>
                <a:ea typeface="Calibri" panose="020F0502020204030204" pitchFamily="34" charset="0"/>
                <a:cs typeface="Arial" panose="020B0604020202020204" pitchFamily="34" charset="0"/>
              </a:rPr>
              <a:t>is the score of similarity between the two descriptors of a match.</a:t>
            </a:r>
            <a:r>
              <a:rPr kumimoji="0" lang="en-US" altLang="en-US" sz="1800" strike="noStrike" cap="none" normalizeH="0" baseline="0" dirty="0">
                <a:ln>
                  <a:noFill/>
                </a:ln>
                <a:effectLst/>
              </a:rPr>
              <a:t> </a:t>
            </a:r>
          </a:p>
        </p:txBody>
      </p:sp>
    </p:spTree>
    <p:extLst>
      <p:ext uri="{BB962C8B-B14F-4D97-AF65-F5344CB8AC3E}">
        <p14:creationId xmlns:p14="http://schemas.microsoft.com/office/powerpoint/2010/main" xmlns="" val="2233662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1263" y="228599"/>
            <a:ext cx="5867400" cy="1051560"/>
          </a:xfrm>
        </p:spPr>
        <p:txBody>
          <a:bodyPr/>
          <a:lstStyle/>
          <a:p>
            <a:r>
              <a:rPr lang="en-IN" dirty="0"/>
              <a:t>Experimental Results</a:t>
            </a:r>
          </a:p>
        </p:txBody>
      </p:sp>
      <p:sp>
        <p:nvSpPr>
          <p:cNvPr id="4" name="Date Placeholder 3"/>
          <p:cNvSpPr>
            <a:spLocks noGrp="1"/>
          </p:cNvSpPr>
          <p:nvPr>
            <p:ph type="dt" sz="half" idx="10"/>
          </p:nvPr>
        </p:nvSpPr>
        <p:spPr>
          <a:xfrm>
            <a:off x="-27296" y="6111242"/>
            <a:ext cx="2286000" cy="365125"/>
          </a:xfrm>
        </p:spPr>
        <p:txBody>
          <a:bodyPr/>
          <a:lstStyle/>
          <a:p>
            <a:pPr>
              <a:defRPr/>
            </a:pPr>
            <a:fld id="{1E70F4EA-D107-4B40-AEB0-3C0C09C7D3FD}" type="datetime1">
              <a:rPr lang="en-IN" smtClean="0"/>
              <a:pPr>
                <a:defRPr/>
              </a:pPr>
              <a:t>02-06-2016</a:t>
            </a:fld>
            <a:endParaRPr lang="en-US" dirty="0"/>
          </a:p>
        </p:txBody>
      </p:sp>
      <p:sp>
        <p:nvSpPr>
          <p:cNvPr id="5" name="Footer Placeholder 4"/>
          <p:cNvSpPr>
            <a:spLocks noGrp="1"/>
          </p:cNvSpPr>
          <p:nvPr>
            <p:ph type="ftr" sz="quarter" idx="11"/>
          </p:nvPr>
        </p:nvSpPr>
        <p:spPr>
          <a:xfrm>
            <a:off x="3264693" y="6111241"/>
            <a:ext cx="2895600" cy="365125"/>
          </a:xfrm>
        </p:spPr>
        <p:txBody>
          <a:bodyPr/>
          <a:lstStyle/>
          <a:p>
            <a:pPr>
              <a:defRPr/>
            </a:pPr>
            <a:r>
              <a:rPr lang="en-US" dirty="0"/>
              <a:t>SCOE, Information Technology (2015-16)</a:t>
            </a:r>
          </a:p>
        </p:txBody>
      </p:sp>
      <p:sp>
        <p:nvSpPr>
          <p:cNvPr id="6" name="Slide Number Placeholder 5"/>
          <p:cNvSpPr>
            <a:spLocks noGrp="1"/>
          </p:cNvSpPr>
          <p:nvPr>
            <p:ph type="sldNum" sz="quarter" idx="12"/>
          </p:nvPr>
        </p:nvSpPr>
        <p:spPr>
          <a:xfrm>
            <a:off x="8348663" y="6108285"/>
            <a:ext cx="457200" cy="365125"/>
          </a:xfrm>
        </p:spPr>
        <p:txBody>
          <a:bodyPr/>
          <a:lstStyle/>
          <a:p>
            <a:pPr>
              <a:defRPr/>
            </a:pPr>
            <a:fld id="{45511052-688E-439E-9577-FF5481D0BA06}" type="slidenum">
              <a:rPr lang="en-US" smtClean="0"/>
              <a:pPr>
                <a:defRPr/>
              </a:pPr>
              <a:t>29</a:t>
            </a:fld>
            <a:endParaRPr lang="en-US" dirty="0"/>
          </a:p>
        </p:txBody>
      </p:sp>
      <p:pic>
        <p:nvPicPr>
          <p:cNvPr id="7" name="Content Placeholder 6"/>
          <p:cNvPicPr>
            <a:picLocks noGrp="1"/>
          </p:cNvPicPr>
          <p:nvPr>
            <p:ph idx="1"/>
          </p:nvPr>
        </p:nvPicPr>
        <p:blipFill>
          <a:blip r:embed="rId2" cstate="print"/>
          <a:srcRect/>
          <a:stretch>
            <a:fillRect/>
          </a:stretch>
        </p:blipFill>
        <p:spPr bwMode="auto">
          <a:xfrm>
            <a:off x="988165" y="1601788"/>
            <a:ext cx="7448657" cy="4187825"/>
          </a:xfrm>
          <a:prstGeom prst="rect">
            <a:avLst/>
          </a:prstGeom>
          <a:noFill/>
          <a:ln w="9525">
            <a:noFill/>
            <a:miter lim="800000"/>
            <a:headEnd/>
            <a:tailEnd/>
          </a:ln>
        </p:spPr>
      </p:pic>
    </p:spTree>
    <p:extLst>
      <p:ext uri="{BB962C8B-B14F-4D97-AF65-F5344CB8AC3E}">
        <p14:creationId xmlns:p14="http://schemas.microsoft.com/office/powerpoint/2010/main" xmlns="" val="2977092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371600"/>
            <a:ext cx="4364832" cy="5026152"/>
          </a:xfrm>
        </p:spPr>
        <p:txBody>
          <a:bodyPr/>
          <a:lstStyle/>
          <a:p>
            <a:pPr algn="just">
              <a:lnSpc>
                <a:spcPct val="150000"/>
              </a:lnSpc>
            </a:pPr>
            <a:r>
              <a:rPr lang="en-IN" sz="1600" dirty="0"/>
              <a:t>Motivation</a:t>
            </a:r>
          </a:p>
          <a:p>
            <a:pPr algn="just">
              <a:lnSpc>
                <a:spcPct val="150000"/>
              </a:lnSpc>
            </a:pPr>
            <a:r>
              <a:rPr lang="en-IN" sz="1600" dirty="0"/>
              <a:t>Aim</a:t>
            </a:r>
          </a:p>
          <a:p>
            <a:pPr algn="just">
              <a:lnSpc>
                <a:spcPct val="150000"/>
              </a:lnSpc>
            </a:pPr>
            <a:r>
              <a:rPr lang="en-IN" sz="1600" dirty="0"/>
              <a:t>Objective</a:t>
            </a:r>
          </a:p>
          <a:p>
            <a:pPr algn="just">
              <a:lnSpc>
                <a:spcPct val="150000"/>
              </a:lnSpc>
            </a:pPr>
            <a:r>
              <a:rPr lang="en-IN" sz="1600" dirty="0"/>
              <a:t>Problem Statement</a:t>
            </a:r>
          </a:p>
          <a:p>
            <a:pPr algn="just">
              <a:lnSpc>
                <a:spcPct val="150000"/>
              </a:lnSpc>
            </a:pPr>
            <a:r>
              <a:rPr lang="en-IN" sz="1600" dirty="0"/>
              <a:t>Literature Survey</a:t>
            </a:r>
          </a:p>
          <a:p>
            <a:pPr algn="just">
              <a:lnSpc>
                <a:spcPct val="150000"/>
              </a:lnSpc>
            </a:pPr>
            <a:r>
              <a:rPr lang="en-IN" sz="1600" dirty="0"/>
              <a:t>Problems/Gaps found in the existing system</a:t>
            </a:r>
          </a:p>
          <a:p>
            <a:pPr algn="just">
              <a:lnSpc>
                <a:spcPct val="150000"/>
              </a:lnSpc>
            </a:pPr>
            <a:r>
              <a:rPr lang="en-IN" sz="1600" dirty="0"/>
              <a:t> Existing System Vs. Proposed System</a:t>
            </a:r>
          </a:p>
          <a:p>
            <a:pPr algn="just">
              <a:lnSpc>
                <a:spcPct val="150000"/>
              </a:lnSpc>
            </a:pPr>
            <a:r>
              <a:rPr lang="en-IN" sz="1600" dirty="0"/>
              <a:t>Purpose &amp; Scope of the project</a:t>
            </a:r>
          </a:p>
          <a:p>
            <a:pPr algn="just">
              <a:lnSpc>
                <a:spcPct val="150000"/>
              </a:lnSpc>
            </a:pPr>
            <a:r>
              <a:rPr lang="en-IN" sz="1600" dirty="0"/>
              <a:t>System Design</a:t>
            </a:r>
          </a:p>
          <a:p>
            <a:pPr algn="just">
              <a:lnSpc>
                <a:spcPct val="150000"/>
              </a:lnSpc>
            </a:pPr>
            <a:r>
              <a:rPr lang="en-IN" sz="1600" dirty="0"/>
              <a:t>Basic Functioning and Recognition</a:t>
            </a:r>
            <a:endParaRPr lang="en-IN" sz="1800" dirty="0"/>
          </a:p>
          <a:p>
            <a:pPr algn="just"/>
            <a:endParaRPr lang="en-IN" sz="2000" dirty="0"/>
          </a:p>
        </p:txBody>
      </p:sp>
      <p:sp>
        <p:nvSpPr>
          <p:cNvPr id="6" name="Title 3"/>
          <p:cNvSpPr>
            <a:spLocks noGrp="1"/>
          </p:cNvSpPr>
          <p:nvPr>
            <p:ph type="title"/>
          </p:nvPr>
        </p:nvSpPr>
        <p:spPr>
          <a:xfrm>
            <a:off x="2057400" y="76200"/>
            <a:ext cx="6934200" cy="1051560"/>
          </a:xfrm>
        </p:spPr>
        <p:txBody>
          <a:bodyPr/>
          <a:lstStyle/>
          <a:p>
            <a:pPr algn="ctr"/>
            <a:r>
              <a:rPr lang="en-IN" dirty="0"/>
              <a:t>Outline</a:t>
            </a:r>
          </a:p>
        </p:txBody>
      </p:sp>
      <p:sp>
        <p:nvSpPr>
          <p:cNvPr id="10" name="Date Placeholder 6"/>
          <p:cNvSpPr>
            <a:spLocks noGrp="1"/>
          </p:cNvSpPr>
          <p:nvPr>
            <p:ph type="dt" sz="half" idx="10"/>
          </p:nvPr>
        </p:nvSpPr>
        <p:spPr>
          <a:xfrm>
            <a:off x="0" y="6111875"/>
            <a:ext cx="2286000" cy="365125"/>
          </a:xfrm>
        </p:spPr>
        <p:txBody>
          <a:bodyPr/>
          <a:lstStyle/>
          <a:p>
            <a:pPr algn="l">
              <a:defRPr/>
            </a:pPr>
            <a:fld id="{80DBBD09-6EC8-4302-8845-43C1CC6A0954}" type="datetime1">
              <a:rPr lang="en-IN" sz="1100" b="1" smtClean="0"/>
              <a:pPr algn="l">
                <a:defRPr/>
              </a:pPr>
              <a:t>02-06-2016</a:t>
            </a:fld>
            <a:endParaRPr lang="en-US" sz="1100" b="1" dirty="0"/>
          </a:p>
        </p:txBody>
      </p:sp>
      <p:sp>
        <p:nvSpPr>
          <p:cNvPr id="11" name="Slide Number Placeholder 7"/>
          <p:cNvSpPr>
            <a:spLocks noGrp="1"/>
          </p:cNvSpPr>
          <p:nvPr>
            <p:ph type="sldNum" sz="quarter" idx="12"/>
          </p:nvPr>
        </p:nvSpPr>
        <p:spPr>
          <a:xfrm>
            <a:off x="8348663" y="6111875"/>
            <a:ext cx="457200" cy="365125"/>
          </a:xfrm>
        </p:spPr>
        <p:txBody>
          <a:bodyPr/>
          <a:lstStyle/>
          <a:p>
            <a:pPr>
              <a:defRPr/>
            </a:pPr>
            <a:fld id="{63C1463C-A8CD-4C16-A7E3-FA8B1378754F}" type="slidenum">
              <a:rPr lang="en-US" sz="1100" b="1" smtClean="0"/>
              <a:pPr>
                <a:defRPr/>
              </a:pPr>
              <a:t>3</a:t>
            </a:fld>
            <a:endParaRPr lang="en-US" sz="1100" b="1" dirty="0"/>
          </a:p>
        </p:txBody>
      </p:sp>
      <p:sp>
        <p:nvSpPr>
          <p:cNvPr id="12" name="Footer Placeholder 8"/>
          <p:cNvSpPr>
            <a:spLocks noGrp="1"/>
          </p:cNvSpPr>
          <p:nvPr>
            <p:ph type="ftr" sz="quarter" idx="11"/>
          </p:nvPr>
        </p:nvSpPr>
        <p:spPr>
          <a:xfrm>
            <a:off x="2895600" y="6111875"/>
            <a:ext cx="3657600" cy="365125"/>
          </a:xfrm>
        </p:spPr>
        <p:txBody>
          <a:bodyPr/>
          <a:lstStyle/>
          <a:p>
            <a:pPr algn="ctr">
              <a:defRPr/>
            </a:pPr>
            <a:r>
              <a:rPr lang="en-US" sz="1100" b="1"/>
              <a:t>SCOE, Information Technology (2015-16)</a:t>
            </a:r>
            <a:endParaRPr lang="en-US" sz="1100" b="1" dirty="0"/>
          </a:p>
        </p:txBody>
      </p:sp>
      <p:sp>
        <p:nvSpPr>
          <p:cNvPr id="7" name="Content Placeholder 4"/>
          <p:cNvSpPr txBox="1">
            <a:spLocks/>
          </p:cNvSpPr>
          <p:nvPr/>
        </p:nvSpPr>
        <p:spPr bwMode="auto">
          <a:xfrm>
            <a:off x="4724400" y="1371600"/>
            <a:ext cx="5257800" cy="5026152"/>
          </a:xfrm>
          <a:prstGeom prst="rect">
            <a:avLst/>
          </a:prstGeom>
          <a:noFill/>
          <a:ln w="9525">
            <a:noFill/>
            <a:miter lim="800000"/>
            <a:headEnd/>
            <a:tailEnd/>
          </a:ln>
        </p:spPr>
        <p:txBody>
          <a:bodyPr vert="horz" wrap="square" lIns="182880" tIns="91440" rIns="91440" bIns="45720" numCol="1" anchor="t" anchorCtr="0" compatLnSpc="1">
            <a:prstTxWarp prst="textNoShape">
              <a:avLst/>
            </a:prstTxWarp>
          </a:bodyPr>
          <a:lstStyle>
            <a:lvl1pPr marL="265113" indent="-265113" algn="l" rtl="0" fontAlgn="base">
              <a:spcBef>
                <a:spcPts val="250"/>
              </a:spcBef>
              <a:spcAft>
                <a:spcPct val="0"/>
              </a:spcAft>
              <a:buClr>
                <a:schemeClr val="accent1"/>
              </a:buClr>
              <a:buSzPct val="80000"/>
              <a:buFont typeface="Wingdings 2" pitchFamily="18" charset="2"/>
              <a:buChar char=""/>
              <a:defRPr sz="2800" kern="1200">
                <a:solidFill>
                  <a:schemeClr val="tx1"/>
                </a:solidFill>
                <a:latin typeface="+mn-lt"/>
                <a:ea typeface="+mn-ea"/>
                <a:cs typeface="+mn-cs"/>
              </a:defRPr>
            </a:lvl1pPr>
            <a:lvl2pPr marL="547688" indent="-200025" algn="l" rtl="0" fontAlgn="base">
              <a:spcBef>
                <a:spcPts val="250"/>
              </a:spcBef>
              <a:spcAft>
                <a:spcPct val="0"/>
              </a:spcAft>
              <a:buClr>
                <a:schemeClr val="accent1"/>
              </a:buClr>
              <a:buSzPct val="100000"/>
              <a:buFont typeface="Verdana" pitchFamily="34" charset="0"/>
              <a:buChar char="◦"/>
              <a:defRPr sz="2400" kern="1200">
                <a:solidFill>
                  <a:schemeClr val="tx1"/>
                </a:solidFill>
                <a:latin typeface="+mn-lt"/>
                <a:ea typeface="+mn-ea"/>
                <a:cs typeface="+mn-cs"/>
              </a:defRPr>
            </a:lvl2pPr>
            <a:lvl3pPr marL="785813" indent="-182563" algn="l" rtl="0" fontAlgn="base">
              <a:spcBef>
                <a:spcPts val="250"/>
              </a:spcBef>
              <a:spcAft>
                <a:spcPct val="0"/>
              </a:spcAft>
              <a:buClr>
                <a:srgbClr val="ED3742"/>
              </a:buClr>
              <a:buSzPct val="100000"/>
              <a:buFont typeface="Wingdings 2" pitchFamily="18" charset="2"/>
              <a:buChar char=""/>
              <a:defRPr sz="2200" kern="1200">
                <a:solidFill>
                  <a:schemeClr val="tx1"/>
                </a:solidFill>
                <a:latin typeface="+mn-lt"/>
                <a:ea typeface="+mn-ea"/>
                <a:cs typeface="+mn-cs"/>
              </a:defRPr>
            </a:lvl3pPr>
            <a:lvl4pPr marL="1023938" indent="-182563" algn="l" rtl="0" fontAlgn="base">
              <a:spcBef>
                <a:spcPts val="225"/>
              </a:spcBef>
              <a:spcAft>
                <a:spcPct val="0"/>
              </a:spcAft>
              <a:buClr>
                <a:srgbClr val="ED3742"/>
              </a:buClr>
              <a:buSzPct val="112000"/>
              <a:buFont typeface="Verdana" pitchFamily="34" charset="0"/>
              <a:buChar char="◦"/>
              <a:defRPr sz="1900" kern="1200">
                <a:solidFill>
                  <a:schemeClr val="tx1"/>
                </a:solidFill>
                <a:latin typeface="+mn-lt"/>
                <a:ea typeface="+mn-ea"/>
                <a:cs typeface="+mn-cs"/>
              </a:defRPr>
            </a:lvl4pPr>
            <a:lvl5pPr marL="1279525" indent="-182563" algn="l" rtl="0" fontAlgn="base">
              <a:spcBef>
                <a:spcPts val="250"/>
              </a:spcBef>
              <a:spcAft>
                <a:spcPct val="0"/>
              </a:spcAft>
              <a:buClr>
                <a:srgbClr val="4A85BF"/>
              </a:buClr>
              <a:buSzPct val="100000"/>
              <a:buFont typeface="Wingdings 2" pitchFamily="18" charset="2"/>
              <a:buChar char=""/>
              <a:defRPr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algn="just">
              <a:lnSpc>
                <a:spcPct val="150000"/>
              </a:lnSpc>
            </a:pPr>
            <a:r>
              <a:rPr lang="en-IN" sz="1600" dirty="0"/>
              <a:t>Hardware and Software Requirements</a:t>
            </a:r>
          </a:p>
          <a:p>
            <a:pPr algn="just">
              <a:lnSpc>
                <a:spcPct val="150000"/>
              </a:lnSpc>
            </a:pPr>
            <a:r>
              <a:rPr lang="en-IN" sz="1600" dirty="0"/>
              <a:t>GUI of </a:t>
            </a:r>
            <a:r>
              <a:rPr lang="en-IN" sz="1600"/>
              <a:t>the project</a:t>
            </a:r>
            <a:endParaRPr lang="en-IN" sz="1600" dirty="0"/>
          </a:p>
          <a:p>
            <a:pPr algn="just">
              <a:lnSpc>
                <a:spcPct val="150000"/>
              </a:lnSpc>
            </a:pPr>
            <a:r>
              <a:rPr lang="en-IN" sz="1600" dirty="0" err="1"/>
              <a:t>OpenCV</a:t>
            </a:r>
            <a:endParaRPr lang="en-IN" sz="1600" dirty="0"/>
          </a:p>
          <a:p>
            <a:pPr algn="just">
              <a:lnSpc>
                <a:spcPct val="150000"/>
              </a:lnSpc>
            </a:pPr>
            <a:r>
              <a:rPr lang="en-IN" sz="1600" dirty="0"/>
              <a:t>Detailed Working</a:t>
            </a:r>
          </a:p>
          <a:p>
            <a:pPr algn="just">
              <a:lnSpc>
                <a:spcPct val="150000"/>
              </a:lnSpc>
            </a:pPr>
            <a:r>
              <a:rPr lang="en-IN" sz="1600" dirty="0"/>
              <a:t>Experimental Results</a:t>
            </a:r>
          </a:p>
          <a:p>
            <a:pPr algn="just">
              <a:lnSpc>
                <a:spcPct val="150000"/>
              </a:lnSpc>
            </a:pPr>
            <a:r>
              <a:rPr lang="en-IN" sz="1600" dirty="0"/>
              <a:t>Test Cases</a:t>
            </a:r>
          </a:p>
          <a:p>
            <a:pPr algn="just">
              <a:lnSpc>
                <a:spcPct val="150000"/>
              </a:lnSpc>
            </a:pPr>
            <a:r>
              <a:rPr lang="en-IN" sz="1600" dirty="0"/>
              <a:t>Application of Proposed System</a:t>
            </a:r>
          </a:p>
          <a:p>
            <a:pPr algn="just">
              <a:lnSpc>
                <a:spcPct val="150000"/>
              </a:lnSpc>
            </a:pPr>
            <a:r>
              <a:rPr lang="en-IN" sz="1600" dirty="0"/>
              <a:t>Result Analysis</a:t>
            </a:r>
          </a:p>
          <a:p>
            <a:pPr algn="just">
              <a:lnSpc>
                <a:spcPct val="150000"/>
              </a:lnSpc>
            </a:pPr>
            <a:r>
              <a:rPr lang="en-IN" sz="1600" dirty="0"/>
              <a:t>Conclusion</a:t>
            </a:r>
          </a:p>
          <a:p>
            <a:pPr algn="just">
              <a:lnSpc>
                <a:spcPct val="150000"/>
              </a:lnSpc>
            </a:pPr>
            <a:r>
              <a:rPr lang="en-IN" sz="1600" dirty="0"/>
              <a:t>References</a:t>
            </a:r>
          </a:p>
          <a:p>
            <a:pPr algn="just"/>
            <a:endParaRPr lang="en-IN" sz="2000" dirty="0"/>
          </a:p>
          <a:p>
            <a:pPr algn="just"/>
            <a:endParaRPr lang="en-IN"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28600"/>
            <a:ext cx="6553200" cy="1051560"/>
          </a:xfrm>
        </p:spPr>
        <p:txBody>
          <a:bodyPr/>
          <a:lstStyle/>
          <a:p>
            <a:r>
              <a:rPr lang="en-IN" dirty="0"/>
              <a:t>Experimental Results</a:t>
            </a:r>
          </a:p>
        </p:txBody>
      </p:sp>
      <p:sp>
        <p:nvSpPr>
          <p:cNvPr id="4" name="Date Placeholder 3"/>
          <p:cNvSpPr>
            <a:spLocks noGrp="1"/>
          </p:cNvSpPr>
          <p:nvPr>
            <p:ph type="dt" sz="half" idx="10"/>
          </p:nvPr>
        </p:nvSpPr>
        <p:spPr>
          <a:xfrm>
            <a:off x="-5687" y="6136849"/>
            <a:ext cx="2286000" cy="365125"/>
          </a:xfrm>
        </p:spPr>
        <p:txBody>
          <a:bodyPr/>
          <a:lstStyle/>
          <a:p>
            <a:pPr>
              <a:defRPr/>
            </a:pPr>
            <a:fld id="{1E70F4EA-D107-4B40-AEB0-3C0C09C7D3FD}" type="datetime1">
              <a:rPr lang="en-IN" smtClean="0"/>
              <a:pPr>
                <a:defRPr/>
              </a:pPr>
              <a:t>02-06-2016</a:t>
            </a:fld>
            <a:endParaRPr lang="en-US" dirty="0"/>
          </a:p>
        </p:txBody>
      </p:sp>
      <p:sp>
        <p:nvSpPr>
          <p:cNvPr id="5" name="Footer Placeholder 4"/>
          <p:cNvSpPr>
            <a:spLocks noGrp="1"/>
          </p:cNvSpPr>
          <p:nvPr>
            <p:ph type="ftr" sz="quarter" idx="11"/>
          </p:nvPr>
        </p:nvSpPr>
        <p:spPr>
          <a:xfrm>
            <a:off x="3147218" y="6145853"/>
            <a:ext cx="2895600" cy="365125"/>
          </a:xfrm>
        </p:spPr>
        <p:txBody>
          <a:bodyPr/>
          <a:lstStyle/>
          <a:p>
            <a:pPr>
              <a:defRPr/>
            </a:pPr>
            <a:r>
              <a:rPr lang="en-US" dirty="0"/>
              <a:t>SCOE, Information Technology (2015-16)</a:t>
            </a:r>
          </a:p>
        </p:txBody>
      </p:sp>
      <p:sp>
        <p:nvSpPr>
          <p:cNvPr id="6" name="Slide Number Placeholder 5"/>
          <p:cNvSpPr>
            <a:spLocks noGrp="1"/>
          </p:cNvSpPr>
          <p:nvPr>
            <p:ph type="sldNum" sz="quarter" idx="12"/>
          </p:nvPr>
        </p:nvSpPr>
        <p:spPr>
          <a:xfrm>
            <a:off x="8326171" y="6136848"/>
            <a:ext cx="457200" cy="365125"/>
          </a:xfrm>
        </p:spPr>
        <p:txBody>
          <a:bodyPr/>
          <a:lstStyle/>
          <a:p>
            <a:pPr>
              <a:defRPr/>
            </a:pPr>
            <a:fld id="{45511052-688E-439E-9577-FF5481D0BA06}" type="slidenum">
              <a:rPr lang="en-US" smtClean="0"/>
              <a:pPr>
                <a:defRPr/>
              </a:pPr>
              <a:t>30</a:t>
            </a:fld>
            <a:endParaRPr lang="en-US"/>
          </a:p>
        </p:txBody>
      </p:sp>
      <p:pic>
        <p:nvPicPr>
          <p:cNvPr id="7" name="Content Placeholder 6"/>
          <p:cNvPicPr>
            <a:picLocks noGrp="1"/>
          </p:cNvPicPr>
          <p:nvPr>
            <p:ph idx="1"/>
          </p:nvPr>
        </p:nvPicPr>
        <p:blipFill>
          <a:blip r:embed="rId2" cstate="print"/>
          <a:srcRect/>
          <a:stretch>
            <a:fillRect/>
          </a:stretch>
        </p:blipFill>
        <p:spPr bwMode="auto">
          <a:xfrm>
            <a:off x="870690" y="1677988"/>
            <a:ext cx="7448657" cy="4187825"/>
          </a:xfrm>
          <a:prstGeom prst="rect">
            <a:avLst/>
          </a:prstGeom>
          <a:noFill/>
          <a:ln w="9525">
            <a:noFill/>
            <a:miter lim="800000"/>
            <a:headEnd/>
            <a:tailEnd/>
          </a:ln>
        </p:spPr>
      </p:pic>
    </p:spTree>
    <p:extLst>
      <p:ext uri="{BB962C8B-B14F-4D97-AF65-F5344CB8AC3E}">
        <p14:creationId xmlns:p14="http://schemas.microsoft.com/office/powerpoint/2010/main" xmlns="" val="4112116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28600"/>
            <a:ext cx="6553200" cy="1051560"/>
          </a:xfrm>
        </p:spPr>
        <p:txBody>
          <a:bodyPr/>
          <a:lstStyle/>
          <a:p>
            <a:r>
              <a:rPr lang="en-IN" dirty="0"/>
              <a:t>Experimental Results</a:t>
            </a:r>
          </a:p>
        </p:txBody>
      </p:sp>
      <p:sp>
        <p:nvSpPr>
          <p:cNvPr id="4" name="Date Placeholder 3"/>
          <p:cNvSpPr>
            <a:spLocks noGrp="1"/>
          </p:cNvSpPr>
          <p:nvPr>
            <p:ph type="dt" sz="half" idx="10"/>
          </p:nvPr>
        </p:nvSpPr>
        <p:spPr>
          <a:xfrm>
            <a:off x="-5687" y="6136849"/>
            <a:ext cx="2286000" cy="365125"/>
          </a:xfrm>
        </p:spPr>
        <p:txBody>
          <a:bodyPr/>
          <a:lstStyle/>
          <a:p>
            <a:pPr>
              <a:defRPr/>
            </a:pPr>
            <a:fld id="{1E70F4EA-D107-4B40-AEB0-3C0C09C7D3FD}" type="datetime1">
              <a:rPr lang="en-IN" smtClean="0"/>
              <a:pPr>
                <a:defRPr/>
              </a:pPr>
              <a:t>02-06-2016</a:t>
            </a:fld>
            <a:endParaRPr lang="en-US" dirty="0"/>
          </a:p>
        </p:txBody>
      </p:sp>
      <p:sp>
        <p:nvSpPr>
          <p:cNvPr id="5" name="Footer Placeholder 4"/>
          <p:cNvSpPr>
            <a:spLocks noGrp="1"/>
          </p:cNvSpPr>
          <p:nvPr>
            <p:ph type="ftr" sz="quarter" idx="11"/>
          </p:nvPr>
        </p:nvSpPr>
        <p:spPr>
          <a:xfrm>
            <a:off x="3147218" y="6145853"/>
            <a:ext cx="2895600" cy="365125"/>
          </a:xfrm>
        </p:spPr>
        <p:txBody>
          <a:bodyPr/>
          <a:lstStyle/>
          <a:p>
            <a:pPr>
              <a:defRPr/>
            </a:pPr>
            <a:r>
              <a:rPr lang="en-US" dirty="0"/>
              <a:t>SCOE, Information Technology (2015-16)</a:t>
            </a:r>
          </a:p>
        </p:txBody>
      </p:sp>
      <p:sp>
        <p:nvSpPr>
          <p:cNvPr id="6" name="Slide Number Placeholder 5"/>
          <p:cNvSpPr>
            <a:spLocks noGrp="1"/>
          </p:cNvSpPr>
          <p:nvPr>
            <p:ph type="sldNum" sz="quarter" idx="12"/>
          </p:nvPr>
        </p:nvSpPr>
        <p:spPr>
          <a:xfrm>
            <a:off x="8326171" y="6136848"/>
            <a:ext cx="457200" cy="365125"/>
          </a:xfrm>
        </p:spPr>
        <p:txBody>
          <a:bodyPr/>
          <a:lstStyle/>
          <a:p>
            <a:pPr>
              <a:defRPr/>
            </a:pPr>
            <a:fld id="{45511052-688E-439E-9577-FF5481D0BA06}" type="slidenum">
              <a:rPr lang="en-US" smtClean="0"/>
              <a:pPr>
                <a:defRPr/>
              </a:pPr>
              <a:t>31</a:t>
            </a:fld>
            <a:endParaRPr lang="en-US"/>
          </a:p>
        </p:txBody>
      </p:sp>
      <p:pic>
        <p:nvPicPr>
          <p:cNvPr id="8" name="Content Placeholder 7"/>
          <p:cNvPicPr>
            <a:picLocks noGrp="1"/>
          </p:cNvPicPr>
          <p:nvPr>
            <p:ph idx="1"/>
          </p:nvPr>
        </p:nvPicPr>
        <p:blipFill>
          <a:blip r:embed="rId2" cstate="print"/>
          <a:srcRect/>
          <a:stretch>
            <a:fillRect/>
          </a:stretch>
        </p:blipFill>
        <p:spPr bwMode="auto">
          <a:xfrm>
            <a:off x="967528" y="1579563"/>
            <a:ext cx="7448657" cy="4187825"/>
          </a:xfrm>
          <a:prstGeom prst="rect">
            <a:avLst/>
          </a:prstGeom>
          <a:noFill/>
          <a:ln w="9525">
            <a:noFill/>
            <a:miter lim="800000"/>
            <a:headEnd/>
            <a:tailEnd/>
          </a:ln>
        </p:spPr>
      </p:pic>
    </p:spTree>
    <p:extLst>
      <p:ext uri="{BB962C8B-B14F-4D97-AF65-F5344CB8AC3E}">
        <p14:creationId xmlns:p14="http://schemas.microsoft.com/office/powerpoint/2010/main" xmlns="" val="2227152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5062" y="304800"/>
            <a:ext cx="5943601" cy="1051560"/>
          </a:xfrm>
        </p:spPr>
        <p:txBody>
          <a:bodyPr/>
          <a:lstStyle/>
          <a:p>
            <a:r>
              <a:rPr lang="en-IN" dirty="0"/>
              <a:t>Experimental Results</a:t>
            </a:r>
          </a:p>
        </p:txBody>
      </p:sp>
      <p:sp>
        <p:nvSpPr>
          <p:cNvPr id="4" name="Date Placeholder 3"/>
          <p:cNvSpPr>
            <a:spLocks noGrp="1"/>
          </p:cNvSpPr>
          <p:nvPr>
            <p:ph type="dt" sz="half" idx="10"/>
          </p:nvPr>
        </p:nvSpPr>
        <p:spPr>
          <a:xfrm>
            <a:off x="10236" y="6111874"/>
            <a:ext cx="2286000" cy="365125"/>
          </a:xfrm>
        </p:spPr>
        <p:txBody>
          <a:bodyPr/>
          <a:lstStyle/>
          <a:p>
            <a:pPr>
              <a:defRPr/>
            </a:pPr>
            <a:fld id="{1E70F4EA-D107-4B40-AEB0-3C0C09C7D3FD}" type="datetime1">
              <a:rPr lang="en-IN" smtClean="0"/>
              <a:pPr>
                <a:defRPr/>
              </a:pPr>
              <a:t>02-06-2016</a:t>
            </a:fld>
            <a:endParaRPr lang="en-US" dirty="0"/>
          </a:p>
        </p:txBody>
      </p:sp>
      <p:sp>
        <p:nvSpPr>
          <p:cNvPr id="5" name="Footer Placeholder 4"/>
          <p:cNvSpPr>
            <a:spLocks noGrp="1"/>
          </p:cNvSpPr>
          <p:nvPr>
            <p:ph type="ftr" sz="quarter" idx="11"/>
          </p:nvPr>
        </p:nvSpPr>
        <p:spPr>
          <a:xfrm>
            <a:off x="3176534" y="6111874"/>
            <a:ext cx="2895600" cy="365125"/>
          </a:xfrm>
        </p:spPr>
        <p:txBody>
          <a:bodyPr/>
          <a:lstStyle/>
          <a:p>
            <a:pPr>
              <a:defRPr/>
            </a:pPr>
            <a:r>
              <a:rPr lang="en-US" dirty="0"/>
              <a:t>SCOE, Information Technology (2015-16)</a:t>
            </a:r>
          </a:p>
        </p:txBody>
      </p:sp>
      <p:sp>
        <p:nvSpPr>
          <p:cNvPr id="6" name="Slide Number Placeholder 5"/>
          <p:cNvSpPr>
            <a:spLocks noGrp="1"/>
          </p:cNvSpPr>
          <p:nvPr>
            <p:ph type="sldNum" sz="quarter" idx="12"/>
          </p:nvPr>
        </p:nvSpPr>
        <p:spPr/>
        <p:txBody>
          <a:bodyPr/>
          <a:lstStyle/>
          <a:p>
            <a:pPr>
              <a:defRPr/>
            </a:pPr>
            <a:fld id="{45511052-688E-439E-9577-FF5481D0BA06}" type="slidenum">
              <a:rPr lang="en-US" smtClean="0"/>
              <a:pPr>
                <a:defRPr/>
              </a:pPr>
              <a:t>32</a:t>
            </a:fld>
            <a:endParaRPr lang="en-US"/>
          </a:p>
        </p:txBody>
      </p:sp>
      <p:pic>
        <p:nvPicPr>
          <p:cNvPr id="18" name="Content Placeholder 17"/>
          <p:cNvPicPr>
            <a:picLocks noGrp="1"/>
          </p:cNvPicPr>
          <p:nvPr>
            <p:ph idx="1"/>
          </p:nvPr>
        </p:nvPicPr>
        <p:blipFill>
          <a:blip r:embed="rId2" cstate="print"/>
          <a:srcRect/>
          <a:stretch>
            <a:fillRect/>
          </a:stretch>
        </p:blipFill>
        <p:spPr bwMode="auto">
          <a:xfrm>
            <a:off x="900006" y="1649304"/>
            <a:ext cx="7448657" cy="4187825"/>
          </a:xfrm>
          <a:prstGeom prst="rect">
            <a:avLst/>
          </a:prstGeom>
          <a:noFill/>
          <a:ln w="9525">
            <a:noFill/>
            <a:miter lim="800000"/>
            <a:headEnd/>
            <a:tailEnd/>
          </a:ln>
        </p:spPr>
      </p:pic>
    </p:spTree>
    <p:extLst>
      <p:ext uri="{BB962C8B-B14F-4D97-AF65-F5344CB8AC3E}">
        <p14:creationId xmlns:p14="http://schemas.microsoft.com/office/powerpoint/2010/main" xmlns="" val="5695109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28600"/>
            <a:ext cx="6553200" cy="1051560"/>
          </a:xfrm>
        </p:spPr>
        <p:txBody>
          <a:bodyPr/>
          <a:lstStyle/>
          <a:p>
            <a:r>
              <a:rPr lang="en-IN" dirty="0"/>
              <a:t>Experimental Results</a:t>
            </a:r>
          </a:p>
        </p:txBody>
      </p:sp>
      <p:sp>
        <p:nvSpPr>
          <p:cNvPr id="4" name="Date Placeholder 3"/>
          <p:cNvSpPr>
            <a:spLocks noGrp="1"/>
          </p:cNvSpPr>
          <p:nvPr>
            <p:ph type="dt" sz="half" idx="10"/>
          </p:nvPr>
        </p:nvSpPr>
        <p:spPr>
          <a:xfrm>
            <a:off x="-5687" y="6136849"/>
            <a:ext cx="2286000" cy="365125"/>
          </a:xfrm>
        </p:spPr>
        <p:txBody>
          <a:bodyPr/>
          <a:lstStyle/>
          <a:p>
            <a:pPr>
              <a:defRPr/>
            </a:pPr>
            <a:fld id="{1E70F4EA-D107-4B40-AEB0-3C0C09C7D3FD}" type="datetime1">
              <a:rPr lang="en-IN" smtClean="0"/>
              <a:pPr>
                <a:defRPr/>
              </a:pPr>
              <a:t>02-06-2016</a:t>
            </a:fld>
            <a:endParaRPr lang="en-US" dirty="0"/>
          </a:p>
        </p:txBody>
      </p:sp>
      <p:sp>
        <p:nvSpPr>
          <p:cNvPr id="5" name="Footer Placeholder 4"/>
          <p:cNvSpPr>
            <a:spLocks noGrp="1"/>
          </p:cNvSpPr>
          <p:nvPr>
            <p:ph type="ftr" sz="quarter" idx="11"/>
          </p:nvPr>
        </p:nvSpPr>
        <p:spPr>
          <a:xfrm>
            <a:off x="3147218" y="6145853"/>
            <a:ext cx="2895600" cy="365125"/>
          </a:xfrm>
        </p:spPr>
        <p:txBody>
          <a:bodyPr/>
          <a:lstStyle/>
          <a:p>
            <a:pPr>
              <a:defRPr/>
            </a:pPr>
            <a:r>
              <a:rPr lang="en-US" dirty="0"/>
              <a:t>SCOE, Information Technology (2015-16)</a:t>
            </a:r>
          </a:p>
        </p:txBody>
      </p:sp>
      <p:sp>
        <p:nvSpPr>
          <p:cNvPr id="6" name="Slide Number Placeholder 5"/>
          <p:cNvSpPr>
            <a:spLocks noGrp="1"/>
          </p:cNvSpPr>
          <p:nvPr>
            <p:ph type="sldNum" sz="quarter" idx="12"/>
          </p:nvPr>
        </p:nvSpPr>
        <p:spPr>
          <a:xfrm>
            <a:off x="8326171" y="6136848"/>
            <a:ext cx="457200" cy="365125"/>
          </a:xfrm>
        </p:spPr>
        <p:txBody>
          <a:bodyPr/>
          <a:lstStyle/>
          <a:p>
            <a:pPr>
              <a:defRPr/>
            </a:pPr>
            <a:fld id="{45511052-688E-439E-9577-FF5481D0BA06}" type="slidenum">
              <a:rPr lang="en-US" smtClean="0"/>
              <a:pPr>
                <a:defRPr/>
              </a:pPr>
              <a:t>33</a:t>
            </a:fld>
            <a:endParaRPr lang="en-US"/>
          </a:p>
        </p:txBody>
      </p:sp>
      <p:pic>
        <p:nvPicPr>
          <p:cNvPr id="9" name="Content Placeholder 8"/>
          <p:cNvPicPr>
            <a:picLocks noGrp="1"/>
          </p:cNvPicPr>
          <p:nvPr>
            <p:ph idx="1"/>
          </p:nvPr>
        </p:nvPicPr>
        <p:blipFill>
          <a:blip r:embed="rId2" cstate="print"/>
          <a:srcRect/>
          <a:stretch>
            <a:fillRect/>
          </a:stretch>
        </p:blipFill>
        <p:spPr bwMode="auto">
          <a:xfrm>
            <a:off x="870690" y="1609725"/>
            <a:ext cx="7448657" cy="4187825"/>
          </a:xfrm>
          <a:prstGeom prst="rect">
            <a:avLst/>
          </a:prstGeom>
          <a:noFill/>
          <a:ln w="9525">
            <a:noFill/>
            <a:miter lim="800000"/>
            <a:headEnd/>
            <a:tailEnd/>
          </a:ln>
        </p:spPr>
      </p:pic>
    </p:spTree>
    <p:extLst>
      <p:ext uri="{BB962C8B-B14F-4D97-AF65-F5344CB8AC3E}">
        <p14:creationId xmlns:p14="http://schemas.microsoft.com/office/powerpoint/2010/main" xmlns="" val="31068477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28600"/>
            <a:ext cx="6643048" cy="1051560"/>
          </a:xfrm>
        </p:spPr>
        <p:txBody>
          <a:bodyPr/>
          <a:lstStyle/>
          <a:p>
            <a:r>
              <a:rPr lang="en-IN" dirty="0"/>
              <a:t>Test Cases</a:t>
            </a:r>
          </a:p>
        </p:txBody>
      </p:sp>
      <p:sp>
        <p:nvSpPr>
          <p:cNvPr id="4" name="Date Placeholder 3"/>
          <p:cNvSpPr>
            <a:spLocks noGrp="1"/>
          </p:cNvSpPr>
          <p:nvPr>
            <p:ph type="dt" sz="half" idx="10"/>
          </p:nvPr>
        </p:nvSpPr>
        <p:spPr>
          <a:xfrm>
            <a:off x="-11373" y="6045910"/>
            <a:ext cx="2286000" cy="365125"/>
          </a:xfrm>
        </p:spPr>
        <p:txBody>
          <a:bodyPr/>
          <a:lstStyle/>
          <a:p>
            <a:pPr>
              <a:defRPr/>
            </a:pPr>
            <a:fld id="{1E70F4EA-D107-4B40-AEB0-3C0C09C7D3FD}" type="datetime1">
              <a:rPr lang="en-IN" smtClean="0"/>
              <a:pPr>
                <a:defRPr/>
              </a:pPr>
              <a:t>02-06-2016</a:t>
            </a:fld>
            <a:endParaRPr lang="en-US" dirty="0"/>
          </a:p>
        </p:txBody>
      </p:sp>
      <p:sp>
        <p:nvSpPr>
          <p:cNvPr id="5" name="Footer Placeholder 4"/>
          <p:cNvSpPr>
            <a:spLocks noGrp="1"/>
          </p:cNvSpPr>
          <p:nvPr>
            <p:ph type="ftr" sz="quarter" idx="11"/>
          </p:nvPr>
        </p:nvSpPr>
        <p:spPr>
          <a:xfrm>
            <a:off x="3160708" y="6045910"/>
            <a:ext cx="2895600" cy="365125"/>
          </a:xfrm>
        </p:spPr>
        <p:txBody>
          <a:bodyPr/>
          <a:lstStyle/>
          <a:p>
            <a:pPr>
              <a:defRPr/>
            </a:pPr>
            <a:r>
              <a:rPr lang="en-US" dirty="0"/>
              <a:t>SCOE, Information Technology (2015-16)</a:t>
            </a:r>
          </a:p>
        </p:txBody>
      </p:sp>
      <p:sp>
        <p:nvSpPr>
          <p:cNvPr id="6" name="Slide Number Placeholder 5"/>
          <p:cNvSpPr>
            <a:spLocks noGrp="1"/>
          </p:cNvSpPr>
          <p:nvPr>
            <p:ph type="sldNum" sz="quarter" idx="12"/>
          </p:nvPr>
        </p:nvSpPr>
        <p:spPr>
          <a:xfrm>
            <a:off x="8277368" y="6045910"/>
            <a:ext cx="457200" cy="365125"/>
          </a:xfrm>
        </p:spPr>
        <p:txBody>
          <a:bodyPr/>
          <a:lstStyle/>
          <a:p>
            <a:pPr>
              <a:defRPr/>
            </a:pPr>
            <a:fld id="{45511052-688E-439E-9577-FF5481D0BA06}" type="slidenum">
              <a:rPr lang="en-US" smtClean="0"/>
              <a:pPr>
                <a:defRPr/>
              </a:pPr>
              <a:t>34</a:t>
            </a:fld>
            <a:endParaRPr lang="en-US" dirty="0"/>
          </a:p>
        </p:txBody>
      </p:sp>
      <p:graphicFrame>
        <p:nvGraphicFramePr>
          <p:cNvPr id="8" name="Content Placeholder 7"/>
          <p:cNvGraphicFramePr>
            <a:graphicFrameLocks noGrp="1"/>
          </p:cNvGraphicFramePr>
          <p:nvPr>
            <p:ph idx="1"/>
          </p:nvPr>
        </p:nvGraphicFramePr>
        <p:xfrm>
          <a:off x="228600" y="1600200"/>
          <a:ext cx="8610598" cy="4436745"/>
        </p:xfrm>
        <a:graphic>
          <a:graphicData uri="http://schemas.openxmlformats.org/drawingml/2006/table">
            <a:tbl>
              <a:tblPr firstRow="1" bandRow="1">
                <a:tableStyleId>{5C22544A-7EE6-4342-B048-85BDC9FD1C3A}</a:tableStyleId>
              </a:tblPr>
              <a:tblGrid>
                <a:gridCol w="1294827">
                  <a:extLst>
                    <a:ext uri="{9D8B030D-6E8A-4147-A177-3AD203B41FA5}">
                      <a16:colId xmlns:a16="http://schemas.microsoft.com/office/drawing/2014/main" xmlns="" val="20000"/>
                    </a:ext>
                  </a:extLst>
                </a:gridCol>
                <a:gridCol w="1294827">
                  <a:extLst>
                    <a:ext uri="{9D8B030D-6E8A-4147-A177-3AD203B41FA5}">
                      <a16:colId xmlns:a16="http://schemas.microsoft.com/office/drawing/2014/main" xmlns="" val="20001"/>
                    </a:ext>
                  </a:extLst>
                </a:gridCol>
                <a:gridCol w="1143764">
                  <a:extLst>
                    <a:ext uri="{9D8B030D-6E8A-4147-A177-3AD203B41FA5}">
                      <a16:colId xmlns:a16="http://schemas.microsoft.com/office/drawing/2014/main" xmlns="" val="20002"/>
                    </a:ext>
                  </a:extLst>
                </a:gridCol>
                <a:gridCol w="1219295">
                  <a:extLst>
                    <a:ext uri="{9D8B030D-6E8A-4147-A177-3AD203B41FA5}">
                      <a16:colId xmlns:a16="http://schemas.microsoft.com/office/drawing/2014/main" xmlns="" val="20003"/>
                    </a:ext>
                  </a:extLst>
                </a:gridCol>
                <a:gridCol w="1219295">
                  <a:extLst>
                    <a:ext uri="{9D8B030D-6E8A-4147-A177-3AD203B41FA5}">
                      <a16:colId xmlns:a16="http://schemas.microsoft.com/office/drawing/2014/main" xmlns="" val="20004"/>
                    </a:ext>
                  </a:extLst>
                </a:gridCol>
                <a:gridCol w="1219295">
                  <a:extLst>
                    <a:ext uri="{9D8B030D-6E8A-4147-A177-3AD203B41FA5}">
                      <a16:colId xmlns:a16="http://schemas.microsoft.com/office/drawing/2014/main" xmlns="" val="20005"/>
                    </a:ext>
                  </a:extLst>
                </a:gridCol>
                <a:gridCol w="1219295">
                  <a:extLst>
                    <a:ext uri="{9D8B030D-6E8A-4147-A177-3AD203B41FA5}">
                      <a16:colId xmlns:a16="http://schemas.microsoft.com/office/drawing/2014/main" xmlns="" val="20006"/>
                    </a:ext>
                  </a:extLst>
                </a:gridCol>
              </a:tblGrid>
              <a:tr h="1028700">
                <a:tc>
                  <a:txBody>
                    <a:bodyPr/>
                    <a:lstStyle/>
                    <a:p>
                      <a:pPr algn="ctr" fontAlgn="b"/>
                      <a:r>
                        <a:rPr lang="en-IN" sz="1100" b="0" i="0" u="none" strike="noStrike" dirty="0" err="1">
                          <a:solidFill>
                            <a:srgbClr val="000000"/>
                          </a:solidFill>
                          <a:latin typeface="+mn-lt"/>
                        </a:rPr>
                        <a:t>TC_Name</a:t>
                      </a:r>
                      <a:endParaRPr lang="en-IN" sz="1100" b="0" i="0" u="none" strike="noStrike" dirty="0">
                        <a:solidFill>
                          <a:srgbClr val="000000"/>
                        </a:solidFill>
                        <a:latin typeface="+mn-lt"/>
                      </a:endParaRPr>
                    </a:p>
                  </a:txBody>
                  <a:tcPr marL="9525" marR="9525" marT="9525" marB="0" anchor="ctr"/>
                </a:tc>
                <a:tc>
                  <a:txBody>
                    <a:bodyPr/>
                    <a:lstStyle/>
                    <a:p>
                      <a:pPr algn="ctr" fontAlgn="b"/>
                      <a:r>
                        <a:rPr lang="en-IN" sz="1100" b="0" i="0" u="none" strike="noStrike" dirty="0">
                          <a:solidFill>
                            <a:srgbClr val="000000"/>
                          </a:solidFill>
                          <a:latin typeface="+mn-lt"/>
                        </a:rPr>
                        <a:t>Objective</a:t>
                      </a:r>
                    </a:p>
                  </a:txBody>
                  <a:tcPr marL="9525" marR="9525" marT="9525" marB="0" anchor="ctr"/>
                </a:tc>
                <a:tc>
                  <a:txBody>
                    <a:bodyPr/>
                    <a:lstStyle/>
                    <a:p>
                      <a:pPr algn="ctr" fontAlgn="b"/>
                      <a:r>
                        <a:rPr lang="en-IN" sz="1100" b="0" i="0" u="none" strike="noStrike" dirty="0">
                          <a:solidFill>
                            <a:srgbClr val="000000"/>
                          </a:solidFill>
                          <a:latin typeface="+mn-lt"/>
                        </a:rPr>
                        <a:t>PRE-REQUISITE</a:t>
                      </a:r>
                    </a:p>
                  </a:txBody>
                  <a:tcPr marL="9525" marR="9525" marT="9525" marB="0" anchor="ctr"/>
                </a:tc>
                <a:tc>
                  <a:txBody>
                    <a:bodyPr/>
                    <a:lstStyle/>
                    <a:p>
                      <a:pPr algn="ctr" fontAlgn="b"/>
                      <a:r>
                        <a:rPr lang="en-IN" sz="1100" b="0" i="0" u="none" strike="noStrike" dirty="0">
                          <a:solidFill>
                            <a:srgbClr val="000000"/>
                          </a:solidFill>
                          <a:latin typeface="+mn-lt"/>
                        </a:rPr>
                        <a:t>DESCRIPTION</a:t>
                      </a:r>
                    </a:p>
                  </a:txBody>
                  <a:tcPr marL="9525" marR="9525" marT="9525" marB="0" anchor="ctr"/>
                </a:tc>
                <a:tc>
                  <a:txBody>
                    <a:bodyPr/>
                    <a:lstStyle/>
                    <a:p>
                      <a:pPr algn="ctr" fontAlgn="b"/>
                      <a:r>
                        <a:rPr lang="en-IN" sz="1100" b="0" i="0" u="none" strike="noStrike" dirty="0">
                          <a:solidFill>
                            <a:srgbClr val="000000"/>
                          </a:solidFill>
                          <a:latin typeface="+mn-lt"/>
                        </a:rPr>
                        <a:t>EXPECTED RESULT</a:t>
                      </a:r>
                    </a:p>
                  </a:txBody>
                  <a:tcPr marL="9525" marR="9525" marT="9525" marB="0" anchor="ctr"/>
                </a:tc>
                <a:tc>
                  <a:txBody>
                    <a:bodyPr/>
                    <a:lstStyle/>
                    <a:p>
                      <a:pPr algn="ctr" fontAlgn="b"/>
                      <a:r>
                        <a:rPr lang="en-IN" sz="1100" b="0" i="0" u="none" strike="noStrike" dirty="0">
                          <a:solidFill>
                            <a:srgbClr val="000000"/>
                          </a:solidFill>
                          <a:latin typeface="+mn-lt"/>
                        </a:rPr>
                        <a:t>ACTUAL RESULT</a:t>
                      </a:r>
                    </a:p>
                  </a:txBody>
                  <a:tcPr marL="9525" marR="9525" marT="9525" marB="0" anchor="ctr"/>
                </a:tc>
                <a:tc>
                  <a:txBody>
                    <a:bodyPr/>
                    <a:lstStyle/>
                    <a:p>
                      <a:pPr algn="ctr" fontAlgn="b"/>
                      <a:r>
                        <a:rPr lang="en-IN" sz="1100" b="0" i="0" u="none" strike="noStrike" dirty="0">
                          <a:solidFill>
                            <a:srgbClr val="000000"/>
                          </a:solidFill>
                          <a:latin typeface="+mn-lt"/>
                        </a:rPr>
                        <a:t>STATUS</a:t>
                      </a:r>
                    </a:p>
                  </a:txBody>
                  <a:tcPr marL="9525" marR="9525" marT="9525" marB="0" anchor="ctr"/>
                </a:tc>
                <a:extLst>
                  <a:ext uri="{0D108BD9-81ED-4DB2-BD59-A6C34878D82A}">
                    <a16:rowId xmlns:a16="http://schemas.microsoft.com/office/drawing/2014/main" xmlns="" val="10000"/>
                  </a:ext>
                </a:extLst>
              </a:tr>
              <a:tr h="1028700">
                <a:tc>
                  <a:txBody>
                    <a:bodyPr/>
                    <a:lstStyle/>
                    <a:p>
                      <a:pPr algn="ctr" fontAlgn="b"/>
                      <a:r>
                        <a:rPr lang="en-IN" sz="1100" b="0" i="0" u="none" strike="noStrike" dirty="0">
                          <a:solidFill>
                            <a:srgbClr val="000000"/>
                          </a:solidFill>
                          <a:latin typeface="+mn-lt"/>
                        </a:rPr>
                        <a:t>TC01_Open application</a:t>
                      </a:r>
                    </a:p>
                  </a:txBody>
                  <a:tcPr marL="9525" marR="9525" marT="9525" marB="0" anchor="ctr"/>
                </a:tc>
                <a:tc>
                  <a:txBody>
                    <a:bodyPr/>
                    <a:lstStyle/>
                    <a:p>
                      <a:pPr algn="ctr" fontAlgn="b"/>
                      <a:r>
                        <a:rPr lang="en-IN" sz="1100" b="0" i="0" u="none" strike="noStrike" dirty="0">
                          <a:solidFill>
                            <a:srgbClr val="000000"/>
                          </a:solidFill>
                          <a:latin typeface="+mn-lt"/>
                        </a:rPr>
                        <a:t>Verify open application from device.</a:t>
                      </a:r>
                    </a:p>
                  </a:txBody>
                  <a:tcPr marL="9525" marR="9525" marT="9525" marB="0" anchor="ctr"/>
                </a:tc>
                <a:tc>
                  <a:txBody>
                    <a:bodyPr/>
                    <a:lstStyle/>
                    <a:p>
                      <a:pPr algn="ctr" fontAlgn="b"/>
                      <a:r>
                        <a:rPr lang="en-IN" sz="1100" b="0" i="0" u="none" strike="noStrike" dirty="0">
                          <a:solidFill>
                            <a:srgbClr val="000000"/>
                          </a:solidFill>
                          <a:latin typeface="+mn-lt"/>
                        </a:rPr>
                        <a:t>Application should get installed on device.</a:t>
                      </a:r>
                    </a:p>
                  </a:txBody>
                  <a:tcPr marL="9525" marR="9525" marT="9525" marB="0" anchor="ctr"/>
                </a:tc>
                <a:tc>
                  <a:txBody>
                    <a:bodyPr/>
                    <a:lstStyle/>
                    <a:p>
                      <a:pPr algn="ctr" fontAlgn="b"/>
                      <a:r>
                        <a:rPr lang="en-IN" sz="1100" b="0" i="0" u="none" strike="noStrike" dirty="0">
                          <a:solidFill>
                            <a:srgbClr val="000000"/>
                          </a:solidFill>
                          <a:latin typeface="+mn-lt"/>
                        </a:rPr>
                        <a:t>1. Click on application from device.</a:t>
                      </a:r>
                    </a:p>
                  </a:txBody>
                  <a:tcPr marL="9525" marR="9525" marT="9525" marB="0" anchor="ctr"/>
                </a:tc>
                <a:tc>
                  <a:txBody>
                    <a:bodyPr/>
                    <a:lstStyle/>
                    <a:p>
                      <a:pPr algn="ctr" fontAlgn="b"/>
                      <a:r>
                        <a:rPr lang="en-IN" sz="1100" b="0" i="0" u="none" strike="noStrike" dirty="0">
                          <a:solidFill>
                            <a:srgbClr val="000000"/>
                          </a:solidFill>
                          <a:latin typeface="+mn-lt"/>
                        </a:rPr>
                        <a:t>Application should get opened.</a:t>
                      </a:r>
                    </a:p>
                  </a:txBody>
                  <a:tcPr marL="9525" marR="9525" marT="9525" marB="0" anchor="ctr"/>
                </a:tc>
                <a:tc>
                  <a:txBody>
                    <a:bodyPr/>
                    <a:lstStyle/>
                    <a:p>
                      <a:pPr algn="ctr" fontAlgn="b"/>
                      <a:r>
                        <a:rPr lang="en-IN" sz="1100" b="0" i="0" u="none" strike="noStrike" dirty="0">
                          <a:solidFill>
                            <a:srgbClr val="000000"/>
                          </a:solidFill>
                          <a:latin typeface="+mn-lt"/>
                        </a:rPr>
                        <a:t>Application is getting opened.</a:t>
                      </a:r>
                    </a:p>
                  </a:txBody>
                  <a:tcPr marL="9525" marR="9525" marT="9525" marB="0" anchor="ctr"/>
                </a:tc>
                <a:tc>
                  <a:txBody>
                    <a:bodyPr/>
                    <a:lstStyle/>
                    <a:p>
                      <a:pPr algn="ctr" fontAlgn="b"/>
                      <a:r>
                        <a:rPr lang="en-IN" sz="1100" b="0" i="0" u="none" strike="noStrike" dirty="0">
                          <a:solidFill>
                            <a:srgbClr val="00B050"/>
                          </a:solidFill>
                          <a:latin typeface="+mn-lt"/>
                        </a:rPr>
                        <a:t>Pass</a:t>
                      </a:r>
                    </a:p>
                  </a:txBody>
                  <a:tcPr marL="9525" marR="9525" marT="9525" marB="0" anchor="ctr"/>
                </a:tc>
                <a:extLst>
                  <a:ext uri="{0D108BD9-81ED-4DB2-BD59-A6C34878D82A}">
                    <a16:rowId xmlns:a16="http://schemas.microsoft.com/office/drawing/2014/main" xmlns="" val="10001"/>
                  </a:ext>
                </a:extLst>
              </a:tr>
              <a:tr h="1028700">
                <a:tc>
                  <a:txBody>
                    <a:bodyPr/>
                    <a:lstStyle/>
                    <a:p>
                      <a:pPr algn="ctr" fontAlgn="b"/>
                      <a:r>
                        <a:rPr lang="en-IN" sz="1100" b="0" i="0" u="none" strike="noStrike">
                          <a:solidFill>
                            <a:srgbClr val="000000"/>
                          </a:solidFill>
                          <a:latin typeface="+mn-lt"/>
                        </a:rPr>
                        <a:t>TC02_Screen</a:t>
                      </a:r>
                    </a:p>
                  </a:txBody>
                  <a:tcPr marL="9525" marR="9525" marT="9525" marB="0" anchor="ctr"/>
                </a:tc>
                <a:tc>
                  <a:txBody>
                    <a:bodyPr/>
                    <a:lstStyle/>
                    <a:p>
                      <a:pPr algn="ctr" fontAlgn="b"/>
                      <a:r>
                        <a:rPr lang="en-IN" sz="1100" b="0" i="0" u="none" strike="noStrike" dirty="0">
                          <a:solidFill>
                            <a:srgbClr val="000000"/>
                          </a:solidFill>
                          <a:latin typeface="+mn-lt"/>
                        </a:rPr>
                        <a:t>Verify first screen from application.</a:t>
                      </a:r>
                    </a:p>
                  </a:txBody>
                  <a:tcPr marL="9525" marR="9525" marT="9525" marB="0" anchor="ctr"/>
                </a:tc>
                <a:tc>
                  <a:txBody>
                    <a:bodyPr/>
                    <a:lstStyle/>
                    <a:p>
                      <a:pPr algn="ctr" fontAlgn="b"/>
                      <a:r>
                        <a:rPr lang="en-IN" sz="1100" b="0" i="0" u="none" strike="noStrike" dirty="0">
                          <a:solidFill>
                            <a:srgbClr val="000000"/>
                          </a:solidFill>
                          <a:latin typeface="+mn-lt"/>
                        </a:rPr>
                        <a:t>Application should be open.</a:t>
                      </a:r>
                    </a:p>
                  </a:txBody>
                  <a:tcPr marL="9525" marR="9525" marT="9525" marB="0" anchor="ctr"/>
                </a:tc>
                <a:tc>
                  <a:txBody>
                    <a:bodyPr/>
                    <a:lstStyle/>
                    <a:p>
                      <a:pPr algn="ctr" fontAlgn="b"/>
                      <a:r>
                        <a:rPr lang="en-IN" sz="1100" b="0" i="0" u="none" strike="noStrike" dirty="0">
                          <a:solidFill>
                            <a:srgbClr val="000000"/>
                          </a:solidFill>
                          <a:latin typeface="+mn-lt"/>
                        </a:rPr>
                        <a:t>1. Open application from.</a:t>
                      </a:r>
                    </a:p>
                  </a:txBody>
                  <a:tcPr marL="9525" marR="9525" marT="9525" marB="0" anchor="ctr"/>
                </a:tc>
                <a:tc>
                  <a:txBody>
                    <a:bodyPr/>
                    <a:lstStyle/>
                    <a:p>
                      <a:pPr algn="ctr" fontAlgn="b"/>
                      <a:r>
                        <a:rPr lang="en-IN" sz="1100" b="0" i="0" u="none" strike="noStrike" dirty="0">
                          <a:solidFill>
                            <a:srgbClr val="000000"/>
                          </a:solidFill>
                          <a:latin typeface="+mn-lt"/>
                        </a:rPr>
                        <a:t>Sign language window should be opened.</a:t>
                      </a:r>
                    </a:p>
                  </a:txBody>
                  <a:tcPr marL="9525" marR="9525" marT="9525" marB="0" anchor="ctr"/>
                </a:tc>
                <a:tc>
                  <a:txBody>
                    <a:bodyPr/>
                    <a:lstStyle/>
                    <a:p>
                      <a:pPr algn="ctr" fontAlgn="b"/>
                      <a:r>
                        <a:rPr lang="en-IN" sz="1100" b="0" i="0" u="none" strike="noStrike" dirty="0">
                          <a:solidFill>
                            <a:srgbClr val="000000"/>
                          </a:solidFill>
                          <a:latin typeface="+mn-lt"/>
                        </a:rPr>
                        <a:t>Sign language window is getting opened.</a:t>
                      </a:r>
                    </a:p>
                  </a:txBody>
                  <a:tcPr marL="9525" marR="9525" marT="9525" marB="0" anchor="ctr"/>
                </a:tc>
                <a:tc>
                  <a:txBody>
                    <a:bodyPr/>
                    <a:lstStyle/>
                    <a:p>
                      <a:pPr algn="ctr" fontAlgn="b"/>
                      <a:r>
                        <a:rPr lang="en-IN" sz="1100" b="0" i="0" u="none" strike="noStrike" dirty="0">
                          <a:solidFill>
                            <a:srgbClr val="00B050"/>
                          </a:solidFill>
                          <a:latin typeface="+mn-lt"/>
                        </a:rPr>
                        <a:t>Pass</a:t>
                      </a:r>
                    </a:p>
                  </a:txBody>
                  <a:tcPr marL="9525" marR="9525" marT="9525" marB="0" anchor="ctr"/>
                </a:tc>
                <a:extLst>
                  <a:ext uri="{0D108BD9-81ED-4DB2-BD59-A6C34878D82A}">
                    <a16:rowId xmlns:a16="http://schemas.microsoft.com/office/drawing/2014/main" xmlns="" val="10002"/>
                  </a:ext>
                </a:extLst>
              </a:tr>
              <a:tr h="1028700">
                <a:tc>
                  <a:txBody>
                    <a:bodyPr/>
                    <a:lstStyle/>
                    <a:p>
                      <a:pPr algn="ctr" fontAlgn="b"/>
                      <a:r>
                        <a:rPr lang="en-IN" sz="1100" b="0" i="0" u="none" strike="noStrike" dirty="0">
                          <a:solidFill>
                            <a:srgbClr val="000000"/>
                          </a:solidFill>
                          <a:latin typeface="+mn-lt"/>
                        </a:rPr>
                        <a:t>TC03_screen_group box</a:t>
                      </a:r>
                    </a:p>
                  </a:txBody>
                  <a:tcPr marL="9525" marR="9525" marT="9525" marB="0" anchor="ctr"/>
                </a:tc>
                <a:tc>
                  <a:txBody>
                    <a:bodyPr/>
                    <a:lstStyle/>
                    <a:p>
                      <a:pPr algn="ctr" fontAlgn="b"/>
                      <a:r>
                        <a:rPr lang="en-IN" sz="1100" b="0" i="0" u="none" strike="noStrike">
                          <a:solidFill>
                            <a:srgbClr val="000000"/>
                          </a:solidFill>
                          <a:latin typeface="+mn-lt"/>
                        </a:rPr>
                        <a:t>Verify group box from screen.</a:t>
                      </a:r>
                    </a:p>
                  </a:txBody>
                  <a:tcPr marL="9525" marR="9525" marT="9525" marB="0" anchor="ctr"/>
                </a:tc>
                <a:tc>
                  <a:txBody>
                    <a:bodyPr/>
                    <a:lstStyle/>
                    <a:p>
                      <a:pPr algn="ctr" fontAlgn="b"/>
                      <a:r>
                        <a:rPr lang="en-IN" sz="1100" b="0" i="0" u="none" strike="noStrike">
                          <a:solidFill>
                            <a:srgbClr val="000000"/>
                          </a:solidFill>
                          <a:latin typeface="+mn-lt"/>
                        </a:rPr>
                        <a:t>Application should be open.</a:t>
                      </a:r>
                    </a:p>
                  </a:txBody>
                  <a:tcPr marL="9525" marR="9525" marT="9525" marB="0" anchor="ctr"/>
                </a:tc>
                <a:tc>
                  <a:txBody>
                    <a:bodyPr/>
                    <a:lstStyle/>
                    <a:p>
                      <a:pPr algn="ctr" fontAlgn="b"/>
                      <a:r>
                        <a:rPr lang="en-IN" sz="1100" b="0" i="0" u="none" strike="noStrike" dirty="0">
                          <a:solidFill>
                            <a:srgbClr val="000000"/>
                          </a:solidFill>
                          <a:latin typeface="+mn-lt"/>
                        </a:rPr>
                        <a:t>1. Open application from.</a:t>
                      </a:r>
                    </a:p>
                  </a:txBody>
                  <a:tcPr marL="9525" marR="9525" marT="9525" marB="0" anchor="ctr"/>
                </a:tc>
                <a:tc>
                  <a:txBody>
                    <a:bodyPr/>
                    <a:lstStyle/>
                    <a:p>
                      <a:pPr algn="ctr" fontAlgn="b"/>
                      <a:r>
                        <a:rPr lang="en-IN" sz="1100" b="0" i="0" u="none" strike="noStrike" dirty="0">
                          <a:solidFill>
                            <a:srgbClr val="000000"/>
                          </a:solidFill>
                          <a:latin typeface="+mn-lt"/>
                        </a:rPr>
                        <a:t>Application should show 3 group box Image processing , Training database &amp; Result.</a:t>
                      </a:r>
                    </a:p>
                  </a:txBody>
                  <a:tcPr marL="9525" marR="9525" marT="9525" marB="0" anchor="ctr"/>
                </a:tc>
                <a:tc>
                  <a:txBody>
                    <a:bodyPr/>
                    <a:lstStyle/>
                    <a:p>
                      <a:pPr algn="ctr" fontAlgn="b"/>
                      <a:r>
                        <a:rPr lang="en-IN" sz="1100" b="0" i="0" u="none" strike="noStrike" dirty="0">
                          <a:solidFill>
                            <a:srgbClr val="000000"/>
                          </a:solidFill>
                          <a:latin typeface="+mn-lt"/>
                        </a:rPr>
                        <a:t>Application is showing 2 group on screen.</a:t>
                      </a:r>
                    </a:p>
                  </a:txBody>
                  <a:tcPr marL="9525" marR="9525" marT="9525" marB="0" anchor="ctr"/>
                </a:tc>
                <a:tc>
                  <a:txBody>
                    <a:bodyPr/>
                    <a:lstStyle/>
                    <a:p>
                      <a:pPr algn="ctr" fontAlgn="b"/>
                      <a:r>
                        <a:rPr lang="en-IN" sz="1100" b="0" i="0" u="none" strike="noStrike" dirty="0">
                          <a:solidFill>
                            <a:srgbClr val="00B050"/>
                          </a:solidFill>
                          <a:latin typeface="+mn-lt"/>
                        </a:rPr>
                        <a:t>Pass</a:t>
                      </a:r>
                    </a:p>
                  </a:txBody>
                  <a:tcPr marL="9525" marR="9525" marT="9525" marB="0"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xmlns="" val="997258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28600"/>
            <a:ext cx="6643048" cy="1051560"/>
          </a:xfrm>
        </p:spPr>
        <p:txBody>
          <a:bodyPr/>
          <a:lstStyle/>
          <a:p>
            <a:r>
              <a:rPr lang="en-IN" dirty="0"/>
              <a:t>Test Cases</a:t>
            </a:r>
          </a:p>
        </p:txBody>
      </p:sp>
      <p:sp>
        <p:nvSpPr>
          <p:cNvPr id="4" name="Date Placeholder 3"/>
          <p:cNvSpPr>
            <a:spLocks noGrp="1"/>
          </p:cNvSpPr>
          <p:nvPr>
            <p:ph type="dt" sz="half" idx="10"/>
          </p:nvPr>
        </p:nvSpPr>
        <p:spPr>
          <a:xfrm>
            <a:off x="-11373" y="6045910"/>
            <a:ext cx="2286000" cy="365125"/>
          </a:xfrm>
        </p:spPr>
        <p:txBody>
          <a:bodyPr/>
          <a:lstStyle/>
          <a:p>
            <a:pPr>
              <a:defRPr/>
            </a:pPr>
            <a:fld id="{1E70F4EA-D107-4B40-AEB0-3C0C09C7D3FD}" type="datetime1">
              <a:rPr lang="en-IN" smtClean="0"/>
              <a:pPr>
                <a:defRPr/>
              </a:pPr>
              <a:t>02-06-2016</a:t>
            </a:fld>
            <a:endParaRPr lang="en-US" dirty="0"/>
          </a:p>
        </p:txBody>
      </p:sp>
      <p:sp>
        <p:nvSpPr>
          <p:cNvPr id="5" name="Footer Placeholder 4"/>
          <p:cNvSpPr>
            <a:spLocks noGrp="1"/>
          </p:cNvSpPr>
          <p:nvPr>
            <p:ph type="ftr" sz="quarter" idx="11"/>
          </p:nvPr>
        </p:nvSpPr>
        <p:spPr>
          <a:xfrm>
            <a:off x="3160708" y="6045910"/>
            <a:ext cx="2895600" cy="365125"/>
          </a:xfrm>
        </p:spPr>
        <p:txBody>
          <a:bodyPr/>
          <a:lstStyle/>
          <a:p>
            <a:pPr>
              <a:defRPr/>
            </a:pPr>
            <a:r>
              <a:rPr lang="en-US" dirty="0"/>
              <a:t>SCOE, Information Technology (2015-16)</a:t>
            </a:r>
          </a:p>
        </p:txBody>
      </p:sp>
      <p:sp>
        <p:nvSpPr>
          <p:cNvPr id="6" name="Slide Number Placeholder 5"/>
          <p:cNvSpPr>
            <a:spLocks noGrp="1"/>
          </p:cNvSpPr>
          <p:nvPr>
            <p:ph type="sldNum" sz="quarter" idx="12"/>
          </p:nvPr>
        </p:nvSpPr>
        <p:spPr>
          <a:xfrm>
            <a:off x="8277368" y="6045910"/>
            <a:ext cx="457200" cy="365125"/>
          </a:xfrm>
        </p:spPr>
        <p:txBody>
          <a:bodyPr/>
          <a:lstStyle/>
          <a:p>
            <a:pPr>
              <a:defRPr/>
            </a:pPr>
            <a:fld id="{45511052-688E-439E-9577-FF5481D0BA06}" type="slidenum">
              <a:rPr lang="en-US" smtClean="0"/>
              <a:pPr>
                <a:defRPr/>
              </a:pPr>
              <a:t>35</a:t>
            </a:fld>
            <a:endParaRPr lang="en-US" dirty="0"/>
          </a:p>
        </p:txBody>
      </p:sp>
      <p:graphicFrame>
        <p:nvGraphicFramePr>
          <p:cNvPr id="11" name="Content Placeholder 10"/>
          <p:cNvGraphicFramePr>
            <a:graphicFrameLocks noGrp="1"/>
          </p:cNvGraphicFramePr>
          <p:nvPr>
            <p:ph idx="1"/>
          </p:nvPr>
        </p:nvGraphicFramePr>
        <p:xfrm>
          <a:off x="304800" y="1600200"/>
          <a:ext cx="8610602" cy="4298613"/>
        </p:xfrm>
        <a:graphic>
          <a:graphicData uri="http://schemas.openxmlformats.org/drawingml/2006/table">
            <a:tbl>
              <a:tblPr firstRow="1" bandRow="1">
                <a:tableStyleId>{5C22544A-7EE6-4342-B048-85BDC9FD1C3A}</a:tableStyleId>
              </a:tblPr>
              <a:tblGrid>
                <a:gridCol w="1230086">
                  <a:extLst>
                    <a:ext uri="{9D8B030D-6E8A-4147-A177-3AD203B41FA5}">
                      <a16:colId xmlns:a16="http://schemas.microsoft.com/office/drawing/2014/main" xmlns="" val="20000"/>
                    </a:ext>
                  </a:extLst>
                </a:gridCol>
                <a:gridCol w="1230086">
                  <a:extLst>
                    <a:ext uri="{9D8B030D-6E8A-4147-A177-3AD203B41FA5}">
                      <a16:colId xmlns:a16="http://schemas.microsoft.com/office/drawing/2014/main" xmlns="" val="20001"/>
                    </a:ext>
                  </a:extLst>
                </a:gridCol>
                <a:gridCol w="1230086">
                  <a:extLst>
                    <a:ext uri="{9D8B030D-6E8A-4147-A177-3AD203B41FA5}">
                      <a16:colId xmlns:a16="http://schemas.microsoft.com/office/drawing/2014/main" xmlns="" val="20002"/>
                    </a:ext>
                  </a:extLst>
                </a:gridCol>
                <a:gridCol w="1230086">
                  <a:extLst>
                    <a:ext uri="{9D8B030D-6E8A-4147-A177-3AD203B41FA5}">
                      <a16:colId xmlns:a16="http://schemas.microsoft.com/office/drawing/2014/main" xmlns="" val="20003"/>
                    </a:ext>
                  </a:extLst>
                </a:gridCol>
                <a:gridCol w="1230086">
                  <a:extLst>
                    <a:ext uri="{9D8B030D-6E8A-4147-A177-3AD203B41FA5}">
                      <a16:colId xmlns:a16="http://schemas.microsoft.com/office/drawing/2014/main" xmlns="" val="20004"/>
                    </a:ext>
                  </a:extLst>
                </a:gridCol>
                <a:gridCol w="1230086">
                  <a:extLst>
                    <a:ext uri="{9D8B030D-6E8A-4147-A177-3AD203B41FA5}">
                      <a16:colId xmlns:a16="http://schemas.microsoft.com/office/drawing/2014/main" xmlns="" val="20005"/>
                    </a:ext>
                  </a:extLst>
                </a:gridCol>
                <a:gridCol w="1230086">
                  <a:extLst>
                    <a:ext uri="{9D8B030D-6E8A-4147-A177-3AD203B41FA5}">
                      <a16:colId xmlns:a16="http://schemas.microsoft.com/office/drawing/2014/main" xmlns="" val="20006"/>
                    </a:ext>
                  </a:extLst>
                </a:gridCol>
              </a:tblGrid>
              <a:tr h="543047">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IN" sz="1100" b="0" i="0" u="none" strike="noStrike" dirty="0" err="1">
                          <a:solidFill>
                            <a:srgbClr val="000000"/>
                          </a:solidFill>
                          <a:latin typeface="+mn-lt"/>
                        </a:rPr>
                        <a:t>TC_Name</a:t>
                      </a:r>
                      <a:endParaRPr lang="en-IN" sz="1100" b="0" i="0" u="none" strike="noStrike" dirty="0">
                        <a:solidFill>
                          <a:srgbClr val="000000"/>
                        </a:solidFill>
                        <a:latin typeface="+mn-lt"/>
                      </a:endParaRPr>
                    </a:p>
                    <a:p>
                      <a:pPr algn="ctr" fontAlgn="b"/>
                      <a:endParaRPr lang="en-IN" sz="1100" b="0" i="0" u="none" strike="noStrike" dirty="0">
                        <a:solidFill>
                          <a:srgbClr val="000000"/>
                        </a:solidFill>
                        <a:latin typeface="+mn-lt"/>
                      </a:endParaRPr>
                    </a:p>
                  </a:txBody>
                  <a:tcPr marL="9525" marR="9525" marT="9525" marB="0" anchor="ctr"/>
                </a:tc>
                <a:tc>
                  <a:txBody>
                    <a:bodyPr/>
                    <a:lstStyle/>
                    <a:p>
                      <a:pPr algn="ctr" fontAlgn="b"/>
                      <a:r>
                        <a:rPr lang="en-IN" sz="1100" b="0" i="0" u="none" strike="noStrike" dirty="0">
                          <a:solidFill>
                            <a:srgbClr val="000000"/>
                          </a:solidFill>
                          <a:latin typeface="+mn-lt"/>
                        </a:rPr>
                        <a:t>Objective</a:t>
                      </a:r>
                    </a:p>
                  </a:txBody>
                  <a:tcPr marL="9525" marR="9525" marT="9525" marB="0" anchor="ctr"/>
                </a:tc>
                <a:tc>
                  <a:txBody>
                    <a:bodyPr/>
                    <a:lstStyle/>
                    <a:p>
                      <a:pPr algn="ctr" fontAlgn="b"/>
                      <a:r>
                        <a:rPr lang="en-IN" sz="1100" b="0" i="0" u="none" strike="noStrike" dirty="0">
                          <a:solidFill>
                            <a:srgbClr val="000000"/>
                          </a:solidFill>
                          <a:latin typeface="+mn-lt"/>
                        </a:rPr>
                        <a:t>PRE-REQUISITE</a:t>
                      </a:r>
                    </a:p>
                  </a:txBody>
                  <a:tcPr marL="9525" marR="9525" marT="9525" marB="0" anchor="ctr"/>
                </a:tc>
                <a:tc>
                  <a:txBody>
                    <a:bodyPr/>
                    <a:lstStyle/>
                    <a:p>
                      <a:pPr algn="ctr" fontAlgn="b"/>
                      <a:r>
                        <a:rPr lang="en-IN" sz="1100" b="0" i="0" u="none" strike="noStrike" dirty="0">
                          <a:solidFill>
                            <a:srgbClr val="000000"/>
                          </a:solidFill>
                          <a:latin typeface="+mn-lt"/>
                        </a:rPr>
                        <a:t>DESCRIPTION</a:t>
                      </a:r>
                    </a:p>
                  </a:txBody>
                  <a:tcPr marL="9525" marR="9525" marT="9525" marB="0" anchor="ctr"/>
                </a:tc>
                <a:tc>
                  <a:txBody>
                    <a:bodyPr/>
                    <a:lstStyle/>
                    <a:p>
                      <a:pPr algn="ctr" fontAlgn="b"/>
                      <a:r>
                        <a:rPr lang="en-IN" sz="1100" b="0" i="0" u="none" strike="noStrike" dirty="0">
                          <a:solidFill>
                            <a:srgbClr val="000000"/>
                          </a:solidFill>
                          <a:latin typeface="+mn-lt"/>
                        </a:rPr>
                        <a:t>EXPECTED RESULT</a:t>
                      </a:r>
                    </a:p>
                  </a:txBody>
                  <a:tcPr marL="9525" marR="9525" marT="9525" marB="0" anchor="ctr"/>
                </a:tc>
                <a:tc>
                  <a:txBody>
                    <a:bodyPr/>
                    <a:lstStyle/>
                    <a:p>
                      <a:pPr algn="ctr" fontAlgn="b"/>
                      <a:r>
                        <a:rPr lang="en-IN" sz="1100" b="0" i="0" u="none" strike="noStrike" dirty="0">
                          <a:solidFill>
                            <a:srgbClr val="000000"/>
                          </a:solidFill>
                          <a:latin typeface="+mn-lt"/>
                        </a:rPr>
                        <a:t>ACTUAL RESULT</a:t>
                      </a:r>
                    </a:p>
                  </a:txBody>
                  <a:tcPr marL="9525" marR="9525" marT="9525" marB="0" anchor="ctr"/>
                </a:tc>
                <a:tc>
                  <a:txBody>
                    <a:bodyPr/>
                    <a:lstStyle/>
                    <a:p>
                      <a:pPr algn="ctr" fontAlgn="b"/>
                      <a:r>
                        <a:rPr lang="en-IN" sz="1100" b="0" i="0" u="none" strike="noStrike" dirty="0">
                          <a:solidFill>
                            <a:srgbClr val="000000"/>
                          </a:solidFill>
                          <a:latin typeface="+mn-lt"/>
                        </a:rPr>
                        <a:t>STATUS</a:t>
                      </a:r>
                    </a:p>
                  </a:txBody>
                  <a:tcPr marL="9525" marR="9525" marT="9525" marB="0" anchor="ctr"/>
                </a:tc>
                <a:extLst>
                  <a:ext uri="{0D108BD9-81ED-4DB2-BD59-A6C34878D82A}">
                    <a16:rowId xmlns:a16="http://schemas.microsoft.com/office/drawing/2014/main" xmlns="" val="10000"/>
                  </a:ext>
                </a:extLst>
              </a:tr>
              <a:tr h="1486871">
                <a:tc>
                  <a:txBody>
                    <a:bodyPr/>
                    <a:lstStyle/>
                    <a:p>
                      <a:pPr algn="ctr" fontAlgn="b"/>
                      <a:r>
                        <a:rPr lang="en-IN" sz="1100" b="0" i="0" u="none" strike="noStrike" dirty="0">
                          <a:solidFill>
                            <a:srgbClr val="000000"/>
                          </a:solidFill>
                          <a:latin typeface="+mn-lt"/>
                        </a:rPr>
                        <a:t>TC04_Image processing</a:t>
                      </a:r>
                    </a:p>
                  </a:txBody>
                  <a:tcPr marL="9525" marR="9525" marT="9525" marB="0" anchor="ctr"/>
                </a:tc>
                <a:tc>
                  <a:txBody>
                    <a:bodyPr/>
                    <a:lstStyle/>
                    <a:p>
                      <a:pPr algn="ctr" fontAlgn="b"/>
                      <a:r>
                        <a:rPr lang="en-IN" sz="1100" b="0" i="0" u="none" strike="noStrike" dirty="0">
                          <a:solidFill>
                            <a:srgbClr val="000000"/>
                          </a:solidFill>
                          <a:latin typeface="+mn-lt"/>
                        </a:rPr>
                        <a:t>Verify image processing group box from application.</a:t>
                      </a:r>
                    </a:p>
                  </a:txBody>
                  <a:tcPr marL="9525" marR="9525" marT="9525" marB="0" anchor="ctr"/>
                </a:tc>
                <a:tc>
                  <a:txBody>
                    <a:bodyPr/>
                    <a:lstStyle/>
                    <a:p>
                      <a:pPr algn="ctr" fontAlgn="b"/>
                      <a:r>
                        <a:rPr lang="en-IN" sz="1100" b="0" i="0" u="none" strike="noStrike" dirty="0">
                          <a:solidFill>
                            <a:srgbClr val="000000"/>
                          </a:solidFill>
                          <a:latin typeface="+mn-lt"/>
                        </a:rPr>
                        <a:t>Application should be open.</a:t>
                      </a:r>
                    </a:p>
                  </a:txBody>
                  <a:tcPr marL="9525" marR="9525" marT="9525" marB="0" anchor="ctr"/>
                </a:tc>
                <a:tc>
                  <a:txBody>
                    <a:bodyPr/>
                    <a:lstStyle/>
                    <a:p>
                      <a:pPr algn="ctr" fontAlgn="b"/>
                      <a:r>
                        <a:rPr lang="en-IN" sz="1100" b="0" i="0" u="none" strike="noStrike">
                          <a:solidFill>
                            <a:srgbClr val="000000"/>
                          </a:solidFill>
                          <a:latin typeface="+mn-lt"/>
                        </a:rPr>
                        <a:t>1. Open application from.</a:t>
                      </a:r>
                    </a:p>
                  </a:txBody>
                  <a:tcPr marL="9525" marR="9525" marT="9525" marB="0" anchor="ctr"/>
                </a:tc>
                <a:tc>
                  <a:txBody>
                    <a:bodyPr/>
                    <a:lstStyle/>
                    <a:p>
                      <a:pPr algn="ctr" fontAlgn="b"/>
                      <a:r>
                        <a:rPr lang="en-IN" sz="1100" b="0" i="0" u="none" strike="noStrike">
                          <a:solidFill>
                            <a:srgbClr val="000000"/>
                          </a:solidFill>
                          <a:latin typeface="+mn-lt"/>
                        </a:rPr>
                        <a:t>Application should show 4 windows in this group ie. Original screen, Skin detection, large blob, detected hand pos.</a:t>
                      </a:r>
                    </a:p>
                  </a:txBody>
                  <a:tcPr marL="9525" marR="9525" marT="9525" marB="0" anchor="ctr"/>
                </a:tc>
                <a:tc>
                  <a:txBody>
                    <a:bodyPr/>
                    <a:lstStyle/>
                    <a:p>
                      <a:pPr algn="ctr" fontAlgn="b"/>
                      <a:r>
                        <a:rPr lang="en-IN" sz="1100" b="0" i="0" u="none" strike="noStrike" dirty="0">
                          <a:solidFill>
                            <a:srgbClr val="000000"/>
                          </a:solidFill>
                          <a:latin typeface="+mn-lt"/>
                        </a:rPr>
                        <a:t>Application is showing 4 windows on screen.</a:t>
                      </a:r>
                    </a:p>
                  </a:txBody>
                  <a:tcPr marL="9525" marR="9525" marT="9525" marB="0" anchor="ctr"/>
                </a:tc>
                <a:tc>
                  <a:txBody>
                    <a:bodyPr/>
                    <a:lstStyle/>
                    <a:p>
                      <a:pPr algn="ctr" fontAlgn="b"/>
                      <a:r>
                        <a:rPr lang="en-IN" sz="1100" b="0" i="0" u="none" strike="noStrike">
                          <a:solidFill>
                            <a:srgbClr val="00B050"/>
                          </a:solidFill>
                          <a:latin typeface="+mn-lt"/>
                        </a:rPr>
                        <a:t>Pass</a:t>
                      </a:r>
                    </a:p>
                  </a:txBody>
                  <a:tcPr marL="9525" marR="9525" marT="9525" marB="0" anchor="ctr"/>
                </a:tc>
                <a:extLst>
                  <a:ext uri="{0D108BD9-81ED-4DB2-BD59-A6C34878D82A}">
                    <a16:rowId xmlns:a16="http://schemas.microsoft.com/office/drawing/2014/main" xmlns="" val="10001"/>
                  </a:ext>
                </a:extLst>
              </a:tr>
              <a:tr h="1241384">
                <a:tc>
                  <a:txBody>
                    <a:bodyPr/>
                    <a:lstStyle/>
                    <a:p>
                      <a:pPr algn="ctr" fontAlgn="b"/>
                      <a:r>
                        <a:rPr lang="en-IN" sz="1100" b="0" i="0" u="none" strike="noStrike">
                          <a:solidFill>
                            <a:srgbClr val="000000"/>
                          </a:solidFill>
                          <a:latin typeface="+mn-lt"/>
                        </a:rPr>
                        <a:t>TC05_Add hand Pos name</a:t>
                      </a:r>
                    </a:p>
                  </a:txBody>
                  <a:tcPr marL="9525" marR="9525" marT="9525" marB="0" anchor="ctr"/>
                </a:tc>
                <a:tc>
                  <a:txBody>
                    <a:bodyPr/>
                    <a:lstStyle/>
                    <a:p>
                      <a:pPr algn="ctr" fontAlgn="b"/>
                      <a:r>
                        <a:rPr lang="en-IN" sz="1100" b="0" i="0" u="none" strike="noStrike">
                          <a:solidFill>
                            <a:srgbClr val="000000"/>
                          </a:solidFill>
                          <a:latin typeface="+mn-lt"/>
                        </a:rPr>
                        <a:t>Verify Add hand pos name button from application.</a:t>
                      </a:r>
                    </a:p>
                  </a:txBody>
                  <a:tcPr marL="9525" marR="9525" marT="9525" marB="0" anchor="ctr"/>
                </a:tc>
                <a:tc>
                  <a:txBody>
                    <a:bodyPr/>
                    <a:lstStyle/>
                    <a:p>
                      <a:pPr algn="ctr" fontAlgn="b"/>
                      <a:r>
                        <a:rPr lang="en-IN" sz="1100" b="0" i="0" u="none" strike="noStrike" dirty="0">
                          <a:solidFill>
                            <a:srgbClr val="000000"/>
                          </a:solidFill>
                          <a:latin typeface="+mn-lt"/>
                        </a:rPr>
                        <a:t>Application should be open.</a:t>
                      </a:r>
                    </a:p>
                  </a:txBody>
                  <a:tcPr marL="9525" marR="9525" marT="9525" marB="0" anchor="ctr"/>
                </a:tc>
                <a:tc>
                  <a:txBody>
                    <a:bodyPr/>
                    <a:lstStyle/>
                    <a:p>
                      <a:pPr algn="ctr" fontAlgn="b"/>
                      <a:r>
                        <a:rPr lang="en-IN" sz="1100" b="0" i="0" u="none" strike="noStrike" dirty="0">
                          <a:solidFill>
                            <a:srgbClr val="000000"/>
                          </a:solidFill>
                          <a:latin typeface="+mn-lt"/>
                        </a:rPr>
                        <a:t>1. Keep your hand with particular unique position in front of the camera.</a:t>
                      </a:r>
                    </a:p>
                  </a:txBody>
                  <a:tcPr marL="9525" marR="9525" marT="9525" marB="0" anchor="ctr"/>
                </a:tc>
                <a:tc>
                  <a:txBody>
                    <a:bodyPr/>
                    <a:lstStyle/>
                    <a:p>
                      <a:pPr algn="ctr" fontAlgn="b"/>
                      <a:r>
                        <a:rPr lang="en-IN" sz="1100" b="0" i="0" u="none" strike="noStrike" dirty="0">
                          <a:solidFill>
                            <a:srgbClr val="000000"/>
                          </a:solidFill>
                          <a:latin typeface="+mn-lt"/>
                        </a:rPr>
                        <a:t>application should draw red box to the particular position in detected hand pos screen.</a:t>
                      </a:r>
                    </a:p>
                  </a:txBody>
                  <a:tcPr marL="9525" marR="9525" marT="9525" marB="0" anchor="ctr"/>
                </a:tc>
                <a:tc>
                  <a:txBody>
                    <a:bodyPr/>
                    <a:lstStyle/>
                    <a:p>
                      <a:pPr algn="ctr" fontAlgn="b"/>
                      <a:r>
                        <a:rPr lang="en-IN" sz="1100" b="0" i="0" u="none" strike="noStrike" dirty="0">
                          <a:solidFill>
                            <a:schemeClr val="tx1"/>
                          </a:solidFill>
                          <a:latin typeface="+mn-lt"/>
                        </a:rPr>
                        <a:t>Application is showing red box.</a:t>
                      </a:r>
                    </a:p>
                  </a:txBody>
                  <a:tcPr marL="9525" marR="9525" marT="9525" marB="0" anchor="ctr"/>
                </a:tc>
                <a:tc>
                  <a:txBody>
                    <a:bodyPr/>
                    <a:lstStyle/>
                    <a:p>
                      <a:pPr algn="ctr" fontAlgn="b"/>
                      <a:r>
                        <a:rPr lang="en-IN" sz="1100" b="0" i="0" u="none" strike="noStrike" dirty="0">
                          <a:solidFill>
                            <a:srgbClr val="00B050"/>
                          </a:solidFill>
                          <a:latin typeface="+mn-lt"/>
                        </a:rPr>
                        <a:t>Pass</a:t>
                      </a:r>
                    </a:p>
                  </a:txBody>
                  <a:tcPr marL="9525" marR="9525" marT="9525" marB="0" anchor="ctr"/>
                </a:tc>
                <a:extLst>
                  <a:ext uri="{0D108BD9-81ED-4DB2-BD59-A6C34878D82A}">
                    <a16:rowId xmlns:a16="http://schemas.microsoft.com/office/drawing/2014/main" xmlns="" val="10002"/>
                  </a:ext>
                </a:extLst>
              </a:tr>
              <a:tr h="995897">
                <a:tc>
                  <a:txBody>
                    <a:bodyPr/>
                    <a:lstStyle/>
                    <a:p>
                      <a:pPr algn="ctr" fontAlgn="b"/>
                      <a:r>
                        <a:rPr lang="en-IN" sz="1100" b="0" i="0" u="none" strike="noStrike" dirty="0">
                          <a:solidFill>
                            <a:srgbClr val="000000"/>
                          </a:solidFill>
                          <a:latin typeface="+mn-lt"/>
                        </a:rPr>
                        <a:t>TC06_Original image</a:t>
                      </a:r>
                    </a:p>
                  </a:txBody>
                  <a:tcPr marL="9525" marR="9525" marT="9525" marB="0" anchor="ctr"/>
                </a:tc>
                <a:tc>
                  <a:txBody>
                    <a:bodyPr/>
                    <a:lstStyle/>
                    <a:p>
                      <a:pPr algn="ctr" fontAlgn="b"/>
                      <a:r>
                        <a:rPr lang="en-IN" sz="1100" b="0" i="0" u="none" strike="noStrike">
                          <a:solidFill>
                            <a:srgbClr val="000000"/>
                          </a:solidFill>
                          <a:latin typeface="+mn-lt"/>
                        </a:rPr>
                        <a:t>Verify original imge screen from application.</a:t>
                      </a:r>
                    </a:p>
                  </a:txBody>
                  <a:tcPr marL="9525" marR="9525" marT="9525" marB="0" anchor="ctr"/>
                </a:tc>
                <a:tc>
                  <a:txBody>
                    <a:bodyPr/>
                    <a:lstStyle/>
                    <a:p>
                      <a:pPr algn="ctr" fontAlgn="b"/>
                      <a:r>
                        <a:rPr lang="en-IN" sz="1100" b="0" i="0" u="none" strike="noStrike">
                          <a:solidFill>
                            <a:srgbClr val="000000"/>
                          </a:solidFill>
                          <a:latin typeface="+mn-lt"/>
                        </a:rPr>
                        <a:t>Application should be open.</a:t>
                      </a:r>
                    </a:p>
                  </a:txBody>
                  <a:tcPr marL="9525" marR="9525" marT="9525" marB="0" anchor="ctr"/>
                </a:tc>
                <a:tc>
                  <a:txBody>
                    <a:bodyPr/>
                    <a:lstStyle/>
                    <a:p>
                      <a:pPr algn="ctr" fontAlgn="b"/>
                      <a:r>
                        <a:rPr lang="en-IN" sz="1100" b="0" i="0" u="none" strike="noStrike">
                          <a:solidFill>
                            <a:srgbClr val="000000"/>
                          </a:solidFill>
                          <a:latin typeface="+mn-lt"/>
                        </a:rPr>
                        <a:t>1. Keep your hand with particular unique position in front of the camera.</a:t>
                      </a:r>
                    </a:p>
                  </a:txBody>
                  <a:tcPr marL="9525" marR="9525" marT="9525" marB="0" anchor="ctr"/>
                </a:tc>
                <a:tc>
                  <a:txBody>
                    <a:bodyPr/>
                    <a:lstStyle/>
                    <a:p>
                      <a:pPr algn="ctr" fontAlgn="b"/>
                      <a:r>
                        <a:rPr lang="en-IN" sz="1100" b="0" i="0" u="none" strike="noStrike" dirty="0">
                          <a:solidFill>
                            <a:srgbClr val="000000"/>
                          </a:solidFill>
                          <a:latin typeface="+mn-lt"/>
                        </a:rPr>
                        <a:t>Application should show original image </a:t>
                      </a:r>
                      <a:r>
                        <a:rPr lang="en-IN" sz="1100" b="0" i="0" u="none" strike="noStrike" dirty="0" err="1">
                          <a:solidFill>
                            <a:srgbClr val="000000"/>
                          </a:solidFill>
                          <a:latin typeface="+mn-lt"/>
                        </a:rPr>
                        <a:t>wrt</a:t>
                      </a:r>
                      <a:r>
                        <a:rPr lang="en-IN" sz="1100" b="0" i="0" u="none" strike="noStrike" dirty="0">
                          <a:solidFill>
                            <a:srgbClr val="000000"/>
                          </a:solidFill>
                          <a:latin typeface="+mn-lt"/>
                        </a:rPr>
                        <a:t> Hand pos.</a:t>
                      </a:r>
                    </a:p>
                  </a:txBody>
                  <a:tcPr marL="9525" marR="9525" marT="9525" marB="0" anchor="ctr"/>
                </a:tc>
                <a:tc>
                  <a:txBody>
                    <a:bodyPr/>
                    <a:lstStyle/>
                    <a:p>
                      <a:pPr algn="ctr" fontAlgn="b"/>
                      <a:r>
                        <a:rPr lang="en-IN" sz="1100" b="0" i="0" u="none" strike="noStrike" dirty="0">
                          <a:solidFill>
                            <a:srgbClr val="000000"/>
                          </a:solidFill>
                          <a:latin typeface="+mn-lt"/>
                        </a:rPr>
                        <a:t>Application is showing original image window.</a:t>
                      </a:r>
                    </a:p>
                  </a:txBody>
                  <a:tcPr marL="9525" marR="9525" marT="9525" marB="0" anchor="ctr"/>
                </a:tc>
                <a:tc>
                  <a:txBody>
                    <a:bodyPr/>
                    <a:lstStyle/>
                    <a:p>
                      <a:pPr algn="ctr" fontAlgn="b"/>
                      <a:r>
                        <a:rPr lang="en-IN" sz="1100" b="0" i="0" u="none" strike="noStrike" dirty="0">
                          <a:solidFill>
                            <a:srgbClr val="00B050"/>
                          </a:solidFill>
                          <a:latin typeface="+mn-lt"/>
                        </a:rPr>
                        <a:t>Pass</a:t>
                      </a:r>
                    </a:p>
                  </a:txBody>
                  <a:tcPr marL="9525" marR="9525" marT="9525" marB="0"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xmlns="" val="99725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28600"/>
            <a:ext cx="6643048" cy="1051560"/>
          </a:xfrm>
        </p:spPr>
        <p:txBody>
          <a:bodyPr/>
          <a:lstStyle/>
          <a:p>
            <a:r>
              <a:rPr lang="en-IN" dirty="0"/>
              <a:t>Test Cases</a:t>
            </a:r>
          </a:p>
        </p:txBody>
      </p:sp>
      <p:sp>
        <p:nvSpPr>
          <p:cNvPr id="4" name="Date Placeholder 3"/>
          <p:cNvSpPr>
            <a:spLocks noGrp="1"/>
          </p:cNvSpPr>
          <p:nvPr>
            <p:ph type="dt" sz="half" idx="10"/>
          </p:nvPr>
        </p:nvSpPr>
        <p:spPr>
          <a:xfrm>
            <a:off x="-11373" y="6045910"/>
            <a:ext cx="2286000" cy="365125"/>
          </a:xfrm>
        </p:spPr>
        <p:txBody>
          <a:bodyPr/>
          <a:lstStyle/>
          <a:p>
            <a:pPr>
              <a:defRPr/>
            </a:pPr>
            <a:fld id="{1E70F4EA-D107-4B40-AEB0-3C0C09C7D3FD}" type="datetime1">
              <a:rPr lang="en-IN" smtClean="0"/>
              <a:pPr>
                <a:defRPr/>
              </a:pPr>
              <a:t>02-06-2016</a:t>
            </a:fld>
            <a:endParaRPr lang="en-US" dirty="0"/>
          </a:p>
        </p:txBody>
      </p:sp>
      <p:sp>
        <p:nvSpPr>
          <p:cNvPr id="5" name="Footer Placeholder 4"/>
          <p:cNvSpPr>
            <a:spLocks noGrp="1"/>
          </p:cNvSpPr>
          <p:nvPr>
            <p:ph type="ftr" sz="quarter" idx="11"/>
          </p:nvPr>
        </p:nvSpPr>
        <p:spPr>
          <a:xfrm>
            <a:off x="3160708" y="6045910"/>
            <a:ext cx="2895600" cy="365125"/>
          </a:xfrm>
        </p:spPr>
        <p:txBody>
          <a:bodyPr/>
          <a:lstStyle/>
          <a:p>
            <a:pPr>
              <a:defRPr/>
            </a:pPr>
            <a:r>
              <a:rPr lang="en-US" dirty="0"/>
              <a:t>SCOE, Information Technology (2015-16)</a:t>
            </a:r>
          </a:p>
        </p:txBody>
      </p:sp>
      <p:sp>
        <p:nvSpPr>
          <p:cNvPr id="6" name="Slide Number Placeholder 5"/>
          <p:cNvSpPr>
            <a:spLocks noGrp="1"/>
          </p:cNvSpPr>
          <p:nvPr>
            <p:ph type="sldNum" sz="quarter" idx="12"/>
          </p:nvPr>
        </p:nvSpPr>
        <p:spPr>
          <a:xfrm>
            <a:off x="8277368" y="6045910"/>
            <a:ext cx="457200" cy="365125"/>
          </a:xfrm>
        </p:spPr>
        <p:txBody>
          <a:bodyPr/>
          <a:lstStyle/>
          <a:p>
            <a:pPr>
              <a:defRPr/>
            </a:pPr>
            <a:fld id="{45511052-688E-439E-9577-FF5481D0BA06}" type="slidenum">
              <a:rPr lang="en-US" smtClean="0"/>
              <a:pPr>
                <a:defRPr/>
              </a:pPr>
              <a:t>36</a:t>
            </a:fld>
            <a:endParaRPr lang="en-US" dirty="0"/>
          </a:p>
        </p:txBody>
      </p:sp>
      <p:graphicFrame>
        <p:nvGraphicFramePr>
          <p:cNvPr id="11" name="Content Placeholder 10"/>
          <p:cNvGraphicFramePr>
            <a:graphicFrameLocks noGrp="1"/>
          </p:cNvGraphicFramePr>
          <p:nvPr>
            <p:ph idx="1"/>
          </p:nvPr>
        </p:nvGraphicFramePr>
        <p:xfrm>
          <a:off x="152400" y="1447800"/>
          <a:ext cx="8762999" cy="4372105"/>
        </p:xfrm>
        <a:graphic>
          <a:graphicData uri="http://schemas.openxmlformats.org/drawingml/2006/table">
            <a:tbl>
              <a:tblPr firstRow="1" bandRow="1">
                <a:tableStyleId>{5C22544A-7EE6-4342-B048-85BDC9FD1C3A}</a:tableStyleId>
              </a:tblPr>
              <a:tblGrid>
                <a:gridCol w="1251857">
                  <a:extLst>
                    <a:ext uri="{9D8B030D-6E8A-4147-A177-3AD203B41FA5}">
                      <a16:colId xmlns:a16="http://schemas.microsoft.com/office/drawing/2014/main" xmlns="" val="20000"/>
                    </a:ext>
                  </a:extLst>
                </a:gridCol>
                <a:gridCol w="1251857">
                  <a:extLst>
                    <a:ext uri="{9D8B030D-6E8A-4147-A177-3AD203B41FA5}">
                      <a16:colId xmlns:a16="http://schemas.microsoft.com/office/drawing/2014/main" xmlns="" val="20001"/>
                    </a:ext>
                  </a:extLst>
                </a:gridCol>
                <a:gridCol w="1251857">
                  <a:extLst>
                    <a:ext uri="{9D8B030D-6E8A-4147-A177-3AD203B41FA5}">
                      <a16:colId xmlns:a16="http://schemas.microsoft.com/office/drawing/2014/main" xmlns="" val="20002"/>
                    </a:ext>
                  </a:extLst>
                </a:gridCol>
                <a:gridCol w="1251857">
                  <a:extLst>
                    <a:ext uri="{9D8B030D-6E8A-4147-A177-3AD203B41FA5}">
                      <a16:colId xmlns:a16="http://schemas.microsoft.com/office/drawing/2014/main" xmlns="" val="20003"/>
                    </a:ext>
                  </a:extLst>
                </a:gridCol>
                <a:gridCol w="1251857">
                  <a:extLst>
                    <a:ext uri="{9D8B030D-6E8A-4147-A177-3AD203B41FA5}">
                      <a16:colId xmlns:a16="http://schemas.microsoft.com/office/drawing/2014/main" xmlns="" val="20004"/>
                    </a:ext>
                  </a:extLst>
                </a:gridCol>
                <a:gridCol w="1251857">
                  <a:extLst>
                    <a:ext uri="{9D8B030D-6E8A-4147-A177-3AD203B41FA5}">
                      <a16:colId xmlns:a16="http://schemas.microsoft.com/office/drawing/2014/main" xmlns="" val="20005"/>
                    </a:ext>
                  </a:extLst>
                </a:gridCol>
                <a:gridCol w="1251857">
                  <a:extLst>
                    <a:ext uri="{9D8B030D-6E8A-4147-A177-3AD203B41FA5}">
                      <a16:colId xmlns:a16="http://schemas.microsoft.com/office/drawing/2014/main" xmlns="" val="20006"/>
                    </a:ext>
                  </a:extLst>
                </a:gridCol>
              </a:tblGrid>
              <a:tr h="47374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IN" sz="1100" b="0" i="0" u="none" strike="noStrike" dirty="0" err="1">
                          <a:solidFill>
                            <a:srgbClr val="000000"/>
                          </a:solidFill>
                          <a:latin typeface="+mn-lt"/>
                        </a:rPr>
                        <a:t>TC_Name</a:t>
                      </a:r>
                      <a:endParaRPr lang="en-IN" sz="1100" b="0" i="0" u="none" strike="noStrike" dirty="0">
                        <a:solidFill>
                          <a:srgbClr val="000000"/>
                        </a:solidFill>
                        <a:latin typeface="+mn-lt"/>
                      </a:endParaRPr>
                    </a:p>
                    <a:p>
                      <a:pPr algn="ctr" fontAlgn="b"/>
                      <a:endParaRPr lang="en-IN" sz="1100" b="0" i="0" u="none" strike="noStrike" dirty="0">
                        <a:solidFill>
                          <a:srgbClr val="000000"/>
                        </a:solidFill>
                        <a:latin typeface="+mn-lt"/>
                      </a:endParaRPr>
                    </a:p>
                  </a:txBody>
                  <a:tcPr marL="9525" marR="9525" marT="9525" marB="0" anchor="ctr"/>
                </a:tc>
                <a:tc>
                  <a:txBody>
                    <a:bodyPr/>
                    <a:lstStyle/>
                    <a:p>
                      <a:pPr algn="ctr" fontAlgn="b"/>
                      <a:r>
                        <a:rPr lang="en-IN" sz="1100" b="0" i="0" u="none" strike="noStrike" dirty="0">
                          <a:solidFill>
                            <a:srgbClr val="000000"/>
                          </a:solidFill>
                          <a:latin typeface="+mn-lt"/>
                        </a:rPr>
                        <a:t>Objective</a:t>
                      </a:r>
                    </a:p>
                  </a:txBody>
                  <a:tcPr marL="9525" marR="9525" marT="9525" marB="0" anchor="ctr"/>
                </a:tc>
                <a:tc>
                  <a:txBody>
                    <a:bodyPr/>
                    <a:lstStyle/>
                    <a:p>
                      <a:pPr algn="ctr" fontAlgn="b"/>
                      <a:r>
                        <a:rPr lang="en-IN" sz="1100" b="0" i="0" u="none" strike="noStrike" dirty="0">
                          <a:solidFill>
                            <a:srgbClr val="000000"/>
                          </a:solidFill>
                          <a:latin typeface="+mn-lt"/>
                        </a:rPr>
                        <a:t>PRE-REQUISITE</a:t>
                      </a:r>
                    </a:p>
                  </a:txBody>
                  <a:tcPr marL="9525" marR="9525" marT="9525" marB="0" anchor="ctr"/>
                </a:tc>
                <a:tc>
                  <a:txBody>
                    <a:bodyPr/>
                    <a:lstStyle/>
                    <a:p>
                      <a:pPr algn="ctr" fontAlgn="b"/>
                      <a:r>
                        <a:rPr lang="en-IN" sz="1100" b="0" i="0" u="none" strike="noStrike" dirty="0">
                          <a:solidFill>
                            <a:srgbClr val="000000"/>
                          </a:solidFill>
                          <a:latin typeface="+mn-lt"/>
                        </a:rPr>
                        <a:t>DESCRIPTION</a:t>
                      </a:r>
                    </a:p>
                  </a:txBody>
                  <a:tcPr marL="9525" marR="9525" marT="9525" marB="0" anchor="ctr"/>
                </a:tc>
                <a:tc>
                  <a:txBody>
                    <a:bodyPr/>
                    <a:lstStyle/>
                    <a:p>
                      <a:pPr algn="ctr" fontAlgn="b"/>
                      <a:r>
                        <a:rPr lang="en-IN" sz="1100" b="0" i="0" u="none" strike="noStrike" dirty="0">
                          <a:solidFill>
                            <a:srgbClr val="000000"/>
                          </a:solidFill>
                          <a:latin typeface="+mn-lt"/>
                        </a:rPr>
                        <a:t>EXPECTED RESULT</a:t>
                      </a:r>
                    </a:p>
                  </a:txBody>
                  <a:tcPr marL="9525" marR="9525" marT="9525" marB="0" anchor="ctr"/>
                </a:tc>
                <a:tc>
                  <a:txBody>
                    <a:bodyPr/>
                    <a:lstStyle/>
                    <a:p>
                      <a:pPr algn="ctr" fontAlgn="b"/>
                      <a:r>
                        <a:rPr lang="en-IN" sz="1100" b="0" i="0" u="none" strike="noStrike" dirty="0">
                          <a:solidFill>
                            <a:srgbClr val="000000"/>
                          </a:solidFill>
                          <a:latin typeface="+mn-lt"/>
                        </a:rPr>
                        <a:t>ACTUAL RESULT</a:t>
                      </a:r>
                    </a:p>
                  </a:txBody>
                  <a:tcPr marL="9525" marR="9525" marT="9525" marB="0" anchor="ctr"/>
                </a:tc>
                <a:tc>
                  <a:txBody>
                    <a:bodyPr/>
                    <a:lstStyle/>
                    <a:p>
                      <a:pPr algn="ctr" fontAlgn="b"/>
                      <a:r>
                        <a:rPr lang="en-IN" sz="1100" b="0" i="0" u="none" strike="noStrike" dirty="0">
                          <a:solidFill>
                            <a:srgbClr val="000000"/>
                          </a:solidFill>
                          <a:latin typeface="+mn-lt"/>
                        </a:rPr>
                        <a:t>STATUS</a:t>
                      </a:r>
                    </a:p>
                  </a:txBody>
                  <a:tcPr marL="9525" marR="9525" marT="9525" marB="0" anchor="ctr"/>
                </a:tc>
                <a:extLst>
                  <a:ext uri="{0D108BD9-81ED-4DB2-BD59-A6C34878D82A}">
                    <a16:rowId xmlns:a16="http://schemas.microsoft.com/office/drawing/2014/main" xmlns="" val="10000"/>
                  </a:ext>
                </a:extLst>
              </a:tr>
              <a:tr h="1297118">
                <a:tc>
                  <a:txBody>
                    <a:bodyPr/>
                    <a:lstStyle/>
                    <a:p>
                      <a:pPr algn="ctr" fontAlgn="b"/>
                      <a:r>
                        <a:rPr lang="en-IN" sz="1100" b="0" i="0" u="none" strike="noStrike" dirty="0">
                          <a:solidFill>
                            <a:srgbClr val="000000"/>
                          </a:solidFill>
                          <a:latin typeface="+mn-lt"/>
                        </a:rPr>
                        <a:t>TC07_skin detection</a:t>
                      </a:r>
                    </a:p>
                  </a:txBody>
                  <a:tcPr marL="9525" marR="9525" marT="9525" marB="0" anchor="ctr"/>
                </a:tc>
                <a:tc>
                  <a:txBody>
                    <a:bodyPr/>
                    <a:lstStyle/>
                    <a:p>
                      <a:pPr algn="ctr" fontAlgn="b"/>
                      <a:r>
                        <a:rPr lang="en-IN" sz="1100" b="0" i="0" u="none" strike="noStrike" dirty="0">
                          <a:solidFill>
                            <a:srgbClr val="000000"/>
                          </a:solidFill>
                          <a:latin typeface="+mn-lt"/>
                        </a:rPr>
                        <a:t>verify skin detection from application.</a:t>
                      </a:r>
                    </a:p>
                  </a:txBody>
                  <a:tcPr marL="9525" marR="9525" marT="9525" marB="0" anchor="ctr"/>
                </a:tc>
                <a:tc>
                  <a:txBody>
                    <a:bodyPr/>
                    <a:lstStyle/>
                    <a:p>
                      <a:pPr algn="ctr" fontAlgn="b"/>
                      <a:r>
                        <a:rPr lang="en-IN" sz="1100" b="0" i="0" u="none" strike="noStrike" dirty="0">
                          <a:solidFill>
                            <a:srgbClr val="000000"/>
                          </a:solidFill>
                          <a:latin typeface="+mn-lt"/>
                        </a:rPr>
                        <a:t>Application should be open.</a:t>
                      </a:r>
                    </a:p>
                  </a:txBody>
                  <a:tcPr marL="9525" marR="9525" marT="9525" marB="0" anchor="ctr"/>
                </a:tc>
                <a:tc>
                  <a:txBody>
                    <a:bodyPr/>
                    <a:lstStyle/>
                    <a:p>
                      <a:pPr algn="ctr" fontAlgn="b"/>
                      <a:r>
                        <a:rPr lang="en-IN" sz="1100" b="0" i="0" u="none" strike="noStrike" dirty="0">
                          <a:solidFill>
                            <a:srgbClr val="000000"/>
                          </a:solidFill>
                          <a:latin typeface="+mn-lt"/>
                        </a:rPr>
                        <a:t>1. Keep your hand with particular unique position in front of the camera.</a:t>
                      </a:r>
                    </a:p>
                  </a:txBody>
                  <a:tcPr marL="9525" marR="9525" marT="9525" marB="0" anchor="ctr"/>
                </a:tc>
                <a:tc>
                  <a:txBody>
                    <a:bodyPr/>
                    <a:lstStyle/>
                    <a:p>
                      <a:pPr algn="ctr" fontAlgn="b"/>
                      <a:r>
                        <a:rPr lang="en-IN" sz="1100" b="0" i="0" u="none" strike="noStrike">
                          <a:solidFill>
                            <a:srgbClr val="000000"/>
                          </a:solidFill>
                          <a:latin typeface="+mn-lt"/>
                        </a:rPr>
                        <a:t>Application should detect skin image wrt Hand pos.</a:t>
                      </a:r>
                    </a:p>
                  </a:txBody>
                  <a:tcPr marL="9525" marR="9525" marT="9525" marB="0" anchor="ctr"/>
                </a:tc>
                <a:tc>
                  <a:txBody>
                    <a:bodyPr/>
                    <a:lstStyle/>
                    <a:p>
                      <a:pPr algn="ctr" fontAlgn="b"/>
                      <a:r>
                        <a:rPr lang="en-IN" sz="1100" b="0" i="0" u="none" strike="noStrike">
                          <a:solidFill>
                            <a:srgbClr val="000000"/>
                          </a:solidFill>
                          <a:latin typeface="+mn-lt"/>
                        </a:rPr>
                        <a:t>Application is showing skin detection window.</a:t>
                      </a:r>
                    </a:p>
                  </a:txBody>
                  <a:tcPr marL="9525" marR="9525" marT="9525" marB="0" anchor="ctr"/>
                </a:tc>
                <a:tc>
                  <a:txBody>
                    <a:bodyPr/>
                    <a:lstStyle/>
                    <a:p>
                      <a:pPr algn="ctr" fontAlgn="b"/>
                      <a:r>
                        <a:rPr lang="en-IN" sz="1100" b="0" i="0" u="none" strike="noStrike">
                          <a:solidFill>
                            <a:srgbClr val="00B050"/>
                          </a:solidFill>
                          <a:latin typeface="+mn-lt"/>
                        </a:rPr>
                        <a:t>Pass</a:t>
                      </a:r>
                    </a:p>
                  </a:txBody>
                  <a:tcPr marL="9525" marR="9525" marT="9525" marB="0" anchor="ctr"/>
                </a:tc>
                <a:extLst>
                  <a:ext uri="{0D108BD9-81ED-4DB2-BD59-A6C34878D82A}">
                    <a16:rowId xmlns:a16="http://schemas.microsoft.com/office/drawing/2014/main" xmlns="" val="10001"/>
                  </a:ext>
                </a:extLst>
              </a:tr>
              <a:tr h="1082959">
                <a:tc>
                  <a:txBody>
                    <a:bodyPr/>
                    <a:lstStyle/>
                    <a:p>
                      <a:pPr algn="ctr" fontAlgn="b"/>
                      <a:r>
                        <a:rPr lang="en-IN" sz="1100" b="0" i="0" u="none" strike="noStrike">
                          <a:solidFill>
                            <a:srgbClr val="000000"/>
                          </a:solidFill>
                          <a:latin typeface="+mn-lt"/>
                        </a:rPr>
                        <a:t>TC08_large blob</a:t>
                      </a:r>
                    </a:p>
                  </a:txBody>
                  <a:tcPr marL="9525" marR="9525" marT="9525" marB="0" anchor="ctr"/>
                </a:tc>
                <a:tc>
                  <a:txBody>
                    <a:bodyPr/>
                    <a:lstStyle/>
                    <a:p>
                      <a:pPr algn="ctr" fontAlgn="b"/>
                      <a:r>
                        <a:rPr lang="en-IN" sz="1100" b="0" i="0" u="none" strike="noStrike">
                          <a:solidFill>
                            <a:srgbClr val="000000"/>
                          </a:solidFill>
                          <a:latin typeface="+mn-lt"/>
                        </a:rPr>
                        <a:t>verify large blob from application.</a:t>
                      </a:r>
                    </a:p>
                  </a:txBody>
                  <a:tcPr marL="9525" marR="9525" marT="9525" marB="0" anchor="ctr"/>
                </a:tc>
                <a:tc>
                  <a:txBody>
                    <a:bodyPr/>
                    <a:lstStyle/>
                    <a:p>
                      <a:pPr algn="ctr" fontAlgn="b"/>
                      <a:r>
                        <a:rPr lang="en-IN" sz="1100" b="0" i="0" u="none" strike="noStrike" dirty="0">
                          <a:solidFill>
                            <a:srgbClr val="000000"/>
                          </a:solidFill>
                          <a:latin typeface="+mn-lt"/>
                        </a:rPr>
                        <a:t>Application should be open.</a:t>
                      </a:r>
                    </a:p>
                  </a:txBody>
                  <a:tcPr marL="9525" marR="9525" marT="9525" marB="0" anchor="ctr"/>
                </a:tc>
                <a:tc>
                  <a:txBody>
                    <a:bodyPr/>
                    <a:lstStyle/>
                    <a:p>
                      <a:pPr algn="ctr" fontAlgn="b"/>
                      <a:r>
                        <a:rPr lang="en-IN" sz="1100" b="0" i="0" u="none" strike="noStrike" dirty="0">
                          <a:solidFill>
                            <a:srgbClr val="000000"/>
                          </a:solidFill>
                          <a:latin typeface="+mn-lt"/>
                        </a:rPr>
                        <a:t>1. Keep your hand with particular unique position in front of the camera.</a:t>
                      </a:r>
                    </a:p>
                  </a:txBody>
                  <a:tcPr marL="9525" marR="9525" marT="9525" marB="0" anchor="ctr"/>
                </a:tc>
                <a:tc>
                  <a:txBody>
                    <a:bodyPr/>
                    <a:lstStyle/>
                    <a:p>
                      <a:pPr algn="ctr" fontAlgn="b"/>
                      <a:r>
                        <a:rPr lang="en-IN" sz="1100" b="0" i="0" u="none" strike="noStrike">
                          <a:solidFill>
                            <a:srgbClr val="000000"/>
                          </a:solidFill>
                          <a:latin typeface="+mn-lt"/>
                        </a:rPr>
                        <a:t>Application should draw large blob wrt skin large skin detection area.</a:t>
                      </a:r>
                    </a:p>
                  </a:txBody>
                  <a:tcPr marL="9525" marR="9525" marT="9525" marB="0" anchor="ctr"/>
                </a:tc>
                <a:tc>
                  <a:txBody>
                    <a:bodyPr/>
                    <a:lstStyle/>
                    <a:p>
                      <a:pPr algn="ctr" fontAlgn="b"/>
                      <a:r>
                        <a:rPr lang="en-IN" sz="1100" b="0" i="0" u="none" strike="noStrike">
                          <a:solidFill>
                            <a:srgbClr val="000000"/>
                          </a:solidFill>
                          <a:latin typeface="+mn-lt"/>
                        </a:rPr>
                        <a:t>Application is drawing large blob wrt. Skin detection.</a:t>
                      </a:r>
                    </a:p>
                  </a:txBody>
                  <a:tcPr marL="9525" marR="9525" marT="9525" marB="0" anchor="ctr"/>
                </a:tc>
                <a:tc>
                  <a:txBody>
                    <a:bodyPr/>
                    <a:lstStyle/>
                    <a:p>
                      <a:pPr algn="ctr" fontAlgn="b"/>
                      <a:r>
                        <a:rPr lang="en-IN" sz="1100" b="0" i="0" u="none" strike="noStrike">
                          <a:solidFill>
                            <a:srgbClr val="00B050"/>
                          </a:solidFill>
                          <a:latin typeface="+mn-lt"/>
                        </a:rPr>
                        <a:t>Pass</a:t>
                      </a:r>
                    </a:p>
                  </a:txBody>
                  <a:tcPr marL="9525" marR="9525" marT="9525" marB="0" anchor="ctr"/>
                </a:tc>
                <a:extLst>
                  <a:ext uri="{0D108BD9-81ED-4DB2-BD59-A6C34878D82A}">
                    <a16:rowId xmlns:a16="http://schemas.microsoft.com/office/drawing/2014/main" xmlns="" val="10002"/>
                  </a:ext>
                </a:extLst>
              </a:tr>
              <a:tr h="1489579">
                <a:tc>
                  <a:txBody>
                    <a:bodyPr/>
                    <a:lstStyle/>
                    <a:p>
                      <a:pPr algn="ctr" fontAlgn="b"/>
                      <a:r>
                        <a:rPr lang="en-IN" sz="1100" b="0" i="0" u="none" strike="noStrike">
                          <a:solidFill>
                            <a:srgbClr val="000000"/>
                          </a:solidFill>
                          <a:latin typeface="+mn-lt"/>
                        </a:rPr>
                        <a:t>TC09_Add hand Pos name</a:t>
                      </a:r>
                    </a:p>
                  </a:txBody>
                  <a:tcPr marL="9525" marR="9525" marT="9525" marB="0" anchor="ctr"/>
                </a:tc>
                <a:tc>
                  <a:txBody>
                    <a:bodyPr/>
                    <a:lstStyle/>
                    <a:p>
                      <a:pPr algn="ctr" fontAlgn="b"/>
                      <a:r>
                        <a:rPr lang="en-IN" sz="1100" b="0" i="0" u="none" strike="noStrike" dirty="0">
                          <a:solidFill>
                            <a:srgbClr val="000000"/>
                          </a:solidFill>
                          <a:latin typeface="+mn-lt"/>
                        </a:rPr>
                        <a:t>Verify Add hand pos name button from application.</a:t>
                      </a:r>
                    </a:p>
                  </a:txBody>
                  <a:tcPr marL="9525" marR="9525" marT="9525" marB="0" anchor="ctr"/>
                </a:tc>
                <a:tc>
                  <a:txBody>
                    <a:bodyPr/>
                    <a:lstStyle/>
                    <a:p>
                      <a:pPr algn="ctr" fontAlgn="b"/>
                      <a:r>
                        <a:rPr lang="en-IN" sz="1100" b="0" i="0" u="none" strike="noStrike">
                          <a:solidFill>
                            <a:srgbClr val="000000"/>
                          </a:solidFill>
                          <a:latin typeface="+mn-lt"/>
                        </a:rPr>
                        <a:t>Application should be open.</a:t>
                      </a:r>
                    </a:p>
                  </a:txBody>
                  <a:tcPr marL="9525" marR="9525" marT="9525" marB="0" anchor="ctr"/>
                </a:tc>
                <a:tc>
                  <a:txBody>
                    <a:bodyPr/>
                    <a:lstStyle/>
                    <a:p>
                      <a:pPr algn="ctr" fontAlgn="b"/>
                      <a:r>
                        <a:rPr lang="en-IN" sz="1100" b="0" i="0" u="none" strike="noStrike" dirty="0">
                          <a:solidFill>
                            <a:srgbClr val="000000"/>
                          </a:solidFill>
                          <a:latin typeface="+mn-lt"/>
                        </a:rPr>
                        <a:t>1. Keep your hand with particular unique position in front of the camera.</a:t>
                      </a:r>
                      <a:br>
                        <a:rPr lang="en-IN" sz="1100" b="0" i="0" u="none" strike="noStrike" dirty="0">
                          <a:solidFill>
                            <a:srgbClr val="000000"/>
                          </a:solidFill>
                          <a:latin typeface="+mn-lt"/>
                        </a:rPr>
                      </a:br>
                      <a:r>
                        <a:rPr lang="en-IN" sz="1100" b="0" i="0" u="none" strike="noStrike" dirty="0">
                          <a:solidFill>
                            <a:srgbClr val="000000"/>
                          </a:solidFill>
                          <a:latin typeface="+mn-lt"/>
                        </a:rPr>
                        <a:t>2. Enter hand position name.</a:t>
                      </a:r>
                      <a:br>
                        <a:rPr lang="en-IN" sz="1100" b="0" i="0" u="none" strike="noStrike" dirty="0">
                          <a:solidFill>
                            <a:srgbClr val="000000"/>
                          </a:solidFill>
                          <a:latin typeface="+mn-lt"/>
                        </a:rPr>
                      </a:br>
                      <a:r>
                        <a:rPr lang="en-IN" sz="1100" b="0" i="0" u="none" strike="noStrike" dirty="0">
                          <a:solidFill>
                            <a:srgbClr val="000000"/>
                          </a:solidFill>
                          <a:latin typeface="+mn-lt"/>
                        </a:rPr>
                        <a:t>3. Click on Add hand pos name.</a:t>
                      </a:r>
                    </a:p>
                  </a:txBody>
                  <a:tcPr marL="9525" marR="9525" marT="9525" marB="0" anchor="ctr"/>
                </a:tc>
                <a:tc>
                  <a:txBody>
                    <a:bodyPr/>
                    <a:lstStyle/>
                    <a:p>
                      <a:pPr algn="ctr" fontAlgn="b"/>
                      <a:r>
                        <a:rPr lang="en-IN" sz="1100" b="0" i="0" u="none" strike="noStrike" dirty="0">
                          <a:solidFill>
                            <a:srgbClr val="000000"/>
                          </a:solidFill>
                          <a:latin typeface="+mn-lt"/>
                        </a:rPr>
                        <a:t>Application should capture red box image as a symbolic image &amp; should show in training template.</a:t>
                      </a:r>
                    </a:p>
                  </a:txBody>
                  <a:tcPr marL="9525" marR="9525" marT="9525" marB="0" anchor="ctr"/>
                </a:tc>
                <a:tc>
                  <a:txBody>
                    <a:bodyPr/>
                    <a:lstStyle/>
                    <a:p>
                      <a:pPr algn="ctr" fontAlgn="b"/>
                      <a:r>
                        <a:rPr lang="en-IN" sz="1100" b="0" i="0" u="none" strike="noStrike" dirty="0">
                          <a:solidFill>
                            <a:srgbClr val="000000"/>
                          </a:solidFill>
                          <a:latin typeface="+mn-lt"/>
                        </a:rPr>
                        <a:t>Application is showing captured image in training template.</a:t>
                      </a:r>
                    </a:p>
                  </a:txBody>
                  <a:tcPr marL="9525" marR="9525" marT="9525" marB="0" anchor="ctr"/>
                </a:tc>
                <a:tc>
                  <a:txBody>
                    <a:bodyPr/>
                    <a:lstStyle/>
                    <a:p>
                      <a:pPr algn="ctr" fontAlgn="b"/>
                      <a:r>
                        <a:rPr lang="en-IN" sz="1100" b="0" i="0" u="none" strike="noStrike" dirty="0">
                          <a:solidFill>
                            <a:srgbClr val="00B050"/>
                          </a:solidFill>
                          <a:latin typeface="+mn-lt"/>
                        </a:rPr>
                        <a:t>Pass</a:t>
                      </a:r>
                    </a:p>
                  </a:txBody>
                  <a:tcPr marL="9525" marR="9525" marT="9525" marB="0"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xmlns="" val="997258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28600"/>
            <a:ext cx="6643048" cy="1051560"/>
          </a:xfrm>
        </p:spPr>
        <p:txBody>
          <a:bodyPr/>
          <a:lstStyle/>
          <a:p>
            <a:r>
              <a:rPr lang="en-IN" dirty="0"/>
              <a:t>Test Cases</a:t>
            </a:r>
          </a:p>
        </p:txBody>
      </p:sp>
      <p:sp>
        <p:nvSpPr>
          <p:cNvPr id="4" name="Date Placeholder 3"/>
          <p:cNvSpPr>
            <a:spLocks noGrp="1"/>
          </p:cNvSpPr>
          <p:nvPr>
            <p:ph type="dt" sz="half" idx="10"/>
          </p:nvPr>
        </p:nvSpPr>
        <p:spPr>
          <a:xfrm>
            <a:off x="-11373" y="6045910"/>
            <a:ext cx="2286000" cy="365125"/>
          </a:xfrm>
        </p:spPr>
        <p:txBody>
          <a:bodyPr/>
          <a:lstStyle/>
          <a:p>
            <a:pPr>
              <a:defRPr/>
            </a:pPr>
            <a:fld id="{1E70F4EA-D107-4B40-AEB0-3C0C09C7D3FD}" type="datetime1">
              <a:rPr lang="en-IN" smtClean="0"/>
              <a:pPr>
                <a:defRPr/>
              </a:pPr>
              <a:t>02-06-2016</a:t>
            </a:fld>
            <a:endParaRPr lang="en-US" dirty="0"/>
          </a:p>
        </p:txBody>
      </p:sp>
      <p:sp>
        <p:nvSpPr>
          <p:cNvPr id="5" name="Footer Placeholder 4"/>
          <p:cNvSpPr>
            <a:spLocks noGrp="1"/>
          </p:cNvSpPr>
          <p:nvPr>
            <p:ph type="ftr" sz="quarter" idx="11"/>
          </p:nvPr>
        </p:nvSpPr>
        <p:spPr>
          <a:xfrm>
            <a:off x="3160708" y="6045910"/>
            <a:ext cx="2895600" cy="365125"/>
          </a:xfrm>
        </p:spPr>
        <p:txBody>
          <a:bodyPr/>
          <a:lstStyle/>
          <a:p>
            <a:pPr>
              <a:defRPr/>
            </a:pPr>
            <a:r>
              <a:rPr lang="en-US" dirty="0"/>
              <a:t>SCOE, Information Technology (2015-16)</a:t>
            </a:r>
          </a:p>
        </p:txBody>
      </p:sp>
      <p:sp>
        <p:nvSpPr>
          <p:cNvPr id="6" name="Slide Number Placeholder 5"/>
          <p:cNvSpPr>
            <a:spLocks noGrp="1"/>
          </p:cNvSpPr>
          <p:nvPr>
            <p:ph type="sldNum" sz="quarter" idx="12"/>
          </p:nvPr>
        </p:nvSpPr>
        <p:spPr>
          <a:xfrm>
            <a:off x="8277368" y="6045910"/>
            <a:ext cx="457200" cy="365125"/>
          </a:xfrm>
        </p:spPr>
        <p:txBody>
          <a:bodyPr/>
          <a:lstStyle/>
          <a:p>
            <a:pPr>
              <a:defRPr/>
            </a:pPr>
            <a:fld id="{45511052-688E-439E-9577-FF5481D0BA06}" type="slidenum">
              <a:rPr lang="en-US" smtClean="0"/>
              <a:pPr>
                <a:defRPr/>
              </a:pPr>
              <a:t>37</a:t>
            </a:fld>
            <a:endParaRPr lang="en-US" dirty="0"/>
          </a:p>
        </p:txBody>
      </p:sp>
      <p:graphicFrame>
        <p:nvGraphicFramePr>
          <p:cNvPr id="11" name="Content Placeholder 10"/>
          <p:cNvGraphicFramePr>
            <a:graphicFrameLocks noGrp="1"/>
          </p:cNvGraphicFramePr>
          <p:nvPr>
            <p:ph idx="1"/>
          </p:nvPr>
        </p:nvGraphicFramePr>
        <p:xfrm>
          <a:off x="152400" y="1447800"/>
          <a:ext cx="8762999" cy="4832252"/>
        </p:xfrm>
        <a:graphic>
          <a:graphicData uri="http://schemas.openxmlformats.org/drawingml/2006/table">
            <a:tbl>
              <a:tblPr firstRow="1" bandRow="1">
                <a:tableStyleId>{5C22544A-7EE6-4342-B048-85BDC9FD1C3A}</a:tableStyleId>
              </a:tblPr>
              <a:tblGrid>
                <a:gridCol w="1251857">
                  <a:extLst>
                    <a:ext uri="{9D8B030D-6E8A-4147-A177-3AD203B41FA5}">
                      <a16:colId xmlns:a16="http://schemas.microsoft.com/office/drawing/2014/main" xmlns="" val="20000"/>
                    </a:ext>
                  </a:extLst>
                </a:gridCol>
                <a:gridCol w="1251857">
                  <a:extLst>
                    <a:ext uri="{9D8B030D-6E8A-4147-A177-3AD203B41FA5}">
                      <a16:colId xmlns:a16="http://schemas.microsoft.com/office/drawing/2014/main" xmlns="" val="20001"/>
                    </a:ext>
                  </a:extLst>
                </a:gridCol>
                <a:gridCol w="1251857">
                  <a:extLst>
                    <a:ext uri="{9D8B030D-6E8A-4147-A177-3AD203B41FA5}">
                      <a16:colId xmlns:a16="http://schemas.microsoft.com/office/drawing/2014/main" xmlns="" val="20002"/>
                    </a:ext>
                  </a:extLst>
                </a:gridCol>
                <a:gridCol w="1251857">
                  <a:extLst>
                    <a:ext uri="{9D8B030D-6E8A-4147-A177-3AD203B41FA5}">
                      <a16:colId xmlns:a16="http://schemas.microsoft.com/office/drawing/2014/main" xmlns="" val="20003"/>
                    </a:ext>
                  </a:extLst>
                </a:gridCol>
                <a:gridCol w="1251857">
                  <a:extLst>
                    <a:ext uri="{9D8B030D-6E8A-4147-A177-3AD203B41FA5}">
                      <a16:colId xmlns:a16="http://schemas.microsoft.com/office/drawing/2014/main" xmlns="" val="20004"/>
                    </a:ext>
                  </a:extLst>
                </a:gridCol>
                <a:gridCol w="1251857">
                  <a:extLst>
                    <a:ext uri="{9D8B030D-6E8A-4147-A177-3AD203B41FA5}">
                      <a16:colId xmlns:a16="http://schemas.microsoft.com/office/drawing/2014/main" xmlns="" val="20005"/>
                    </a:ext>
                  </a:extLst>
                </a:gridCol>
                <a:gridCol w="1251857">
                  <a:extLst>
                    <a:ext uri="{9D8B030D-6E8A-4147-A177-3AD203B41FA5}">
                      <a16:colId xmlns:a16="http://schemas.microsoft.com/office/drawing/2014/main" xmlns="" val="20006"/>
                    </a:ext>
                  </a:extLst>
                </a:gridCol>
              </a:tblGrid>
              <a:tr h="47374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IN" sz="1100" b="0" i="0" u="none" strike="noStrike" dirty="0" err="1">
                          <a:solidFill>
                            <a:srgbClr val="000000"/>
                          </a:solidFill>
                          <a:latin typeface="+mn-lt"/>
                        </a:rPr>
                        <a:t>TC_Name</a:t>
                      </a:r>
                      <a:endParaRPr lang="en-IN" sz="1100" b="0" i="0" u="none" strike="noStrike" dirty="0">
                        <a:solidFill>
                          <a:srgbClr val="000000"/>
                        </a:solidFill>
                        <a:latin typeface="+mn-lt"/>
                      </a:endParaRPr>
                    </a:p>
                    <a:p>
                      <a:pPr algn="ctr" fontAlgn="b"/>
                      <a:endParaRPr lang="en-IN" sz="1100" b="0" i="0" u="none" strike="noStrike" dirty="0">
                        <a:solidFill>
                          <a:srgbClr val="000000"/>
                        </a:solidFill>
                        <a:latin typeface="+mn-lt"/>
                      </a:endParaRPr>
                    </a:p>
                  </a:txBody>
                  <a:tcPr marL="9525" marR="9525" marT="9525" marB="0" anchor="ctr"/>
                </a:tc>
                <a:tc>
                  <a:txBody>
                    <a:bodyPr/>
                    <a:lstStyle/>
                    <a:p>
                      <a:pPr algn="ctr" fontAlgn="b"/>
                      <a:r>
                        <a:rPr lang="en-IN" sz="1100" b="0" i="0" u="none" strike="noStrike" dirty="0">
                          <a:solidFill>
                            <a:srgbClr val="000000"/>
                          </a:solidFill>
                          <a:latin typeface="+mn-lt"/>
                        </a:rPr>
                        <a:t>Objective</a:t>
                      </a:r>
                    </a:p>
                  </a:txBody>
                  <a:tcPr marL="9525" marR="9525" marT="9525" marB="0" anchor="ctr"/>
                </a:tc>
                <a:tc>
                  <a:txBody>
                    <a:bodyPr/>
                    <a:lstStyle/>
                    <a:p>
                      <a:pPr algn="ctr" fontAlgn="b"/>
                      <a:r>
                        <a:rPr lang="en-IN" sz="1100" b="0" i="0" u="none" strike="noStrike" dirty="0">
                          <a:solidFill>
                            <a:srgbClr val="000000"/>
                          </a:solidFill>
                          <a:latin typeface="+mn-lt"/>
                        </a:rPr>
                        <a:t>PRE-REQUISITE</a:t>
                      </a:r>
                    </a:p>
                  </a:txBody>
                  <a:tcPr marL="9525" marR="9525" marT="9525" marB="0" anchor="ctr"/>
                </a:tc>
                <a:tc>
                  <a:txBody>
                    <a:bodyPr/>
                    <a:lstStyle/>
                    <a:p>
                      <a:pPr algn="ctr" fontAlgn="b"/>
                      <a:r>
                        <a:rPr lang="en-IN" sz="1100" b="0" i="0" u="none" strike="noStrike" dirty="0">
                          <a:solidFill>
                            <a:srgbClr val="000000"/>
                          </a:solidFill>
                          <a:latin typeface="+mn-lt"/>
                        </a:rPr>
                        <a:t>DESCRIPTION</a:t>
                      </a:r>
                    </a:p>
                  </a:txBody>
                  <a:tcPr marL="9525" marR="9525" marT="9525" marB="0" anchor="ctr"/>
                </a:tc>
                <a:tc>
                  <a:txBody>
                    <a:bodyPr/>
                    <a:lstStyle/>
                    <a:p>
                      <a:pPr algn="ctr" fontAlgn="b"/>
                      <a:r>
                        <a:rPr lang="en-IN" sz="1100" b="0" i="0" u="none" strike="noStrike" dirty="0">
                          <a:solidFill>
                            <a:srgbClr val="000000"/>
                          </a:solidFill>
                          <a:latin typeface="+mn-lt"/>
                        </a:rPr>
                        <a:t>EXPECTED RESULT</a:t>
                      </a:r>
                    </a:p>
                  </a:txBody>
                  <a:tcPr marL="9525" marR="9525" marT="9525" marB="0" anchor="ctr"/>
                </a:tc>
                <a:tc>
                  <a:txBody>
                    <a:bodyPr/>
                    <a:lstStyle/>
                    <a:p>
                      <a:pPr algn="ctr" fontAlgn="b"/>
                      <a:r>
                        <a:rPr lang="en-IN" sz="1100" b="0" i="0" u="none" strike="noStrike" dirty="0">
                          <a:solidFill>
                            <a:srgbClr val="000000"/>
                          </a:solidFill>
                          <a:latin typeface="+mn-lt"/>
                        </a:rPr>
                        <a:t>ACTUAL RESULT</a:t>
                      </a:r>
                    </a:p>
                  </a:txBody>
                  <a:tcPr marL="9525" marR="9525" marT="9525" marB="0" anchor="ctr"/>
                </a:tc>
                <a:tc>
                  <a:txBody>
                    <a:bodyPr/>
                    <a:lstStyle/>
                    <a:p>
                      <a:pPr algn="ctr" fontAlgn="b"/>
                      <a:r>
                        <a:rPr lang="en-IN" sz="1100" b="0" i="0" u="none" strike="noStrike" dirty="0">
                          <a:solidFill>
                            <a:srgbClr val="000000"/>
                          </a:solidFill>
                          <a:latin typeface="+mn-lt"/>
                        </a:rPr>
                        <a:t>STATUS</a:t>
                      </a:r>
                    </a:p>
                  </a:txBody>
                  <a:tcPr marL="9525" marR="9525" marT="9525" marB="0" anchor="ctr"/>
                </a:tc>
                <a:extLst>
                  <a:ext uri="{0D108BD9-81ED-4DB2-BD59-A6C34878D82A}">
                    <a16:rowId xmlns:a16="http://schemas.microsoft.com/office/drawing/2014/main" xmlns="" val="10000"/>
                  </a:ext>
                </a:extLst>
              </a:tr>
              <a:tr h="1297118">
                <a:tc>
                  <a:txBody>
                    <a:bodyPr/>
                    <a:lstStyle/>
                    <a:p>
                      <a:pPr algn="ctr" fontAlgn="b"/>
                      <a:r>
                        <a:rPr lang="en-IN" sz="1100" b="0" i="0" u="none" strike="noStrike" dirty="0">
                          <a:solidFill>
                            <a:srgbClr val="000000"/>
                          </a:solidFill>
                          <a:latin typeface="+mn-lt"/>
                        </a:rPr>
                        <a:t>TC11_Detect &amp; recognized</a:t>
                      </a:r>
                    </a:p>
                  </a:txBody>
                  <a:tcPr marL="9525" marR="9525" marT="9525" marB="0" anchor="ctr"/>
                </a:tc>
                <a:tc>
                  <a:txBody>
                    <a:bodyPr/>
                    <a:lstStyle/>
                    <a:p>
                      <a:pPr algn="ctr" fontAlgn="b"/>
                      <a:r>
                        <a:rPr lang="en-IN" sz="1100" b="0" i="0" u="none" strike="noStrike" dirty="0">
                          <a:solidFill>
                            <a:srgbClr val="000000"/>
                          </a:solidFill>
                          <a:latin typeface="+mn-lt"/>
                        </a:rPr>
                        <a:t>Verify detect &amp; recognized from screen.</a:t>
                      </a:r>
                    </a:p>
                  </a:txBody>
                  <a:tcPr marL="9525" marR="9525" marT="9525" marB="0" anchor="ctr"/>
                </a:tc>
                <a:tc>
                  <a:txBody>
                    <a:bodyPr/>
                    <a:lstStyle/>
                    <a:p>
                      <a:pPr algn="ctr" fontAlgn="b"/>
                      <a:r>
                        <a:rPr lang="en-IN" sz="1100" b="0" i="0" u="none" strike="noStrike" dirty="0">
                          <a:solidFill>
                            <a:srgbClr val="000000"/>
                          </a:solidFill>
                          <a:latin typeface="+mn-lt"/>
                        </a:rPr>
                        <a:t>Application should be open.</a:t>
                      </a:r>
                    </a:p>
                  </a:txBody>
                  <a:tcPr marL="9525" marR="9525" marT="9525" marB="0" anchor="ctr"/>
                </a:tc>
                <a:tc>
                  <a:txBody>
                    <a:bodyPr/>
                    <a:lstStyle/>
                    <a:p>
                      <a:pPr algn="ctr" fontAlgn="b"/>
                      <a:r>
                        <a:rPr lang="en-IN" sz="1100" b="0" i="0" u="none" strike="noStrike">
                          <a:solidFill>
                            <a:srgbClr val="000000"/>
                          </a:solidFill>
                          <a:latin typeface="+mn-lt"/>
                        </a:rPr>
                        <a:t>1. start application.</a:t>
                      </a:r>
                      <a:br>
                        <a:rPr lang="en-IN" sz="1100" b="0" i="0" u="none" strike="noStrike">
                          <a:solidFill>
                            <a:srgbClr val="000000"/>
                          </a:solidFill>
                          <a:latin typeface="+mn-lt"/>
                        </a:rPr>
                      </a:br>
                      <a:r>
                        <a:rPr lang="en-IN" sz="1100" b="0" i="0" u="none" strike="noStrike">
                          <a:solidFill>
                            <a:srgbClr val="000000"/>
                          </a:solidFill>
                          <a:latin typeface="+mn-lt"/>
                        </a:rPr>
                        <a:t>2. Click on detect &amp; recognized button from screen.</a:t>
                      </a:r>
                      <a:br>
                        <a:rPr lang="en-IN" sz="1100" b="0" i="0" u="none" strike="noStrike">
                          <a:solidFill>
                            <a:srgbClr val="000000"/>
                          </a:solidFill>
                          <a:latin typeface="+mn-lt"/>
                        </a:rPr>
                      </a:br>
                      <a:r>
                        <a:rPr lang="en-IN" sz="1100" b="0" i="0" u="none" strike="noStrike">
                          <a:solidFill>
                            <a:srgbClr val="000000"/>
                          </a:solidFill>
                          <a:latin typeface="+mn-lt"/>
                        </a:rPr>
                        <a:t>3. Keep your saved hand position infront of the camera.</a:t>
                      </a:r>
                    </a:p>
                  </a:txBody>
                  <a:tcPr marL="9525" marR="9525" marT="9525" marB="0" anchor="ctr"/>
                </a:tc>
                <a:tc>
                  <a:txBody>
                    <a:bodyPr/>
                    <a:lstStyle/>
                    <a:p>
                      <a:pPr algn="ctr" fontAlgn="b"/>
                      <a:r>
                        <a:rPr lang="en-IN" sz="1100" b="0" i="0" u="none" strike="noStrike">
                          <a:solidFill>
                            <a:srgbClr val="000000"/>
                          </a:solidFill>
                          <a:latin typeface="+mn-lt"/>
                        </a:rPr>
                        <a:t>Application should match detect hand position with saved db value &amp; should show value respectively in the result.</a:t>
                      </a:r>
                    </a:p>
                  </a:txBody>
                  <a:tcPr marL="9525" marR="9525" marT="9525" marB="0" anchor="ctr"/>
                </a:tc>
                <a:tc>
                  <a:txBody>
                    <a:bodyPr/>
                    <a:lstStyle/>
                    <a:p>
                      <a:pPr algn="ctr" fontAlgn="b"/>
                      <a:r>
                        <a:rPr lang="en-IN" sz="1100" b="0" i="0" u="none" strike="noStrike">
                          <a:solidFill>
                            <a:srgbClr val="000000"/>
                          </a:solidFill>
                          <a:latin typeface="+mn-lt"/>
                        </a:rPr>
                        <a:t>Application is showing saved value in the result.</a:t>
                      </a:r>
                    </a:p>
                  </a:txBody>
                  <a:tcPr marL="9525" marR="9525" marT="9525" marB="0" anchor="ctr"/>
                </a:tc>
                <a:tc>
                  <a:txBody>
                    <a:bodyPr/>
                    <a:lstStyle/>
                    <a:p>
                      <a:pPr algn="ctr" fontAlgn="b"/>
                      <a:r>
                        <a:rPr lang="en-IN" sz="1100" b="0" i="0" u="none" strike="noStrike">
                          <a:solidFill>
                            <a:srgbClr val="00B050"/>
                          </a:solidFill>
                          <a:latin typeface="+mn-lt"/>
                        </a:rPr>
                        <a:t>Pass</a:t>
                      </a:r>
                    </a:p>
                  </a:txBody>
                  <a:tcPr marL="9525" marR="9525" marT="9525" marB="0" anchor="ctr"/>
                </a:tc>
                <a:extLst>
                  <a:ext uri="{0D108BD9-81ED-4DB2-BD59-A6C34878D82A}">
                    <a16:rowId xmlns:a16="http://schemas.microsoft.com/office/drawing/2014/main" xmlns="" val="10001"/>
                  </a:ext>
                </a:extLst>
              </a:tr>
              <a:tr h="1082959">
                <a:tc>
                  <a:txBody>
                    <a:bodyPr/>
                    <a:lstStyle/>
                    <a:p>
                      <a:pPr algn="ctr" fontAlgn="b"/>
                      <a:r>
                        <a:rPr lang="en-IN" sz="1100" b="0" i="0" u="none" strike="noStrike">
                          <a:solidFill>
                            <a:srgbClr val="000000"/>
                          </a:solidFill>
                          <a:latin typeface="+mn-lt"/>
                        </a:rPr>
                        <a:t>TC12_clear</a:t>
                      </a:r>
                    </a:p>
                  </a:txBody>
                  <a:tcPr marL="9525" marR="9525" marT="9525" marB="0" anchor="ctr"/>
                </a:tc>
                <a:tc>
                  <a:txBody>
                    <a:bodyPr/>
                    <a:lstStyle/>
                    <a:p>
                      <a:pPr algn="ctr" fontAlgn="b"/>
                      <a:r>
                        <a:rPr lang="en-IN" sz="1100" b="0" i="0" u="none" strike="noStrike">
                          <a:solidFill>
                            <a:srgbClr val="000000"/>
                          </a:solidFill>
                          <a:latin typeface="+mn-lt"/>
                        </a:rPr>
                        <a:t>Verify clear button from screen.</a:t>
                      </a:r>
                    </a:p>
                  </a:txBody>
                  <a:tcPr marL="9525" marR="9525" marT="9525" marB="0" anchor="ctr"/>
                </a:tc>
                <a:tc>
                  <a:txBody>
                    <a:bodyPr/>
                    <a:lstStyle/>
                    <a:p>
                      <a:pPr algn="ctr" fontAlgn="b"/>
                      <a:r>
                        <a:rPr lang="en-IN" sz="1100" b="0" i="0" u="none" strike="noStrike" dirty="0">
                          <a:solidFill>
                            <a:srgbClr val="000000"/>
                          </a:solidFill>
                          <a:latin typeface="+mn-lt"/>
                        </a:rPr>
                        <a:t>Application should be open.</a:t>
                      </a:r>
                    </a:p>
                  </a:txBody>
                  <a:tcPr marL="9525" marR="9525" marT="9525" marB="0" anchor="ctr"/>
                </a:tc>
                <a:tc>
                  <a:txBody>
                    <a:bodyPr/>
                    <a:lstStyle/>
                    <a:p>
                      <a:pPr algn="ctr" fontAlgn="b"/>
                      <a:r>
                        <a:rPr lang="en-IN" sz="1100" b="0" i="0" u="none" strike="noStrike" dirty="0">
                          <a:solidFill>
                            <a:srgbClr val="000000"/>
                          </a:solidFill>
                          <a:latin typeface="+mn-lt"/>
                        </a:rPr>
                        <a:t>1. Do no of hand pos in front of the camera.</a:t>
                      </a:r>
                      <a:br>
                        <a:rPr lang="en-IN" sz="1100" b="0" i="0" u="none" strike="noStrike" dirty="0">
                          <a:solidFill>
                            <a:srgbClr val="000000"/>
                          </a:solidFill>
                          <a:latin typeface="+mn-lt"/>
                        </a:rPr>
                      </a:br>
                      <a:r>
                        <a:rPr lang="en-IN" sz="1100" b="0" i="0" u="none" strike="noStrike" dirty="0">
                          <a:solidFill>
                            <a:srgbClr val="000000"/>
                          </a:solidFill>
                          <a:latin typeface="+mn-lt"/>
                        </a:rPr>
                        <a:t>2. Click on clear button.</a:t>
                      </a:r>
                    </a:p>
                  </a:txBody>
                  <a:tcPr marL="9525" marR="9525" marT="9525" marB="0" anchor="ctr"/>
                </a:tc>
                <a:tc>
                  <a:txBody>
                    <a:bodyPr/>
                    <a:lstStyle/>
                    <a:p>
                      <a:pPr algn="ctr" fontAlgn="b"/>
                      <a:r>
                        <a:rPr lang="en-IN" sz="1100" b="0" i="0" u="none" strike="noStrike" dirty="0">
                          <a:solidFill>
                            <a:srgbClr val="000000"/>
                          </a:solidFill>
                          <a:latin typeface="+mn-lt"/>
                        </a:rPr>
                        <a:t>application should show values on screen, After clicking on clear button detected result should get clear.</a:t>
                      </a:r>
                    </a:p>
                  </a:txBody>
                  <a:tcPr marL="9525" marR="9525" marT="9525" marB="0" anchor="ctr"/>
                </a:tc>
                <a:tc>
                  <a:txBody>
                    <a:bodyPr/>
                    <a:lstStyle/>
                    <a:p>
                      <a:pPr algn="ctr" fontAlgn="b"/>
                      <a:r>
                        <a:rPr lang="en-IN" sz="1100" b="0" i="0" u="none" strike="noStrike">
                          <a:solidFill>
                            <a:srgbClr val="000000"/>
                          </a:solidFill>
                          <a:latin typeface="+mn-lt"/>
                        </a:rPr>
                        <a:t>Detected result window is getting clear.</a:t>
                      </a:r>
                    </a:p>
                  </a:txBody>
                  <a:tcPr marL="9525" marR="9525" marT="9525" marB="0" anchor="ctr"/>
                </a:tc>
                <a:tc>
                  <a:txBody>
                    <a:bodyPr/>
                    <a:lstStyle/>
                    <a:p>
                      <a:pPr algn="ctr" fontAlgn="b"/>
                      <a:r>
                        <a:rPr lang="en-IN" sz="1100" b="0" i="0" u="none" strike="noStrike">
                          <a:solidFill>
                            <a:srgbClr val="00B050"/>
                          </a:solidFill>
                          <a:latin typeface="+mn-lt"/>
                        </a:rPr>
                        <a:t>Pass</a:t>
                      </a:r>
                    </a:p>
                  </a:txBody>
                  <a:tcPr marL="9525" marR="9525" marT="9525" marB="0" anchor="ctr"/>
                </a:tc>
                <a:extLst>
                  <a:ext uri="{0D108BD9-81ED-4DB2-BD59-A6C34878D82A}">
                    <a16:rowId xmlns:a16="http://schemas.microsoft.com/office/drawing/2014/main" xmlns="" val="10002"/>
                  </a:ext>
                </a:extLst>
              </a:tr>
              <a:tr h="1489579">
                <a:tc>
                  <a:txBody>
                    <a:bodyPr/>
                    <a:lstStyle/>
                    <a:p>
                      <a:pPr algn="ctr" fontAlgn="b"/>
                      <a:r>
                        <a:rPr lang="en-IN" sz="1100" b="0" i="0" u="none" strike="noStrike">
                          <a:solidFill>
                            <a:srgbClr val="000000"/>
                          </a:solidFill>
                          <a:latin typeface="+mn-lt"/>
                        </a:rPr>
                        <a:t>TC13_Close application</a:t>
                      </a:r>
                    </a:p>
                  </a:txBody>
                  <a:tcPr marL="9525" marR="9525" marT="9525" marB="0" anchor="ctr"/>
                </a:tc>
                <a:tc>
                  <a:txBody>
                    <a:bodyPr/>
                    <a:lstStyle/>
                    <a:p>
                      <a:pPr algn="ctr" fontAlgn="b"/>
                      <a:r>
                        <a:rPr lang="en-IN" sz="1100" b="0" i="0" u="none" strike="noStrike">
                          <a:solidFill>
                            <a:srgbClr val="000000"/>
                          </a:solidFill>
                          <a:latin typeface="+mn-lt"/>
                        </a:rPr>
                        <a:t>verify close application from device.</a:t>
                      </a:r>
                    </a:p>
                  </a:txBody>
                  <a:tcPr marL="9525" marR="9525" marT="9525" marB="0" anchor="ctr"/>
                </a:tc>
                <a:tc>
                  <a:txBody>
                    <a:bodyPr/>
                    <a:lstStyle/>
                    <a:p>
                      <a:pPr algn="ctr" fontAlgn="b"/>
                      <a:r>
                        <a:rPr lang="en-IN" sz="1100" b="0" i="0" u="none" strike="noStrike">
                          <a:solidFill>
                            <a:srgbClr val="000000"/>
                          </a:solidFill>
                          <a:latin typeface="+mn-lt"/>
                        </a:rPr>
                        <a:t>Application should be open.</a:t>
                      </a:r>
                    </a:p>
                  </a:txBody>
                  <a:tcPr marL="9525" marR="9525" marT="9525" marB="0" anchor="ctr"/>
                </a:tc>
                <a:tc>
                  <a:txBody>
                    <a:bodyPr/>
                    <a:lstStyle/>
                    <a:p>
                      <a:pPr algn="ctr" fontAlgn="b"/>
                      <a:r>
                        <a:rPr lang="en-IN" sz="1100" b="0" i="0" u="none" strike="noStrike">
                          <a:solidFill>
                            <a:srgbClr val="000000"/>
                          </a:solidFill>
                          <a:latin typeface="+mn-lt"/>
                        </a:rPr>
                        <a:t>1. Click on close button from screen.</a:t>
                      </a:r>
                    </a:p>
                  </a:txBody>
                  <a:tcPr marL="9525" marR="9525" marT="9525" marB="0" anchor="ctr"/>
                </a:tc>
                <a:tc>
                  <a:txBody>
                    <a:bodyPr/>
                    <a:lstStyle/>
                    <a:p>
                      <a:pPr algn="ctr" fontAlgn="b"/>
                      <a:r>
                        <a:rPr lang="en-IN" sz="1100" b="0" i="0" u="none" strike="noStrike" dirty="0">
                          <a:solidFill>
                            <a:srgbClr val="000000"/>
                          </a:solidFill>
                          <a:latin typeface="+mn-lt"/>
                        </a:rPr>
                        <a:t>Application should get closed.</a:t>
                      </a:r>
                    </a:p>
                  </a:txBody>
                  <a:tcPr marL="9525" marR="9525" marT="9525" marB="0" anchor="ctr"/>
                </a:tc>
                <a:tc>
                  <a:txBody>
                    <a:bodyPr/>
                    <a:lstStyle/>
                    <a:p>
                      <a:pPr algn="ctr" fontAlgn="b"/>
                      <a:r>
                        <a:rPr lang="en-IN" sz="1100" b="0" i="0" u="none" strike="noStrike" dirty="0">
                          <a:solidFill>
                            <a:srgbClr val="000000"/>
                          </a:solidFill>
                          <a:latin typeface="+mn-lt"/>
                        </a:rPr>
                        <a:t>Application is closed.</a:t>
                      </a:r>
                    </a:p>
                  </a:txBody>
                  <a:tcPr marL="9525" marR="9525" marT="9525" marB="0" anchor="ctr"/>
                </a:tc>
                <a:tc>
                  <a:txBody>
                    <a:bodyPr/>
                    <a:lstStyle/>
                    <a:p>
                      <a:pPr algn="ctr" fontAlgn="b"/>
                      <a:r>
                        <a:rPr lang="en-IN" sz="1100" b="0" i="0" u="none" strike="noStrike" dirty="0">
                          <a:solidFill>
                            <a:srgbClr val="00B050"/>
                          </a:solidFill>
                          <a:latin typeface="+mn-lt"/>
                        </a:rPr>
                        <a:t>Pass</a:t>
                      </a:r>
                    </a:p>
                  </a:txBody>
                  <a:tcPr marL="9525" marR="9525" marT="9525" marB="0"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xmlns="" val="997258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981200"/>
            <a:ext cx="8305800" cy="3733800"/>
          </a:xfrm>
        </p:spPr>
        <p:txBody>
          <a:bodyPr/>
          <a:lstStyle/>
          <a:p>
            <a:pPr algn="just">
              <a:lnSpc>
                <a:spcPct val="150000"/>
              </a:lnSpc>
            </a:pPr>
            <a:r>
              <a:rPr lang="en-US" sz="1800" dirty="0"/>
              <a:t>This project will help us to develop a full-fledged working application for the Indian sign language  to be used as a mode of communication using the camera.</a:t>
            </a:r>
          </a:p>
          <a:p>
            <a:pPr algn="just">
              <a:lnSpc>
                <a:spcPct val="150000"/>
              </a:lnSpc>
            </a:pPr>
            <a:r>
              <a:rPr lang="en-US" sz="1800" dirty="0"/>
              <a:t>This also has other advantages in fields like education, communication, interactivity.</a:t>
            </a:r>
          </a:p>
          <a:p>
            <a:pPr algn="just">
              <a:lnSpc>
                <a:spcPct val="150000"/>
              </a:lnSpc>
            </a:pPr>
            <a:r>
              <a:rPr lang="en-US" sz="1800" dirty="0"/>
              <a:t>The use of camera will mostly benefit the hearing impaired people to learn through gestures.</a:t>
            </a:r>
          </a:p>
        </p:txBody>
      </p:sp>
      <p:sp>
        <p:nvSpPr>
          <p:cNvPr id="6" name="Title 3"/>
          <p:cNvSpPr>
            <a:spLocks noGrp="1"/>
          </p:cNvSpPr>
          <p:nvPr>
            <p:ph type="title"/>
          </p:nvPr>
        </p:nvSpPr>
        <p:spPr>
          <a:xfrm>
            <a:off x="2209800" y="228600"/>
            <a:ext cx="6934200" cy="1051560"/>
          </a:xfrm>
        </p:spPr>
        <p:txBody>
          <a:bodyPr>
            <a:normAutofit fontScale="90000"/>
          </a:bodyPr>
          <a:lstStyle/>
          <a:p>
            <a:pPr algn="ctr"/>
            <a:r>
              <a:rPr lang="en-IN" dirty="0"/>
              <a:t>Applications of Proposed System</a:t>
            </a:r>
          </a:p>
        </p:txBody>
      </p:sp>
      <p:sp>
        <p:nvSpPr>
          <p:cNvPr id="10" name="Date Placeholder 6"/>
          <p:cNvSpPr>
            <a:spLocks noGrp="1"/>
          </p:cNvSpPr>
          <p:nvPr>
            <p:ph type="dt" sz="half" idx="10"/>
          </p:nvPr>
        </p:nvSpPr>
        <p:spPr>
          <a:xfrm>
            <a:off x="0" y="6111875"/>
            <a:ext cx="2286000" cy="365125"/>
          </a:xfrm>
        </p:spPr>
        <p:txBody>
          <a:bodyPr/>
          <a:lstStyle/>
          <a:p>
            <a:pPr algn="l">
              <a:defRPr/>
            </a:pPr>
            <a:fld id="{99A163FF-4B72-446A-A1B8-56668DFA60CB}" type="datetime1">
              <a:rPr lang="en-IN" sz="1100" b="1" smtClean="0"/>
              <a:pPr algn="l">
                <a:defRPr/>
              </a:pPr>
              <a:t>02-06-2016</a:t>
            </a:fld>
            <a:endParaRPr lang="en-US" sz="1100" b="1" dirty="0"/>
          </a:p>
        </p:txBody>
      </p:sp>
      <p:sp>
        <p:nvSpPr>
          <p:cNvPr id="11" name="Slide Number Placeholder 7"/>
          <p:cNvSpPr>
            <a:spLocks noGrp="1"/>
          </p:cNvSpPr>
          <p:nvPr>
            <p:ph type="sldNum" sz="quarter" idx="12"/>
          </p:nvPr>
        </p:nvSpPr>
        <p:spPr>
          <a:xfrm>
            <a:off x="8348663" y="6111875"/>
            <a:ext cx="457200" cy="365125"/>
          </a:xfrm>
        </p:spPr>
        <p:txBody>
          <a:bodyPr/>
          <a:lstStyle/>
          <a:p>
            <a:pPr>
              <a:defRPr/>
            </a:pPr>
            <a:fld id="{63C1463C-A8CD-4C16-A7E3-FA8B1378754F}" type="slidenum">
              <a:rPr lang="en-US" sz="1100" b="1" smtClean="0"/>
              <a:pPr>
                <a:defRPr/>
              </a:pPr>
              <a:t>38</a:t>
            </a:fld>
            <a:endParaRPr lang="en-US" sz="1100" b="1" dirty="0"/>
          </a:p>
        </p:txBody>
      </p:sp>
      <p:sp>
        <p:nvSpPr>
          <p:cNvPr id="12" name="Footer Placeholder 8"/>
          <p:cNvSpPr>
            <a:spLocks noGrp="1"/>
          </p:cNvSpPr>
          <p:nvPr>
            <p:ph type="ftr" sz="quarter" idx="11"/>
          </p:nvPr>
        </p:nvSpPr>
        <p:spPr>
          <a:xfrm>
            <a:off x="2895600" y="6111875"/>
            <a:ext cx="3657600" cy="365125"/>
          </a:xfrm>
        </p:spPr>
        <p:txBody>
          <a:bodyPr/>
          <a:lstStyle/>
          <a:p>
            <a:pPr algn="ctr">
              <a:defRPr/>
            </a:pPr>
            <a:r>
              <a:rPr lang="en-US" sz="1100" b="1"/>
              <a:t>SCOE, Information Technology (2015-16)</a:t>
            </a:r>
            <a:endParaRPr lang="en-US" sz="1100"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981200"/>
            <a:ext cx="8305800" cy="3733800"/>
          </a:xfrm>
        </p:spPr>
        <p:txBody>
          <a:bodyPr/>
          <a:lstStyle/>
          <a:p>
            <a:pPr algn="just">
              <a:lnSpc>
                <a:spcPct val="150000"/>
              </a:lnSpc>
            </a:pPr>
            <a:r>
              <a:rPr lang="en-US" sz="1800" dirty="0"/>
              <a:t>Depth Sensing is not possible for VGA cameras using the built-in cameras in a laptop.</a:t>
            </a:r>
          </a:p>
          <a:p>
            <a:pPr algn="just">
              <a:lnSpc>
                <a:spcPct val="150000"/>
              </a:lnSpc>
            </a:pPr>
            <a:r>
              <a:rPr lang="en-US" sz="1800" dirty="0"/>
              <a:t>Using a third party camera will reduce the portability of the device.</a:t>
            </a:r>
          </a:p>
          <a:p>
            <a:pPr algn="just">
              <a:lnSpc>
                <a:spcPct val="150000"/>
              </a:lnSpc>
            </a:pPr>
            <a:r>
              <a:rPr lang="en-US" sz="1800" dirty="0"/>
              <a:t>The accuracy of the system is not 100% because of the aforementioned reasons and the system’s inability to perceive complex hand signs.</a:t>
            </a:r>
          </a:p>
        </p:txBody>
      </p:sp>
      <p:sp>
        <p:nvSpPr>
          <p:cNvPr id="6" name="Title 3"/>
          <p:cNvSpPr>
            <a:spLocks noGrp="1"/>
          </p:cNvSpPr>
          <p:nvPr>
            <p:ph type="title"/>
          </p:nvPr>
        </p:nvSpPr>
        <p:spPr>
          <a:xfrm>
            <a:off x="2057400" y="205423"/>
            <a:ext cx="6934200" cy="1051560"/>
          </a:xfrm>
        </p:spPr>
        <p:txBody>
          <a:bodyPr>
            <a:normAutofit/>
          </a:bodyPr>
          <a:lstStyle/>
          <a:p>
            <a:pPr algn="ctr"/>
            <a:r>
              <a:rPr lang="en-IN" dirty="0"/>
              <a:t>Result Analysis</a:t>
            </a:r>
          </a:p>
        </p:txBody>
      </p:sp>
      <p:sp>
        <p:nvSpPr>
          <p:cNvPr id="10" name="Date Placeholder 6"/>
          <p:cNvSpPr>
            <a:spLocks noGrp="1"/>
          </p:cNvSpPr>
          <p:nvPr>
            <p:ph type="dt" sz="half" idx="10"/>
          </p:nvPr>
        </p:nvSpPr>
        <p:spPr>
          <a:xfrm>
            <a:off x="0" y="6111875"/>
            <a:ext cx="2286000" cy="365125"/>
          </a:xfrm>
        </p:spPr>
        <p:txBody>
          <a:bodyPr/>
          <a:lstStyle/>
          <a:p>
            <a:pPr algn="l">
              <a:defRPr/>
            </a:pPr>
            <a:fld id="{99A163FF-4B72-446A-A1B8-56668DFA60CB}" type="datetime1">
              <a:rPr lang="en-IN" sz="1100" b="1" smtClean="0"/>
              <a:pPr algn="l">
                <a:defRPr/>
              </a:pPr>
              <a:t>02-06-2016</a:t>
            </a:fld>
            <a:endParaRPr lang="en-US" sz="1100" b="1" dirty="0"/>
          </a:p>
        </p:txBody>
      </p:sp>
      <p:sp>
        <p:nvSpPr>
          <p:cNvPr id="11" name="Slide Number Placeholder 7"/>
          <p:cNvSpPr>
            <a:spLocks noGrp="1"/>
          </p:cNvSpPr>
          <p:nvPr>
            <p:ph type="sldNum" sz="quarter" idx="12"/>
          </p:nvPr>
        </p:nvSpPr>
        <p:spPr>
          <a:xfrm>
            <a:off x="8348663" y="6111875"/>
            <a:ext cx="457200" cy="365125"/>
          </a:xfrm>
        </p:spPr>
        <p:txBody>
          <a:bodyPr/>
          <a:lstStyle/>
          <a:p>
            <a:pPr>
              <a:defRPr/>
            </a:pPr>
            <a:fld id="{63C1463C-A8CD-4C16-A7E3-FA8B1378754F}" type="slidenum">
              <a:rPr lang="en-US" sz="1100" b="1" smtClean="0"/>
              <a:pPr>
                <a:defRPr/>
              </a:pPr>
              <a:t>39</a:t>
            </a:fld>
            <a:endParaRPr lang="en-US" sz="1100" b="1" dirty="0"/>
          </a:p>
        </p:txBody>
      </p:sp>
      <p:sp>
        <p:nvSpPr>
          <p:cNvPr id="12" name="Footer Placeholder 8"/>
          <p:cNvSpPr>
            <a:spLocks noGrp="1"/>
          </p:cNvSpPr>
          <p:nvPr>
            <p:ph type="ftr" sz="quarter" idx="11"/>
          </p:nvPr>
        </p:nvSpPr>
        <p:spPr>
          <a:xfrm>
            <a:off x="2895600" y="6111875"/>
            <a:ext cx="3657600" cy="365125"/>
          </a:xfrm>
        </p:spPr>
        <p:txBody>
          <a:bodyPr/>
          <a:lstStyle/>
          <a:p>
            <a:pPr algn="ctr">
              <a:defRPr/>
            </a:pPr>
            <a:r>
              <a:rPr lang="en-US" sz="1100" b="1"/>
              <a:t>SCOE, Information Technology (2015-16)</a:t>
            </a:r>
            <a:endParaRPr lang="en-US" sz="1100" b="1" dirty="0"/>
          </a:p>
        </p:txBody>
      </p:sp>
    </p:spTree>
    <p:extLst>
      <p:ext uri="{BB962C8B-B14F-4D97-AF65-F5344CB8AC3E}">
        <p14:creationId xmlns:p14="http://schemas.microsoft.com/office/powerpoint/2010/main" xmlns="" val="1892243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066799"/>
            <a:ext cx="8305800" cy="5045075"/>
          </a:xfrm>
        </p:spPr>
        <p:txBody>
          <a:bodyPr/>
          <a:lstStyle/>
          <a:p>
            <a:endParaRPr lang="en-IN" sz="1800" dirty="0"/>
          </a:p>
          <a:p>
            <a:pPr>
              <a:lnSpc>
                <a:spcPct val="150000"/>
              </a:lnSpc>
            </a:pPr>
            <a:r>
              <a:rPr lang="en-IN" sz="1800" dirty="0">
                <a:sym typeface="Wingdings" panose="05000000000000000000" pitchFamily="2" charset="2"/>
              </a:rPr>
              <a:t>Deafness in India:</a:t>
            </a:r>
          </a:p>
          <a:p>
            <a:pPr lvl="1">
              <a:lnSpc>
                <a:spcPct val="150000"/>
              </a:lnSpc>
            </a:pPr>
            <a:r>
              <a:rPr lang="en-IN" sz="1800" dirty="0">
                <a:sym typeface="Wingdings" panose="05000000000000000000" pitchFamily="2" charset="2"/>
              </a:rPr>
              <a:t>1.2 Million people with severe hearing disabilities</a:t>
            </a:r>
          </a:p>
          <a:p>
            <a:pPr lvl="1">
              <a:lnSpc>
                <a:spcPct val="150000"/>
              </a:lnSpc>
            </a:pPr>
            <a:r>
              <a:rPr lang="en-IN" sz="1800" dirty="0">
                <a:sym typeface="Wingdings" panose="05000000000000000000" pitchFamily="2" charset="2"/>
              </a:rPr>
              <a:t>0.9 Million people with moderate hearing disability</a:t>
            </a:r>
          </a:p>
          <a:p>
            <a:pPr lvl="1">
              <a:lnSpc>
                <a:spcPct val="150000"/>
              </a:lnSpc>
            </a:pPr>
            <a:r>
              <a:rPr lang="en-IN" sz="1800" dirty="0">
                <a:sym typeface="Wingdings" panose="05000000000000000000" pitchFamily="2" charset="2"/>
              </a:rPr>
              <a:t>7.1 Million people with mild hearing disability</a:t>
            </a:r>
          </a:p>
          <a:p>
            <a:pPr lvl="1">
              <a:lnSpc>
                <a:spcPct val="150000"/>
              </a:lnSpc>
            </a:pPr>
            <a:r>
              <a:rPr lang="en-IN" sz="1800" dirty="0">
                <a:sym typeface="Wingdings" panose="05000000000000000000" pitchFamily="2" charset="2"/>
              </a:rPr>
              <a:t>9 out of 10 deaf children born are born to parents who can hear</a:t>
            </a:r>
            <a:endParaRPr lang="en-IN" sz="1800" dirty="0"/>
          </a:p>
          <a:p>
            <a:pPr>
              <a:lnSpc>
                <a:spcPct val="150000"/>
              </a:lnSpc>
            </a:pPr>
            <a:r>
              <a:rPr lang="en-IN" sz="1800" dirty="0"/>
              <a:t>Hearing impairment in children</a:t>
            </a:r>
          </a:p>
          <a:p>
            <a:pPr>
              <a:lnSpc>
                <a:spcPct val="150000"/>
              </a:lnSpc>
            </a:pPr>
            <a:r>
              <a:rPr lang="en-IN" sz="1800" dirty="0"/>
              <a:t>Absence of any existing computer technology</a:t>
            </a:r>
          </a:p>
          <a:p>
            <a:pPr>
              <a:lnSpc>
                <a:spcPct val="150000"/>
              </a:lnSpc>
            </a:pPr>
            <a:r>
              <a:rPr lang="en-IN" sz="1800" dirty="0"/>
              <a:t>Government’s negligence</a:t>
            </a:r>
          </a:p>
          <a:p>
            <a:pPr>
              <a:lnSpc>
                <a:spcPct val="150000"/>
              </a:lnSpc>
            </a:pPr>
            <a:r>
              <a:rPr lang="en-IN" sz="1800" dirty="0"/>
              <a:t>Engineering skills for empowerment</a:t>
            </a:r>
          </a:p>
        </p:txBody>
      </p:sp>
      <p:sp>
        <p:nvSpPr>
          <p:cNvPr id="6" name="Title 3"/>
          <p:cNvSpPr>
            <a:spLocks noGrp="1"/>
          </p:cNvSpPr>
          <p:nvPr>
            <p:ph type="title"/>
          </p:nvPr>
        </p:nvSpPr>
        <p:spPr>
          <a:xfrm>
            <a:off x="2116540" y="304800"/>
            <a:ext cx="6934200" cy="1051560"/>
          </a:xfrm>
        </p:spPr>
        <p:txBody>
          <a:bodyPr/>
          <a:lstStyle/>
          <a:p>
            <a:pPr algn="ctr"/>
            <a:r>
              <a:rPr lang="en-IN" dirty="0"/>
              <a:t>Motivation</a:t>
            </a:r>
          </a:p>
        </p:txBody>
      </p:sp>
      <p:sp>
        <p:nvSpPr>
          <p:cNvPr id="10" name="Date Placeholder 6"/>
          <p:cNvSpPr>
            <a:spLocks noGrp="1"/>
          </p:cNvSpPr>
          <p:nvPr>
            <p:ph type="dt" sz="half" idx="10"/>
          </p:nvPr>
        </p:nvSpPr>
        <p:spPr>
          <a:xfrm>
            <a:off x="0" y="6111875"/>
            <a:ext cx="2286000" cy="365125"/>
          </a:xfrm>
        </p:spPr>
        <p:txBody>
          <a:bodyPr/>
          <a:lstStyle/>
          <a:p>
            <a:pPr algn="l">
              <a:defRPr/>
            </a:pPr>
            <a:fld id="{513CC568-E799-479F-9149-5211EC369858}" type="datetime1">
              <a:rPr lang="en-IN" sz="1100" b="1" smtClean="0"/>
              <a:pPr algn="l">
                <a:defRPr/>
              </a:pPr>
              <a:t>02-06-2016</a:t>
            </a:fld>
            <a:endParaRPr lang="en-US" sz="1100" b="1" dirty="0"/>
          </a:p>
        </p:txBody>
      </p:sp>
      <p:sp>
        <p:nvSpPr>
          <p:cNvPr id="11" name="Slide Number Placeholder 7"/>
          <p:cNvSpPr>
            <a:spLocks noGrp="1"/>
          </p:cNvSpPr>
          <p:nvPr>
            <p:ph type="sldNum" sz="quarter" idx="12"/>
          </p:nvPr>
        </p:nvSpPr>
        <p:spPr>
          <a:xfrm>
            <a:off x="8348663" y="6111875"/>
            <a:ext cx="457200" cy="365125"/>
          </a:xfrm>
        </p:spPr>
        <p:txBody>
          <a:bodyPr/>
          <a:lstStyle/>
          <a:p>
            <a:pPr>
              <a:defRPr/>
            </a:pPr>
            <a:fld id="{63C1463C-A8CD-4C16-A7E3-FA8B1378754F}" type="slidenum">
              <a:rPr lang="en-US" sz="1100" b="1" smtClean="0"/>
              <a:pPr>
                <a:defRPr/>
              </a:pPr>
              <a:t>4</a:t>
            </a:fld>
            <a:endParaRPr lang="en-US" sz="1100" b="1" dirty="0"/>
          </a:p>
        </p:txBody>
      </p:sp>
      <p:sp>
        <p:nvSpPr>
          <p:cNvPr id="12" name="Footer Placeholder 8"/>
          <p:cNvSpPr>
            <a:spLocks noGrp="1"/>
          </p:cNvSpPr>
          <p:nvPr>
            <p:ph type="ftr" sz="quarter" idx="11"/>
          </p:nvPr>
        </p:nvSpPr>
        <p:spPr>
          <a:xfrm>
            <a:off x="2895600" y="6111875"/>
            <a:ext cx="3657600" cy="365125"/>
          </a:xfrm>
        </p:spPr>
        <p:txBody>
          <a:bodyPr/>
          <a:lstStyle/>
          <a:p>
            <a:pPr algn="ctr">
              <a:defRPr/>
            </a:pPr>
            <a:r>
              <a:rPr lang="en-US" sz="1100" b="1"/>
              <a:t>SCOE, Information Technology (2015-16)</a:t>
            </a:r>
            <a:endParaRPr lang="en-US" sz="1100"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76400"/>
            <a:ext cx="8305800" cy="4191000"/>
          </a:xfrm>
        </p:spPr>
        <p:txBody>
          <a:bodyPr/>
          <a:lstStyle/>
          <a:p>
            <a:pPr>
              <a:lnSpc>
                <a:spcPct val="150000"/>
              </a:lnSpc>
            </a:pPr>
            <a:r>
              <a:rPr lang="en-IN" sz="1800" dirty="0"/>
              <a:t>Sign Language application is an incredibly unique software with a ton of potential for mute people.</a:t>
            </a:r>
          </a:p>
          <a:p>
            <a:pPr>
              <a:lnSpc>
                <a:spcPct val="150000"/>
              </a:lnSpc>
            </a:pPr>
            <a:r>
              <a:rPr lang="en-IN" sz="1800" dirty="0"/>
              <a:t>It gives a satisfactory level of detail provided by the Camera.</a:t>
            </a:r>
            <a:endParaRPr lang="en-US" sz="1800" dirty="0"/>
          </a:p>
          <a:p>
            <a:pPr>
              <a:lnSpc>
                <a:spcPct val="150000"/>
              </a:lnSpc>
            </a:pPr>
            <a:r>
              <a:rPr lang="en-IN" sz="1800" dirty="0"/>
              <a:t>It also allows recognisable signs to be programmed or trained into the device for future recognition.</a:t>
            </a:r>
          </a:p>
          <a:p>
            <a:pPr>
              <a:lnSpc>
                <a:spcPct val="150000"/>
              </a:lnSpc>
            </a:pPr>
            <a:r>
              <a:rPr lang="en-IN" sz="1800" dirty="0"/>
              <a:t>Based on our survey, we will be able to develop a set of criteria that a device and system meets in order to interpret sign language and create personal signs for easier communication.</a:t>
            </a:r>
            <a:endParaRPr lang="en-US" sz="1800" dirty="0"/>
          </a:p>
        </p:txBody>
      </p:sp>
      <p:sp>
        <p:nvSpPr>
          <p:cNvPr id="6" name="Title 3"/>
          <p:cNvSpPr>
            <a:spLocks noGrp="1"/>
          </p:cNvSpPr>
          <p:nvPr>
            <p:ph type="title"/>
          </p:nvPr>
        </p:nvSpPr>
        <p:spPr>
          <a:xfrm>
            <a:off x="1835624" y="228600"/>
            <a:ext cx="6934200" cy="1051560"/>
          </a:xfrm>
        </p:spPr>
        <p:txBody>
          <a:bodyPr>
            <a:normAutofit/>
          </a:bodyPr>
          <a:lstStyle/>
          <a:p>
            <a:pPr algn="ctr"/>
            <a:r>
              <a:rPr lang="en-IN" dirty="0"/>
              <a:t>Conclusion</a:t>
            </a:r>
          </a:p>
        </p:txBody>
      </p:sp>
      <p:sp>
        <p:nvSpPr>
          <p:cNvPr id="10" name="Date Placeholder 6"/>
          <p:cNvSpPr>
            <a:spLocks noGrp="1"/>
          </p:cNvSpPr>
          <p:nvPr>
            <p:ph type="dt" sz="half" idx="10"/>
          </p:nvPr>
        </p:nvSpPr>
        <p:spPr>
          <a:xfrm>
            <a:off x="0" y="6111875"/>
            <a:ext cx="2286000" cy="365125"/>
          </a:xfrm>
        </p:spPr>
        <p:txBody>
          <a:bodyPr/>
          <a:lstStyle/>
          <a:p>
            <a:pPr algn="l">
              <a:defRPr/>
            </a:pPr>
            <a:fld id="{E6B6279F-3D9E-4947-A88C-6544856DEF6C}" type="datetime1">
              <a:rPr lang="en-IN" sz="1100" b="1" smtClean="0"/>
              <a:pPr algn="l">
                <a:defRPr/>
              </a:pPr>
              <a:t>02-06-2016</a:t>
            </a:fld>
            <a:endParaRPr lang="en-US" sz="1100" b="1" dirty="0"/>
          </a:p>
        </p:txBody>
      </p:sp>
      <p:sp>
        <p:nvSpPr>
          <p:cNvPr id="11" name="Slide Number Placeholder 7"/>
          <p:cNvSpPr>
            <a:spLocks noGrp="1"/>
          </p:cNvSpPr>
          <p:nvPr>
            <p:ph type="sldNum" sz="quarter" idx="12"/>
          </p:nvPr>
        </p:nvSpPr>
        <p:spPr>
          <a:xfrm>
            <a:off x="8348663" y="6111875"/>
            <a:ext cx="457200" cy="365125"/>
          </a:xfrm>
        </p:spPr>
        <p:txBody>
          <a:bodyPr/>
          <a:lstStyle/>
          <a:p>
            <a:pPr>
              <a:defRPr/>
            </a:pPr>
            <a:fld id="{63C1463C-A8CD-4C16-A7E3-FA8B1378754F}" type="slidenum">
              <a:rPr lang="en-US" sz="1100" b="1" smtClean="0"/>
              <a:pPr>
                <a:defRPr/>
              </a:pPr>
              <a:t>40</a:t>
            </a:fld>
            <a:endParaRPr lang="en-US" sz="1100" b="1" dirty="0"/>
          </a:p>
        </p:txBody>
      </p:sp>
      <p:sp>
        <p:nvSpPr>
          <p:cNvPr id="12" name="Footer Placeholder 8"/>
          <p:cNvSpPr>
            <a:spLocks noGrp="1"/>
          </p:cNvSpPr>
          <p:nvPr>
            <p:ph type="ftr" sz="quarter" idx="11"/>
          </p:nvPr>
        </p:nvSpPr>
        <p:spPr>
          <a:xfrm>
            <a:off x="2895600" y="6111875"/>
            <a:ext cx="3657600" cy="365125"/>
          </a:xfrm>
        </p:spPr>
        <p:txBody>
          <a:bodyPr/>
          <a:lstStyle/>
          <a:p>
            <a:pPr algn="ctr">
              <a:defRPr/>
            </a:pPr>
            <a:r>
              <a:rPr lang="en-US" sz="1100" b="1"/>
              <a:t>SCOE, Information Technology (2015-16)</a:t>
            </a:r>
            <a:endParaRPr lang="en-US" sz="11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304800"/>
            <a:ext cx="6812280" cy="1051560"/>
          </a:xfrm>
        </p:spPr>
        <p:txBody>
          <a:bodyPr/>
          <a:lstStyle/>
          <a:p>
            <a:r>
              <a:rPr lang="en-IN" dirty="0" smtClean="0"/>
              <a:t>Certificate of Publication</a:t>
            </a:r>
            <a:endParaRPr lang="en-IN" dirty="0"/>
          </a:p>
        </p:txBody>
      </p:sp>
      <p:pic>
        <p:nvPicPr>
          <p:cNvPr id="7" name="Content Placeholder 6" descr="Project ppr.png"/>
          <p:cNvPicPr>
            <a:picLocks noGrp="1" noChangeAspect="1"/>
          </p:cNvPicPr>
          <p:nvPr>
            <p:ph idx="1"/>
          </p:nvPr>
        </p:nvPicPr>
        <p:blipFill>
          <a:blip r:embed="rId2" cstate="print"/>
          <a:stretch>
            <a:fillRect/>
          </a:stretch>
        </p:blipFill>
        <p:spPr>
          <a:xfrm>
            <a:off x="838201" y="1447800"/>
            <a:ext cx="7467600" cy="4517789"/>
          </a:xfrm>
        </p:spPr>
      </p:pic>
      <p:sp>
        <p:nvSpPr>
          <p:cNvPr id="4" name="Date Placeholder 3"/>
          <p:cNvSpPr>
            <a:spLocks noGrp="1"/>
          </p:cNvSpPr>
          <p:nvPr>
            <p:ph type="dt" sz="half" idx="10"/>
          </p:nvPr>
        </p:nvSpPr>
        <p:spPr>
          <a:xfrm>
            <a:off x="0" y="6096000"/>
            <a:ext cx="1828800" cy="365125"/>
          </a:xfrm>
        </p:spPr>
        <p:txBody>
          <a:bodyPr/>
          <a:lstStyle/>
          <a:p>
            <a:pPr>
              <a:defRPr/>
            </a:pPr>
            <a:fld id="{1E70F4EA-D107-4B40-AEB0-3C0C09C7D3FD}" type="datetime1">
              <a:rPr lang="en-IN" smtClean="0"/>
              <a:pPr>
                <a:defRPr/>
              </a:pPr>
              <a:t>02-06-2016</a:t>
            </a:fld>
            <a:endParaRPr lang="en-US" dirty="0"/>
          </a:p>
        </p:txBody>
      </p:sp>
      <p:sp>
        <p:nvSpPr>
          <p:cNvPr id="5" name="Footer Placeholder 4"/>
          <p:cNvSpPr>
            <a:spLocks noGrp="1"/>
          </p:cNvSpPr>
          <p:nvPr>
            <p:ph type="ftr" sz="quarter" idx="11"/>
          </p:nvPr>
        </p:nvSpPr>
        <p:spPr>
          <a:xfrm>
            <a:off x="2895600" y="6172200"/>
            <a:ext cx="3124200" cy="365125"/>
          </a:xfrm>
        </p:spPr>
        <p:txBody>
          <a:bodyPr/>
          <a:lstStyle/>
          <a:p>
            <a:pPr>
              <a:defRPr/>
            </a:pPr>
            <a:r>
              <a:rPr lang="en-US" dirty="0" smtClean="0"/>
              <a:t>SCOE, Information Technology (2015-16)</a:t>
            </a:r>
            <a:endParaRPr lang="en-US" dirty="0"/>
          </a:p>
        </p:txBody>
      </p:sp>
      <p:sp>
        <p:nvSpPr>
          <p:cNvPr id="6" name="Slide Number Placeholder 5"/>
          <p:cNvSpPr>
            <a:spLocks noGrp="1"/>
          </p:cNvSpPr>
          <p:nvPr>
            <p:ph type="sldNum" sz="quarter" idx="12"/>
          </p:nvPr>
        </p:nvSpPr>
        <p:spPr/>
        <p:txBody>
          <a:bodyPr/>
          <a:lstStyle/>
          <a:p>
            <a:pPr>
              <a:defRPr/>
            </a:pPr>
            <a:fld id="{45511052-688E-439E-9577-FF5481D0BA06}"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76400"/>
            <a:ext cx="8305800" cy="4191000"/>
          </a:xfrm>
        </p:spPr>
        <p:txBody>
          <a:bodyPr/>
          <a:lstStyle/>
          <a:p>
            <a:pPr marL="0" indent="0">
              <a:lnSpc>
                <a:spcPct val="150000"/>
              </a:lnSpc>
              <a:buNone/>
            </a:pPr>
            <a:r>
              <a:rPr lang="en-US" sz="1400" dirty="0"/>
              <a:t>[1] M. </a:t>
            </a:r>
            <a:r>
              <a:rPr lang="en-US" sz="1400" dirty="0" err="1"/>
              <a:t>Elmezain</a:t>
            </a:r>
            <a:r>
              <a:rPr lang="en-US" sz="1400" dirty="0"/>
              <a:t>, A. Al-</a:t>
            </a:r>
            <a:r>
              <a:rPr lang="en-US" sz="1400" dirty="0" err="1"/>
              <a:t>Hamadi</a:t>
            </a:r>
            <a:r>
              <a:rPr lang="en-US" sz="1400" dirty="0"/>
              <a:t>, J. </a:t>
            </a:r>
            <a:r>
              <a:rPr lang="en-US" sz="1400" dirty="0" err="1"/>
              <a:t>Appenrodt</a:t>
            </a:r>
            <a:r>
              <a:rPr lang="en-US" sz="1400" dirty="0"/>
              <a:t> and B. </a:t>
            </a:r>
            <a:r>
              <a:rPr lang="en-US" sz="1400" dirty="0" err="1"/>
              <a:t>Michaelis</a:t>
            </a:r>
            <a:r>
              <a:rPr lang="en-US" sz="1400" dirty="0"/>
              <a:t>, “A Hidden Markov Model-based Continuous Gesture Recognition System for Hand Motion Trajectory”, 19th International Conference on IEEE, Pattern Recognition, 2008, ICPR 2008, pp. 1–4, (2009).</a:t>
            </a:r>
          </a:p>
          <a:p>
            <a:pPr marL="0" indent="0">
              <a:buNone/>
            </a:pPr>
            <a:r>
              <a:rPr lang="en-US" sz="1400" dirty="0"/>
              <a:t>[2] </a:t>
            </a:r>
            <a:r>
              <a:rPr lang="en-IN" sz="1400" dirty="0" err="1"/>
              <a:t>Kumud</a:t>
            </a:r>
            <a:r>
              <a:rPr lang="en-IN" sz="1400" dirty="0"/>
              <a:t> </a:t>
            </a:r>
            <a:r>
              <a:rPr lang="en-IN" sz="1400" dirty="0" err="1"/>
              <a:t>Tripathi</a:t>
            </a:r>
            <a:r>
              <a:rPr lang="en-IN" sz="1000" dirty="0"/>
              <a:t>∗</a:t>
            </a:r>
            <a:r>
              <a:rPr lang="en-IN" sz="1400" dirty="0"/>
              <a:t>, Neha </a:t>
            </a:r>
            <a:r>
              <a:rPr lang="en-IN" sz="1400" dirty="0" err="1"/>
              <a:t>Baranwal</a:t>
            </a:r>
            <a:r>
              <a:rPr lang="en-IN" sz="1400" dirty="0"/>
              <a:t> and G. C. Nandi</a:t>
            </a:r>
            <a:r>
              <a:rPr lang="en-US" sz="1400" dirty="0"/>
              <a:t>, “</a:t>
            </a:r>
            <a:r>
              <a:rPr lang="en-IN" sz="1400" dirty="0">
                <a:latin typeface="Verdana" panose="020B0604030504040204" pitchFamily="34" charset="0"/>
                <a:ea typeface="Verdana" panose="020B0604030504040204" pitchFamily="34" charset="0"/>
                <a:cs typeface="Verdana" panose="020B0604030504040204" pitchFamily="34" charset="0"/>
              </a:rPr>
              <a:t>Continuous Indian Sign Language Gesture Recognition and Sentence Formation</a:t>
            </a:r>
            <a:r>
              <a:rPr lang="en-US" sz="1400" dirty="0"/>
              <a:t>”, </a:t>
            </a:r>
            <a:r>
              <a:rPr lang="en-IN" sz="1400" dirty="0"/>
              <a:t>Eleventh International Multi-Conference on Information Processing-2015 (IMCIP-2015),</a:t>
            </a:r>
            <a:r>
              <a:rPr lang="en-IN" sz="1400" i="1" dirty="0"/>
              <a:t> </a:t>
            </a:r>
            <a:r>
              <a:rPr lang="en-IN" sz="1400" dirty="0"/>
              <a:t>Robotics and Artificial Intelligence Lab, Indian Institute of Information Technology, Allahabad, August (2015).</a:t>
            </a:r>
            <a:endParaRPr lang="en-US" sz="1400" dirty="0"/>
          </a:p>
          <a:p>
            <a:pPr marL="0" indent="0">
              <a:lnSpc>
                <a:spcPct val="150000"/>
              </a:lnSpc>
              <a:buNone/>
            </a:pPr>
            <a:r>
              <a:rPr lang="en-US" sz="1400" dirty="0"/>
              <a:t>[3] A. </a:t>
            </a:r>
            <a:r>
              <a:rPr lang="en-US" sz="1400" dirty="0" err="1"/>
              <a:t>Nandy</a:t>
            </a:r>
            <a:r>
              <a:rPr lang="en-US" sz="1400" dirty="0"/>
              <a:t>, S. </a:t>
            </a:r>
            <a:r>
              <a:rPr lang="en-US" sz="1400" dirty="0" err="1"/>
              <a:t>Mondal</a:t>
            </a:r>
            <a:r>
              <a:rPr lang="en-US" sz="1400" dirty="0"/>
              <a:t>, J. S. Prasad and P. Chakraborty, “Recognizing &amp; Interpreting Indian Sign Language Gesture for Human Robot Interaction”, International Conference on Computer and Communication Technology (ICCCT), (2010), pp. 712–717, 17–19 September (2010).	</a:t>
            </a:r>
          </a:p>
          <a:p>
            <a:pPr algn="just">
              <a:lnSpc>
                <a:spcPct val="150000"/>
              </a:lnSpc>
            </a:pPr>
            <a:endParaRPr lang="en-US" sz="1400" dirty="0"/>
          </a:p>
        </p:txBody>
      </p:sp>
      <p:sp>
        <p:nvSpPr>
          <p:cNvPr id="6" name="Title 3"/>
          <p:cNvSpPr>
            <a:spLocks noGrp="1"/>
          </p:cNvSpPr>
          <p:nvPr>
            <p:ph type="title"/>
          </p:nvPr>
        </p:nvSpPr>
        <p:spPr>
          <a:xfrm>
            <a:off x="2057400" y="304800"/>
            <a:ext cx="6934200" cy="1051560"/>
          </a:xfrm>
        </p:spPr>
        <p:txBody>
          <a:bodyPr>
            <a:normAutofit/>
          </a:bodyPr>
          <a:lstStyle/>
          <a:p>
            <a:pPr algn="ctr"/>
            <a:r>
              <a:rPr lang="en-IN" dirty="0"/>
              <a:t>References</a:t>
            </a:r>
          </a:p>
        </p:txBody>
      </p:sp>
      <p:sp>
        <p:nvSpPr>
          <p:cNvPr id="10" name="Date Placeholder 6"/>
          <p:cNvSpPr>
            <a:spLocks noGrp="1"/>
          </p:cNvSpPr>
          <p:nvPr>
            <p:ph type="dt" sz="half" idx="10"/>
          </p:nvPr>
        </p:nvSpPr>
        <p:spPr>
          <a:xfrm>
            <a:off x="0" y="6111875"/>
            <a:ext cx="2286000" cy="365125"/>
          </a:xfrm>
        </p:spPr>
        <p:txBody>
          <a:bodyPr/>
          <a:lstStyle/>
          <a:p>
            <a:pPr algn="l">
              <a:defRPr/>
            </a:pPr>
            <a:fld id="{57BB8343-32C1-43E6-9C15-452F4E460A3B}" type="datetime1">
              <a:rPr lang="en-IN" sz="1100" b="1" smtClean="0"/>
              <a:pPr algn="l">
                <a:defRPr/>
              </a:pPr>
              <a:t>02-06-2016</a:t>
            </a:fld>
            <a:endParaRPr lang="en-US" sz="1100" b="1" dirty="0"/>
          </a:p>
        </p:txBody>
      </p:sp>
      <p:sp>
        <p:nvSpPr>
          <p:cNvPr id="11" name="Slide Number Placeholder 7"/>
          <p:cNvSpPr>
            <a:spLocks noGrp="1"/>
          </p:cNvSpPr>
          <p:nvPr>
            <p:ph type="sldNum" sz="quarter" idx="12"/>
          </p:nvPr>
        </p:nvSpPr>
        <p:spPr>
          <a:xfrm>
            <a:off x="8348663" y="6111875"/>
            <a:ext cx="457200" cy="365125"/>
          </a:xfrm>
        </p:spPr>
        <p:txBody>
          <a:bodyPr/>
          <a:lstStyle/>
          <a:p>
            <a:pPr>
              <a:defRPr/>
            </a:pPr>
            <a:fld id="{63C1463C-A8CD-4C16-A7E3-FA8B1378754F}" type="slidenum">
              <a:rPr lang="en-US" sz="1100" b="1" smtClean="0"/>
              <a:pPr>
                <a:defRPr/>
              </a:pPr>
              <a:t>42</a:t>
            </a:fld>
            <a:endParaRPr lang="en-US" sz="1100" b="1" dirty="0"/>
          </a:p>
        </p:txBody>
      </p:sp>
      <p:sp>
        <p:nvSpPr>
          <p:cNvPr id="12" name="Footer Placeholder 8"/>
          <p:cNvSpPr>
            <a:spLocks noGrp="1"/>
          </p:cNvSpPr>
          <p:nvPr>
            <p:ph type="ftr" sz="quarter" idx="11"/>
          </p:nvPr>
        </p:nvSpPr>
        <p:spPr>
          <a:xfrm>
            <a:off x="2895600" y="6111875"/>
            <a:ext cx="3657600" cy="365125"/>
          </a:xfrm>
        </p:spPr>
        <p:txBody>
          <a:bodyPr/>
          <a:lstStyle/>
          <a:p>
            <a:pPr algn="ctr">
              <a:defRPr/>
            </a:pPr>
            <a:r>
              <a:rPr lang="en-US" sz="1100" b="1"/>
              <a:t>SCOE, Information Technology (2015-16)</a:t>
            </a:r>
            <a:endParaRPr lang="en-US" sz="11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23679" y="1451550"/>
            <a:ext cx="8305800" cy="4873752"/>
          </a:xfrm>
        </p:spPr>
        <p:txBody>
          <a:bodyPr/>
          <a:lstStyle/>
          <a:p>
            <a:pPr algn="just">
              <a:lnSpc>
                <a:spcPct val="150000"/>
              </a:lnSpc>
            </a:pPr>
            <a:r>
              <a:rPr lang="en-US" sz="1800" dirty="0"/>
              <a:t>To use a real time camera for developing an  application for the Indian Sign Language Interpretation.</a:t>
            </a:r>
          </a:p>
          <a:p>
            <a:pPr algn="just">
              <a:lnSpc>
                <a:spcPct val="150000"/>
              </a:lnSpc>
            </a:pPr>
            <a:r>
              <a:rPr lang="en-US" sz="1800" dirty="0"/>
              <a:t>Easy to use interface for communication.</a:t>
            </a:r>
          </a:p>
          <a:p>
            <a:pPr algn="just">
              <a:lnSpc>
                <a:spcPct val="150000"/>
              </a:lnSpc>
            </a:pPr>
            <a:r>
              <a:rPr lang="en-US" sz="1800" dirty="0"/>
              <a:t>Anytime anywhere simple to use application.</a:t>
            </a:r>
          </a:p>
          <a:p>
            <a:pPr algn="just">
              <a:lnSpc>
                <a:spcPct val="150000"/>
              </a:lnSpc>
            </a:pPr>
            <a:r>
              <a:rPr lang="en-US" sz="1800" dirty="0"/>
              <a:t>Cheap and money efficient.</a:t>
            </a:r>
          </a:p>
        </p:txBody>
      </p:sp>
      <p:sp>
        <p:nvSpPr>
          <p:cNvPr id="6" name="Title 3"/>
          <p:cNvSpPr>
            <a:spLocks noGrp="1"/>
          </p:cNvSpPr>
          <p:nvPr>
            <p:ph type="title"/>
          </p:nvPr>
        </p:nvSpPr>
        <p:spPr>
          <a:xfrm>
            <a:off x="1643063" y="244880"/>
            <a:ext cx="6934200" cy="1051560"/>
          </a:xfrm>
        </p:spPr>
        <p:txBody>
          <a:bodyPr/>
          <a:lstStyle/>
          <a:p>
            <a:pPr algn="ctr"/>
            <a:r>
              <a:rPr lang="en-IN" dirty="0"/>
              <a:t>Aim</a:t>
            </a:r>
          </a:p>
        </p:txBody>
      </p:sp>
      <p:sp>
        <p:nvSpPr>
          <p:cNvPr id="10" name="Date Placeholder 6"/>
          <p:cNvSpPr>
            <a:spLocks noGrp="1"/>
          </p:cNvSpPr>
          <p:nvPr>
            <p:ph type="dt" sz="half" idx="10"/>
          </p:nvPr>
        </p:nvSpPr>
        <p:spPr>
          <a:xfrm>
            <a:off x="0" y="6111875"/>
            <a:ext cx="2286000" cy="365125"/>
          </a:xfrm>
        </p:spPr>
        <p:txBody>
          <a:bodyPr/>
          <a:lstStyle/>
          <a:p>
            <a:pPr algn="l">
              <a:defRPr/>
            </a:pPr>
            <a:fld id="{472EDA50-89F9-44AF-9944-F16C85356A0C}" type="datetime1">
              <a:rPr lang="en-IN" sz="1100" b="1" smtClean="0"/>
              <a:pPr algn="l">
                <a:defRPr/>
              </a:pPr>
              <a:t>02-06-2016</a:t>
            </a:fld>
            <a:endParaRPr lang="en-US" sz="1100" b="1" dirty="0"/>
          </a:p>
        </p:txBody>
      </p:sp>
      <p:sp>
        <p:nvSpPr>
          <p:cNvPr id="11" name="Slide Number Placeholder 7"/>
          <p:cNvSpPr>
            <a:spLocks noGrp="1"/>
          </p:cNvSpPr>
          <p:nvPr>
            <p:ph type="sldNum" sz="quarter" idx="12"/>
          </p:nvPr>
        </p:nvSpPr>
        <p:spPr>
          <a:xfrm>
            <a:off x="8348663" y="6111875"/>
            <a:ext cx="457200" cy="365125"/>
          </a:xfrm>
        </p:spPr>
        <p:txBody>
          <a:bodyPr/>
          <a:lstStyle/>
          <a:p>
            <a:pPr>
              <a:defRPr/>
            </a:pPr>
            <a:fld id="{63C1463C-A8CD-4C16-A7E3-FA8B1378754F}" type="slidenum">
              <a:rPr lang="en-US" sz="1100" b="1" smtClean="0"/>
              <a:pPr>
                <a:defRPr/>
              </a:pPr>
              <a:t>5</a:t>
            </a:fld>
            <a:endParaRPr lang="en-US" sz="1100" b="1" dirty="0"/>
          </a:p>
        </p:txBody>
      </p:sp>
      <p:sp>
        <p:nvSpPr>
          <p:cNvPr id="12" name="Footer Placeholder 8"/>
          <p:cNvSpPr>
            <a:spLocks noGrp="1"/>
          </p:cNvSpPr>
          <p:nvPr>
            <p:ph type="ftr" sz="quarter" idx="11"/>
          </p:nvPr>
        </p:nvSpPr>
        <p:spPr>
          <a:xfrm>
            <a:off x="2895600" y="6111875"/>
            <a:ext cx="3657600" cy="365125"/>
          </a:xfrm>
        </p:spPr>
        <p:txBody>
          <a:bodyPr/>
          <a:lstStyle/>
          <a:p>
            <a:pPr algn="ctr">
              <a:defRPr/>
            </a:pPr>
            <a:r>
              <a:rPr lang="en-US" sz="1100" b="1"/>
              <a:t>SCOE, Information Technology (2015-16)</a:t>
            </a:r>
            <a:endParaRPr lang="en-US" sz="11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524000"/>
            <a:ext cx="8305800" cy="4873752"/>
          </a:xfrm>
        </p:spPr>
        <p:txBody>
          <a:bodyPr/>
          <a:lstStyle/>
          <a:p>
            <a:pPr marL="0" indent="0" algn="just">
              <a:lnSpc>
                <a:spcPct val="150000"/>
              </a:lnSpc>
              <a:buNone/>
            </a:pPr>
            <a:endParaRPr lang="en-US" sz="1800" dirty="0"/>
          </a:p>
          <a:p>
            <a:pPr algn="just">
              <a:lnSpc>
                <a:spcPct val="150000"/>
              </a:lnSpc>
            </a:pPr>
            <a:r>
              <a:rPr lang="en-US" sz="1800" dirty="0"/>
              <a:t>To suggest and build a new gesture based system by using a camera.</a:t>
            </a:r>
          </a:p>
          <a:p>
            <a:pPr algn="just">
              <a:lnSpc>
                <a:spcPct val="150000"/>
              </a:lnSpc>
            </a:pPr>
            <a:r>
              <a:rPr lang="en-US" sz="1800" dirty="0"/>
              <a:t>Sign language interpretation software using Image Processing.</a:t>
            </a:r>
          </a:p>
          <a:p>
            <a:pPr algn="just">
              <a:lnSpc>
                <a:spcPct val="150000"/>
              </a:lnSpc>
            </a:pPr>
            <a:r>
              <a:rPr lang="en-US" sz="1800" dirty="0"/>
              <a:t>Provide real-time translation of sign language through computer processing.</a:t>
            </a:r>
          </a:p>
          <a:p>
            <a:pPr algn="just">
              <a:lnSpc>
                <a:spcPct val="150000"/>
              </a:lnSpc>
            </a:pPr>
            <a:r>
              <a:rPr lang="en-US" sz="1800" dirty="0"/>
              <a:t>Use innovative input methods.</a:t>
            </a:r>
          </a:p>
          <a:p>
            <a:pPr marL="0" indent="0" algn="just">
              <a:lnSpc>
                <a:spcPct val="150000"/>
              </a:lnSpc>
              <a:buNone/>
            </a:pPr>
            <a:endParaRPr lang="en-US" sz="1800" dirty="0"/>
          </a:p>
          <a:p>
            <a:pPr algn="just">
              <a:lnSpc>
                <a:spcPct val="150000"/>
              </a:lnSpc>
            </a:pPr>
            <a:endParaRPr lang="en-US" sz="1800" dirty="0"/>
          </a:p>
        </p:txBody>
      </p:sp>
      <p:sp>
        <p:nvSpPr>
          <p:cNvPr id="6" name="Title 3"/>
          <p:cNvSpPr>
            <a:spLocks noGrp="1"/>
          </p:cNvSpPr>
          <p:nvPr>
            <p:ph type="title"/>
          </p:nvPr>
        </p:nvSpPr>
        <p:spPr>
          <a:xfrm>
            <a:off x="2209800" y="228600"/>
            <a:ext cx="6934200" cy="1051560"/>
          </a:xfrm>
        </p:spPr>
        <p:txBody>
          <a:bodyPr/>
          <a:lstStyle/>
          <a:p>
            <a:pPr algn="ctr"/>
            <a:r>
              <a:rPr lang="en-IN" dirty="0"/>
              <a:t>Objective</a:t>
            </a:r>
          </a:p>
        </p:txBody>
      </p:sp>
      <p:sp>
        <p:nvSpPr>
          <p:cNvPr id="10" name="Date Placeholder 6"/>
          <p:cNvSpPr>
            <a:spLocks noGrp="1"/>
          </p:cNvSpPr>
          <p:nvPr>
            <p:ph type="dt" sz="half" idx="10"/>
          </p:nvPr>
        </p:nvSpPr>
        <p:spPr>
          <a:xfrm>
            <a:off x="0" y="6111875"/>
            <a:ext cx="2286000" cy="365125"/>
          </a:xfrm>
        </p:spPr>
        <p:txBody>
          <a:bodyPr/>
          <a:lstStyle/>
          <a:p>
            <a:pPr algn="l">
              <a:defRPr/>
            </a:pPr>
            <a:fld id="{D7165FA4-F6AB-497D-A321-BBCC65FDB16A}" type="datetime1">
              <a:rPr lang="en-IN" sz="1100" b="1" smtClean="0"/>
              <a:pPr algn="l">
                <a:defRPr/>
              </a:pPr>
              <a:t>02-06-2016</a:t>
            </a:fld>
            <a:endParaRPr lang="en-US" sz="1100" b="1" dirty="0"/>
          </a:p>
        </p:txBody>
      </p:sp>
      <p:sp>
        <p:nvSpPr>
          <p:cNvPr id="11" name="Slide Number Placeholder 7"/>
          <p:cNvSpPr>
            <a:spLocks noGrp="1"/>
          </p:cNvSpPr>
          <p:nvPr>
            <p:ph type="sldNum" sz="quarter" idx="12"/>
          </p:nvPr>
        </p:nvSpPr>
        <p:spPr>
          <a:xfrm>
            <a:off x="8348663" y="6111875"/>
            <a:ext cx="457200" cy="365125"/>
          </a:xfrm>
        </p:spPr>
        <p:txBody>
          <a:bodyPr/>
          <a:lstStyle/>
          <a:p>
            <a:pPr>
              <a:defRPr/>
            </a:pPr>
            <a:fld id="{63C1463C-A8CD-4C16-A7E3-FA8B1378754F}" type="slidenum">
              <a:rPr lang="en-US" sz="1100" b="1" smtClean="0"/>
              <a:pPr>
                <a:defRPr/>
              </a:pPr>
              <a:t>6</a:t>
            </a:fld>
            <a:endParaRPr lang="en-US" sz="1100" b="1" dirty="0"/>
          </a:p>
        </p:txBody>
      </p:sp>
      <p:sp>
        <p:nvSpPr>
          <p:cNvPr id="12" name="Footer Placeholder 8"/>
          <p:cNvSpPr>
            <a:spLocks noGrp="1"/>
          </p:cNvSpPr>
          <p:nvPr>
            <p:ph type="ftr" sz="quarter" idx="11"/>
          </p:nvPr>
        </p:nvSpPr>
        <p:spPr>
          <a:xfrm>
            <a:off x="2895600" y="6111875"/>
            <a:ext cx="3657600" cy="365125"/>
          </a:xfrm>
        </p:spPr>
        <p:txBody>
          <a:bodyPr/>
          <a:lstStyle/>
          <a:p>
            <a:pPr algn="ctr">
              <a:defRPr/>
            </a:pPr>
            <a:r>
              <a:rPr lang="en-US" sz="1100" b="1"/>
              <a:t>SCOE, Information Technology (2015-16)</a:t>
            </a:r>
            <a:endParaRPr lang="en-US" sz="1100" b="1" dirty="0"/>
          </a:p>
        </p:txBody>
      </p:sp>
    </p:spTree>
    <p:extLst>
      <p:ext uri="{BB962C8B-B14F-4D97-AF65-F5344CB8AC3E}">
        <p14:creationId xmlns:p14="http://schemas.microsoft.com/office/powerpoint/2010/main" xmlns="" val="2306222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371600"/>
            <a:ext cx="8305800" cy="4873752"/>
          </a:xfrm>
        </p:spPr>
        <p:txBody>
          <a:bodyPr/>
          <a:lstStyle/>
          <a:p>
            <a:pPr algn="just">
              <a:lnSpc>
                <a:spcPct val="150000"/>
              </a:lnSpc>
            </a:pPr>
            <a:r>
              <a:rPr lang="en-US" sz="1800" dirty="0"/>
              <a:t>To develop a desktop application for the continuous recognition of the Indian Sign Language (ISL) gestures where both the hands are used for performing the gestures.</a:t>
            </a:r>
          </a:p>
        </p:txBody>
      </p:sp>
      <p:sp>
        <p:nvSpPr>
          <p:cNvPr id="6" name="Title 3"/>
          <p:cNvSpPr>
            <a:spLocks noGrp="1"/>
          </p:cNvSpPr>
          <p:nvPr>
            <p:ph type="title"/>
          </p:nvPr>
        </p:nvSpPr>
        <p:spPr>
          <a:xfrm>
            <a:off x="2209800" y="228600"/>
            <a:ext cx="6934200" cy="1051560"/>
          </a:xfrm>
        </p:spPr>
        <p:txBody>
          <a:bodyPr/>
          <a:lstStyle/>
          <a:p>
            <a:pPr algn="ctr"/>
            <a:r>
              <a:rPr lang="en-IN" dirty="0"/>
              <a:t>Problem Statement</a:t>
            </a:r>
          </a:p>
        </p:txBody>
      </p:sp>
      <p:sp>
        <p:nvSpPr>
          <p:cNvPr id="10" name="Date Placeholder 6"/>
          <p:cNvSpPr>
            <a:spLocks noGrp="1"/>
          </p:cNvSpPr>
          <p:nvPr>
            <p:ph type="dt" sz="half" idx="10"/>
          </p:nvPr>
        </p:nvSpPr>
        <p:spPr>
          <a:xfrm>
            <a:off x="0" y="6111875"/>
            <a:ext cx="2286000" cy="365125"/>
          </a:xfrm>
        </p:spPr>
        <p:txBody>
          <a:bodyPr/>
          <a:lstStyle/>
          <a:p>
            <a:pPr algn="l">
              <a:defRPr/>
            </a:pPr>
            <a:fld id="{EB3BC467-FAC4-4732-9844-9A4FFB62EE56}" type="datetime1">
              <a:rPr lang="en-IN" sz="1100" b="1" smtClean="0"/>
              <a:pPr algn="l">
                <a:defRPr/>
              </a:pPr>
              <a:t>02-06-2016</a:t>
            </a:fld>
            <a:endParaRPr lang="en-US" sz="1100" b="1" dirty="0"/>
          </a:p>
        </p:txBody>
      </p:sp>
      <p:sp>
        <p:nvSpPr>
          <p:cNvPr id="11" name="Slide Number Placeholder 7"/>
          <p:cNvSpPr>
            <a:spLocks noGrp="1"/>
          </p:cNvSpPr>
          <p:nvPr>
            <p:ph type="sldNum" sz="quarter" idx="12"/>
          </p:nvPr>
        </p:nvSpPr>
        <p:spPr>
          <a:xfrm>
            <a:off x="8348663" y="6111875"/>
            <a:ext cx="457200" cy="365125"/>
          </a:xfrm>
        </p:spPr>
        <p:txBody>
          <a:bodyPr/>
          <a:lstStyle/>
          <a:p>
            <a:pPr>
              <a:defRPr/>
            </a:pPr>
            <a:fld id="{63C1463C-A8CD-4C16-A7E3-FA8B1378754F}" type="slidenum">
              <a:rPr lang="en-US" sz="1100" b="1" smtClean="0"/>
              <a:pPr>
                <a:defRPr/>
              </a:pPr>
              <a:t>7</a:t>
            </a:fld>
            <a:endParaRPr lang="en-US" sz="1100" b="1" dirty="0"/>
          </a:p>
        </p:txBody>
      </p:sp>
      <p:sp>
        <p:nvSpPr>
          <p:cNvPr id="12" name="Footer Placeholder 8"/>
          <p:cNvSpPr>
            <a:spLocks noGrp="1"/>
          </p:cNvSpPr>
          <p:nvPr>
            <p:ph type="ftr" sz="quarter" idx="11"/>
          </p:nvPr>
        </p:nvSpPr>
        <p:spPr>
          <a:xfrm>
            <a:off x="2895600" y="6111875"/>
            <a:ext cx="3657600" cy="365125"/>
          </a:xfrm>
        </p:spPr>
        <p:txBody>
          <a:bodyPr/>
          <a:lstStyle/>
          <a:p>
            <a:pPr algn="ctr">
              <a:defRPr/>
            </a:pPr>
            <a:r>
              <a:rPr lang="en-US" sz="1100" b="1"/>
              <a:t>SCOE, Information Technology (2015-16)</a:t>
            </a:r>
            <a:endParaRPr lang="en-US" sz="1100" b="1" dirty="0"/>
          </a:p>
        </p:txBody>
      </p:sp>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705100" y="2943932"/>
            <a:ext cx="3810000" cy="2940844"/>
          </a:xfrm>
          <a:prstGeom prst="rect">
            <a:avLst/>
          </a:prstGeom>
        </p:spPr>
      </p:pic>
    </p:spTree>
    <p:extLst>
      <p:ext uri="{BB962C8B-B14F-4D97-AF65-F5344CB8AC3E}">
        <p14:creationId xmlns:p14="http://schemas.microsoft.com/office/powerpoint/2010/main" xmlns="" val="3318627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527048"/>
            <a:ext cx="8305800" cy="4873752"/>
          </a:xfrm>
        </p:spPr>
        <p:txBody>
          <a:bodyPr/>
          <a:lstStyle/>
          <a:p>
            <a:pPr>
              <a:lnSpc>
                <a:spcPct val="150000"/>
              </a:lnSpc>
            </a:pPr>
            <a:r>
              <a:rPr lang="en-US" sz="1800" dirty="0"/>
              <a:t>IIT Allahabad on Humanoid And Human Interaction Implementation for the Indian Sign Language</a:t>
            </a:r>
            <a:endParaRPr lang="en-IN" sz="1800" dirty="0"/>
          </a:p>
          <a:p>
            <a:pPr>
              <a:lnSpc>
                <a:spcPct val="150000"/>
              </a:lnSpc>
            </a:pPr>
            <a:r>
              <a:rPr lang="en-IN" sz="1800" dirty="0"/>
              <a:t>Range Cameras are used for the implementation</a:t>
            </a:r>
          </a:p>
          <a:p>
            <a:pPr>
              <a:lnSpc>
                <a:spcPct val="150000"/>
              </a:lnSpc>
            </a:pPr>
            <a:r>
              <a:rPr lang="en-IN" sz="1800" dirty="0"/>
              <a:t>Dynamic motion gesture requires more research</a:t>
            </a:r>
          </a:p>
          <a:p>
            <a:pPr>
              <a:lnSpc>
                <a:spcPct val="150000"/>
              </a:lnSpc>
            </a:pPr>
            <a:r>
              <a:rPr lang="en-IN" sz="1800" dirty="0"/>
              <a:t>Tracking can be improved using multiple cameras </a:t>
            </a:r>
          </a:p>
          <a:p>
            <a:pPr>
              <a:lnSpc>
                <a:spcPct val="150000"/>
              </a:lnSpc>
            </a:pPr>
            <a:r>
              <a:rPr lang="en-IN" sz="1800" dirty="0"/>
              <a:t>Overcome the restrictions of using limited gestures</a:t>
            </a:r>
          </a:p>
          <a:p>
            <a:pPr>
              <a:buNone/>
            </a:pPr>
            <a:endParaRPr lang="en-IN" sz="1800" dirty="0"/>
          </a:p>
          <a:p>
            <a:endParaRPr lang="en-IN" sz="1800" dirty="0"/>
          </a:p>
        </p:txBody>
      </p:sp>
      <p:sp>
        <p:nvSpPr>
          <p:cNvPr id="6" name="Title 3"/>
          <p:cNvSpPr>
            <a:spLocks noGrp="1"/>
          </p:cNvSpPr>
          <p:nvPr>
            <p:ph type="title"/>
          </p:nvPr>
        </p:nvSpPr>
        <p:spPr>
          <a:xfrm>
            <a:off x="2209800" y="228600"/>
            <a:ext cx="6934200" cy="1051560"/>
          </a:xfrm>
        </p:spPr>
        <p:txBody>
          <a:bodyPr/>
          <a:lstStyle/>
          <a:p>
            <a:pPr algn="ctr"/>
            <a:r>
              <a:rPr lang="en-IN" dirty="0"/>
              <a:t>Literature Survey (1)</a:t>
            </a:r>
          </a:p>
        </p:txBody>
      </p:sp>
      <p:sp>
        <p:nvSpPr>
          <p:cNvPr id="10" name="Date Placeholder 6"/>
          <p:cNvSpPr>
            <a:spLocks noGrp="1"/>
          </p:cNvSpPr>
          <p:nvPr>
            <p:ph type="dt" sz="half" idx="10"/>
          </p:nvPr>
        </p:nvSpPr>
        <p:spPr>
          <a:xfrm>
            <a:off x="0" y="6111875"/>
            <a:ext cx="2286000" cy="365125"/>
          </a:xfrm>
        </p:spPr>
        <p:txBody>
          <a:bodyPr/>
          <a:lstStyle/>
          <a:p>
            <a:pPr algn="l">
              <a:defRPr/>
            </a:pPr>
            <a:fld id="{9B784A7C-9AD3-4D78-86BA-6859C1B3805D}" type="datetime1">
              <a:rPr lang="en-IN" sz="1100" b="1" smtClean="0"/>
              <a:pPr algn="l">
                <a:defRPr/>
              </a:pPr>
              <a:t>02-06-2016</a:t>
            </a:fld>
            <a:endParaRPr lang="en-US" sz="1100" b="1" dirty="0"/>
          </a:p>
        </p:txBody>
      </p:sp>
      <p:sp>
        <p:nvSpPr>
          <p:cNvPr id="11" name="Slide Number Placeholder 7"/>
          <p:cNvSpPr>
            <a:spLocks noGrp="1"/>
          </p:cNvSpPr>
          <p:nvPr>
            <p:ph type="sldNum" sz="quarter" idx="12"/>
          </p:nvPr>
        </p:nvSpPr>
        <p:spPr>
          <a:xfrm>
            <a:off x="8348663" y="6111875"/>
            <a:ext cx="457200" cy="365125"/>
          </a:xfrm>
        </p:spPr>
        <p:txBody>
          <a:bodyPr/>
          <a:lstStyle/>
          <a:p>
            <a:pPr>
              <a:defRPr/>
            </a:pPr>
            <a:fld id="{63C1463C-A8CD-4C16-A7E3-FA8B1378754F}" type="slidenum">
              <a:rPr lang="en-US" sz="1100" b="1" smtClean="0"/>
              <a:pPr>
                <a:defRPr/>
              </a:pPr>
              <a:t>8</a:t>
            </a:fld>
            <a:endParaRPr lang="en-US" sz="1100" b="1" dirty="0"/>
          </a:p>
        </p:txBody>
      </p:sp>
      <p:sp>
        <p:nvSpPr>
          <p:cNvPr id="12" name="Footer Placeholder 8"/>
          <p:cNvSpPr>
            <a:spLocks noGrp="1"/>
          </p:cNvSpPr>
          <p:nvPr>
            <p:ph type="ftr" sz="quarter" idx="11"/>
          </p:nvPr>
        </p:nvSpPr>
        <p:spPr>
          <a:xfrm>
            <a:off x="2895600" y="6111875"/>
            <a:ext cx="3657600" cy="365125"/>
          </a:xfrm>
        </p:spPr>
        <p:txBody>
          <a:bodyPr/>
          <a:lstStyle/>
          <a:p>
            <a:pPr algn="ctr">
              <a:defRPr/>
            </a:pPr>
            <a:r>
              <a:rPr lang="en-US" sz="1100" b="1"/>
              <a:t>SCOE, Information Technology (2015-16)</a:t>
            </a:r>
            <a:endParaRPr lang="en-US" sz="1100" b="1" dirty="0"/>
          </a:p>
        </p:txBody>
      </p:sp>
    </p:spTree>
    <p:extLst>
      <p:ext uri="{BB962C8B-B14F-4D97-AF65-F5344CB8AC3E}">
        <p14:creationId xmlns:p14="http://schemas.microsoft.com/office/powerpoint/2010/main" xmlns="" val="1727337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2209800" y="228600"/>
            <a:ext cx="6934200" cy="1051560"/>
          </a:xfrm>
        </p:spPr>
        <p:txBody>
          <a:bodyPr/>
          <a:lstStyle/>
          <a:p>
            <a:pPr algn="ctr"/>
            <a:r>
              <a:rPr lang="en-IN" dirty="0"/>
              <a:t>Literature Survey (2)</a:t>
            </a:r>
          </a:p>
        </p:txBody>
      </p:sp>
      <p:sp>
        <p:nvSpPr>
          <p:cNvPr id="10" name="Date Placeholder 6"/>
          <p:cNvSpPr>
            <a:spLocks noGrp="1"/>
          </p:cNvSpPr>
          <p:nvPr>
            <p:ph type="dt" sz="half" idx="10"/>
          </p:nvPr>
        </p:nvSpPr>
        <p:spPr>
          <a:xfrm>
            <a:off x="0" y="6111875"/>
            <a:ext cx="2286000" cy="365125"/>
          </a:xfrm>
        </p:spPr>
        <p:txBody>
          <a:bodyPr/>
          <a:lstStyle/>
          <a:p>
            <a:pPr algn="l">
              <a:defRPr/>
            </a:pPr>
            <a:fld id="{892541C0-B901-4D73-8F23-C46221A8F76A}" type="datetime1">
              <a:rPr lang="en-IN" sz="1100" b="1" smtClean="0"/>
              <a:pPr algn="l">
                <a:defRPr/>
              </a:pPr>
              <a:t>02-06-2016</a:t>
            </a:fld>
            <a:endParaRPr lang="en-US" sz="1100" b="1" dirty="0"/>
          </a:p>
        </p:txBody>
      </p:sp>
      <p:sp>
        <p:nvSpPr>
          <p:cNvPr id="11" name="Slide Number Placeholder 7"/>
          <p:cNvSpPr>
            <a:spLocks noGrp="1"/>
          </p:cNvSpPr>
          <p:nvPr>
            <p:ph type="sldNum" sz="quarter" idx="12"/>
          </p:nvPr>
        </p:nvSpPr>
        <p:spPr>
          <a:xfrm>
            <a:off x="8348663" y="6111875"/>
            <a:ext cx="457200" cy="365125"/>
          </a:xfrm>
        </p:spPr>
        <p:txBody>
          <a:bodyPr/>
          <a:lstStyle/>
          <a:p>
            <a:pPr>
              <a:defRPr/>
            </a:pPr>
            <a:fld id="{63C1463C-A8CD-4C16-A7E3-FA8B1378754F}" type="slidenum">
              <a:rPr lang="en-US" sz="1100" b="1" smtClean="0"/>
              <a:pPr>
                <a:defRPr/>
              </a:pPr>
              <a:t>9</a:t>
            </a:fld>
            <a:endParaRPr lang="en-US" sz="1100" b="1" dirty="0"/>
          </a:p>
        </p:txBody>
      </p:sp>
      <p:sp>
        <p:nvSpPr>
          <p:cNvPr id="12" name="Footer Placeholder 8"/>
          <p:cNvSpPr>
            <a:spLocks noGrp="1"/>
          </p:cNvSpPr>
          <p:nvPr>
            <p:ph type="ftr" sz="quarter" idx="11"/>
          </p:nvPr>
        </p:nvSpPr>
        <p:spPr>
          <a:xfrm>
            <a:off x="2895600" y="6111875"/>
            <a:ext cx="3657600" cy="365125"/>
          </a:xfrm>
        </p:spPr>
        <p:txBody>
          <a:bodyPr/>
          <a:lstStyle/>
          <a:p>
            <a:pPr algn="ctr">
              <a:defRPr/>
            </a:pPr>
            <a:r>
              <a:rPr lang="en-US" sz="1100" b="1"/>
              <a:t>SCOE, Information Technology (2015-16)</a:t>
            </a:r>
            <a:endParaRPr lang="en-US" sz="1100" b="1" dirty="0"/>
          </a:p>
        </p:txBody>
      </p:sp>
      <p:graphicFrame>
        <p:nvGraphicFramePr>
          <p:cNvPr id="7" name="Table 6"/>
          <p:cNvGraphicFramePr>
            <a:graphicFrameLocks noGrp="1"/>
          </p:cNvGraphicFramePr>
          <p:nvPr>
            <p:extLst>
              <p:ext uri="{D42A27DB-BD31-4B8C-83A1-F6EECF244321}">
                <p14:modId xmlns:p14="http://schemas.microsoft.com/office/powerpoint/2010/main" xmlns="" val="3285066041"/>
              </p:ext>
            </p:extLst>
          </p:nvPr>
        </p:nvGraphicFramePr>
        <p:xfrm>
          <a:off x="401413" y="1447800"/>
          <a:ext cx="8458199" cy="4511040"/>
        </p:xfrm>
        <a:graphic>
          <a:graphicData uri="http://schemas.openxmlformats.org/drawingml/2006/table">
            <a:tbl>
              <a:tblPr firstRow="1" bandRow="1">
                <a:tableStyleId>{5C22544A-7EE6-4342-B048-85BDC9FD1C3A}</a:tableStyleId>
              </a:tblPr>
              <a:tblGrid>
                <a:gridCol w="1011306">
                  <a:extLst>
                    <a:ext uri="{9D8B030D-6E8A-4147-A177-3AD203B41FA5}">
                      <a16:colId xmlns:a16="http://schemas.microsoft.com/office/drawing/2014/main" xmlns="" val="20000"/>
                    </a:ext>
                  </a:extLst>
                </a:gridCol>
                <a:gridCol w="2298424">
                  <a:extLst>
                    <a:ext uri="{9D8B030D-6E8A-4147-A177-3AD203B41FA5}">
                      <a16:colId xmlns:a16="http://schemas.microsoft.com/office/drawing/2014/main" xmlns="" val="20001"/>
                    </a:ext>
                  </a:extLst>
                </a:gridCol>
                <a:gridCol w="1838739">
                  <a:extLst>
                    <a:ext uri="{9D8B030D-6E8A-4147-A177-3AD203B41FA5}">
                      <a16:colId xmlns:a16="http://schemas.microsoft.com/office/drawing/2014/main" xmlns="" val="20002"/>
                    </a:ext>
                  </a:extLst>
                </a:gridCol>
                <a:gridCol w="1654865">
                  <a:extLst>
                    <a:ext uri="{9D8B030D-6E8A-4147-A177-3AD203B41FA5}">
                      <a16:colId xmlns:a16="http://schemas.microsoft.com/office/drawing/2014/main" xmlns="" val="20003"/>
                    </a:ext>
                  </a:extLst>
                </a:gridCol>
                <a:gridCol w="1654865">
                  <a:extLst>
                    <a:ext uri="{9D8B030D-6E8A-4147-A177-3AD203B41FA5}">
                      <a16:colId xmlns:a16="http://schemas.microsoft.com/office/drawing/2014/main" xmlns="" val="20004"/>
                    </a:ext>
                  </a:extLst>
                </a:gridCol>
              </a:tblGrid>
              <a:tr h="370840">
                <a:tc>
                  <a:txBody>
                    <a:bodyPr/>
                    <a:lstStyle/>
                    <a:p>
                      <a:pPr algn="ctr"/>
                      <a:r>
                        <a:rPr lang="en-IN" sz="1400" dirty="0"/>
                        <a:t>Sr.</a:t>
                      </a:r>
                      <a:r>
                        <a:rPr lang="en-IN" sz="1400" baseline="0" dirty="0"/>
                        <a:t> No.</a:t>
                      </a:r>
                      <a:endParaRPr lang="en-IN" sz="1400" dirty="0"/>
                    </a:p>
                  </a:txBody>
                  <a:tcPr/>
                </a:tc>
                <a:tc>
                  <a:txBody>
                    <a:bodyPr/>
                    <a:lstStyle/>
                    <a:p>
                      <a:pPr algn="ctr"/>
                      <a:r>
                        <a:rPr lang="en-IN" sz="1400" dirty="0"/>
                        <a:t>Reference Name (IEEE/ACM/Springer/Any other journal, etc. Paper Title)</a:t>
                      </a:r>
                    </a:p>
                  </a:txBody>
                  <a:tcPr/>
                </a:tc>
                <a:tc>
                  <a:txBody>
                    <a:bodyPr/>
                    <a:lstStyle/>
                    <a:p>
                      <a:pPr algn="ctr"/>
                      <a:r>
                        <a:rPr lang="en-IN" sz="1400" dirty="0"/>
                        <a:t>Work description</a:t>
                      </a:r>
                    </a:p>
                  </a:txBody>
                  <a:tcPr/>
                </a:tc>
                <a:tc>
                  <a:txBody>
                    <a:bodyPr/>
                    <a:lstStyle/>
                    <a:p>
                      <a:pPr algn="ctr"/>
                      <a:r>
                        <a:rPr lang="en-IN" sz="1400" dirty="0"/>
                        <a:t>Problems</a:t>
                      </a:r>
                      <a:r>
                        <a:rPr lang="en-IN" sz="1400" baseline="0" dirty="0"/>
                        <a:t> found</a:t>
                      </a:r>
                      <a:endParaRPr lang="en-IN" sz="1400" dirty="0"/>
                    </a:p>
                  </a:txBody>
                  <a:tcPr/>
                </a:tc>
                <a:tc>
                  <a:txBody>
                    <a:bodyPr/>
                    <a:lstStyle/>
                    <a:p>
                      <a:pPr algn="ctr"/>
                      <a:r>
                        <a:rPr lang="en-IN" sz="1400" dirty="0"/>
                        <a:t>Publication year</a:t>
                      </a:r>
                    </a:p>
                  </a:txBody>
                  <a:tcPr/>
                </a:tc>
                <a:extLst>
                  <a:ext uri="{0D108BD9-81ED-4DB2-BD59-A6C34878D82A}">
                    <a16:rowId xmlns:a16="http://schemas.microsoft.com/office/drawing/2014/main" xmlns="" val="10000"/>
                  </a:ext>
                </a:extLst>
              </a:tr>
              <a:tr h="370840">
                <a:tc>
                  <a:txBody>
                    <a:bodyPr/>
                    <a:lstStyle/>
                    <a:p>
                      <a:pPr algn="ctr"/>
                      <a:r>
                        <a:rPr lang="en-IN" sz="1200"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A Hidden Markov Model-based Continuous Gesture Recognition System for Hand Motion Trajectory</a:t>
                      </a:r>
                      <a:endParaRPr lang="en-IN"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t>Interaction</a:t>
                      </a:r>
                      <a:r>
                        <a:rPr lang="en-IN" sz="1200" baseline="0" dirty="0"/>
                        <a:t> between humanoid robot and human being using Indian Sign Language</a:t>
                      </a:r>
                      <a:endParaRPr lang="en-IN"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latin typeface="+mn-lt"/>
                        </a:rPr>
                        <a:t>Left Right and Ergodic topologies of hidden</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latin typeface="+mn-lt"/>
                        </a:rPr>
                        <a:t>Markov models are not preferable.</a:t>
                      </a:r>
                    </a:p>
                  </a:txBody>
                  <a:tcPr/>
                </a:tc>
                <a:tc>
                  <a:txBody>
                    <a:bodyPr/>
                    <a:lstStyle/>
                    <a:p>
                      <a:r>
                        <a:rPr lang="en-US" sz="1200" dirty="0"/>
                        <a:t>January,</a:t>
                      </a:r>
                      <a:r>
                        <a:rPr lang="en-US" sz="1200" baseline="0" dirty="0"/>
                        <a:t> </a:t>
                      </a:r>
                      <a:r>
                        <a:rPr lang="en-US" sz="1200" dirty="0"/>
                        <a:t>2009</a:t>
                      </a:r>
                      <a:endParaRPr lang="en-IN" sz="1200" dirty="0"/>
                    </a:p>
                  </a:txBody>
                  <a:tcPr/>
                </a:tc>
                <a:extLst>
                  <a:ext uri="{0D108BD9-81ED-4DB2-BD59-A6C34878D82A}">
                    <a16:rowId xmlns:a16="http://schemas.microsoft.com/office/drawing/2014/main" xmlns="" val="10001"/>
                  </a:ext>
                </a:extLst>
              </a:tr>
              <a:tr h="370840">
                <a:tc>
                  <a:txBody>
                    <a:bodyPr/>
                    <a:lstStyle/>
                    <a:p>
                      <a:pPr algn="ctr"/>
                      <a:r>
                        <a:rPr lang="en-IN" sz="1200" dirty="0"/>
                        <a:t>2</a:t>
                      </a:r>
                    </a:p>
                  </a:txBody>
                  <a:tcPr/>
                </a:tc>
                <a:tc>
                  <a:txBody>
                    <a:bodyPr/>
                    <a:lstStyle/>
                    <a:p>
                      <a:pPr algn="l"/>
                      <a:r>
                        <a:rPr lang="en-IN" sz="1200" b="0" i="0" u="none" strike="noStrike" baseline="0" dirty="0">
                          <a:latin typeface="Verdana" panose="020B0604030504040204" pitchFamily="34" charset="0"/>
                          <a:ea typeface="Verdana" panose="020B0604030504040204" pitchFamily="34" charset="0"/>
                          <a:cs typeface="Verdana" panose="020B0604030504040204" pitchFamily="34" charset="0"/>
                        </a:rPr>
                        <a:t>Continuous Indian Sign Language Gesture Recognition and</a:t>
                      </a:r>
                    </a:p>
                    <a:p>
                      <a:pPr algn="l"/>
                      <a:r>
                        <a:rPr lang="en-IN" sz="1200" b="0" i="0" u="none" strike="noStrike" baseline="0" dirty="0">
                          <a:latin typeface="Verdana" panose="020B0604030504040204" pitchFamily="34" charset="0"/>
                          <a:ea typeface="Verdana" panose="020B0604030504040204" pitchFamily="34" charset="0"/>
                          <a:cs typeface="Verdana" panose="020B0604030504040204" pitchFamily="34" charset="0"/>
                        </a:rPr>
                        <a:t>Sentence Formation</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IN" sz="1200" b="0" i="0" u="none" strike="noStrike" baseline="0" dirty="0">
                          <a:latin typeface="+mn-lt"/>
                        </a:rPr>
                        <a:t>The Proposed framework for continuous ISL gesture gives satisfactory performance</a:t>
                      </a:r>
                    </a:p>
                  </a:txBody>
                  <a:tcPr/>
                </a:tc>
                <a:tc>
                  <a:txBody>
                    <a:bodyPr/>
                    <a:lstStyle/>
                    <a:p>
                      <a:pPr algn="l"/>
                      <a:r>
                        <a:rPr lang="en-IN" sz="1200" baseline="0" dirty="0">
                          <a:latin typeface="+mn-lt"/>
                        </a:rPr>
                        <a:t>More improvements possible in accuracy and efficiency through HMM,SVM.</a:t>
                      </a:r>
                      <a:endParaRPr lang="en-IN" sz="1200" dirty="0">
                        <a:latin typeface="+mn-lt"/>
                      </a:endParaRPr>
                    </a:p>
                  </a:txBody>
                  <a:tcPr/>
                </a:tc>
                <a:tc>
                  <a:txBody>
                    <a:bodyPr/>
                    <a:lstStyle/>
                    <a:p>
                      <a:r>
                        <a:rPr lang="en-US" sz="1200" dirty="0"/>
                        <a:t>August,</a:t>
                      </a:r>
                      <a:r>
                        <a:rPr lang="en-US" sz="1200" baseline="0" dirty="0"/>
                        <a:t> 2015</a:t>
                      </a:r>
                      <a:endParaRPr lang="en-IN" sz="1200" dirty="0"/>
                    </a:p>
                  </a:txBody>
                  <a:tcPr/>
                </a:tc>
                <a:extLst>
                  <a:ext uri="{0D108BD9-81ED-4DB2-BD59-A6C34878D82A}">
                    <a16:rowId xmlns:a16="http://schemas.microsoft.com/office/drawing/2014/main" xmlns="" val="10002"/>
                  </a:ext>
                </a:extLst>
              </a:tr>
              <a:tr h="370840">
                <a:tc>
                  <a:txBody>
                    <a:bodyPr/>
                    <a:lstStyle/>
                    <a:p>
                      <a:pPr algn="ctr"/>
                      <a:r>
                        <a:rPr lang="en-US" sz="1200" dirty="0"/>
                        <a:t>3</a:t>
                      </a:r>
                      <a:endParaRPr lang="en-IN"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t>Recognizing &amp;</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t>Interpreting Indian Sign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t>Gesture for Human</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t>Robot</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t>Interaction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t>Approach for classification of ISL gesture for</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t>interaction between humanoid robot</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t>HOAP-2 and human being.</a:t>
                      </a:r>
                    </a:p>
                  </a:txBody>
                  <a:tcPr/>
                </a:tc>
                <a:tc>
                  <a:txBody>
                    <a:bodyPr/>
                    <a:lstStyle/>
                    <a:p>
                      <a:pPr algn="l"/>
                      <a:endParaRPr lang="en-IN" sz="1200" dirty="0">
                        <a:latin typeface="+mn-lt"/>
                      </a:endParaRPr>
                    </a:p>
                  </a:txBody>
                  <a:tcPr/>
                </a:tc>
                <a:tc>
                  <a:txBody>
                    <a:bodyPr/>
                    <a:lstStyle/>
                    <a:p>
                      <a:r>
                        <a:rPr lang="en-US" sz="1200" dirty="0"/>
                        <a:t>September,</a:t>
                      </a:r>
                      <a:r>
                        <a:rPr lang="en-US" sz="1200" baseline="0" dirty="0"/>
                        <a:t> 2010</a:t>
                      </a:r>
                      <a:endParaRPr lang="en-IN" sz="1200" dirty="0"/>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xmlns="" val="37665364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Template>
  <TotalTime>8714</TotalTime>
  <Words>2513</Words>
  <Application>Microsoft Office PowerPoint</Application>
  <PresentationFormat>On-screen Show (4:3)</PresentationFormat>
  <Paragraphs>471</Paragraphs>
  <Slides>42</Slides>
  <Notes>18</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Aspect</vt:lpstr>
      <vt:lpstr>Slide 1</vt:lpstr>
      <vt:lpstr>Indian Sign Language Interpretation Using Camera </vt:lpstr>
      <vt:lpstr>Outline</vt:lpstr>
      <vt:lpstr>Motivation</vt:lpstr>
      <vt:lpstr>Aim</vt:lpstr>
      <vt:lpstr>Objective</vt:lpstr>
      <vt:lpstr>Problem Statement</vt:lpstr>
      <vt:lpstr>Literature Survey (1)</vt:lpstr>
      <vt:lpstr>Literature Survey (2)</vt:lpstr>
      <vt:lpstr>Problems/Gaps in the Existing system</vt:lpstr>
      <vt:lpstr>Existing System vs. Proposed System</vt:lpstr>
      <vt:lpstr>Purpose &amp; Scope of project</vt:lpstr>
      <vt:lpstr>System Architecture</vt:lpstr>
      <vt:lpstr>Data Flow Diagram: DFD0</vt:lpstr>
      <vt:lpstr>Data Flow Diagram: DFD1</vt:lpstr>
      <vt:lpstr>Data Flow Diagram: DFD2</vt:lpstr>
      <vt:lpstr>Use Case Diagram</vt:lpstr>
      <vt:lpstr>Class Diagram</vt:lpstr>
      <vt:lpstr>Sequence Diagram</vt:lpstr>
      <vt:lpstr>Activity Diagram</vt:lpstr>
      <vt:lpstr>Basic Functioning</vt:lpstr>
      <vt:lpstr>Recognition</vt:lpstr>
      <vt:lpstr>Hardware &amp; Software Requirements</vt:lpstr>
      <vt:lpstr>GUI of the project</vt:lpstr>
      <vt:lpstr>OpenCV</vt:lpstr>
      <vt:lpstr>OpenCV</vt:lpstr>
      <vt:lpstr>   Detailed Working</vt:lpstr>
      <vt:lpstr>Detailed Working</vt:lpstr>
      <vt:lpstr>Experimental Results</vt:lpstr>
      <vt:lpstr>Experimental Results</vt:lpstr>
      <vt:lpstr>Experimental Results</vt:lpstr>
      <vt:lpstr>Experimental Results</vt:lpstr>
      <vt:lpstr>Experimental Results</vt:lpstr>
      <vt:lpstr>Test Cases</vt:lpstr>
      <vt:lpstr>Test Cases</vt:lpstr>
      <vt:lpstr>Test Cases</vt:lpstr>
      <vt:lpstr>Test Cases</vt:lpstr>
      <vt:lpstr>Applications of Proposed System</vt:lpstr>
      <vt:lpstr>Result Analysis</vt:lpstr>
      <vt:lpstr>Conclusion</vt:lpstr>
      <vt:lpstr>Certificate of Publication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SONY</cp:lastModifiedBy>
  <cp:revision>677</cp:revision>
  <dcterms:created xsi:type="dcterms:W3CDTF">2006-08-16T00:00:00Z</dcterms:created>
  <dcterms:modified xsi:type="dcterms:W3CDTF">2016-06-02T04:06:06Z</dcterms:modified>
</cp:coreProperties>
</file>